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81"/>
  </p:notesMasterIdLst>
  <p:sldIdLst>
    <p:sldId id="257" r:id="rId2"/>
    <p:sldId id="380"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358" r:id="rId21"/>
    <p:sldId id="312" r:id="rId22"/>
    <p:sldId id="313" r:id="rId23"/>
    <p:sldId id="314" r:id="rId24"/>
    <p:sldId id="315" r:id="rId25"/>
    <p:sldId id="316" r:id="rId26"/>
    <p:sldId id="317" r:id="rId27"/>
    <p:sldId id="318" r:id="rId28"/>
    <p:sldId id="319" r:id="rId29"/>
    <p:sldId id="320" r:id="rId30"/>
    <p:sldId id="321" r:id="rId31"/>
    <p:sldId id="322" r:id="rId32"/>
    <p:sldId id="323" r:id="rId33"/>
    <p:sldId id="357" r:id="rId34"/>
    <p:sldId id="326" r:id="rId35"/>
    <p:sldId id="327" r:id="rId36"/>
    <p:sldId id="328" r:id="rId37"/>
    <p:sldId id="329" r:id="rId38"/>
    <p:sldId id="330" r:id="rId39"/>
    <p:sldId id="331" r:id="rId40"/>
    <p:sldId id="356" r:id="rId41"/>
    <p:sldId id="333" r:id="rId42"/>
    <p:sldId id="334" r:id="rId43"/>
    <p:sldId id="335" r:id="rId44"/>
    <p:sldId id="336" r:id="rId45"/>
    <p:sldId id="338" r:id="rId46"/>
    <p:sldId id="339" r:id="rId47"/>
    <p:sldId id="340" r:id="rId48"/>
    <p:sldId id="342" r:id="rId49"/>
    <p:sldId id="343" r:id="rId50"/>
    <p:sldId id="344" r:id="rId51"/>
    <p:sldId id="345" r:id="rId52"/>
    <p:sldId id="346" r:id="rId53"/>
    <p:sldId id="347" r:id="rId54"/>
    <p:sldId id="348" r:id="rId55"/>
    <p:sldId id="349" r:id="rId56"/>
    <p:sldId id="350" r:id="rId57"/>
    <p:sldId id="351" r:id="rId58"/>
    <p:sldId id="352" r:id="rId59"/>
    <p:sldId id="353" r:id="rId60"/>
    <p:sldId id="354" r:id="rId61"/>
    <p:sldId id="355" r:id="rId62"/>
    <p:sldId id="359" r:id="rId63"/>
    <p:sldId id="360" r:id="rId64"/>
    <p:sldId id="361" r:id="rId65"/>
    <p:sldId id="362" r:id="rId66"/>
    <p:sldId id="363" r:id="rId67"/>
    <p:sldId id="364" r:id="rId68"/>
    <p:sldId id="365" r:id="rId69"/>
    <p:sldId id="366" r:id="rId70"/>
    <p:sldId id="367" r:id="rId71"/>
    <p:sldId id="368" r:id="rId72"/>
    <p:sldId id="369" r:id="rId73"/>
    <p:sldId id="370" r:id="rId74"/>
    <p:sldId id="371" r:id="rId75"/>
    <p:sldId id="372" r:id="rId76"/>
    <p:sldId id="373" r:id="rId77"/>
    <p:sldId id="374" r:id="rId78"/>
    <p:sldId id="375" r:id="rId79"/>
    <p:sldId id="376" r:id="rId80"/>
    <p:sldId id="377" r:id="rId81"/>
    <p:sldId id="378" r:id="rId82"/>
    <p:sldId id="379" r:id="rId83"/>
    <p:sldId id="382" r:id="rId84"/>
    <p:sldId id="397" r:id="rId85"/>
    <p:sldId id="383" r:id="rId86"/>
    <p:sldId id="384" r:id="rId87"/>
    <p:sldId id="385" r:id="rId88"/>
    <p:sldId id="386" r:id="rId89"/>
    <p:sldId id="387" r:id="rId90"/>
    <p:sldId id="388" r:id="rId91"/>
    <p:sldId id="389" r:id="rId92"/>
    <p:sldId id="390" r:id="rId93"/>
    <p:sldId id="391" r:id="rId94"/>
    <p:sldId id="392" r:id="rId95"/>
    <p:sldId id="393" r:id="rId96"/>
    <p:sldId id="394" r:id="rId97"/>
    <p:sldId id="395" r:id="rId98"/>
    <p:sldId id="396" r:id="rId99"/>
    <p:sldId id="409" r:id="rId100"/>
    <p:sldId id="399" r:id="rId101"/>
    <p:sldId id="400" r:id="rId102"/>
    <p:sldId id="401" r:id="rId103"/>
    <p:sldId id="402" r:id="rId104"/>
    <p:sldId id="403" r:id="rId105"/>
    <p:sldId id="404" r:id="rId106"/>
    <p:sldId id="405" r:id="rId107"/>
    <p:sldId id="406" r:id="rId108"/>
    <p:sldId id="407" r:id="rId109"/>
    <p:sldId id="408" r:id="rId110"/>
    <p:sldId id="411" r:id="rId111"/>
    <p:sldId id="417" r:id="rId112"/>
    <p:sldId id="412" r:id="rId113"/>
    <p:sldId id="413" r:id="rId114"/>
    <p:sldId id="414" r:id="rId115"/>
    <p:sldId id="415" r:id="rId116"/>
    <p:sldId id="416" r:id="rId117"/>
    <p:sldId id="451" r:id="rId118"/>
    <p:sldId id="419" r:id="rId119"/>
    <p:sldId id="420" r:id="rId120"/>
    <p:sldId id="421" r:id="rId121"/>
    <p:sldId id="422" r:id="rId122"/>
    <p:sldId id="423" r:id="rId123"/>
    <p:sldId id="424" r:id="rId124"/>
    <p:sldId id="425" r:id="rId125"/>
    <p:sldId id="426" r:id="rId126"/>
    <p:sldId id="427" r:id="rId127"/>
    <p:sldId id="428" r:id="rId128"/>
    <p:sldId id="429" r:id="rId129"/>
    <p:sldId id="430" r:id="rId130"/>
    <p:sldId id="431" r:id="rId131"/>
    <p:sldId id="432" r:id="rId132"/>
    <p:sldId id="433" r:id="rId133"/>
    <p:sldId id="434" r:id="rId134"/>
    <p:sldId id="435" r:id="rId135"/>
    <p:sldId id="436" r:id="rId136"/>
    <p:sldId id="437" r:id="rId137"/>
    <p:sldId id="438" r:id="rId138"/>
    <p:sldId id="439" r:id="rId139"/>
    <p:sldId id="440" r:id="rId140"/>
    <p:sldId id="441" r:id="rId141"/>
    <p:sldId id="442" r:id="rId142"/>
    <p:sldId id="443" r:id="rId143"/>
    <p:sldId id="444" r:id="rId144"/>
    <p:sldId id="445" r:id="rId145"/>
    <p:sldId id="446" r:id="rId146"/>
    <p:sldId id="447" r:id="rId147"/>
    <p:sldId id="448" r:id="rId148"/>
    <p:sldId id="449" r:id="rId149"/>
    <p:sldId id="450" r:id="rId150"/>
    <p:sldId id="453" r:id="rId151"/>
    <p:sldId id="455" r:id="rId152"/>
    <p:sldId id="456" r:id="rId153"/>
    <p:sldId id="457" r:id="rId154"/>
    <p:sldId id="458" r:id="rId155"/>
    <p:sldId id="459" r:id="rId156"/>
    <p:sldId id="460" r:id="rId157"/>
    <p:sldId id="452" r:id="rId158"/>
    <p:sldId id="462" r:id="rId159"/>
    <p:sldId id="463" r:id="rId160"/>
    <p:sldId id="464" r:id="rId161"/>
    <p:sldId id="465" r:id="rId162"/>
    <p:sldId id="466" r:id="rId163"/>
    <p:sldId id="467" r:id="rId164"/>
    <p:sldId id="468" r:id="rId165"/>
    <p:sldId id="469" r:id="rId166"/>
    <p:sldId id="470" r:id="rId167"/>
    <p:sldId id="471" r:id="rId168"/>
    <p:sldId id="472" r:id="rId169"/>
    <p:sldId id="473" r:id="rId170"/>
    <p:sldId id="474" r:id="rId171"/>
    <p:sldId id="475" r:id="rId172"/>
    <p:sldId id="476" r:id="rId173"/>
    <p:sldId id="477" r:id="rId174"/>
    <p:sldId id="478" r:id="rId175"/>
    <p:sldId id="479" r:id="rId176"/>
    <p:sldId id="480" r:id="rId177"/>
    <p:sldId id="481" r:id="rId178"/>
    <p:sldId id="482" r:id="rId179"/>
    <p:sldId id="483" r:id="rId180"/>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2613"/>
    <p:restoredTop sz="94665"/>
  </p:normalViewPr>
  <p:slideViewPr>
    <p:cSldViewPr snapToGrid="0" snapToObjects="1">
      <p:cViewPr varScale="1">
        <p:scale>
          <a:sx n="102" d="100"/>
          <a:sy n="102" d="100"/>
        </p:scale>
        <p:origin x="132" y="3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notesMaster" Target="notesMasters/notesMaster1.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182" Type="http://schemas.openxmlformats.org/officeDocument/2006/relationships/presProps" Target="presProps.xml"/><Relationship Id="rId6" Type="http://schemas.openxmlformats.org/officeDocument/2006/relationships/slide" Target="slides/slide5.xml"/><Relationship Id="rId23" Type="http://schemas.openxmlformats.org/officeDocument/2006/relationships/slide" Target="slides/slide22.xml"/><Relationship Id="rId119" Type="http://schemas.openxmlformats.org/officeDocument/2006/relationships/slide" Target="slides/slide118.xml"/><Relationship Id="rId44" Type="http://schemas.openxmlformats.org/officeDocument/2006/relationships/slide" Target="slides/slide43.xml"/><Relationship Id="rId65" Type="http://schemas.openxmlformats.org/officeDocument/2006/relationships/slide" Target="slides/slide64.xml"/><Relationship Id="rId86" Type="http://schemas.openxmlformats.org/officeDocument/2006/relationships/slide" Target="slides/slide85.xml"/><Relationship Id="rId130" Type="http://schemas.openxmlformats.org/officeDocument/2006/relationships/slide" Target="slides/slide129.xml"/><Relationship Id="rId151" Type="http://schemas.openxmlformats.org/officeDocument/2006/relationships/slide" Target="slides/slide150.xml"/><Relationship Id="rId172" Type="http://schemas.openxmlformats.org/officeDocument/2006/relationships/slide" Target="slides/slide17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viewProps" Target="viewProp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theme" Target="theme/theme1.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 Type="http://schemas.openxmlformats.org/officeDocument/2006/relationships/slideMaster" Target="slideMasters/slideMaster1.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60" Type="http://schemas.openxmlformats.org/officeDocument/2006/relationships/slide" Target="slides/slide59.xml"/><Relationship Id="rId81" Type="http://schemas.openxmlformats.org/officeDocument/2006/relationships/slide" Target="slides/slide80.xml"/><Relationship Id="rId135" Type="http://schemas.openxmlformats.org/officeDocument/2006/relationships/slide" Target="slides/slide134.xml"/><Relationship Id="rId156" Type="http://schemas.openxmlformats.org/officeDocument/2006/relationships/slide" Target="slides/slide155.xml"/><Relationship Id="rId177" Type="http://schemas.openxmlformats.org/officeDocument/2006/relationships/slide" Target="slides/slide17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E115ADA-03F4-D74F-8FBA-989495FBE27A}" type="datetimeFigureOut">
              <a:rPr lang="it-IT" smtClean="0"/>
              <a:t>13/01/2023</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2E6AD80-EDF6-2F4B-81D0-DCCC09B20072}" type="slidenum">
              <a:rPr lang="it-IT" smtClean="0"/>
              <a:t>‹N›</a:t>
            </a:fld>
            <a:endParaRPr lang="it-IT"/>
          </a:p>
        </p:txBody>
      </p:sp>
    </p:spTree>
    <p:extLst>
      <p:ext uri="{BB962C8B-B14F-4D97-AF65-F5344CB8AC3E}">
        <p14:creationId xmlns:p14="http://schemas.microsoft.com/office/powerpoint/2010/main" val="1480857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Rectangle 1"/>
          <p:cNvSpPr>
            <a:spLocks noGrp="1" noRot="1" noChangeAspect="1" noChangeArrowheads="1"/>
          </p:cNvSpPr>
          <p:nvPr>
            <p:ph type="sldImg"/>
          </p:nvPr>
        </p:nvSpPr>
        <p:spPr>
          <a:xfrm>
            <a:off x="381000" y="685800"/>
            <a:ext cx="6096000" cy="3429000"/>
          </a:xfrm>
        </p:spPr>
      </p:sp>
      <p:sp>
        <p:nvSpPr>
          <p:cNvPr id="13314" name="Rectangle 2"/>
          <p:cNvSpPr>
            <a:spLocks noGrp="1" noChangeArrowheads="1"/>
          </p:cNvSpPr>
          <p:nvPr>
            <p:ph type="body" sz="quarter" idx="1"/>
          </p:nvPr>
        </p:nvSpPr>
        <p:spPr/>
        <p:txBody>
          <a:bodyPr/>
          <a:lstStyle/>
          <a:p>
            <a:r>
              <a:rPr lang="it-IT" altLang="it-IT"/>
              <a:t>sovrapposizioni </a:t>
            </a:r>
          </a:p>
        </p:txBody>
      </p:sp>
    </p:spTree>
    <p:extLst>
      <p:ext uri="{BB962C8B-B14F-4D97-AF65-F5344CB8AC3E}">
        <p14:creationId xmlns:p14="http://schemas.microsoft.com/office/powerpoint/2010/main" val="5330662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a:t>Fare clic per modificare stile</a:t>
            </a:r>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6E6784F7-8A88-D446-86C1-0DCABE1A1E26}" type="datetimeFigureOut">
              <a:rPr lang="it-IT" smtClean="0"/>
              <a:t>13/01/2023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48CADB30-C95B-B445-B021-8421083022A1}" type="slidenum">
              <a:rPr lang="it-IT" smtClean="0"/>
              <a:t>‹N›</a:t>
            </a:fld>
            <a:endParaRPr lang="it-IT"/>
          </a:p>
        </p:txBody>
      </p:sp>
    </p:spTree>
    <p:extLst>
      <p:ext uri="{BB962C8B-B14F-4D97-AF65-F5344CB8AC3E}">
        <p14:creationId xmlns:p14="http://schemas.microsoft.com/office/powerpoint/2010/main" val="11565973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testo verticale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6E6784F7-8A88-D446-86C1-0DCABE1A1E26}" type="datetimeFigureOut">
              <a:rPr lang="it-IT" smtClean="0"/>
              <a:t>13/01/2023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48CADB30-C95B-B445-B021-8421083022A1}" type="slidenum">
              <a:rPr lang="it-IT" smtClean="0"/>
              <a:t>‹N›</a:t>
            </a:fld>
            <a:endParaRPr lang="it-IT"/>
          </a:p>
        </p:txBody>
      </p:sp>
    </p:spTree>
    <p:extLst>
      <p:ext uri="{BB962C8B-B14F-4D97-AF65-F5344CB8AC3E}">
        <p14:creationId xmlns:p14="http://schemas.microsoft.com/office/powerpoint/2010/main" val="10426141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365125"/>
            <a:ext cx="2628900" cy="5811838"/>
          </a:xfrm>
        </p:spPr>
        <p:txBody>
          <a:bodyPr vert="eaVert"/>
          <a:lstStyle/>
          <a:p>
            <a:r>
              <a:rPr lang="it-IT"/>
              <a:t>Fare clic per modificare stile</a:t>
            </a:r>
          </a:p>
        </p:txBody>
      </p:sp>
      <p:sp>
        <p:nvSpPr>
          <p:cNvPr id="3" name="Segnaposto testo verticale 2"/>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6E6784F7-8A88-D446-86C1-0DCABE1A1E26}" type="datetimeFigureOut">
              <a:rPr lang="it-IT" smtClean="0"/>
              <a:t>13/01/2023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48CADB30-C95B-B445-B021-8421083022A1}" type="slidenum">
              <a:rPr lang="it-IT" smtClean="0"/>
              <a:t>‹N›</a:t>
            </a:fld>
            <a:endParaRPr lang="it-IT"/>
          </a:p>
        </p:txBody>
      </p:sp>
    </p:spTree>
    <p:extLst>
      <p:ext uri="{BB962C8B-B14F-4D97-AF65-F5344CB8AC3E}">
        <p14:creationId xmlns:p14="http://schemas.microsoft.com/office/powerpoint/2010/main" val="18975818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contenuto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6E6784F7-8A88-D446-86C1-0DCABE1A1E26}" type="datetimeFigureOut">
              <a:rPr lang="it-IT" smtClean="0"/>
              <a:t>13/01/2023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48CADB30-C95B-B445-B021-8421083022A1}" type="slidenum">
              <a:rPr lang="it-IT" smtClean="0"/>
              <a:t>‹N›</a:t>
            </a:fld>
            <a:endParaRPr lang="it-IT"/>
          </a:p>
        </p:txBody>
      </p:sp>
    </p:spTree>
    <p:extLst>
      <p:ext uri="{BB962C8B-B14F-4D97-AF65-F5344CB8AC3E}">
        <p14:creationId xmlns:p14="http://schemas.microsoft.com/office/powerpoint/2010/main" val="5069075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0" y="1709738"/>
            <a:ext cx="10515600" cy="2852737"/>
          </a:xfrm>
        </p:spPr>
        <p:txBody>
          <a:bodyPr anchor="b"/>
          <a:lstStyle>
            <a:lvl1pPr>
              <a:defRPr sz="6000"/>
            </a:lvl1pPr>
          </a:lstStyle>
          <a:p>
            <a:r>
              <a:rPr lang="it-IT"/>
              <a:t>Fare clic per modificare stile</a:t>
            </a:r>
          </a:p>
        </p:txBody>
      </p:sp>
      <p:sp>
        <p:nvSpPr>
          <p:cNvPr id="3" name="Segnaposto tes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p:cNvSpPr>
            <a:spLocks noGrp="1"/>
          </p:cNvSpPr>
          <p:nvPr>
            <p:ph type="dt" sz="half" idx="10"/>
          </p:nvPr>
        </p:nvSpPr>
        <p:spPr/>
        <p:txBody>
          <a:bodyPr/>
          <a:lstStyle/>
          <a:p>
            <a:fld id="{6E6784F7-8A88-D446-86C1-0DCABE1A1E26}" type="datetimeFigureOut">
              <a:rPr lang="it-IT" smtClean="0"/>
              <a:t>13/01/2023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48CADB30-C95B-B445-B021-8421083022A1}" type="slidenum">
              <a:rPr lang="it-IT" smtClean="0"/>
              <a:t>‹N›</a:t>
            </a:fld>
            <a:endParaRPr lang="it-IT"/>
          </a:p>
        </p:txBody>
      </p:sp>
    </p:spTree>
    <p:extLst>
      <p:ext uri="{BB962C8B-B14F-4D97-AF65-F5344CB8AC3E}">
        <p14:creationId xmlns:p14="http://schemas.microsoft.com/office/powerpoint/2010/main" val="10862827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contenuto 2"/>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6E6784F7-8A88-D446-86C1-0DCABE1A1E26}" type="datetimeFigureOut">
              <a:rPr lang="it-IT" smtClean="0"/>
              <a:t>13/01/2023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48CADB30-C95B-B445-B021-8421083022A1}" type="slidenum">
              <a:rPr lang="it-IT" smtClean="0"/>
              <a:t>‹N›</a:t>
            </a:fld>
            <a:endParaRPr lang="it-IT"/>
          </a:p>
        </p:txBody>
      </p:sp>
    </p:spTree>
    <p:extLst>
      <p:ext uri="{BB962C8B-B14F-4D97-AF65-F5344CB8AC3E}">
        <p14:creationId xmlns:p14="http://schemas.microsoft.com/office/powerpoint/2010/main" val="13962003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5"/>
            <a:ext cx="10515600" cy="1325563"/>
          </a:xfrm>
        </p:spPr>
        <p:txBody>
          <a:bodyPr/>
          <a:lstStyle/>
          <a:p>
            <a:r>
              <a:rPr lang="it-IT"/>
              <a:t>Fare clic per modificare stile</a:t>
            </a:r>
          </a:p>
        </p:txBody>
      </p:sp>
      <p:sp>
        <p:nvSpPr>
          <p:cNvPr id="3" name="Segnaposto tes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6E6784F7-8A88-D446-86C1-0DCABE1A1E26}" type="datetimeFigureOut">
              <a:rPr lang="it-IT" smtClean="0"/>
              <a:t>13/01/2023</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48CADB30-C95B-B445-B021-8421083022A1}" type="slidenum">
              <a:rPr lang="it-IT" smtClean="0"/>
              <a:t>‹N›</a:t>
            </a:fld>
            <a:endParaRPr lang="it-IT"/>
          </a:p>
        </p:txBody>
      </p:sp>
    </p:spTree>
    <p:extLst>
      <p:ext uri="{BB962C8B-B14F-4D97-AF65-F5344CB8AC3E}">
        <p14:creationId xmlns:p14="http://schemas.microsoft.com/office/powerpoint/2010/main" val="3848498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data 2"/>
          <p:cNvSpPr>
            <a:spLocks noGrp="1"/>
          </p:cNvSpPr>
          <p:nvPr>
            <p:ph type="dt" sz="half" idx="10"/>
          </p:nvPr>
        </p:nvSpPr>
        <p:spPr/>
        <p:txBody>
          <a:bodyPr/>
          <a:lstStyle/>
          <a:p>
            <a:fld id="{6E6784F7-8A88-D446-86C1-0DCABE1A1E26}" type="datetimeFigureOut">
              <a:rPr lang="it-IT" smtClean="0"/>
              <a:t>13/01/2023</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48CADB30-C95B-B445-B021-8421083022A1}" type="slidenum">
              <a:rPr lang="it-IT" smtClean="0"/>
              <a:t>‹N›</a:t>
            </a:fld>
            <a:endParaRPr lang="it-IT"/>
          </a:p>
        </p:txBody>
      </p:sp>
    </p:spTree>
    <p:extLst>
      <p:ext uri="{BB962C8B-B14F-4D97-AF65-F5344CB8AC3E}">
        <p14:creationId xmlns:p14="http://schemas.microsoft.com/office/powerpoint/2010/main" val="20976972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6E6784F7-8A88-D446-86C1-0DCABE1A1E26}" type="datetimeFigureOut">
              <a:rPr lang="it-IT" smtClean="0"/>
              <a:t>13/01/2023</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48CADB30-C95B-B445-B021-8421083022A1}" type="slidenum">
              <a:rPr lang="it-IT" smtClean="0"/>
              <a:t>‹N›</a:t>
            </a:fld>
            <a:endParaRPr lang="it-IT"/>
          </a:p>
        </p:txBody>
      </p:sp>
    </p:spTree>
    <p:extLst>
      <p:ext uri="{BB962C8B-B14F-4D97-AF65-F5344CB8AC3E}">
        <p14:creationId xmlns:p14="http://schemas.microsoft.com/office/powerpoint/2010/main" val="7584294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stile</a:t>
            </a:r>
          </a:p>
        </p:txBody>
      </p:sp>
      <p:sp>
        <p:nvSpPr>
          <p:cNvPr id="3" name="Segnaposto contenut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p:cNvSpPr>
            <a:spLocks noGrp="1"/>
          </p:cNvSpPr>
          <p:nvPr>
            <p:ph type="dt" sz="half" idx="10"/>
          </p:nvPr>
        </p:nvSpPr>
        <p:spPr/>
        <p:txBody>
          <a:bodyPr/>
          <a:lstStyle/>
          <a:p>
            <a:fld id="{6E6784F7-8A88-D446-86C1-0DCABE1A1E26}" type="datetimeFigureOut">
              <a:rPr lang="it-IT" smtClean="0"/>
              <a:t>13/01/2023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48CADB30-C95B-B445-B021-8421083022A1}" type="slidenum">
              <a:rPr lang="it-IT" smtClean="0"/>
              <a:t>‹N›</a:t>
            </a:fld>
            <a:endParaRPr lang="it-IT"/>
          </a:p>
        </p:txBody>
      </p:sp>
    </p:spTree>
    <p:extLst>
      <p:ext uri="{BB962C8B-B14F-4D97-AF65-F5344CB8AC3E}">
        <p14:creationId xmlns:p14="http://schemas.microsoft.com/office/powerpoint/2010/main" val="16084892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stile</a:t>
            </a:r>
          </a:p>
        </p:txBody>
      </p:sp>
      <p:sp>
        <p:nvSpPr>
          <p:cNvPr id="3" name="Segnaposto immagin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p:cNvSpPr>
            <a:spLocks noGrp="1"/>
          </p:cNvSpPr>
          <p:nvPr>
            <p:ph type="dt" sz="half" idx="10"/>
          </p:nvPr>
        </p:nvSpPr>
        <p:spPr/>
        <p:txBody>
          <a:bodyPr/>
          <a:lstStyle/>
          <a:p>
            <a:fld id="{6E6784F7-8A88-D446-86C1-0DCABE1A1E26}" type="datetimeFigureOut">
              <a:rPr lang="it-IT" smtClean="0"/>
              <a:t>13/01/2023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48CADB30-C95B-B445-B021-8421083022A1}" type="slidenum">
              <a:rPr lang="it-IT" smtClean="0"/>
              <a:t>‹N›</a:t>
            </a:fld>
            <a:endParaRPr lang="it-IT"/>
          </a:p>
        </p:txBody>
      </p:sp>
    </p:spTree>
    <p:extLst>
      <p:ext uri="{BB962C8B-B14F-4D97-AF65-F5344CB8AC3E}">
        <p14:creationId xmlns:p14="http://schemas.microsoft.com/office/powerpoint/2010/main" val="13550964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stile</a:t>
            </a:r>
          </a:p>
        </p:txBody>
      </p:sp>
      <p:sp>
        <p:nvSpPr>
          <p:cNvPr id="3" name="Segnaposto tes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E6784F7-8A88-D446-86C1-0DCABE1A1E26}" type="datetimeFigureOut">
              <a:rPr lang="it-IT" smtClean="0"/>
              <a:t>13/01/2023</a:t>
            </a:fld>
            <a:endParaRPr lang="it-IT"/>
          </a:p>
        </p:txBody>
      </p:sp>
      <p:sp>
        <p:nvSpPr>
          <p:cNvPr id="5" name="Segnaposto piè di pa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CADB30-C95B-B445-B021-8421083022A1}" type="slidenum">
              <a:rPr lang="it-IT" smtClean="0"/>
              <a:t>‹N›</a:t>
            </a:fld>
            <a:endParaRPr lang="it-IT"/>
          </a:p>
        </p:txBody>
      </p:sp>
    </p:spTree>
    <p:extLst>
      <p:ext uri="{BB962C8B-B14F-4D97-AF65-F5344CB8AC3E}">
        <p14:creationId xmlns:p14="http://schemas.microsoft.com/office/powerpoint/2010/main" val="3655000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10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10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10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10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10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46.png"/></Relationships>
</file>

<file path=ppt/slides/_rels/slide10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46.png"/></Relationships>
</file>

<file path=ppt/slides/_rels/slide10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jpeg"/><Relationship Id="rId1" Type="http://schemas.openxmlformats.org/officeDocument/2006/relationships/slideLayout" Target="../slideLayouts/slideLayout2.xml"/><Relationship Id="rId5" Type="http://schemas.openxmlformats.org/officeDocument/2006/relationships/image" Target="../media/image47.png"/><Relationship Id="rId4" Type="http://schemas.openxmlformats.org/officeDocument/2006/relationships/image" Target="../media/image46.png"/></Relationships>
</file>

<file path=ppt/slides/_rels/slide10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jpeg"/><Relationship Id="rId1" Type="http://schemas.openxmlformats.org/officeDocument/2006/relationships/slideLayout" Target="../slideLayouts/slideLayout2.xml"/><Relationship Id="rId5" Type="http://schemas.openxmlformats.org/officeDocument/2006/relationships/image" Target="../media/image47.png"/><Relationship Id="rId4" Type="http://schemas.openxmlformats.org/officeDocument/2006/relationships/image" Target="../media/image46.png"/></Relationships>
</file>

<file path=ppt/slides/_rels/slide10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10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10.xml.rels><?xml version="1.0" encoding="UTF-8" standalone="yes"?>
<Relationships xmlns="http://schemas.openxmlformats.org/package/2006/relationships"><Relationship Id="rId3" Type="http://schemas.openxmlformats.org/officeDocument/2006/relationships/image" Target="../media/image48.png"/><Relationship Id="rId7" Type="http://schemas.openxmlformats.org/officeDocument/2006/relationships/image" Target="../media/image51.png"/><Relationship Id="rId2" Type="http://schemas.openxmlformats.org/officeDocument/2006/relationships/image" Target="../media/image6.jpeg"/><Relationship Id="rId1" Type="http://schemas.openxmlformats.org/officeDocument/2006/relationships/slideLayout" Target="../slideLayouts/slideLayout2.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1.jpeg"/></Relationships>
</file>

<file path=ppt/slides/_rels/slide1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1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6.jpeg"/><Relationship Id="rId1" Type="http://schemas.openxmlformats.org/officeDocument/2006/relationships/slideLayout" Target="../slideLayouts/slideLayout2.xml"/><Relationship Id="rId5" Type="http://schemas.openxmlformats.org/officeDocument/2006/relationships/image" Target="../media/image52.png"/><Relationship Id="rId4" Type="http://schemas.openxmlformats.org/officeDocument/2006/relationships/image" Target="../media/image1.jpeg"/></Relationships>
</file>

<file path=ppt/slides/_rels/slide11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6.jpeg"/><Relationship Id="rId1" Type="http://schemas.openxmlformats.org/officeDocument/2006/relationships/slideLayout" Target="../slideLayouts/slideLayout2.xml"/><Relationship Id="rId5" Type="http://schemas.openxmlformats.org/officeDocument/2006/relationships/image" Target="../media/image53.png"/><Relationship Id="rId4" Type="http://schemas.openxmlformats.org/officeDocument/2006/relationships/image" Target="../media/image1.jpeg"/></Relationships>
</file>

<file path=ppt/slides/_rels/slide11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6.jpeg"/><Relationship Id="rId1" Type="http://schemas.openxmlformats.org/officeDocument/2006/relationships/slideLayout" Target="../slideLayouts/slideLayout2.xml"/><Relationship Id="rId5" Type="http://schemas.openxmlformats.org/officeDocument/2006/relationships/image" Target="../media/image54.png"/><Relationship Id="rId4" Type="http://schemas.openxmlformats.org/officeDocument/2006/relationships/image" Target="../media/image1.jpeg"/></Relationships>
</file>

<file path=ppt/slides/_rels/slide11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116.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image" Target="../media/image48.png"/><Relationship Id="rId7" Type="http://schemas.openxmlformats.org/officeDocument/2006/relationships/image" Target="../media/image57.png"/><Relationship Id="rId2" Type="http://schemas.openxmlformats.org/officeDocument/2006/relationships/image" Target="../media/image6.jpeg"/><Relationship Id="rId1" Type="http://schemas.openxmlformats.org/officeDocument/2006/relationships/slideLayout" Target="../slideLayouts/slideLayout2.xml"/><Relationship Id="rId6" Type="http://schemas.openxmlformats.org/officeDocument/2006/relationships/image" Target="../media/image56.png"/><Relationship Id="rId11" Type="http://schemas.openxmlformats.org/officeDocument/2006/relationships/image" Target="../media/image61.png"/><Relationship Id="rId5" Type="http://schemas.openxmlformats.org/officeDocument/2006/relationships/image" Target="../media/image55.png"/><Relationship Id="rId10" Type="http://schemas.openxmlformats.org/officeDocument/2006/relationships/image" Target="../media/image60.png"/><Relationship Id="rId4" Type="http://schemas.openxmlformats.org/officeDocument/2006/relationships/image" Target="../media/image1.jpeg"/><Relationship Id="rId9" Type="http://schemas.openxmlformats.org/officeDocument/2006/relationships/image" Target="../media/image59.png"/></Relationships>
</file>

<file path=ppt/slides/_rels/slide1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1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e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7.png"/></Relationships>
</file>

<file path=ppt/slides/_rels/slide1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7.png"/></Relationships>
</file>

<file path=ppt/slides/_rels/slide14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7.png"/></Relationships>
</file>

<file path=ppt/slides/_rels/slide15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5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15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5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7.png"/><Relationship Id="rId4" Type="http://schemas.openxmlformats.org/officeDocument/2006/relationships/image" Target="../media/image3.png"/></Relationships>
</file>

<file path=ppt/slides/_rels/slide16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23.png"/></Relationships>
</file>

<file path=ppt/slides/_rels/slide16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11.png"/><Relationship Id="rId4" Type="http://schemas.openxmlformats.org/officeDocument/2006/relationships/image" Target="../media/image23.png"/></Relationships>
</file>

<file path=ppt/slides/_rels/slide16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23.png"/></Relationships>
</file>

<file path=ppt/slides/_rels/slide16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7.png"/></Relationships>
</file>

<file path=ppt/slides/_rels/slide17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e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e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11.png"/></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jpe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10.png"/></Relationships>
</file>

<file path=ppt/slides/_rels/slide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jpe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10.png"/></Relationships>
</file>

<file path=ppt/slides/_rels/slide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jpe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10.png"/></Relationships>
</file>

<file path=ppt/slides/_rels/slide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jpe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10.png"/></Relationships>
</file>

<file path=ppt/slides/_rels/slide2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jpe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10.png"/></Relationships>
</file>

<file path=ppt/slides/_rels/slide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jpe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10.png"/></Relationships>
</file>

<file path=ppt/slides/_rels/slide2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10.png"/></Relationships>
</file>

<file path=ppt/slides/_rels/slide2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jpe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11.png"/><Relationship Id="rId4" Type="http://schemas.openxmlformats.org/officeDocument/2006/relationships/image" Target="../media/image10.png"/></Relationships>
</file>

<file path=ppt/slides/_rels/slide3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jpe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11.png"/><Relationship Id="rId4" Type="http://schemas.openxmlformats.org/officeDocument/2006/relationships/image" Target="../media/image10.png"/></Relationships>
</file>

<file path=ppt/slides/_rels/slide3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jpe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11.png"/><Relationship Id="rId4" Type="http://schemas.openxmlformats.org/officeDocument/2006/relationships/image" Target="../media/image10.png"/></Relationships>
</file>

<file path=ppt/slides/_rels/slide3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e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13.png"/><Relationship Id="rId4" Type="http://schemas.openxmlformats.org/officeDocument/2006/relationships/image" Target="../media/image12.png"/></Relationships>
</file>

<file path=ppt/slides/_rels/slide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e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12.png"/></Relationships>
</file>

<file path=ppt/slides/_rels/slide3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6.jpe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15.png"/><Relationship Id="rId4" Type="http://schemas.openxmlformats.org/officeDocument/2006/relationships/image" Target="../media/image3.png"/></Relationships>
</file>

<file path=ppt/slides/_rels/slide3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15.png"/><Relationship Id="rId4" Type="http://schemas.openxmlformats.org/officeDocument/2006/relationships/image" Target="../media/image3.png"/></Relationships>
</file>

<file path=ppt/slides/_rels/slide3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17.png"/><Relationship Id="rId4" Type="http://schemas.openxmlformats.org/officeDocument/2006/relationships/image" Target="../media/image15.png"/></Relationships>
</file>

<file path=ppt/slides/_rels/slide3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17.png"/><Relationship Id="rId4" Type="http://schemas.openxmlformats.org/officeDocument/2006/relationships/image" Target="../media/image15.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4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20.png"/></Relationships>
</file>

<file path=ppt/slides/_rels/slide4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20.png"/><Relationship Id="rId4" Type="http://schemas.openxmlformats.org/officeDocument/2006/relationships/image" Target="../media/image19.png"/></Relationships>
</file>

<file path=ppt/slides/_rels/slide4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6.jpe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20.png"/></Relationships>
</file>

<file path=ppt/slides/_rels/slide4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6.jpe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20.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5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6.jpe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20.png"/></Relationships>
</file>

<file path=ppt/slides/_rels/slide5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2.jpeg"/><Relationship Id="rId1" Type="http://schemas.openxmlformats.org/officeDocument/2006/relationships/slideLayout" Target="../slideLayouts/slideLayout1.xml"/><Relationship Id="rId4" Type="http://schemas.openxmlformats.org/officeDocument/2006/relationships/image" Target="../media/image23.png"/></Relationships>
</file>

<file path=ppt/slides/_rels/slide5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2.jpeg"/><Relationship Id="rId1" Type="http://schemas.openxmlformats.org/officeDocument/2006/relationships/slideLayout" Target="../slideLayouts/slideLayout1.xml"/><Relationship Id="rId4" Type="http://schemas.openxmlformats.org/officeDocument/2006/relationships/image" Target="../media/image23.png"/></Relationships>
</file>

<file path=ppt/slides/_rels/slide55.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6.png"/><Relationship Id="rId4" Type="http://schemas.openxmlformats.org/officeDocument/2006/relationships/image" Target="../media/image25.png"/></Relationships>
</file>

<file path=ppt/slides/_rels/slide5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6.jpeg"/><Relationship Id="rId1" Type="http://schemas.openxmlformats.org/officeDocument/2006/relationships/slideLayout" Target="../slideLayouts/slideLayout1.xml"/><Relationship Id="rId5" Type="http://schemas.openxmlformats.org/officeDocument/2006/relationships/image" Target="../media/image23.png"/><Relationship Id="rId4" Type="http://schemas.openxmlformats.org/officeDocument/2006/relationships/image" Target="../media/image3.png"/></Relationships>
</file>

<file path=ppt/slides/_rels/slide5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2.jpeg"/><Relationship Id="rId1" Type="http://schemas.openxmlformats.org/officeDocument/2006/relationships/slideLayout" Target="../slideLayouts/slideLayout1.xml"/><Relationship Id="rId4" Type="http://schemas.openxmlformats.org/officeDocument/2006/relationships/image" Target="../media/image23.png"/></Relationships>
</file>

<file path=ppt/slides/_rels/slide5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2.jpeg"/><Relationship Id="rId1" Type="http://schemas.openxmlformats.org/officeDocument/2006/relationships/slideLayout" Target="../slideLayouts/slideLayout1.xml"/><Relationship Id="rId4" Type="http://schemas.openxmlformats.org/officeDocument/2006/relationships/image" Target="../media/image23.png"/></Relationships>
</file>

<file path=ppt/slides/_rels/slide5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2.jpeg"/><Relationship Id="rId1" Type="http://schemas.openxmlformats.org/officeDocument/2006/relationships/slideLayout" Target="../slideLayouts/slideLayout1.xml"/><Relationship Id="rId4" Type="http://schemas.openxmlformats.org/officeDocument/2006/relationships/image" Target="../media/image23.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6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2.jpeg"/><Relationship Id="rId1" Type="http://schemas.openxmlformats.org/officeDocument/2006/relationships/slideLayout" Target="../slideLayouts/slideLayout1.xml"/><Relationship Id="rId4" Type="http://schemas.openxmlformats.org/officeDocument/2006/relationships/image" Target="../media/image23.png"/></Relationships>
</file>

<file path=ppt/slides/_rels/slide6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2.jpeg"/><Relationship Id="rId1" Type="http://schemas.openxmlformats.org/officeDocument/2006/relationships/slideLayout" Target="../slideLayouts/slideLayout1.xml"/><Relationship Id="rId4" Type="http://schemas.openxmlformats.org/officeDocument/2006/relationships/image" Target="../media/image23.png"/></Relationships>
</file>

<file path=ppt/slides/_rels/slide6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8.png"/><Relationship Id="rId1" Type="http://schemas.openxmlformats.org/officeDocument/2006/relationships/slideLayout" Target="../slideLayouts/slideLayout1.xml"/><Relationship Id="rId4" Type="http://schemas.openxmlformats.org/officeDocument/2006/relationships/image" Target="../media/image31.png"/></Relationships>
</file>

<file path=ppt/slides/_rels/slide6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2.png"/><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2.png"/><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7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28.png"/><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7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28.png"/><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7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2.png"/><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7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28.png"/><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7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28.png"/><Relationship Id="rId1" Type="http://schemas.openxmlformats.org/officeDocument/2006/relationships/slideLayout" Target="../slideLayouts/slideLayout2.xml"/><Relationship Id="rId5" Type="http://schemas.openxmlformats.org/officeDocument/2006/relationships/image" Target="../media/image29.png"/><Relationship Id="rId4" Type="http://schemas.openxmlformats.org/officeDocument/2006/relationships/image" Target="../media/image36.png"/></Relationships>
</file>

<file path=ppt/slides/_rels/slide7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28.png"/><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7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28.png"/><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38.png"/><Relationship Id="rId4" Type="http://schemas.openxmlformats.org/officeDocument/2006/relationships/image" Target="../media/image37.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8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28.png"/><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38.png"/><Relationship Id="rId4" Type="http://schemas.openxmlformats.org/officeDocument/2006/relationships/image" Target="../media/image37.png"/></Relationships>
</file>

<file path=ppt/slides/_rels/slide8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2.png"/><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image" Target="../media/image29.png"/><Relationship Id="rId4" Type="http://schemas.openxmlformats.org/officeDocument/2006/relationships/image" Target="../media/image39.png"/></Relationships>
</file>

<file path=ppt/slides/_rels/slide8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28.png"/><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36.png"/></Relationships>
</file>

<file path=ppt/slides/_rels/slide8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8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8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8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9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9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44.jpe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5.jpeg"/></Relationships>
</file>

<file path=ppt/slides/_rels/slide9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9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3" name="Picture 1" descr="image1.jpe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2400" y="94129"/>
            <a:ext cx="2348753" cy="234875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2" name="Rettangolo 1"/>
          <p:cNvSpPr/>
          <p:nvPr/>
        </p:nvSpPr>
        <p:spPr>
          <a:xfrm>
            <a:off x="7144870" y="708229"/>
            <a:ext cx="4197046" cy="923330"/>
          </a:xfrm>
          <a:prstGeom prst="rect">
            <a:avLst/>
          </a:prstGeom>
          <a:noFill/>
        </p:spPr>
        <p:txBody>
          <a:bodyPr wrap="none" lIns="91440" tIns="45720" rIns="91440" bIns="45720">
            <a:spAutoFit/>
          </a:bodyPr>
          <a:lstStyle/>
          <a:p>
            <a:pPr algn="ctr"/>
            <a:r>
              <a:rPr lang="it-IT" sz="5400" b="1" cap="none" spc="50" dirty="0" err="1">
                <a:ln w="9525" cmpd="sng">
                  <a:solidFill>
                    <a:schemeClr val="accent1"/>
                  </a:solidFill>
                  <a:prstDash val="solid"/>
                </a:ln>
                <a:solidFill>
                  <a:srgbClr val="70AD47">
                    <a:tint val="1000"/>
                  </a:srgbClr>
                </a:solidFill>
                <a:effectLst>
                  <a:glow rad="38100">
                    <a:schemeClr val="accent1">
                      <a:alpha val="40000"/>
                    </a:schemeClr>
                  </a:glow>
                </a:effectLst>
              </a:rPr>
              <a:t>Exercise</a:t>
            </a:r>
            <a:r>
              <a:rPr lang="it-IT" sz="5400" b="1" cap="none" spc="50" dirty="0">
                <a:ln w="9525" cmpd="sng">
                  <a:solidFill>
                    <a:schemeClr val="accent1"/>
                  </a:solidFill>
                  <a:prstDash val="solid"/>
                </a:ln>
                <a:solidFill>
                  <a:srgbClr val="70AD47">
                    <a:tint val="1000"/>
                  </a:srgbClr>
                </a:solidFill>
                <a:effectLst>
                  <a:glow rad="38100">
                    <a:schemeClr val="accent1">
                      <a:alpha val="40000"/>
                    </a:schemeClr>
                  </a:glow>
                </a:effectLst>
              </a:rPr>
              <a:t> Book</a:t>
            </a:r>
          </a:p>
        </p:txBody>
      </p:sp>
      <p:sp>
        <p:nvSpPr>
          <p:cNvPr id="7" name="CasellaDiTesto 6"/>
          <p:cNvSpPr txBox="1"/>
          <p:nvPr/>
        </p:nvSpPr>
        <p:spPr>
          <a:xfrm>
            <a:off x="5177424" y="2964493"/>
            <a:ext cx="2754001" cy="1200329"/>
          </a:xfrm>
          <a:prstGeom prst="rect">
            <a:avLst/>
          </a:prstGeom>
          <a:noFill/>
        </p:spPr>
        <p:txBody>
          <a:bodyPr wrap="square" rtlCol="0">
            <a:spAutoFit/>
          </a:bodyPr>
          <a:lstStyle/>
          <a:p>
            <a:pPr marL="285750" indent="-285750">
              <a:buFont typeface="Arial" charset="0"/>
              <a:buChar char="•"/>
            </a:pPr>
            <a:r>
              <a:rPr lang="it-IT" sz="2400" dirty="0"/>
              <a:t>TECHNIQUE</a:t>
            </a:r>
          </a:p>
          <a:p>
            <a:pPr marL="285750" indent="-285750">
              <a:buFont typeface="Arial" charset="0"/>
              <a:buChar char="•"/>
            </a:pPr>
            <a:r>
              <a:rPr lang="it-IT" sz="2400" dirty="0"/>
              <a:t>GAME PHASE</a:t>
            </a:r>
          </a:p>
          <a:p>
            <a:pPr marL="285750" indent="-285750">
              <a:buFont typeface="Arial" charset="0"/>
              <a:buChar char="•"/>
            </a:pPr>
            <a:r>
              <a:rPr lang="it-IT" sz="2400" dirty="0"/>
              <a:t>GAME FORM</a:t>
            </a:r>
          </a:p>
        </p:txBody>
      </p:sp>
    </p:spTree>
    <p:extLst>
      <p:ext uri="{BB962C8B-B14F-4D97-AF65-F5344CB8AC3E}">
        <p14:creationId xmlns:p14="http://schemas.microsoft.com/office/powerpoint/2010/main" val="1921483072"/>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5" name="Picture 1" descr="image2.jpe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398544" y="254000"/>
            <a:ext cx="4488656" cy="634920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nvGrpSpPr>
          <p:cNvPr id="11266" name="Group 2"/>
          <p:cNvGrpSpPr>
            <a:grpSpLocks/>
          </p:cNvGrpSpPr>
          <p:nvPr/>
        </p:nvGrpSpPr>
        <p:grpSpPr bwMode="auto">
          <a:xfrm>
            <a:off x="2880519" y="171450"/>
            <a:ext cx="1620044" cy="653072"/>
            <a:chOff x="0" y="0"/>
            <a:chExt cx="3240005" cy="1305741"/>
          </a:xfrm>
        </p:grpSpPr>
        <p:sp>
          <p:nvSpPr>
            <p:cNvPr id="11267" name="Rectangle 3"/>
            <p:cNvSpPr>
              <a:spLocks/>
            </p:cNvSpPr>
            <p:nvPr/>
          </p:nvSpPr>
          <p:spPr bwMode="auto">
            <a:xfrm>
              <a:off x="0" y="0"/>
              <a:ext cx="3240005" cy="1305741"/>
            </a:xfrm>
            <a:prstGeom prst="rect">
              <a:avLst/>
            </a:prstGeom>
            <a:solidFill>
              <a:srgbClr val="F76028"/>
            </a:solidFill>
            <a:ln w="9525" cap="flat" cmpd="sng">
              <a:solidFill>
                <a:srgbClr val="F95815"/>
              </a:solidFill>
              <a:prstDash val="solid"/>
              <a:round/>
              <a:headEnd type="none" w="med" len="med"/>
              <a:tailEnd type="none" w="med" len="med"/>
            </a:ln>
            <a:effectLst>
              <a:outerShdw blurRad="38100" dist="23000" dir="5400000" algn="ctr" rotWithShape="0">
                <a:srgbClr val="000000">
                  <a:alpha val="34999"/>
                </a:srgbClr>
              </a:outerShdw>
            </a:effectLst>
          </p:spPr>
          <p:txBody>
            <a:bodyPr lIns="25400" tIns="25400" rIns="25400" bIns="25400" anchor="ctr"/>
            <a:lstStyle>
              <a:lvl1pPr defTabSz="457200">
                <a:defRPr sz="5000">
                  <a:solidFill>
                    <a:srgbClr val="000000"/>
                  </a:solidFill>
                  <a:latin typeface="Helvetica" charset="0"/>
                  <a:ea typeface="Helvetica" charset="0"/>
                  <a:cs typeface="Helvetica" charset="0"/>
                  <a:sym typeface="Helvetica" charset="0"/>
                </a:defRPr>
              </a:lvl1pPr>
              <a:lvl2pPr defTabSz="457200">
                <a:defRPr sz="5000">
                  <a:solidFill>
                    <a:srgbClr val="000000"/>
                  </a:solidFill>
                  <a:latin typeface="Helvetica" charset="0"/>
                  <a:ea typeface="Helvetica" charset="0"/>
                  <a:cs typeface="Helvetica" charset="0"/>
                  <a:sym typeface="Helvetica" charset="0"/>
                </a:defRPr>
              </a:lvl2pPr>
              <a:lvl3pPr defTabSz="457200">
                <a:defRPr sz="5000">
                  <a:solidFill>
                    <a:srgbClr val="000000"/>
                  </a:solidFill>
                  <a:latin typeface="Helvetica" charset="0"/>
                  <a:ea typeface="Helvetica" charset="0"/>
                  <a:cs typeface="Helvetica" charset="0"/>
                  <a:sym typeface="Helvetica" charset="0"/>
                </a:defRPr>
              </a:lvl3pPr>
              <a:lvl4pPr defTabSz="457200">
                <a:defRPr sz="5000">
                  <a:solidFill>
                    <a:srgbClr val="000000"/>
                  </a:solidFill>
                  <a:latin typeface="Helvetica" charset="0"/>
                  <a:ea typeface="Helvetica" charset="0"/>
                  <a:cs typeface="Helvetica" charset="0"/>
                  <a:sym typeface="Helvetica" charset="0"/>
                </a:defRPr>
              </a:lvl4pPr>
              <a:lvl5pPr defTabSz="457200">
                <a:defRPr sz="5000">
                  <a:solidFill>
                    <a:srgbClr val="000000"/>
                  </a:solidFill>
                  <a:latin typeface="Helvetica" charset="0"/>
                  <a:ea typeface="Helvetica" charset="0"/>
                  <a:cs typeface="Helvetica" charset="0"/>
                  <a:sym typeface="Helvetica" charset="0"/>
                </a:defRPr>
              </a:lvl5pPr>
              <a:lvl6pPr marL="457200" algn="ctr" defTabSz="457200"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6pPr>
              <a:lvl7pPr marL="914400" algn="ctr" defTabSz="457200"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7pPr>
              <a:lvl8pPr marL="1371600" algn="ctr" defTabSz="457200"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8pPr>
              <a:lvl9pPr marL="1828800" algn="ctr" defTabSz="457200"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9pPr>
            </a:lstStyle>
            <a:p>
              <a:endParaRPr lang="it-IT" altLang="it-IT" sz="1500">
                <a:solidFill>
                  <a:srgbClr val="FFFFFF"/>
                </a:solidFill>
                <a:latin typeface="Calibri" charset="0"/>
                <a:ea typeface="Calibri" charset="0"/>
                <a:cs typeface="Calibri" charset="0"/>
                <a:sym typeface="Calibri" charset="0"/>
              </a:endParaRPr>
            </a:p>
          </p:txBody>
        </p:sp>
        <p:sp>
          <p:nvSpPr>
            <p:cNvPr id="11268" name="Rectangle 4"/>
            <p:cNvSpPr>
              <a:spLocks/>
            </p:cNvSpPr>
            <p:nvPr/>
          </p:nvSpPr>
          <p:spPr bwMode="auto">
            <a:xfrm>
              <a:off x="520939" y="382806"/>
              <a:ext cx="2198126" cy="55382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59" tIns="22859" rIns="22859" bIns="22859">
              <a:spAutoFit/>
            </a:bodyPr>
            <a:lstStyle>
              <a:lvl1pPr defTabSz="457200">
                <a:defRPr sz="5000">
                  <a:solidFill>
                    <a:srgbClr val="000000"/>
                  </a:solidFill>
                  <a:latin typeface="Helvetica" charset="0"/>
                  <a:ea typeface="Helvetica" charset="0"/>
                  <a:cs typeface="Helvetica" charset="0"/>
                  <a:sym typeface="Helvetica" charset="0"/>
                </a:defRPr>
              </a:lvl1pPr>
              <a:lvl2pPr defTabSz="457200">
                <a:defRPr sz="5000">
                  <a:solidFill>
                    <a:srgbClr val="000000"/>
                  </a:solidFill>
                  <a:latin typeface="Helvetica" charset="0"/>
                  <a:ea typeface="Helvetica" charset="0"/>
                  <a:cs typeface="Helvetica" charset="0"/>
                  <a:sym typeface="Helvetica" charset="0"/>
                </a:defRPr>
              </a:lvl2pPr>
              <a:lvl3pPr defTabSz="457200">
                <a:defRPr sz="5000">
                  <a:solidFill>
                    <a:srgbClr val="000000"/>
                  </a:solidFill>
                  <a:latin typeface="Helvetica" charset="0"/>
                  <a:ea typeface="Helvetica" charset="0"/>
                  <a:cs typeface="Helvetica" charset="0"/>
                  <a:sym typeface="Helvetica" charset="0"/>
                </a:defRPr>
              </a:lvl3pPr>
              <a:lvl4pPr defTabSz="457200">
                <a:defRPr sz="5000">
                  <a:solidFill>
                    <a:srgbClr val="000000"/>
                  </a:solidFill>
                  <a:latin typeface="Helvetica" charset="0"/>
                  <a:ea typeface="Helvetica" charset="0"/>
                  <a:cs typeface="Helvetica" charset="0"/>
                  <a:sym typeface="Helvetica" charset="0"/>
                </a:defRPr>
              </a:lvl4pPr>
              <a:lvl5pPr defTabSz="457200">
                <a:defRPr sz="5000">
                  <a:solidFill>
                    <a:srgbClr val="000000"/>
                  </a:solidFill>
                  <a:latin typeface="Helvetica" charset="0"/>
                  <a:ea typeface="Helvetica" charset="0"/>
                  <a:cs typeface="Helvetica" charset="0"/>
                  <a:sym typeface="Helvetica" charset="0"/>
                </a:defRPr>
              </a:lvl5pPr>
              <a:lvl6pPr marL="457200" algn="ctr" defTabSz="457200"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6pPr>
              <a:lvl7pPr marL="914400" algn="ctr" defTabSz="457200"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7pPr>
              <a:lvl8pPr marL="1371600" algn="ctr" defTabSz="457200"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8pPr>
              <a:lvl9pPr marL="1828800" algn="ctr" defTabSz="457200"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9pPr>
            </a:lstStyle>
            <a:p>
              <a:pPr algn="l"/>
              <a:r>
                <a:rPr lang="it-IT" altLang="it-IT" sz="1500" b="1" i="1">
                  <a:latin typeface="Calibri" charset="0"/>
                  <a:ea typeface="Calibri" charset="0"/>
                  <a:cs typeface="Calibri" charset="0"/>
                  <a:sym typeface="Calibri" charset="0"/>
                </a:rPr>
                <a:t>Game Phase</a:t>
              </a:r>
            </a:p>
          </p:txBody>
        </p:sp>
      </p:grpSp>
      <p:sp>
        <p:nvSpPr>
          <p:cNvPr id="11269" name="AutoShape 5"/>
          <p:cNvSpPr>
            <a:spLocks/>
          </p:cNvSpPr>
          <p:nvPr/>
        </p:nvSpPr>
        <p:spPr bwMode="auto">
          <a:xfrm>
            <a:off x="8206582" y="3200400"/>
            <a:ext cx="166688" cy="19923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F00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11270" name="AutoShape 6"/>
          <p:cNvSpPr>
            <a:spLocks/>
          </p:cNvSpPr>
          <p:nvPr/>
        </p:nvSpPr>
        <p:spPr bwMode="auto">
          <a:xfrm>
            <a:off x="8168482" y="4127500"/>
            <a:ext cx="204788" cy="1905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11271" name="AutoShape 7"/>
          <p:cNvSpPr>
            <a:spLocks/>
          </p:cNvSpPr>
          <p:nvPr/>
        </p:nvSpPr>
        <p:spPr bwMode="auto">
          <a:xfrm>
            <a:off x="8206582" y="2844800"/>
            <a:ext cx="166688" cy="1984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F00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11272" name="AutoShape 8"/>
          <p:cNvSpPr>
            <a:spLocks/>
          </p:cNvSpPr>
          <p:nvPr/>
        </p:nvSpPr>
        <p:spPr bwMode="auto">
          <a:xfrm>
            <a:off x="8241507" y="2081213"/>
            <a:ext cx="166688" cy="1984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11273" name="AutoShape 9"/>
          <p:cNvSpPr>
            <a:spLocks/>
          </p:cNvSpPr>
          <p:nvPr/>
        </p:nvSpPr>
        <p:spPr bwMode="auto">
          <a:xfrm>
            <a:off x="8074819" y="2081213"/>
            <a:ext cx="166688" cy="1984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11274" name="AutoShape 10"/>
          <p:cNvSpPr>
            <a:spLocks/>
          </p:cNvSpPr>
          <p:nvPr/>
        </p:nvSpPr>
        <p:spPr bwMode="auto">
          <a:xfrm>
            <a:off x="7905750" y="2081213"/>
            <a:ext cx="166688" cy="1984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11275" name="AutoShape 11"/>
          <p:cNvSpPr>
            <a:spLocks/>
          </p:cNvSpPr>
          <p:nvPr/>
        </p:nvSpPr>
        <p:spPr bwMode="auto">
          <a:xfrm>
            <a:off x="9309100" y="1583532"/>
            <a:ext cx="166688" cy="199231"/>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11276" name="AutoShape 12"/>
          <p:cNvSpPr>
            <a:spLocks/>
          </p:cNvSpPr>
          <p:nvPr/>
        </p:nvSpPr>
        <p:spPr bwMode="auto">
          <a:xfrm>
            <a:off x="9143207" y="1583532"/>
            <a:ext cx="165894" cy="199231"/>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11277" name="AutoShape 13"/>
          <p:cNvSpPr>
            <a:spLocks/>
          </p:cNvSpPr>
          <p:nvPr/>
        </p:nvSpPr>
        <p:spPr bwMode="auto">
          <a:xfrm>
            <a:off x="8974138" y="1562894"/>
            <a:ext cx="165894" cy="1984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11278" name="AutoShape 14"/>
          <p:cNvSpPr>
            <a:spLocks/>
          </p:cNvSpPr>
          <p:nvPr/>
        </p:nvSpPr>
        <p:spPr bwMode="auto">
          <a:xfrm>
            <a:off x="9392444" y="2536032"/>
            <a:ext cx="166688" cy="1984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11279" name="AutoShape 15"/>
          <p:cNvSpPr>
            <a:spLocks/>
          </p:cNvSpPr>
          <p:nvPr/>
        </p:nvSpPr>
        <p:spPr bwMode="auto">
          <a:xfrm>
            <a:off x="9552782" y="3222625"/>
            <a:ext cx="166688" cy="1984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grpSp>
        <p:nvGrpSpPr>
          <p:cNvPr id="11280" name="Group 16"/>
          <p:cNvGrpSpPr>
            <a:grpSpLocks/>
          </p:cNvGrpSpPr>
          <p:nvPr/>
        </p:nvGrpSpPr>
        <p:grpSpPr bwMode="auto">
          <a:xfrm>
            <a:off x="8093869" y="3936406"/>
            <a:ext cx="150019" cy="205184"/>
            <a:chOff x="0" y="-12291"/>
            <a:chExt cx="301247" cy="409972"/>
          </a:xfrm>
        </p:grpSpPr>
        <p:sp>
          <p:nvSpPr>
            <p:cNvPr id="11281" name="Oval 17"/>
            <p:cNvSpPr>
              <a:spLocks/>
            </p:cNvSpPr>
            <p:nvPr/>
          </p:nvSpPr>
          <p:spPr bwMode="auto">
            <a:xfrm>
              <a:off x="0" y="16331"/>
              <a:ext cx="301247" cy="352731"/>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000" b="1">
                <a:latin typeface="Arial" charset="0"/>
                <a:ea typeface="Arial" charset="0"/>
                <a:cs typeface="Arial" charset="0"/>
                <a:sym typeface="Arial" charset="0"/>
              </a:endParaRPr>
            </a:p>
          </p:txBody>
        </p:sp>
        <p:sp>
          <p:nvSpPr>
            <p:cNvPr id="11282" name="Rectangle 18"/>
            <p:cNvSpPr>
              <a:spLocks/>
            </p:cNvSpPr>
            <p:nvPr/>
          </p:nvSpPr>
          <p:spPr bwMode="auto">
            <a:xfrm>
              <a:off x="44115" y="-12291"/>
              <a:ext cx="213015" cy="40997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spAutoFit/>
            </a:bodyPr>
            <a:lstStyle/>
            <a:p>
              <a:r>
                <a:rPr lang="it-IT" altLang="it-IT" sz="1000" b="1">
                  <a:latin typeface="Arial" charset="0"/>
                  <a:ea typeface="Arial" charset="0"/>
                  <a:cs typeface="Arial" charset="0"/>
                  <a:sym typeface="Arial" charset="0"/>
                </a:rPr>
                <a:t>A</a:t>
              </a:r>
            </a:p>
          </p:txBody>
        </p:sp>
      </p:grpSp>
      <p:grpSp>
        <p:nvGrpSpPr>
          <p:cNvPr id="11283" name="Group 19"/>
          <p:cNvGrpSpPr>
            <a:grpSpLocks/>
          </p:cNvGrpSpPr>
          <p:nvPr/>
        </p:nvGrpSpPr>
        <p:grpSpPr bwMode="auto">
          <a:xfrm>
            <a:off x="9340850" y="3230364"/>
            <a:ext cx="150813" cy="205184"/>
            <a:chOff x="0" y="-13140"/>
            <a:chExt cx="301247" cy="411667"/>
          </a:xfrm>
        </p:grpSpPr>
        <p:sp>
          <p:nvSpPr>
            <p:cNvPr id="11284" name="Oval 20"/>
            <p:cNvSpPr>
              <a:spLocks/>
            </p:cNvSpPr>
            <p:nvPr/>
          </p:nvSpPr>
          <p:spPr bwMode="auto">
            <a:xfrm>
              <a:off x="0" y="16331"/>
              <a:ext cx="301247" cy="352731"/>
            </a:xfrm>
            <a:prstGeom prst="ellipse">
              <a:avLst/>
            </a:prstGeom>
            <a:solidFill>
              <a:srgbClr val="3366FF"/>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000" b="1">
                <a:latin typeface="Arial" charset="0"/>
                <a:ea typeface="Arial" charset="0"/>
                <a:cs typeface="Arial" charset="0"/>
                <a:sym typeface="Arial" charset="0"/>
              </a:endParaRPr>
            </a:p>
          </p:txBody>
        </p:sp>
        <p:sp>
          <p:nvSpPr>
            <p:cNvPr id="11285" name="Rectangle 21"/>
            <p:cNvSpPr>
              <a:spLocks/>
            </p:cNvSpPr>
            <p:nvPr/>
          </p:nvSpPr>
          <p:spPr bwMode="auto">
            <a:xfrm>
              <a:off x="44116" y="-13140"/>
              <a:ext cx="213014" cy="41166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spAutoFit/>
            </a:bodyPr>
            <a:lstStyle/>
            <a:p>
              <a:r>
                <a:rPr lang="it-IT" altLang="it-IT" sz="1000" b="1">
                  <a:latin typeface="Arial" charset="0"/>
                  <a:ea typeface="Arial" charset="0"/>
                  <a:cs typeface="Arial" charset="0"/>
                  <a:sym typeface="Arial" charset="0"/>
                </a:rPr>
                <a:t>B</a:t>
              </a:r>
            </a:p>
          </p:txBody>
        </p:sp>
      </p:grpSp>
      <p:grpSp>
        <p:nvGrpSpPr>
          <p:cNvPr id="11286" name="Group 22"/>
          <p:cNvGrpSpPr>
            <a:grpSpLocks/>
          </p:cNvGrpSpPr>
          <p:nvPr/>
        </p:nvGrpSpPr>
        <p:grpSpPr bwMode="auto">
          <a:xfrm>
            <a:off x="8243888" y="3951288"/>
            <a:ext cx="90488" cy="98425"/>
            <a:chOff x="0" y="-2"/>
            <a:chExt cx="180006" cy="197479"/>
          </a:xfrm>
        </p:grpSpPr>
        <p:pic>
          <p:nvPicPr>
            <p:cNvPr id="11287" name="Picture 23" descr="image1.t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2"/>
              <a:ext cx="180006" cy="19747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1288" name="Picture 24" descr="image1.jpe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6282" y="59421"/>
              <a:ext cx="68128" cy="784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11289" name="Group 25"/>
          <p:cNvGrpSpPr>
            <a:grpSpLocks/>
          </p:cNvGrpSpPr>
          <p:nvPr/>
        </p:nvGrpSpPr>
        <p:grpSpPr bwMode="auto">
          <a:xfrm>
            <a:off x="8078788" y="4421982"/>
            <a:ext cx="89694" cy="98425"/>
            <a:chOff x="0" y="-2"/>
            <a:chExt cx="180006" cy="197479"/>
          </a:xfrm>
        </p:grpSpPr>
        <p:pic>
          <p:nvPicPr>
            <p:cNvPr id="11290" name="Picture 26" descr="image1.t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2"/>
              <a:ext cx="180006" cy="19747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1291" name="Picture 27" descr="image1.jpe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6282" y="59421"/>
              <a:ext cx="68128" cy="784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11292" name="Group 28"/>
          <p:cNvGrpSpPr>
            <a:grpSpLocks/>
          </p:cNvGrpSpPr>
          <p:nvPr/>
        </p:nvGrpSpPr>
        <p:grpSpPr bwMode="auto">
          <a:xfrm>
            <a:off x="8154988" y="4498182"/>
            <a:ext cx="89694" cy="98425"/>
            <a:chOff x="0" y="-2"/>
            <a:chExt cx="180006" cy="197479"/>
          </a:xfrm>
        </p:grpSpPr>
        <p:pic>
          <p:nvPicPr>
            <p:cNvPr id="11293" name="Picture 29" descr="image1.t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2"/>
              <a:ext cx="180006" cy="19747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1294" name="Picture 30" descr="image1.jpe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6282" y="59421"/>
              <a:ext cx="68128" cy="784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11295" name="Group 31"/>
          <p:cNvGrpSpPr>
            <a:grpSpLocks/>
          </p:cNvGrpSpPr>
          <p:nvPr/>
        </p:nvGrpSpPr>
        <p:grpSpPr bwMode="auto">
          <a:xfrm>
            <a:off x="8309769" y="4460875"/>
            <a:ext cx="90488" cy="98425"/>
            <a:chOff x="0" y="-2"/>
            <a:chExt cx="180006" cy="197479"/>
          </a:xfrm>
        </p:grpSpPr>
        <p:pic>
          <p:nvPicPr>
            <p:cNvPr id="11296" name="Picture 32" descr="image1.t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2"/>
              <a:ext cx="180006" cy="19747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1297" name="Picture 33" descr="image1.jpe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6282" y="59421"/>
              <a:ext cx="68128" cy="784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11298" name="Group 34"/>
          <p:cNvGrpSpPr>
            <a:grpSpLocks/>
          </p:cNvGrpSpPr>
          <p:nvPr/>
        </p:nvGrpSpPr>
        <p:grpSpPr bwMode="auto">
          <a:xfrm>
            <a:off x="8200232" y="4391819"/>
            <a:ext cx="89694" cy="99219"/>
            <a:chOff x="0" y="-2"/>
            <a:chExt cx="180006" cy="197479"/>
          </a:xfrm>
        </p:grpSpPr>
        <p:pic>
          <p:nvPicPr>
            <p:cNvPr id="11299" name="Picture 35" descr="image1.t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2"/>
              <a:ext cx="180006" cy="19747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1300" name="Picture 36" descr="image1.jpe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6282" y="59421"/>
              <a:ext cx="68128" cy="784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
        <p:nvSpPr>
          <p:cNvPr id="11301" name="Line 37"/>
          <p:cNvSpPr>
            <a:spLocks noChangeShapeType="1"/>
          </p:cNvSpPr>
          <p:nvPr/>
        </p:nvSpPr>
        <p:spPr bwMode="auto">
          <a:xfrm flipV="1">
            <a:off x="8306594" y="3399632"/>
            <a:ext cx="1002506" cy="527050"/>
          </a:xfrm>
          <a:prstGeom prst="line">
            <a:avLst/>
          </a:prstGeom>
          <a:noFill/>
          <a:ln w="635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11302" name="Line 38"/>
          <p:cNvSpPr>
            <a:spLocks noChangeShapeType="1"/>
          </p:cNvSpPr>
          <p:nvPr/>
        </p:nvSpPr>
        <p:spPr bwMode="auto">
          <a:xfrm flipH="1" flipV="1">
            <a:off x="7975600" y="3200400"/>
            <a:ext cx="118269" cy="719138"/>
          </a:xfrm>
          <a:prstGeom prst="line">
            <a:avLst/>
          </a:prstGeom>
          <a:noFill/>
          <a:ln w="63500" cap="flat" cmpd="sng">
            <a:solidFill>
              <a:srgbClr val="000000"/>
            </a:solidFill>
            <a:prstDash val="sysDash"/>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11303" name="Line 39"/>
          <p:cNvSpPr>
            <a:spLocks noChangeShapeType="1"/>
          </p:cNvSpPr>
          <p:nvPr/>
        </p:nvSpPr>
        <p:spPr bwMode="auto">
          <a:xfrm flipH="1" flipV="1">
            <a:off x="7975600" y="3158332"/>
            <a:ext cx="1333500" cy="127794"/>
          </a:xfrm>
          <a:prstGeom prst="line">
            <a:avLst/>
          </a:prstGeom>
          <a:noFill/>
          <a:ln w="635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11304" name="Line 40"/>
          <p:cNvSpPr>
            <a:spLocks noChangeShapeType="1"/>
          </p:cNvSpPr>
          <p:nvPr/>
        </p:nvSpPr>
        <p:spPr bwMode="auto">
          <a:xfrm flipV="1">
            <a:off x="8408194" y="2356644"/>
            <a:ext cx="984250" cy="87313"/>
          </a:xfrm>
          <a:prstGeom prst="line">
            <a:avLst/>
          </a:prstGeom>
          <a:noFill/>
          <a:ln w="635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11305" name="AutoShape 41"/>
          <p:cNvSpPr>
            <a:spLocks/>
          </p:cNvSpPr>
          <p:nvPr/>
        </p:nvSpPr>
        <p:spPr bwMode="auto">
          <a:xfrm>
            <a:off x="9447213" y="2356644"/>
            <a:ext cx="368300" cy="876300"/>
          </a:xfrm>
          <a:custGeom>
            <a:avLst/>
            <a:gdLst>
              <a:gd name="T0" fmla="*/ 10247 w 20495"/>
              <a:gd name="T1" fmla="*/ 10800 h 21600"/>
              <a:gd name="T2" fmla="*/ 10247 w 20495"/>
              <a:gd name="T3" fmla="*/ 10800 h 21600"/>
              <a:gd name="T4" fmla="*/ 10247 w 20495"/>
              <a:gd name="T5" fmla="*/ 10800 h 21600"/>
              <a:gd name="T6" fmla="*/ 10247 w 20495"/>
              <a:gd name="T7" fmla="*/ 10800 h 21600"/>
            </a:gdLst>
            <a:ahLst/>
            <a:cxnLst>
              <a:cxn ang="0">
                <a:pos x="T0" y="T1"/>
              </a:cxn>
              <a:cxn ang="0">
                <a:pos x="T2" y="T3"/>
              </a:cxn>
              <a:cxn ang="0">
                <a:pos x="T4" y="T5"/>
              </a:cxn>
              <a:cxn ang="0">
                <a:pos x="T6" y="T7"/>
              </a:cxn>
            </a:cxnLst>
            <a:rect l="0" t="0" r="r" b="b"/>
            <a:pathLst>
              <a:path w="20495" h="21600">
                <a:moveTo>
                  <a:pt x="7498" y="21600"/>
                </a:moveTo>
                <a:cubicBezTo>
                  <a:pt x="14549" y="19484"/>
                  <a:pt x="21600" y="17367"/>
                  <a:pt x="20350" y="13767"/>
                </a:cubicBezTo>
                <a:cubicBezTo>
                  <a:pt x="19101" y="10167"/>
                  <a:pt x="0" y="0"/>
                  <a:pt x="0" y="0"/>
                </a:cubicBezTo>
              </a:path>
            </a:pathLst>
          </a:custGeom>
          <a:noFill/>
          <a:ln w="57150" cap="flat" cmpd="sng">
            <a:solidFill>
              <a:srgbClr val="000000"/>
            </a:solidFill>
            <a:prstDash val="sysDash"/>
            <a:round/>
            <a:headEnd type="none" w="med" len="med"/>
            <a:tailEnd type="triangl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a:defRPr sz="5000">
                <a:solidFill>
                  <a:srgbClr val="000000"/>
                </a:solidFill>
                <a:latin typeface="Helvetica" charset="0"/>
                <a:ea typeface="Helvetica" charset="0"/>
                <a:cs typeface="Helvetica" charset="0"/>
                <a:sym typeface="Helvetica" charset="0"/>
              </a:defRPr>
            </a:lvl1pPr>
            <a:lvl2pPr>
              <a:defRPr sz="5000">
                <a:solidFill>
                  <a:srgbClr val="000000"/>
                </a:solidFill>
                <a:latin typeface="Helvetica" charset="0"/>
                <a:ea typeface="Helvetica" charset="0"/>
                <a:cs typeface="Helvetica" charset="0"/>
                <a:sym typeface="Helvetica" charset="0"/>
              </a:defRPr>
            </a:lvl2pPr>
            <a:lvl3pPr>
              <a:defRPr sz="5000">
                <a:solidFill>
                  <a:srgbClr val="000000"/>
                </a:solidFill>
                <a:latin typeface="Helvetica" charset="0"/>
                <a:ea typeface="Helvetica" charset="0"/>
                <a:cs typeface="Helvetica" charset="0"/>
                <a:sym typeface="Helvetica" charset="0"/>
              </a:defRPr>
            </a:lvl3pPr>
            <a:lvl4pPr>
              <a:defRPr sz="5000">
                <a:solidFill>
                  <a:srgbClr val="000000"/>
                </a:solidFill>
                <a:latin typeface="Helvetica" charset="0"/>
                <a:ea typeface="Helvetica" charset="0"/>
                <a:cs typeface="Helvetica" charset="0"/>
                <a:sym typeface="Helvetica" charset="0"/>
              </a:defRPr>
            </a:lvl4pPr>
            <a:lvl5pPr>
              <a:defRPr sz="5000">
                <a:solidFill>
                  <a:srgbClr val="000000"/>
                </a:solidFill>
                <a:latin typeface="Helvetica" charset="0"/>
                <a:ea typeface="Helvetica" charset="0"/>
                <a:cs typeface="Helvetica" charset="0"/>
                <a:sym typeface="Helvetica" charset="0"/>
              </a:defRPr>
            </a:lvl5pPr>
            <a:lvl6pPr marL="4572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6pPr>
            <a:lvl7pPr marL="9144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7pPr>
            <a:lvl8pPr marL="13716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8pPr>
            <a:lvl9pPr marL="18288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9pPr>
          </a:lstStyle>
          <a:p>
            <a:pPr defTabSz="457200"/>
            <a:endParaRPr lang="it-IT" altLang="it-IT" sz="900">
              <a:latin typeface="Helvetica Light" charset="0"/>
              <a:ea typeface="Helvetica Light" charset="0"/>
              <a:cs typeface="Helvetica Light" charset="0"/>
              <a:sym typeface="Helvetica Light" charset="0"/>
            </a:endParaRPr>
          </a:p>
        </p:txBody>
      </p:sp>
      <p:sp>
        <p:nvSpPr>
          <p:cNvPr id="11306" name="AutoShape 42"/>
          <p:cNvSpPr>
            <a:spLocks/>
          </p:cNvSpPr>
          <p:nvPr/>
        </p:nvSpPr>
        <p:spPr bwMode="auto">
          <a:xfrm>
            <a:off x="7930357" y="2366963"/>
            <a:ext cx="439738" cy="721519"/>
          </a:xfrm>
          <a:custGeom>
            <a:avLst/>
            <a:gdLst>
              <a:gd name="T0" fmla="+- 0 10671 580"/>
              <a:gd name="T1" fmla="*/ T0 w 20182"/>
              <a:gd name="T2" fmla="*/ 10800 h 21600"/>
              <a:gd name="T3" fmla="+- 0 10671 580"/>
              <a:gd name="T4" fmla="*/ T3 w 20182"/>
              <a:gd name="T5" fmla="*/ 10800 h 21600"/>
              <a:gd name="T6" fmla="+- 0 10671 580"/>
              <a:gd name="T7" fmla="*/ T6 w 20182"/>
              <a:gd name="T8" fmla="*/ 10800 h 21600"/>
              <a:gd name="T9" fmla="+- 0 10671 580"/>
              <a:gd name="T10" fmla="*/ T9 w 20182"/>
              <a:gd name="T11" fmla="*/ 10800 h 21600"/>
            </a:gdLst>
            <a:ahLst/>
            <a:cxnLst>
              <a:cxn ang="0">
                <a:pos x="T1" y="T2"/>
              </a:cxn>
              <a:cxn ang="0">
                <a:pos x="T4" y="T5"/>
              </a:cxn>
              <a:cxn ang="0">
                <a:pos x="T7" y="T8"/>
              </a:cxn>
              <a:cxn ang="0">
                <a:pos x="T10" y="T11"/>
              </a:cxn>
            </a:cxnLst>
            <a:rect l="0" t="0" r="r" b="b"/>
            <a:pathLst>
              <a:path w="20182" h="21600">
                <a:moveTo>
                  <a:pt x="744" y="21600"/>
                </a:moveTo>
                <a:cubicBezTo>
                  <a:pt x="150" y="19665"/>
                  <a:pt x="-580" y="17936"/>
                  <a:pt x="744" y="15840"/>
                </a:cubicBezTo>
                <a:cubicBezTo>
                  <a:pt x="1098" y="15279"/>
                  <a:pt x="2511" y="15456"/>
                  <a:pt x="3394" y="15264"/>
                </a:cubicBezTo>
                <a:lnTo>
                  <a:pt x="4720" y="14976"/>
                </a:lnTo>
                <a:cubicBezTo>
                  <a:pt x="5014" y="14784"/>
                  <a:pt x="5278" y="14570"/>
                  <a:pt x="5603" y="14400"/>
                </a:cubicBezTo>
                <a:cubicBezTo>
                  <a:pt x="6018" y="14184"/>
                  <a:pt x="6553" y="14069"/>
                  <a:pt x="6929" y="13824"/>
                </a:cubicBezTo>
                <a:cubicBezTo>
                  <a:pt x="7304" y="13579"/>
                  <a:pt x="7518" y="13248"/>
                  <a:pt x="7812" y="12960"/>
                </a:cubicBezTo>
                <a:cubicBezTo>
                  <a:pt x="7115" y="12051"/>
                  <a:pt x="6228" y="10775"/>
                  <a:pt x="5162" y="10080"/>
                </a:cubicBezTo>
                <a:lnTo>
                  <a:pt x="3836" y="9216"/>
                </a:lnTo>
                <a:cubicBezTo>
                  <a:pt x="3478" y="8515"/>
                  <a:pt x="2923" y="7945"/>
                  <a:pt x="3836" y="7200"/>
                </a:cubicBezTo>
                <a:cubicBezTo>
                  <a:pt x="4127" y="6963"/>
                  <a:pt x="4754" y="7059"/>
                  <a:pt x="5162" y="6912"/>
                </a:cubicBezTo>
                <a:cubicBezTo>
                  <a:pt x="6090" y="6576"/>
                  <a:pt x="7812" y="5760"/>
                  <a:pt x="7812" y="5760"/>
                </a:cubicBezTo>
                <a:cubicBezTo>
                  <a:pt x="7959" y="5376"/>
                  <a:pt x="8087" y="4989"/>
                  <a:pt x="8254" y="4608"/>
                </a:cubicBezTo>
                <a:cubicBezTo>
                  <a:pt x="8382" y="4316"/>
                  <a:pt x="8696" y="4048"/>
                  <a:pt x="8696" y="3744"/>
                </a:cubicBezTo>
                <a:cubicBezTo>
                  <a:pt x="8696" y="2747"/>
                  <a:pt x="7751" y="1126"/>
                  <a:pt x="6487" y="576"/>
                </a:cubicBezTo>
                <a:lnTo>
                  <a:pt x="5162" y="0"/>
                </a:lnTo>
                <a:cubicBezTo>
                  <a:pt x="3282" y="306"/>
                  <a:pt x="1768" y="147"/>
                  <a:pt x="3836" y="2304"/>
                </a:cubicBezTo>
                <a:cubicBezTo>
                  <a:pt x="4158" y="2640"/>
                  <a:pt x="5020" y="2483"/>
                  <a:pt x="5603" y="2592"/>
                </a:cubicBezTo>
                <a:cubicBezTo>
                  <a:pt x="6051" y="2675"/>
                  <a:pt x="6487" y="2784"/>
                  <a:pt x="6929" y="2880"/>
                </a:cubicBezTo>
                <a:cubicBezTo>
                  <a:pt x="9189" y="2782"/>
                  <a:pt x="14786" y="2602"/>
                  <a:pt x="17531" y="2304"/>
                </a:cubicBezTo>
                <a:cubicBezTo>
                  <a:pt x="21020" y="1925"/>
                  <a:pt x="16736" y="2016"/>
                  <a:pt x="20182" y="2016"/>
                </a:cubicBezTo>
              </a:path>
            </a:pathLst>
          </a:custGeom>
          <a:noFill/>
          <a:ln w="5715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a:defRPr sz="5000">
                <a:solidFill>
                  <a:srgbClr val="000000"/>
                </a:solidFill>
                <a:latin typeface="Helvetica" charset="0"/>
                <a:ea typeface="Helvetica" charset="0"/>
                <a:cs typeface="Helvetica" charset="0"/>
                <a:sym typeface="Helvetica" charset="0"/>
              </a:defRPr>
            </a:lvl1pPr>
            <a:lvl2pPr>
              <a:defRPr sz="5000">
                <a:solidFill>
                  <a:srgbClr val="000000"/>
                </a:solidFill>
                <a:latin typeface="Helvetica" charset="0"/>
                <a:ea typeface="Helvetica" charset="0"/>
                <a:cs typeface="Helvetica" charset="0"/>
                <a:sym typeface="Helvetica" charset="0"/>
              </a:defRPr>
            </a:lvl2pPr>
            <a:lvl3pPr>
              <a:defRPr sz="5000">
                <a:solidFill>
                  <a:srgbClr val="000000"/>
                </a:solidFill>
                <a:latin typeface="Helvetica" charset="0"/>
                <a:ea typeface="Helvetica" charset="0"/>
                <a:cs typeface="Helvetica" charset="0"/>
                <a:sym typeface="Helvetica" charset="0"/>
              </a:defRPr>
            </a:lvl3pPr>
            <a:lvl4pPr>
              <a:defRPr sz="5000">
                <a:solidFill>
                  <a:srgbClr val="000000"/>
                </a:solidFill>
                <a:latin typeface="Helvetica" charset="0"/>
                <a:ea typeface="Helvetica" charset="0"/>
                <a:cs typeface="Helvetica" charset="0"/>
                <a:sym typeface="Helvetica" charset="0"/>
              </a:defRPr>
            </a:lvl4pPr>
            <a:lvl5pPr>
              <a:defRPr sz="5000">
                <a:solidFill>
                  <a:srgbClr val="000000"/>
                </a:solidFill>
                <a:latin typeface="Helvetica" charset="0"/>
                <a:ea typeface="Helvetica" charset="0"/>
                <a:cs typeface="Helvetica" charset="0"/>
                <a:sym typeface="Helvetica" charset="0"/>
              </a:defRPr>
            </a:lvl5pPr>
            <a:lvl6pPr marL="4572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6pPr>
            <a:lvl7pPr marL="9144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7pPr>
            <a:lvl8pPr marL="13716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8pPr>
            <a:lvl9pPr marL="18288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9pPr>
          </a:lstStyle>
          <a:p>
            <a:pPr defTabSz="457200"/>
            <a:endParaRPr lang="it-IT" altLang="it-IT" sz="900">
              <a:latin typeface="Helvetica Light" charset="0"/>
              <a:ea typeface="Helvetica Light" charset="0"/>
              <a:cs typeface="Helvetica Light" charset="0"/>
              <a:sym typeface="Helvetica Light" charset="0"/>
            </a:endParaRPr>
          </a:p>
        </p:txBody>
      </p:sp>
      <p:sp>
        <p:nvSpPr>
          <p:cNvPr id="11307" name="AutoShape 43"/>
          <p:cNvSpPr>
            <a:spLocks/>
          </p:cNvSpPr>
          <p:nvPr/>
        </p:nvSpPr>
        <p:spPr bwMode="auto">
          <a:xfrm>
            <a:off x="9062244" y="1875632"/>
            <a:ext cx="346869" cy="39449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600" y="21600"/>
                </a:moveTo>
                <a:cubicBezTo>
                  <a:pt x="21200" y="20020"/>
                  <a:pt x="21163" y="18332"/>
                  <a:pt x="20400" y="16859"/>
                </a:cubicBezTo>
                <a:cubicBezTo>
                  <a:pt x="20102" y="16282"/>
                  <a:pt x="19226" y="16119"/>
                  <a:pt x="18600" y="15805"/>
                </a:cubicBezTo>
                <a:cubicBezTo>
                  <a:pt x="17823" y="15415"/>
                  <a:pt x="17022" y="15061"/>
                  <a:pt x="16200" y="14751"/>
                </a:cubicBezTo>
                <a:cubicBezTo>
                  <a:pt x="14995" y="14298"/>
                  <a:pt x="13218" y="13965"/>
                  <a:pt x="12000" y="13698"/>
                </a:cubicBezTo>
                <a:cubicBezTo>
                  <a:pt x="12400" y="12644"/>
                  <a:pt x="13600" y="11590"/>
                  <a:pt x="13200" y="10537"/>
                </a:cubicBezTo>
                <a:cubicBezTo>
                  <a:pt x="13000" y="10010"/>
                  <a:pt x="13166" y="9204"/>
                  <a:pt x="12600" y="8956"/>
                </a:cubicBezTo>
                <a:cubicBezTo>
                  <a:pt x="11335" y="8401"/>
                  <a:pt x="9800" y="8605"/>
                  <a:pt x="8400" y="8429"/>
                </a:cubicBezTo>
                <a:cubicBezTo>
                  <a:pt x="7800" y="8254"/>
                  <a:pt x="7047" y="8295"/>
                  <a:pt x="6600" y="7902"/>
                </a:cubicBezTo>
                <a:cubicBezTo>
                  <a:pt x="5800" y="7200"/>
                  <a:pt x="5800" y="5444"/>
                  <a:pt x="6600" y="4741"/>
                </a:cubicBezTo>
                <a:cubicBezTo>
                  <a:pt x="7047" y="4349"/>
                  <a:pt x="7800" y="4390"/>
                  <a:pt x="8400" y="4215"/>
                </a:cubicBezTo>
                <a:cubicBezTo>
                  <a:pt x="7200" y="3863"/>
                  <a:pt x="6016" y="3466"/>
                  <a:pt x="4800" y="3161"/>
                </a:cubicBezTo>
                <a:cubicBezTo>
                  <a:pt x="3214" y="2763"/>
                  <a:pt x="0" y="2107"/>
                  <a:pt x="0" y="2107"/>
                </a:cubicBezTo>
                <a:cubicBezTo>
                  <a:pt x="200" y="1580"/>
                  <a:pt x="153" y="920"/>
                  <a:pt x="600" y="527"/>
                </a:cubicBezTo>
                <a:cubicBezTo>
                  <a:pt x="1047" y="134"/>
                  <a:pt x="2400" y="0"/>
                  <a:pt x="2400" y="0"/>
                </a:cubicBezTo>
              </a:path>
            </a:pathLst>
          </a:custGeom>
          <a:noFill/>
          <a:ln w="57150" cap="flat"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a:defRPr sz="5000">
                <a:solidFill>
                  <a:srgbClr val="000000"/>
                </a:solidFill>
                <a:latin typeface="Helvetica" charset="0"/>
                <a:ea typeface="Helvetica" charset="0"/>
                <a:cs typeface="Helvetica" charset="0"/>
                <a:sym typeface="Helvetica" charset="0"/>
              </a:defRPr>
            </a:lvl1pPr>
            <a:lvl2pPr>
              <a:defRPr sz="5000">
                <a:solidFill>
                  <a:srgbClr val="000000"/>
                </a:solidFill>
                <a:latin typeface="Helvetica" charset="0"/>
                <a:ea typeface="Helvetica" charset="0"/>
                <a:cs typeface="Helvetica" charset="0"/>
                <a:sym typeface="Helvetica" charset="0"/>
              </a:defRPr>
            </a:lvl2pPr>
            <a:lvl3pPr>
              <a:defRPr sz="5000">
                <a:solidFill>
                  <a:srgbClr val="000000"/>
                </a:solidFill>
                <a:latin typeface="Helvetica" charset="0"/>
                <a:ea typeface="Helvetica" charset="0"/>
                <a:cs typeface="Helvetica" charset="0"/>
                <a:sym typeface="Helvetica" charset="0"/>
              </a:defRPr>
            </a:lvl3pPr>
            <a:lvl4pPr>
              <a:defRPr sz="5000">
                <a:solidFill>
                  <a:srgbClr val="000000"/>
                </a:solidFill>
                <a:latin typeface="Helvetica" charset="0"/>
                <a:ea typeface="Helvetica" charset="0"/>
                <a:cs typeface="Helvetica" charset="0"/>
                <a:sym typeface="Helvetica" charset="0"/>
              </a:defRPr>
            </a:lvl4pPr>
            <a:lvl5pPr>
              <a:defRPr sz="5000">
                <a:solidFill>
                  <a:srgbClr val="000000"/>
                </a:solidFill>
                <a:latin typeface="Helvetica" charset="0"/>
                <a:ea typeface="Helvetica" charset="0"/>
                <a:cs typeface="Helvetica" charset="0"/>
                <a:sym typeface="Helvetica" charset="0"/>
              </a:defRPr>
            </a:lvl5pPr>
            <a:lvl6pPr marL="4572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6pPr>
            <a:lvl7pPr marL="9144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7pPr>
            <a:lvl8pPr marL="13716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8pPr>
            <a:lvl9pPr marL="18288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9pPr>
          </a:lstStyle>
          <a:p>
            <a:pPr defTabSz="457200"/>
            <a:endParaRPr lang="it-IT" altLang="it-IT" sz="900">
              <a:latin typeface="Helvetica Light" charset="0"/>
              <a:ea typeface="Helvetica Light" charset="0"/>
              <a:cs typeface="Helvetica Light" charset="0"/>
              <a:sym typeface="Helvetica Light" charset="0"/>
            </a:endParaRPr>
          </a:p>
        </p:txBody>
      </p:sp>
      <p:sp>
        <p:nvSpPr>
          <p:cNvPr id="11308" name="Line 44"/>
          <p:cNvSpPr>
            <a:spLocks noChangeShapeType="1"/>
          </p:cNvSpPr>
          <p:nvPr/>
        </p:nvSpPr>
        <p:spPr bwMode="auto">
          <a:xfrm flipV="1">
            <a:off x="8409782" y="2081213"/>
            <a:ext cx="1149350" cy="268288"/>
          </a:xfrm>
          <a:prstGeom prst="line">
            <a:avLst/>
          </a:prstGeom>
          <a:noFill/>
          <a:ln w="63500" cap="flat" cmpd="sng">
            <a:solidFill>
              <a:srgbClr val="000000"/>
            </a:solidFill>
            <a:prstDash val="sysDash"/>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11309" name="Line 45"/>
          <p:cNvSpPr>
            <a:spLocks noChangeShapeType="1"/>
          </p:cNvSpPr>
          <p:nvPr/>
        </p:nvSpPr>
        <p:spPr bwMode="auto">
          <a:xfrm>
            <a:off x="9216232" y="1875632"/>
            <a:ext cx="342900" cy="134938"/>
          </a:xfrm>
          <a:prstGeom prst="line">
            <a:avLst/>
          </a:prstGeom>
          <a:noFill/>
          <a:ln w="635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11310" name="AutoShape 46"/>
          <p:cNvSpPr>
            <a:spLocks/>
          </p:cNvSpPr>
          <p:nvPr/>
        </p:nvSpPr>
        <p:spPr bwMode="auto">
          <a:xfrm>
            <a:off x="8810625" y="586582"/>
            <a:ext cx="713582" cy="1279525"/>
          </a:xfrm>
          <a:custGeom>
            <a:avLst/>
            <a:gdLst>
              <a:gd name="T0" fmla="+- 0 10949 298"/>
              <a:gd name="T1" fmla="*/ T0 w 21302"/>
              <a:gd name="T2" fmla="*/ 10800 h 21600"/>
              <a:gd name="T3" fmla="+- 0 10949 298"/>
              <a:gd name="T4" fmla="*/ T3 w 21302"/>
              <a:gd name="T5" fmla="*/ 10800 h 21600"/>
              <a:gd name="T6" fmla="+- 0 10949 298"/>
              <a:gd name="T7" fmla="*/ T6 w 21302"/>
              <a:gd name="T8" fmla="*/ 10800 h 21600"/>
              <a:gd name="T9" fmla="+- 0 10949 298"/>
              <a:gd name="T10" fmla="*/ T9 w 21302"/>
              <a:gd name="T11" fmla="*/ 10800 h 21600"/>
            </a:gdLst>
            <a:ahLst/>
            <a:cxnLst>
              <a:cxn ang="0">
                <a:pos x="T1" y="T2"/>
              </a:cxn>
              <a:cxn ang="0">
                <a:pos x="T4" y="T5"/>
              </a:cxn>
              <a:cxn ang="0">
                <a:pos x="T7" y="T8"/>
              </a:cxn>
              <a:cxn ang="0">
                <a:pos x="T10" y="T11"/>
              </a:cxn>
            </a:cxnLst>
            <a:rect l="0" t="0" r="r" b="b"/>
            <a:pathLst>
              <a:path w="21302" h="21600">
                <a:moveTo>
                  <a:pt x="5784" y="21600"/>
                </a:moveTo>
                <a:cubicBezTo>
                  <a:pt x="3078" y="20598"/>
                  <a:pt x="372" y="19597"/>
                  <a:pt x="37" y="17702"/>
                </a:cubicBezTo>
                <a:cubicBezTo>
                  <a:pt x="-298" y="15808"/>
                  <a:pt x="1666" y="12559"/>
                  <a:pt x="3773" y="10232"/>
                </a:cubicBezTo>
                <a:cubicBezTo>
                  <a:pt x="5880" y="7904"/>
                  <a:pt x="9760" y="5441"/>
                  <a:pt x="12681" y="3735"/>
                </a:cubicBezTo>
                <a:cubicBezTo>
                  <a:pt x="15603" y="2030"/>
                  <a:pt x="21302" y="0"/>
                  <a:pt x="21302" y="0"/>
                </a:cubicBezTo>
              </a:path>
            </a:pathLst>
          </a:custGeom>
          <a:noFill/>
          <a:ln w="57150" cap="flat" cmpd="sng">
            <a:solidFill>
              <a:srgbClr val="000000"/>
            </a:solidFill>
            <a:prstDash val="sysDash"/>
            <a:round/>
            <a:headEnd type="none" w="med" len="med"/>
            <a:tailEnd type="triangl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a:defRPr sz="5000">
                <a:solidFill>
                  <a:srgbClr val="000000"/>
                </a:solidFill>
                <a:latin typeface="Helvetica" charset="0"/>
                <a:ea typeface="Helvetica" charset="0"/>
                <a:cs typeface="Helvetica" charset="0"/>
                <a:sym typeface="Helvetica" charset="0"/>
              </a:defRPr>
            </a:lvl1pPr>
            <a:lvl2pPr>
              <a:defRPr sz="5000">
                <a:solidFill>
                  <a:srgbClr val="000000"/>
                </a:solidFill>
                <a:latin typeface="Helvetica" charset="0"/>
                <a:ea typeface="Helvetica" charset="0"/>
                <a:cs typeface="Helvetica" charset="0"/>
                <a:sym typeface="Helvetica" charset="0"/>
              </a:defRPr>
            </a:lvl2pPr>
            <a:lvl3pPr>
              <a:defRPr sz="5000">
                <a:solidFill>
                  <a:srgbClr val="000000"/>
                </a:solidFill>
                <a:latin typeface="Helvetica" charset="0"/>
                <a:ea typeface="Helvetica" charset="0"/>
                <a:cs typeface="Helvetica" charset="0"/>
                <a:sym typeface="Helvetica" charset="0"/>
              </a:defRPr>
            </a:lvl3pPr>
            <a:lvl4pPr>
              <a:defRPr sz="5000">
                <a:solidFill>
                  <a:srgbClr val="000000"/>
                </a:solidFill>
                <a:latin typeface="Helvetica" charset="0"/>
                <a:ea typeface="Helvetica" charset="0"/>
                <a:cs typeface="Helvetica" charset="0"/>
                <a:sym typeface="Helvetica" charset="0"/>
              </a:defRPr>
            </a:lvl4pPr>
            <a:lvl5pPr>
              <a:defRPr sz="5000">
                <a:solidFill>
                  <a:srgbClr val="000000"/>
                </a:solidFill>
                <a:latin typeface="Helvetica" charset="0"/>
                <a:ea typeface="Helvetica" charset="0"/>
                <a:cs typeface="Helvetica" charset="0"/>
                <a:sym typeface="Helvetica" charset="0"/>
              </a:defRPr>
            </a:lvl5pPr>
            <a:lvl6pPr marL="4572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6pPr>
            <a:lvl7pPr marL="9144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7pPr>
            <a:lvl8pPr marL="13716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8pPr>
            <a:lvl9pPr marL="18288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9pPr>
          </a:lstStyle>
          <a:p>
            <a:pPr defTabSz="457200"/>
            <a:endParaRPr lang="it-IT" altLang="it-IT" sz="900">
              <a:latin typeface="Helvetica Light" charset="0"/>
              <a:ea typeface="Helvetica Light" charset="0"/>
              <a:cs typeface="Helvetica Light" charset="0"/>
              <a:sym typeface="Helvetica Light" charset="0"/>
            </a:endParaRPr>
          </a:p>
        </p:txBody>
      </p:sp>
      <p:sp>
        <p:nvSpPr>
          <p:cNvPr id="11311" name="AutoShape 47"/>
          <p:cNvSpPr>
            <a:spLocks/>
          </p:cNvSpPr>
          <p:nvPr/>
        </p:nvSpPr>
        <p:spPr bwMode="auto">
          <a:xfrm>
            <a:off x="9576594" y="487363"/>
            <a:ext cx="573088" cy="1485107"/>
          </a:xfrm>
          <a:custGeom>
            <a:avLst/>
            <a:gdLst>
              <a:gd name="T0" fmla="+- 0 11063 527"/>
              <a:gd name="T1" fmla="*/ T0 w 21073"/>
              <a:gd name="T2" fmla="+- 0 10811 93"/>
              <a:gd name="T3" fmla="*/ 10811 h 21436"/>
              <a:gd name="T4" fmla="+- 0 11063 527"/>
              <a:gd name="T5" fmla="*/ T4 w 21073"/>
              <a:gd name="T6" fmla="+- 0 10811 93"/>
              <a:gd name="T7" fmla="*/ 10811 h 21436"/>
              <a:gd name="T8" fmla="+- 0 11063 527"/>
              <a:gd name="T9" fmla="*/ T8 w 21073"/>
              <a:gd name="T10" fmla="+- 0 10811 93"/>
              <a:gd name="T11" fmla="*/ 10811 h 21436"/>
              <a:gd name="T12" fmla="+- 0 11063 527"/>
              <a:gd name="T13" fmla="*/ T12 w 21073"/>
              <a:gd name="T14" fmla="+- 0 10811 93"/>
              <a:gd name="T15" fmla="*/ 10811 h 21436"/>
            </a:gdLst>
            <a:ahLst/>
            <a:cxnLst>
              <a:cxn ang="0">
                <a:pos x="T1" y="T3"/>
              </a:cxn>
              <a:cxn ang="0">
                <a:pos x="T5" y="T7"/>
              </a:cxn>
              <a:cxn ang="0">
                <a:pos x="T9" y="T11"/>
              </a:cxn>
              <a:cxn ang="0">
                <a:pos x="T13" y="T15"/>
              </a:cxn>
            </a:cxnLst>
            <a:rect l="0" t="0" r="r" b="b"/>
            <a:pathLst>
              <a:path w="21073" h="21436">
                <a:moveTo>
                  <a:pt x="1975" y="21436"/>
                </a:moveTo>
                <a:cubicBezTo>
                  <a:pt x="3861" y="21390"/>
                  <a:pt x="5820" y="21507"/>
                  <a:pt x="7633" y="21298"/>
                </a:cubicBezTo>
                <a:cubicBezTo>
                  <a:pt x="8100" y="21244"/>
                  <a:pt x="7854" y="20926"/>
                  <a:pt x="7987" y="20742"/>
                </a:cubicBezTo>
                <a:cubicBezTo>
                  <a:pt x="8437" y="20124"/>
                  <a:pt x="8326" y="20494"/>
                  <a:pt x="8694" y="19770"/>
                </a:cubicBezTo>
                <a:cubicBezTo>
                  <a:pt x="8835" y="19494"/>
                  <a:pt x="8893" y="19211"/>
                  <a:pt x="9048" y="18936"/>
                </a:cubicBezTo>
                <a:cubicBezTo>
                  <a:pt x="9129" y="18794"/>
                  <a:pt x="9138" y="18623"/>
                  <a:pt x="9402" y="18520"/>
                </a:cubicBezTo>
                <a:cubicBezTo>
                  <a:pt x="10773" y="17981"/>
                  <a:pt x="11920" y="17912"/>
                  <a:pt x="13646" y="17687"/>
                </a:cubicBezTo>
                <a:lnTo>
                  <a:pt x="14707" y="17548"/>
                </a:lnTo>
                <a:cubicBezTo>
                  <a:pt x="14471" y="17455"/>
                  <a:pt x="14047" y="17399"/>
                  <a:pt x="14000" y="17270"/>
                </a:cubicBezTo>
                <a:cubicBezTo>
                  <a:pt x="13915" y="17036"/>
                  <a:pt x="14207" y="16804"/>
                  <a:pt x="14353" y="16575"/>
                </a:cubicBezTo>
                <a:cubicBezTo>
                  <a:pt x="14444" y="16433"/>
                  <a:pt x="14443" y="16262"/>
                  <a:pt x="14707" y="16159"/>
                </a:cubicBezTo>
                <a:cubicBezTo>
                  <a:pt x="14970" y="16055"/>
                  <a:pt x="15414" y="16066"/>
                  <a:pt x="15768" y="16020"/>
                </a:cubicBezTo>
                <a:cubicBezTo>
                  <a:pt x="16122" y="15881"/>
                  <a:pt x="16445" y="15729"/>
                  <a:pt x="16829" y="15603"/>
                </a:cubicBezTo>
                <a:cubicBezTo>
                  <a:pt x="17155" y="15496"/>
                  <a:pt x="17589" y="15443"/>
                  <a:pt x="17890" y="15325"/>
                </a:cubicBezTo>
                <a:cubicBezTo>
                  <a:pt x="18191" y="15207"/>
                  <a:pt x="18361" y="15048"/>
                  <a:pt x="18597" y="14909"/>
                </a:cubicBezTo>
                <a:cubicBezTo>
                  <a:pt x="18301" y="14096"/>
                  <a:pt x="17884" y="13527"/>
                  <a:pt x="18597" y="12687"/>
                </a:cubicBezTo>
                <a:cubicBezTo>
                  <a:pt x="18884" y="12349"/>
                  <a:pt x="20420" y="12120"/>
                  <a:pt x="21073" y="11992"/>
                </a:cubicBezTo>
                <a:cubicBezTo>
                  <a:pt x="20698" y="11550"/>
                  <a:pt x="20682" y="11385"/>
                  <a:pt x="19658" y="11020"/>
                </a:cubicBezTo>
                <a:cubicBezTo>
                  <a:pt x="18786" y="10708"/>
                  <a:pt x="16829" y="10187"/>
                  <a:pt x="16829" y="10187"/>
                </a:cubicBezTo>
                <a:cubicBezTo>
                  <a:pt x="16711" y="10048"/>
                  <a:pt x="16739" y="9873"/>
                  <a:pt x="16475" y="9770"/>
                </a:cubicBezTo>
                <a:cubicBezTo>
                  <a:pt x="15874" y="9534"/>
                  <a:pt x="14353" y="9214"/>
                  <a:pt x="14353" y="9214"/>
                </a:cubicBezTo>
                <a:cubicBezTo>
                  <a:pt x="14235" y="9075"/>
                  <a:pt x="14232" y="8912"/>
                  <a:pt x="14000" y="8798"/>
                </a:cubicBezTo>
                <a:cubicBezTo>
                  <a:pt x="13734" y="8667"/>
                  <a:pt x="13265" y="8627"/>
                  <a:pt x="12939" y="8520"/>
                </a:cubicBezTo>
                <a:cubicBezTo>
                  <a:pt x="12554" y="8394"/>
                  <a:pt x="12231" y="8242"/>
                  <a:pt x="11877" y="8103"/>
                </a:cubicBezTo>
                <a:cubicBezTo>
                  <a:pt x="11760" y="7964"/>
                  <a:pt x="11691" y="7818"/>
                  <a:pt x="11524" y="7687"/>
                </a:cubicBezTo>
                <a:cubicBezTo>
                  <a:pt x="11334" y="7537"/>
                  <a:pt x="10816" y="7437"/>
                  <a:pt x="10816" y="7270"/>
                </a:cubicBezTo>
                <a:cubicBezTo>
                  <a:pt x="10816" y="7103"/>
                  <a:pt x="11204" y="6963"/>
                  <a:pt x="11524" y="6853"/>
                </a:cubicBezTo>
                <a:cubicBezTo>
                  <a:pt x="12164" y="6633"/>
                  <a:pt x="13646" y="6298"/>
                  <a:pt x="13646" y="6298"/>
                </a:cubicBezTo>
                <a:cubicBezTo>
                  <a:pt x="13056" y="6066"/>
                  <a:pt x="12250" y="5896"/>
                  <a:pt x="11877" y="5603"/>
                </a:cubicBezTo>
                <a:cubicBezTo>
                  <a:pt x="8716" y="3120"/>
                  <a:pt x="11931" y="5353"/>
                  <a:pt x="9402" y="4076"/>
                </a:cubicBezTo>
                <a:cubicBezTo>
                  <a:pt x="7180" y="2954"/>
                  <a:pt x="8980" y="3502"/>
                  <a:pt x="6926" y="2964"/>
                </a:cubicBezTo>
                <a:cubicBezTo>
                  <a:pt x="6690" y="2826"/>
                  <a:pt x="6539" y="2658"/>
                  <a:pt x="6219" y="2548"/>
                </a:cubicBezTo>
                <a:cubicBezTo>
                  <a:pt x="5579" y="2328"/>
                  <a:pt x="4097" y="1992"/>
                  <a:pt x="4097" y="1992"/>
                </a:cubicBezTo>
                <a:cubicBezTo>
                  <a:pt x="3861" y="1853"/>
                  <a:pt x="3690" y="1694"/>
                  <a:pt x="3389" y="1576"/>
                </a:cubicBezTo>
                <a:cubicBezTo>
                  <a:pt x="3089" y="1457"/>
                  <a:pt x="2605" y="1424"/>
                  <a:pt x="2328" y="1298"/>
                </a:cubicBezTo>
                <a:cubicBezTo>
                  <a:pt x="-231" y="125"/>
                  <a:pt x="2631" y="960"/>
                  <a:pt x="206" y="326"/>
                </a:cubicBezTo>
                <a:cubicBezTo>
                  <a:pt x="324" y="927"/>
                  <a:pt x="-527" y="2558"/>
                  <a:pt x="560" y="2131"/>
                </a:cubicBezTo>
                <a:cubicBezTo>
                  <a:pt x="1813" y="1639"/>
                  <a:pt x="427" y="717"/>
                  <a:pt x="914" y="48"/>
                </a:cubicBezTo>
                <a:cubicBezTo>
                  <a:pt x="1016" y="-93"/>
                  <a:pt x="1649" y="116"/>
                  <a:pt x="1975" y="187"/>
                </a:cubicBezTo>
                <a:cubicBezTo>
                  <a:pt x="4293" y="692"/>
                  <a:pt x="4097" y="436"/>
                  <a:pt x="4097" y="1020"/>
                </a:cubicBezTo>
              </a:path>
            </a:pathLst>
          </a:custGeom>
          <a:noFill/>
          <a:ln w="57150" cap="flat"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a:defRPr sz="5000">
                <a:solidFill>
                  <a:srgbClr val="000000"/>
                </a:solidFill>
                <a:latin typeface="Helvetica" charset="0"/>
                <a:ea typeface="Helvetica" charset="0"/>
                <a:cs typeface="Helvetica" charset="0"/>
                <a:sym typeface="Helvetica" charset="0"/>
              </a:defRPr>
            </a:lvl1pPr>
            <a:lvl2pPr>
              <a:defRPr sz="5000">
                <a:solidFill>
                  <a:srgbClr val="000000"/>
                </a:solidFill>
                <a:latin typeface="Helvetica" charset="0"/>
                <a:ea typeface="Helvetica" charset="0"/>
                <a:cs typeface="Helvetica" charset="0"/>
                <a:sym typeface="Helvetica" charset="0"/>
              </a:defRPr>
            </a:lvl2pPr>
            <a:lvl3pPr>
              <a:defRPr sz="5000">
                <a:solidFill>
                  <a:srgbClr val="000000"/>
                </a:solidFill>
                <a:latin typeface="Helvetica" charset="0"/>
                <a:ea typeface="Helvetica" charset="0"/>
                <a:cs typeface="Helvetica" charset="0"/>
                <a:sym typeface="Helvetica" charset="0"/>
              </a:defRPr>
            </a:lvl3pPr>
            <a:lvl4pPr>
              <a:defRPr sz="5000">
                <a:solidFill>
                  <a:srgbClr val="000000"/>
                </a:solidFill>
                <a:latin typeface="Helvetica" charset="0"/>
                <a:ea typeface="Helvetica" charset="0"/>
                <a:cs typeface="Helvetica" charset="0"/>
                <a:sym typeface="Helvetica" charset="0"/>
              </a:defRPr>
            </a:lvl4pPr>
            <a:lvl5pPr>
              <a:defRPr sz="5000">
                <a:solidFill>
                  <a:srgbClr val="000000"/>
                </a:solidFill>
                <a:latin typeface="Helvetica" charset="0"/>
                <a:ea typeface="Helvetica" charset="0"/>
                <a:cs typeface="Helvetica" charset="0"/>
                <a:sym typeface="Helvetica" charset="0"/>
              </a:defRPr>
            </a:lvl5pPr>
            <a:lvl6pPr marL="4572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6pPr>
            <a:lvl7pPr marL="9144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7pPr>
            <a:lvl8pPr marL="13716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8pPr>
            <a:lvl9pPr marL="18288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9pPr>
          </a:lstStyle>
          <a:p>
            <a:pPr defTabSz="457200"/>
            <a:endParaRPr lang="it-IT" altLang="it-IT" sz="900">
              <a:latin typeface="Helvetica Light" charset="0"/>
              <a:ea typeface="Helvetica Light" charset="0"/>
              <a:cs typeface="Helvetica Light" charset="0"/>
              <a:sym typeface="Helvetica Light" charset="0"/>
            </a:endParaRPr>
          </a:p>
        </p:txBody>
      </p:sp>
      <p:sp>
        <p:nvSpPr>
          <p:cNvPr id="11312" name="Rectangle 48"/>
          <p:cNvSpPr>
            <a:spLocks/>
          </p:cNvSpPr>
          <p:nvPr/>
        </p:nvSpPr>
        <p:spPr bwMode="auto">
          <a:xfrm>
            <a:off x="8894763" y="3683467"/>
            <a:ext cx="165110" cy="29751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5400" tIns="25400" rIns="25400" bIns="25400" anchor="ctr">
            <a:spAutoFit/>
          </a:bodyPr>
          <a:lstStyle/>
          <a:p>
            <a:r>
              <a:rPr lang="it-IT" altLang="it-IT" sz="1600">
                <a:latin typeface="Helvetica Light" charset="0"/>
                <a:ea typeface="Helvetica Light" charset="0"/>
                <a:cs typeface="Helvetica Light" charset="0"/>
                <a:sym typeface="Helvetica Light" charset="0"/>
              </a:rPr>
              <a:t>1</a:t>
            </a:r>
          </a:p>
        </p:txBody>
      </p:sp>
      <p:sp>
        <p:nvSpPr>
          <p:cNvPr id="11313" name="Rectangle 49"/>
          <p:cNvSpPr>
            <a:spLocks/>
          </p:cNvSpPr>
          <p:nvPr/>
        </p:nvSpPr>
        <p:spPr bwMode="auto">
          <a:xfrm>
            <a:off x="9078119" y="2985761"/>
            <a:ext cx="165110" cy="29751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5400" tIns="25400" rIns="25400" bIns="25400" anchor="ctr">
            <a:spAutoFit/>
          </a:bodyPr>
          <a:lstStyle/>
          <a:p>
            <a:r>
              <a:rPr lang="it-IT" altLang="it-IT" sz="1600">
                <a:latin typeface="Helvetica Light" charset="0"/>
                <a:ea typeface="Helvetica Light" charset="0"/>
                <a:cs typeface="Helvetica Light" charset="0"/>
                <a:sym typeface="Helvetica Light" charset="0"/>
              </a:rPr>
              <a:t>2</a:t>
            </a:r>
          </a:p>
        </p:txBody>
      </p:sp>
      <p:sp>
        <p:nvSpPr>
          <p:cNvPr id="11314" name="Rectangle 50"/>
          <p:cNvSpPr>
            <a:spLocks/>
          </p:cNvSpPr>
          <p:nvPr/>
        </p:nvSpPr>
        <p:spPr bwMode="auto">
          <a:xfrm>
            <a:off x="8812213" y="2425373"/>
            <a:ext cx="165110" cy="29751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5400" tIns="25400" rIns="25400" bIns="25400" anchor="ctr">
            <a:spAutoFit/>
          </a:bodyPr>
          <a:lstStyle/>
          <a:p>
            <a:r>
              <a:rPr lang="it-IT" altLang="it-IT" sz="1600">
                <a:latin typeface="Helvetica Light" charset="0"/>
                <a:ea typeface="Helvetica Light" charset="0"/>
                <a:cs typeface="Helvetica Light" charset="0"/>
                <a:sym typeface="Helvetica Light" charset="0"/>
              </a:rPr>
              <a:t>3</a:t>
            </a:r>
          </a:p>
        </p:txBody>
      </p:sp>
      <p:sp>
        <p:nvSpPr>
          <p:cNvPr id="11315" name="Rectangle 51"/>
          <p:cNvSpPr>
            <a:spLocks/>
          </p:cNvSpPr>
          <p:nvPr/>
        </p:nvSpPr>
        <p:spPr bwMode="auto">
          <a:xfrm>
            <a:off x="9420225" y="1760340"/>
            <a:ext cx="121828" cy="20518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5400" tIns="25400" rIns="25400" bIns="25400" anchor="ctr">
            <a:spAutoFit/>
          </a:bodyPr>
          <a:lstStyle/>
          <a:p>
            <a:r>
              <a:rPr lang="it-IT" altLang="it-IT" sz="1000">
                <a:latin typeface="Helvetica Light" charset="0"/>
                <a:ea typeface="Helvetica Light" charset="0"/>
                <a:cs typeface="Helvetica Light" charset="0"/>
                <a:sym typeface="Helvetica Light" charset="0"/>
              </a:rPr>
              <a:t>4</a:t>
            </a:r>
          </a:p>
        </p:txBody>
      </p:sp>
      <p:sp>
        <p:nvSpPr>
          <p:cNvPr id="11316" name="Rectangle 52"/>
          <p:cNvSpPr>
            <a:spLocks/>
          </p:cNvSpPr>
          <p:nvPr/>
        </p:nvSpPr>
        <p:spPr bwMode="auto">
          <a:xfrm>
            <a:off x="10147300" y="1190298"/>
            <a:ext cx="165110" cy="29751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5400" tIns="25400" rIns="25400" bIns="25400" anchor="ctr">
            <a:spAutoFit/>
          </a:bodyPr>
          <a:lstStyle/>
          <a:p>
            <a:r>
              <a:rPr lang="it-IT" altLang="it-IT" sz="1600">
                <a:latin typeface="Helvetica Light" charset="0"/>
                <a:ea typeface="Helvetica Light" charset="0"/>
                <a:cs typeface="Helvetica Light" charset="0"/>
                <a:sym typeface="Helvetica Light" charset="0"/>
              </a:rPr>
              <a:t>5</a:t>
            </a:r>
          </a:p>
        </p:txBody>
      </p:sp>
      <p:sp>
        <p:nvSpPr>
          <p:cNvPr id="11317" name="Rectangle 53"/>
          <p:cNvSpPr>
            <a:spLocks/>
          </p:cNvSpPr>
          <p:nvPr/>
        </p:nvSpPr>
        <p:spPr bwMode="auto">
          <a:xfrm>
            <a:off x="201613" y="982931"/>
            <a:ext cx="7196932" cy="460638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spAutoFit/>
          </a:bodyPr>
          <a:lstStyle/>
          <a:p>
            <a:pPr algn="l"/>
            <a:r>
              <a:rPr lang="it-IT" altLang="it-IT" sz="2000">
                <a:latin typeface="Helvetica Light" charset="0"/>
                <a:ea typeface="Helvetica Light" charset="0"/>
                <a:cs typeface="Helvetica Light" charset="0"/>
                <a:sym typeface="Helvetica Light" charset="0"/>
              </a:rPr>
              <a:t>2v0 pass &amp; go + supporto e appoggio + tiro</a:t>
            </a:r>
          </a:p>
          <a:p>
            <a:pPr algn="l"/>
            <a:endParaRPr lang="it-IT" altLang="it-IT" sz="2000">
              <a:latin typeface="Helvetica Light" charset="0"/>
              <a:ea typeface="Helvetica Light" charset="0"/>
              <a:cs typeface="Helvetica Light" charset="0"/>
              <a:sym typeface="Helvetica Light" charset="0"/>
            </a:endParaRPr>
          </a:p>
          <a:p>
            <a:pPr algn="l"/>
            <a:r>
              <a:rPr lang="it-IT" altLang="it-IT" sz="1600">
                <a:latin typeface="Helvetica Light" charset="0"/>
                <a:ea typeface="Helvetica Light" charset="0"/>
                <a:cs typeface="Helvetica Light" charset="0"/>
                <a:sym typeface="Helvetica Light" charset="0"/>
              </a:rPr>
              <a:t>A passa a B (1) e riceve il passaggio di ritorno dietro la porticina rossa (2), conduce fino ai tre coni dove esegue una finta e allarga a destra per B (3), B dopo aver ricevuto conduce fino ai coni al limite dell’area e scarica indietro (appoggio) la pallina per A che è in supporto (4), B continua la corsa per allargare la porta o cercare una deviazione, A entra in area e tira o cerca B.</a:t>
            </a:r>
          </a:p>
          <a:p>
            <a:pPr algn="l"/>
            <a:endParaRPr lang="it-IT" altLang="it-IT" sz="1600">
              <a:latin typeface="Helvetica Light" charset="0"/>
              <a:ea typeface="Helvetica Light" charset="0"/>
              <a:cs typeface="Helvetica Light" charset="0"/>
              <a:sym typeface="Helvetica Light" charset="0"/>
            </a:endParaRPr>
          </a:p>
          <a:p>
            <a:pPr algn="l"/>
            <a:r>
              <a:rPr lang="it-IT" altLang="it-IT" sz="1600">
                <a:latin typeface="Helvetica Light" charset="0"/>
                <a:ea typeface="Helvetica Light" charset="0"/>
                <a:cs typeface="Helvetica Light" charset="0"/>
                <a:sym typeface="Helvetica Light" charset="0"/>
              </a:rPr>
              <a:t>Si può fare anche sull’altro lato.</a:t>
            </a:r>
          </a:p>
          <a:p>
            <a:pPr algn="l"/>
            <a:endParaRPr lang="it-IT" altLang="it-IT" sz="1600">
              <a:latin typeface="Helvetica Light" charset="0"/>
              <a:ea typeface="Helvetica Light" charset="0"/>
              <a:cs typeface="Helvetica Light" charset="0"/>
              <a:sym typeface="Helvetica Light" charset="0"/>
            </a:endParaRPr>
          </a:p>
          <a:p>
            <a:pPr algn="l"/>
            <a:r>
              <a:rPr lang="it-IT" altLang="it-IT" sz="1600">
                <a:latin typeface="Helvetica Light" charset="0"/>
                <a:ea typeface="Helvetica Light" charset="0"/>
                <a:cs typeface="Helvetica Light" charset="0"/>
                <a:sym typeface="Helvetica Light" charset="0"/>
              </a:rPr>
              <a:t>Variante 1</a:t>
            </a:r>
          </a:p>
          <a:p>
            <a:pPr algn="l"/>
            <a:r>
              <a:rPr lang="it-IT" altLang="it-IT" sz="1600">
                <a:latin typeface="Helvetica Light" charset="0"/>
                <a:ea typeface="Helvetica Light" charset="0"/>
                <a:cs typeface="Helvetica Light" charset="0"/>
                <a:sym typeface="Helvetica Light" charset="0"/>
              </a:rPr>
              <a:t>Dopo aver acquisito i movimenti, possiamo aggiungere uno o due difensori, trasformandolo in 2v1 e 2v2</a:t>
            </a:r>
          </a:p>
          <a:p>
            <a:pPr algn="l"/>
            <a:endParaRPr lang="it-IT" altLang="it-IT" sz="1600">
              <a:latin typeface="Helvetica Light" charset="0"/>
              <a:ea typeface="Helvetica Light" charset="0"/>
              <a:cs typeface="Helvetica Light" charset="0"/>
              <a:sym typeface="Helvetica Light" charset="0"/>
            </a:endParaRPr>
          </a:p>
          <a:p>
            <a:pPr algn="l"/>
            <a:r>
              <a:rPr lang="it-IT" altLang="it-IT" sz="1600">
                <a:latin typeface="Helvetica Light" charset="0"/>
                <a:ea typeface="Helvetica Light" charset="0"/>
                <a:cs typeface="Helvetica Light" charset="0"/>
                <a:sym typeface="Helvetica Light" charset="0"/>
              </a:rPr>
              <a:t>Variante 2</a:t>
            </a:r>
          </a:p>
          <a:p>
            <a:pPr algn="l"/>
            <a:r>
              <a:rPr lang="it-IT" altLang="it-IT" sz="1600">
                <a:latin typeface="Helvetica Light" charset="0"/>
                <a:ea typeface="Helvetica Light" charset="0"/>
                <a:cs typeface="Helvetica Light" charset="0"/>
                <a:sym typeface="Helvetica Light" charset="0"/>
              </a:rPr>
              <a:t>Dopo il passaggio (3) A continua la corsa all’esterno ricevendo la palla in ampiezza e profondità per attaccare sul fondo, B andrebbe a dare supporto a 90° o a 45°</a:t>
            </a:r>
          </a:p>
        </p:txBody>
      </p:sp>
      <p:grpSp>
        <p:nvGrpSpPr>
          <p:cNvPr id="11318" name="Group 54"/>
          <p:cNvGrpSpPr>
            <a:grpSpLocks/>
          </p:cNvGrpSpPr>
          <p:nvPr/>
        </p:nvGrpSpPr>
        <p:grpSpPr bwMode="auto">
          <a:xfrm>
            <a:off x="392113" y="6448426"/>
            <a:ext cx="406161" cy="146194"/>
            <a:chOff x="0" y="0"/>
            <a:chExt cx="812358" cy="291489"/>
          </a:xfrm>
        </p:grpSpPr>
        <p:sp>
          <p:nvSpPr>
            <p:cNvPr id="11319" name="Rectangle 55"/>
            <p:cNvSpPr>
              <a:spLocks/>
            </p:cNvSpPr>
            <p:nvPr/>
          </p:nvSpPr>
          <p:spPr bwMode="auto">
            <a:xfrm>
              <a:off x="174976" y="0"/>
              <a:ext cx="637382" cy="29148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2860" rIns="22860">
              <a:spAutoFit/>
            </a:bodyPr>
            <a:lstStyle>
              <a:lvl1pPr>
                <a:defRPr sz="5000">
                  <a:solidFill>
                    <a:srgbClr val="000000"/>
                  </a:solidFill>
                  <a:latin typeface="Helvetica" charset="0"/>
                  <a:ea typeface="Helvetica" charset="0"/>
                  <a:cs typeface="Helvetica" charset="0"/>
                  <a:sym typeface="Helvetica" charset="0"/>
                </a:defRPr>
              </a:lvl1pPr>
              <a:lvl2pPr>
                <a:defRPr sz="5000">
                  <a:solidFill>
                    <a:srgbClr val="000000"/>
                  </a:solidFill>
                  <a:latin typeface="Helvetica" charset="0"/>
                  <a:ea typeface="Helvetica" charset="0"/>
                  <a:cs typeface="Helvetica" charset="0"/>
                  <a:sym typeface="Helvetica" charset="0"/>
                </a:defRPr>
              </a:lvl2pPr>
              <a:lvl3pPr>
                <a:defRPr sz="5000">
                  <a:solidFill>
                    <a:srgbClr val="000000"/>
                  </a:solidFill>
                  <a:latin typeface="Helvetica" charset="0"/>
                  <a:ea typeface="Helvetica" charset="0"/>
                  <a:cs typeface="Helvetica" charset="0"/>
                  <a:sym typeface="Helvetica" charset="0"/>
                </a:defRPr>
              </a:lvl3pPr>
              <a:lvl4pPr>
                <a:defRPr sz="5000">
                  <a:solidFill>
                    <a:srgbClr val="000000"/>
                  </a:solidFill>
                  <a:latin typeface="Helvetica" charset="0"/>
                  <a:ea typeface="Helvetica" charset="0"/>
                  <a:cs typeface="Helvetica" charset="0"/>
                  <a:sym typeface="Helvetica" charset="0"/>
                </a:defRPr>
              </a:lvl4pPr>
              <a:lvl5pPr>
                <a:defRPr sz="5000">
                  <a:solidFill>
                    <a:srgbClr val="000000"/>
                  </a:solidFill>
                  <a:latin typeface="Helvetica" charset="0"/>
                  <a:ea typeface="Helvetica" charset="0"/>
                  <a:cs typeface="Helvetica" charset="0"/>
                  <a:sym typeface="Helvetica" charset="0"/>
                </a:defRPr>
              </a:lvl5pPr>
              <a:lvl6pPr marL="4572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6pPr>
              <a:lvl7pPr marL="9144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7pPr>
              <a:lvl8pPr marL="13716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8pPr>
              <a:lvl9pPr marL="18288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9pPr>
            </a:lstStyle>
            <a:p>
              <a:pPr defTabSz="457200"/>
              <a:r>
                <a:rPr lang="it-IT" altLang="it-IT" sz="350">
                  <a:latin typeface="Calibri" charset="0"/>
                  <a:ea typeface="Calibri" charset="0"/>
                  <a:cs typeface="Calibri" charset="0"/>
                  <a:sym typeface="Calibri" charset="0"/>
                </a:rPr>
                <a:t>Stefano Angius</a:t>
              </a:r>
            </a:p>
          </p:txBody>
        </p:sp>
        <p:pic>
          <p:nvPicPr>
            <p:cNvPr id="11320" name="Picture 56" descr="pasted-image.tiff"/>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13754"/>
              <a:ext cx="178232" cy="1782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Tree>
    <p:extLst>
      <p:ext uri="{BB962C8B-B14F-4D97-AF65-F5344CB8AC3E}">
        <p14:creationId xmlns:p14="http://schemas.microsoft.com/office/powerpoint/2010/main" val="1472083488"/>
      </p:ext>
    </p:extLst>
  </p:cSld>
  <p:clrMapOvr>
    <a:masterClrMapping/>
  </p:clrMapOvr>
  <p:transition spd="med"/>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7" name="Picture 1" descr="image3.jpe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486650" y="378619"/>
            <a:ext cx="4320382" cy="304720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4098" name="Picture 2" descr="image3.jpe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486650" y="3738563"/>
            <a:ext cx="4320382" cy="304720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4099" name="Line 3"/>
          <p:cNvSpPr>
            <a:spLocks noChangeShapeType="1"/>
          </p:cNvSpPr>
          <p:nvPr/>
        </p:nvSpPr>
        <p:spPr bwMode="auto">
          <a:xfrm>
            <a:off x="402432" y="1506538"/>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4100" name="Line 4"/>
          <p:cNvSpPr>
            <a:spLocks noChangeShapeType="1"/>
          </p:cNvSpPr>
          <p:nvPr/>
        </p:nvSpPr>
        <p:spPr bwMode="auto">
          <a:xfrm>
            <a:off x="402432" y="2078832"/>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4101" name="Line 5"/>
          <p:cNvSpPr>
            <a:spLocks noChangeShapeType="1"/>
          </p:cNvSpPr>
          <p:nvPr/>
        </p:nvSpPr>
        <p:spPr bwMode="auto">
          <a:xfrm>
            <a:off x="402432" y="1797844"/>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4102" name="Line 6"/>
          <p:cNvSpPr>
            <a:spLocks noChangeShapeType="1"/>
          </p:cNvSpPr>
          <p:nvPr/>
        </p:nvSpPr>
        <p:spPr bwMode="auto">
          <a:xfrm>
            <a:off x="402432" y="4920457"/>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4103" name="Line 7"/>
          <p:cNvSpPr>
            <a:spLocks noChangeShapeType="1"/>
          </p:cNvSpPr>
          <p:nvPr/>
        </p:nvSpPr>
        <p:spPr bwMode="auto">
          <a:xfrm>
            <a:off x="402432" y="4648200"/>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4104" name="Line 8"/>
          <p:cNvSpPr>
            <a:spLocks noChangeShapeType="1"/>
          </p:cNvSpPr>
          <p:nvPr/>
        </p:nvSpPr>
        <p:spPr bwMode="auto">
          <a:xfrm>
            <a:off x="402432" y="5211763"/>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4105" name="Line 9"/>
          <p:cNvSpPr>
            <a:spLocks noChangeShapeType="1"/>
          </p:cNvSpPr>
          <p:nvPr/>
        </p:nvSpPr>
        <p:spPr bwMode="auto">
          <a:xfrm>
            <a:off x="402432" y="5609432"/>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4106" name="Rectangle 10"/>
          <p:cNvSpPr>
            <a:spLocks/>
          </p:cNvSpPr>
          <p:nvPr/>
        </p:nvSpPr>
        <p:spPr bwMode="auto">
          <a:xfrm>
            <a:off x="3838575" y="164659"/>
            <a:ext cx="567463" cy="18979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5400" tIns="25400" rIns="25400" bIns="25400" anchor="ctr">
            <a:spAutoFit/>
          </a:bodyPr>
          <a:lstStyle/>
          <a:p>
            <a:r>
              <a:rPr lang="it-IT" altLang="it-IT" sz="900"/>
              <a:t>Technique </a:t>
            </a:r>
          </a:p>
        </p:txBody>
      </p:sp>
      <p:sp>
        <p:nvSpPr>
          <p:cNvPr id="4107" name="Rectangle 11"/>
          <p:cNvSpPr>
            <a:spLocks/>
          </p:cNvSpPr>
          <p:nvPr/>
        </p:nvSpPr>
        <p:spPr bwMode="auto">
          <a:xfrm>
            <a:off x="508000" y="777434"/>
            <a:ext cx="221214" cy="18979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5400" tIns="25400" rIns="25400" bIns="25400" anchor="ctr">
            <a:spAutoFit/>
          </a:bodyPr>
          <a:lstStyle/>
          <a:p>
            <a:r>
              <a:rPr lang="it-IT" altLang="it-IT" sz="900"/>
              <a:t>N°1</a:t>
            </a:r>
          </a:p>
        </p:txBody>
      </p:sp>
      <p:grpSp>
        <p:nvGrpSpPr>
          <p:cNvPr id="4108" name="Group 12"/>
          <p:cNvGrpSpPr>
            <a:grpSpLocks/>
          </p:cNvGrpSpPr>
          <p:nvPr/>
        </p:nvGrpSpPr>
        <p:grpSpPr bwMode="auto">
          <a:xfrm>
            <a:off x="8121650" y="3317875"/>
            <a:ext cx="90488" cy="98425"/>
            <a:chOff x="0" y="-1"/>
            <a:chExt cx="180003" cy="197476"/>
          </a:xfrm>
        </p:grpSpPr>
        <p:pic>
          <p:nvPicPr>
            <p:cNvPr id="4109" name="Picture 13" descr="image4.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180003" cy="19747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4110" name="Picture 14" descr="image5.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6148" y="59478"/>
              <a:ext cx="68128" cy="784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
        <p:nvSpPr>
          <p:cNvPr id="4111" name="AutoShape 15"/>
          <p:cNvSpPr>
            <a:spLocks/>
          </p:cNvSpPr>
          <p:nvPr/>
        </p:nvSpPr>
        <p:spPr bwMode="auto">
          <a:xfrm>
            <a:off x="7985919" y="2220119"/>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4112" name="Oval 16"/>
          <p:cNvSpPr>
            <a:spLocks/>
          </p:cNvSpPr>
          <p:nvPr/>
        </p:nvSpPr>
        <p:spPr bwMode="auto">
          <a:xfrm>
            <a:off x="8050213" y="2059782"/>
            <a:ext cx="140494" cy="140494"/>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4113" name="AutoShape 17"/>
          <p:cNvSpPr>
            <a:spLocks/>
          </p:cNvSpPr>
          <p:nvPr/>
        </p:nvSpPr>
        <p:spPr bwMode="auto">
          <a:xfrm>
            <a:off x="9082088" y="2200275"/>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4114" name="AutoShape 18"/>
          <p:cNvSpPr>
            <a:spLocks/>
          </p:cNvSpPr>
          <p:nvPr/>
        </p:nvSpPr>
        <p:spPr bwMode="auto">
          <a:xfrm>
            <a:off x="9102725" y="3094038"/>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4115" name="AutoShape 19"/>
          <p:cNvSpPr>
            <a:spLocks/>
          </p:cNvSpPr>
          <p:nvPr/>
        </p:nvSpPr>
        <p:spPr bwMode="auto">
          <a:xfrm>
            <a:off x="7985919" y="3107532"/>
            <a:ext cx="184944" cy="1857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4116" name="Oval 20"/>
          <p:cNvSpPr>
            <a:spLocks/>
          </p:cNvSpPr>
          <p:nvPr/>
        </p:nvSpPr>
        <p:spPr bwMode="auto">
          <a:xfrm>
            <a:off x="9240838" y="3194844"/>
            <a:ext cx="140494" cy="140494"/>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4117" name="Oval 21"/>
          <p:cNvSpPr>
            <a:spLocks/>
          </p:cNvSpPr>
          <p:nvPr/>
        </p:nvSpPr>
        <p:spPr bwMode="auto">
          <a:xfrm>
            <a:off x="7989094" y="3303588"/>
            <a:ext cx="140494" cy="141288"/>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4118" name="Oval 22"/>
          <p:cNvSpPr>
            <a:spLocks/>
          </p:cNvSpPr>
          <p:nvPr/>
        </p:nvSpPr>
        <p:spPr bwMode="auto">
          <a:xfrm>
            <a:off x="9127332" y="2031207"/>
            <a:ext cx="141288" cy="141288"/>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grpSp>
        <p:nvGrpSpPr>
          <p:cNvPr id="4119" name="Group 23"/>
          <p:cNvGrpSpPr>
            <a:grpSpLocks/>
          </p:cNvGrpSpPr>
          <p:nvPr/>
        </p:nvGrpSpPr>
        <p:grpSpPr bwMode="auto">
          <a:xfrm>
            <a:off x="9005094" y="2079625"/>
            <a:ext cx="89694" cy="99219"/>
            <a:chOff x="0" y="-1"/>
            <a:chExt cx="180003" cy="197476"/>
          </a:xfrm>
        </p:grpSpPr>
        <p:pic>
          <p:nvPicPr>
            <p:cNvPr id="4120" name="Picture 24" descr="image4.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180003" cy="19747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4121" name="Picture 25" descr="image5.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6148" y="59478"/>
              <a:ext cx="68128" cy="784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4122" name="Group 26"/>
          <p:cNvGrpSpPr>
            <a:grpSpLocks/>
          </p:cNvGrpSpPr>
          <p:nvPr/>
        </p:nvGrpSpPr>
        <p:grpSpPr bwMode="auto">
          <a:xfrm>
            <a:off x="9381332" y="3210719"/>
            <a:ext cx="89694" cy="99219"/>
            <a:chOff x="0" y="-1"/>
            <a:chExt cx="180003" cy="197476"/>
          </a:xfrm>
        </p:grpSpPr>
        <p:pic>
          <p:nvPicPr>
            <p:cNvPr id="4123" name="Picture 27" descr="image4.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180003" cy="19747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4124" name="Picture 28" descr="image5.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6148" y="59478"/>
              <a:ext cx="68128" cy="784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4125" name="Group 29"/>
          <p:cNvGrpSpPr>
            <a:grpSpLocks/>
          </p:cNvGrpSpPr>
          <p:nvPr/>
        </p:nvGrpSpPr>
        <p:grpSpPr bwMode="auto">
          <a:xfrm>
            <a:off x="7945438" y="2100263"/>
            <a:ext cx="89694" cy="99219"/>
            <a:chOff x="0" y="-1"/>
            <a:chExt cx="180003" cy="197476"/>
          </a:xfrm>
        </p:grpSpPr>
        <p:pic>
          <p:nvPicPr>
            <p:cNvPr id="4126" name="Picture 30" descr="image4.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180003" cy="19747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4127" name="Picture 31" descr="image5.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6148" y="59478"/>
              <a:ext cx="68128" cy="784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
        <p:nvSpPr>
          <p:cNvPr id="4128" name="Rectangle 32"/>
          <p:cNvSpPr>
            <a:spLocks/>
          </p:cNvSpPr>
          <p:nvPr/>
        </p:nvSpPr>
        <p:spPr bwMode="auto">
          <a:xfrm>
            <a:off x="390525" y="1483311"/>
            <a:ext cx="5954713" cy="115929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spAutoFit/>
          </a:bodyPr>
          <a:lstStyle/>
          <a:p>
            <a:pPr algn="l"/>
            <a:r>
              <a:rPr lang="it-IT" altLang="it-IT"/>
              <a:t>All four players start with the ball coming into the square with the right sides each of them trying to go in the opposite cone trying to keep control of the ball and avoiding colliding with each other</a:t>
            </a:r>
          </a:p>
        </p:txBody>
      </p:sp>
      <p:sp>
        <p:nvSpPr>
          <p:cNvPr id="4129" name="Rectangle 33"/>
          <p:cNvSpPr>
            <a:spLocks/>
          </p:cNvSpPr>
          <p:nvPr/>
        </p:nvSpPr>
        <p:spPr bwMode="auto">
          <a:xfrm>
            <a:off x="501650" y="1047601"/>
            <a:ext cx="1696362" cy="35907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5400" tIns="25400" rIns="25400" bIns="25400" anchor="ctr">
            <a:spAutoFit/>
          </a:bodyPr>
          <a:lstStyle/>
          <a:p>
            <a:r>
              <a:rPr lang="it-IT" altLang="it-IT" sz="2000"/>
              <a:t>DEVELOPMENT:</a:t>
            </a:r>
          </a:p>
        </p:txBody>
      </p:sp>
      <p:sp>
        <p:nvSpPr>
          <p:cNvPr id="4130" name="Rectangle 34"/>
          <p:cNvSpPr>
            <a:spLocks/>
          </p:cNvSpPr>
          <p:nvPr/>
        </p:nvSpPr>
        <p:spPr bwMode="auto">
          <a:xfrm>
            <a:off x="459582" y="3569052"/>
            <a:ext cx="221214" cy="18979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5400" tIns="25400" rIns="25400" bIns="25400" anchor="ctr">
            <a:spAutoFit/>
          </a:bodyPr>
          <a:lstStyle/>
          <a:p>
            <a:r>
              <a:rPr lang="it-IT" altLang="it-IT" sz="900"/>
              <a:t>N°2</a:t>
            </a:r>
          </a:p>
        </p:txBody>
      </p:sp>
      <p:sp>
        <p:nvSpPr>
          <p:cNvPr id="4131" name="AutoShape 35"/>
          <p:cNvSpPr>
            <a:spLocks/>
          </p:cNvSpPr>
          <p:nvPr/>
        </p:nvSpPr>
        <p:spPr bwMode="auto">
          <a:xfrm rot="10800000">
            <a:off x="8899525" y="2854325"/>
            <a:ext cx="215900" cy="12541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8029" y="0"/>
                </a:lnTo>
                <a:lnTo>
                  <a:pt x="8029" y="21600"/>
                </a:lnTo>
                <a:lnTo>
                  <a:pt x="21600" y="21600"/>
                </a:lnTo>
              </a:path>
            </a:pathLst>
          </a:custGeom>
          <a:noFill/>
          <a:ln w="25400" cap="flat" cmpd="sng">
            <a:solidFill>
              <a:srgbClr val="000000"/>
            </a:solidFill>
            <a:prstDash val="solid"/>
            <a:miter lim="800000"/>
            <a:headEnd type="none" w="med" len="med"/>
            <a:tailEnd type="triangl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lstStyle/>
          <a:p>
            <a:endParaRPr lang="it-IT" altLang="it-IT" sz="900"/>
          </a:p>
        </p:txBody>
      </p:sp>
      <p:sp>
        <p:nvSpPr>
          <p:cNvPr id="4132" name="AutoShape 36"/>
          <p:cNvSpPr>
            <a:spLocks/>
          </p:cNvSpPr>
          <p:nvPr/>
        </p:nvSpPr>
        <p:spPr bwMode="auto">
          <a:xfrm>
            <a:off x="9143207" y="3008313"/>
            <a:ext cx="216694" cy="12620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10800" y="0"/>
                </a:lnTo>
                <a:lnTo>
                  <a:pt x="10800" y="21600"/>
                </a:lnTo>
                <a:lnTo>
                  <a:pt x="21600" y="21600"/>
                </a:lnTo>
              </a:path>
            </a:pathLst>
          </a:custGeom>
          <a:noFill/>
          <a:ln w="25400" cap="flat" cmpd="sng">
            <a:solidFill>
              <a:srgbClr val="000000"/>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lstStyle/>
          <a:p>
            <a:endParaRPr lang="it-IT" altLang="it-IT" sz="900"/>
          </a:p>
        </p:txBody>
      </p:sp>
      <p:sp>
        <p:nvSpPr>
          <p:cNvPr id="4133" name="AutoShape 37"/>
          <p:cNvSpPr>
            <a:spLocks/>
          </p:cNvSpPr>
          <p:nvPr/>
        </p:nvSpPr>
        <p:spPr bwMode="auto">
          <a:xfrm rot="5400000">
            <a:off x="8739982" y="2488406"/>
            <a:ext cx="215900" cy="12541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8029" y="0"/>
                </a:lnTo>
                <a:lnTo>
                  <a:pt x="8029" y="21600"/>
                </a:lnTo>
                <a:lnTo>
                  <a:pt x="21600" y="21600"/>
                </a:lnTo>
              </a:path>
            </a:pathLst>
          </a:custGeom>
          <a:noFill/>
          <a:ln w="25400" cap="flat" cmpd="sng">
            <a:solidFill>
              <a:srgbClr val="000000"/>
            </a:solidFill>
            <a:prstDash val="solid"/>
            <a:miter lim="800000"/>
            <a:headEnd type="none" w="med" len="med"/>
            <a:tailEnd type="triangl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lstStyle/>
          <a:p>
            <a:endParaRPr lang="it-IT" altLang="it-IT" sz="900"/>
          </a:p>
        </p:txBody>
      </p:sp>
      <p:sp>
        <p:nvSpPr>
          <p:cNvPr id="4134" name="AutoShape 38"/>
          <p:cNvSpPr>
            <a:spLocks/>
          </p:cNvSpPr>
          <p:nvPr/>
        </p:nvSpPr>
        <p:spPr bwMode="auto">
          <a:xfrm rot="16200000">
            <a:off x="8865791" y="2272903"/>
            <a:ext cx="215900" cy="12620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10800" y="0"/>
                </a:lnTo>
                <a:lnTo>
                  <a:pt x="10800" y="21600"/>
                </a:lnTo>
                <a:lnTo>
                  <a:pt x="21600" y="21600"/>
                </a:lnTo>
              </a:path>
            </a:pathLst>
          </a:custGeom>
          <a:noFill/>
          <a:ln w="25400" cap="flat" cmpd="sng">
            <a:solidFill>
              <a:srgbClr val="000000"/>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lstStyle/>
          <a:p>
            <a:endParaRPr lang="it-IT" altLang="it-IT" sz="900"/>
          </a:p>
        </p:txBody>
      </p:sp>
      <p:sp>
        <p:nvSpPr>
          <p:cNvPr id="4135" name="AutoShape 39"/>
          <p:cNvSpPr>
            <a:spLocks/>
          </p:cNvSpPr>
          <p:nvPr/>
        </p:nvSpPr>
        <p:spPr bwMode="auto">
          <a:xfrm rot="16200000">
            <a:off x="8282782" y="2930525"/>
            <a:ext cx="215900" cy="12541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8029" y="0"/>
                </a:lnTo>
                <a:lnTo>
                  <a:pt x="8029" y="21600"/>
                </a:lnTo>
                <a:lnTo>
                  <a:pt x="21600" y="21600"/>
                </a:lnTo>
              </a:path>
            </a:pathLst>
          </a:custGeom>
          <a:noFill/>
          <a:ln w="25400" cap="flat" cmpd="sng">
            <a:solidFill>
              <a:srgbClr val="000000"/>
            </a:solidFill>
            <a:prstDash val="solid"/>
            <a:miter lim="800000"/>
            <a:headEnd type="none" w="med" len="med"/>
            <a:tailEnd type="triangl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lstStyle/>
          <a:p>
            <a:endParaRPr lang="it-IT" altLang="it-IT" sz="900"/>
          </a:p>
        </p:txBody>
      </p:sp>
      <p:sp>
        <p:nvSpPr>
          <p:cNvPr id="4136" name="AutoShape 40"/>
          <p:cNvSpPr>
            <a:spLocks/>
          </p:cNvSpPr>
          <p:nvPr/>
        </p:nvSpPr>
        <p:spPr bwMode="auto">
          <a:xfrm rot="5400000">
            <a:off x="8157766" y="3084116"/>
            <a:ext cx="215900" cy="12620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10800" y="0"/>
                </a:lnTo>
                <a:lnTo>
                  <a:pt x="10800" y="21600"/>
                </a:lnTo>
                <a:lnTo>
                  <a:pt x="21600" y="21600"/>
                </a:lnTo>
              </a:path>
            </a:pathLst>
          </a:custGeom>
          <a:noFill/>
          <a:ln w="25400" cap="flat" cmpd="sng">
            <a:solidFill>
              <a:srgbClr val="000000"/>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lstStyle/>
          <a:p>
            <a:endParaRPr lang="it-IT" altLang="it-IT" sz="900"/>
          </a:p>
        </p:txBody>
      </p:sp>
      <p:sp>
        <p:nvSpPr>
          <p:cNvPr id="4137" name="AutoShape 41"/>
          <p:cNvSpPr>
            <a:spLocks/>
          </p:cNvSpPr>
          <p:nvPr/>
        </p:nvSpPr>
        <p:spPr bwMode="auto">
          <a:xfrm>
            <a:off x="7928769" y="2501900"/>
            <a:ext cx="465931" cy="2159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10800" y="0"/>
                </a:lnTo>
                <a:lnTo>
                  <a:pt x="10800" y="21600"/>
                </a:lnTo>
                <a:lnTo>
                  <a:pt x="21600" y="21600"/>
                </a:lnTo>
              </a:path>
            </a:pathLst>
          </a:custGeom>
          <a:noFill/>
          <a:ln w="25400" cap="flat" cmpd="sng">
            <a:solidFill>
              <a:srgbClr val="000000"/>
            </a:solidFill>
            <a:prstDash val="solid"/>
            <a:miter lim="800000"/>
            <a:headEnd type="none" w="med" len="med"/>
            <a:tailEnd type="triangl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lstStyle/>
          <a:p>
            <a:endParaRPr lang="it-IT" altLang="it-IT" sz="900"/>
          </a:p>
        </p:txBody>
      </p:sp>
      <p:sp>
        <p:nvSpPr>
          <p:cNvPr id="4138" name="AutoShape 42"/>
          <p:cNvSpPr>
            <a:spLocks/>
          </p:cNvSpPr>
          <p:nvPr/>
        </p:nvSpPr>
        <p:spPr bwMode="auto">
          <a:xfrm rot="16200000">
            <a:off x="7862888" y="2317750"/>
            <a:ext cx="215900" cy="12541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10800" y="0"/>
                </a:lnTo>
                <a:lnTo>
                  <a:pt x="10800" y="21600"/>
                </a:lnTo>
                <a:lnTo>
                  <a:pt x="21600" y="21600"/>
                </a:lnTo>
              </a:path>
            </a:pathLst>
          </a:custGeom>
          <a:noFill/>
          <a:ln w="25400" cap="flat" cmpd="sng">
            <a:solidFill>
              <a:srgbClr val="000000"/>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lstStyle/>
          <a:p>
            <a:endParaRPr lang="it-IT" altLang="it-IT" sz="900"/>
          </a:p>
        </p:txBody>
      </p:sp>
      <p:sp>
        <p:nvSpPr>
          <p:cNvPr id="4139" name="Line 43"/>
          <p:cNvSpPr>
            <a:spLocks noChangeShapeType="1"/>
          </p:cNvSpPr>
          <p:nvPr/>
        </p:nvSpPr>
        <p:spPr bwMode="auto">
          <a:xfrm flipH="1">
            <a:off x="9456738" y="5587207"/>
            <a:ext cx="794" cy="699294"/>
          </a:xfrm>
          <a:prstGeom prst="line">
            <a:avLst/>
          </a:prstGeom>
          <a:noFill/>
          <a:ln w="254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4140" name="Line 44"/>
          <p:cNvSpPr>
            <a:spLocks noChangeShapeType="1"/>
          </p:cNvSpPr>
          <p:nvPr/>
        </p:nvSpPr>
        <p:spPr bwMode="auto">
          <a:xfrm flipH="1">
            <a:off x="9717088" y="5587207"/>
            <a:ext cx="794" cy="699294"/>
          </a:xfrm>
          <a:prstGeom prst="line">
            <a:avLst/>
          </a:prstGeom>
          <a:noFill/>
          <a:ln w="254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4141" name="Line 45"/>
          <p:cNvSpPr>
            <a:spLocks noChangeShapeType="1"/>
          </p:cNvSpPr>
          <p:nvPr/>
        </p:nvSpPr>
        <p:spPr bwMode="auto">
          <a:xfrm>
            <a:off x="9467850" y="6169819"/>
            <a:ext cx="250032" cy="794"/>
          </a:xfrm>
          <a:prstGeom prst="line">
            <a:avLst/>
          </a:prstGeom>
          <a:noFill/>
          <a:ln w="254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4142" name="Line 46"/>
          <p:cNvSpPr>
            <a:spLocks noChangeShapeType="1"/>
          </p:cNvSpPr>
          <p:nvPr/>
        </p:nvSpPr>
        <p:spPr bwMode="auto">
          <a:xfrm>
            <a:off x="9470232" y="5980907"/>
            <a:ext cx="250825" cy="794"/>
          </a:xfrm>
          <a:prstGeom prst="line">
            <a:avLst/>
          </a:prstGeom>
          <a:noFill/>
          <a:ln w="254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4143" name="Line 47"/>
          <p:cNvSpPr>
            <a:spLocks noChangeShapeType="1"/>
          </p:cNvSpPr>
          <p:nvPr/>
        </p:nvSpPr>
        <p:spPr bwMode="auto">
          <a:xfrm>
            <a:off x="9470232" y="5803900"/>
            <a:ext cx="250825" cy="794"/>
          </a:xfrm>
          <a:prstGeom prst="line">
            <a:avLst/>
          </a:prstGeom>
          <a:noFill/>
          <a:ln w="254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4144" name="AutoShape 48"/>
          <p:cNvSpPr>
            <a:spLocks/>
          </p:cNvSpPr>
          <p:nvPr/>
        </p:nvSpPr>
        <p:spPr bwMode="auto">
          <a:xfrm>
            <a:off x="9224169" y="4958557"/>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4145" name="AutoShape 49"/>
          <p:cNvSpPr>
            <a:spLocks/>
          </p:cNvSpPr>
          <p:nvPr/>
        </p:nvSpPr>
        <p:spPr bwMode="auto">
          <a:xfrm>
            <a:off x="9492457" y="4960938"/>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4146" name="AutoShape 50"/>
          <p:cNvSpPr>
            <a:spLocks/>
          </p:cNvSpPr>
          <p:nvPr/>
        </p:nvSpPr>
        <p:spPr bwMode="auto">
          <a:xfrm>
            <a:off x="9757569" y="4976019"/>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4147" name="AutoShape 51"/>
          <p:cNvSpPr>
            <a:spLocks/>
          </p:cNvSpPr>
          <p:nvPr/>
        </p:nvSpPr>
        <p:spPr bwMode="auto">
          <a:xfrm>
            <a:off x="9344819" y="5108575"/>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4148" name="AutoShape 52"/>
          <p:cNvSpPr>
            <a:spLocks/>
          </p:cNvSpPr>
          <p:nvPr/>
        </p:nvSpPr>
        <p:spPr bwMode="auto">
          <a:xfrm>
            <a:off x="9625013" y="5122863"/>
            <a:ext cx="184944" cy="1857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4149" name="AutoShape 53"/>
          <p:cNvSpPr>
            <a:spLocks/>
          </p:cNvSpPr>
          <p:nvPr/>
        </p:nvSpPr>
        <p:spPr bwMode="auto">
          <a:xfrm>
            <a:off x="9494838" y="5272882"/>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4150" name="Line 54"/>
          <p:cNvSpPr>
            <a:spLocks noChangeShapeType="1"/>
          </p:cNvSpPr>
          <p:nvPr/>
        </p:nvSpPr>
        <p:spPr bwMode="auto">
          <a:xfrm>
            <a:off x="9457532" y="5658644"/>
            <a:ext cx="250825" cy="794"/>
          </a:xfrm>
          <a:prstGeom prst="line">
            <a:avLst/>
          </a:prstGeom>
          <a:noFill/>
          <a:ln w="254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4151" name="AutoShape 55"/>
          <p:cNvSpPr>
            <a:spLocks/>
          </p:cNvSpPr>
          <p:nvPr/>
        </p:nvSpPr>
        <p:spPr bwMode="auto">
          <a:xfrm>
            <a:off x="9409113" y="3907632"/>
            <a:ext cx="458788" cy="2345531"/>
          </a:xfrm>
          <a:custGeom>
            <a:avLst/>
            <a:gdLst>
              <a:gd name="T0" fmla="+- 0 10657 111"/>
              <a:gd name="T1" fmla="*/ T0 w 21093"/>
              <a:gd name="T2" fmla="*/ 10800 h 21600"/>
              <a:gd name="T3" fmla="+- 0 10657 111"/>
              <a:gd name="T4" fmla="*/ T3 w 21093"/>
              <a:gd name="T5" fmla="*/ 10800 h 21600"/>
              <a:gd name="T6" fmla="+- 0 10657 111"/>
              <a:gd name="T7" fmla="*/ T6 w 21093"/>
              <a:gd name="T8" fmla="*/ 10800 h 21600"/>
              <a:gd name="T9" fmla="+- 0 10657 111"/>
              <a:gd name="T10" fmla="*/ T9 w 21093"/>
              <a:gd name="T11" fmla="*/ 10800 h 21600"/>
            </a:gdLst>
            <a:ahLst/>
            <a:cxnLst>
              <a:cxn ang="0">
                <a:pos x="T1" y="T2"/>
              </a:cxn>
              <a:cxn ang="0">
                <a:pos x="T4" y="T5"/>
              </a:cxn>
              <a:cxn ang="0">
                <a:pos x="T7" y="T8"/>
              </a:cxn>
              <a:cxn ang="0">
                <a:pos x="T10" y="T11"/>
              </a:cxn>
            </a:cxnLst>
            <a:rect l="0" t="0" r="r" b="b"/>
            <a:pathLst>
              <a:path w="21093" h="21600">
                <a:moveTo>
                  <a:pt x="8144" y="21600"/>
                </a:moveTo>
                <a:cubicBezTo>
                  <a:pt x="6392" y="20955"/>
                  <a:pt x="4639" y="20309"/>
                  <a:pt x="4752" y="19970"/>
                </a:cubicBezTo>
                <a:cubicBezTo>
                  <a:pt x="4865" y="19630"/>
                  <a:pt x="8823" y="19562"/>
                  <a:pt x="8823" y="19562"/>
                </a:cubicBezTo>
                <a:cubicBezTo>
                  <a:pt x="8144" y="19313"/>
                  <a:pt x="4639" y="18340"/>
                  <a:pt x="4752" y="18068"/>
                </a:cubicBezTo>
                <a:cubicBezTo>
                  <a:pt x="4865" y="17796"/>
                  <a:pt x="9388" y="18158"/>
                  <a:pt x="9502" y="17932"/>
                </a:cubicBezTo>
                <a:cubicBezTo>
                  <a:pt x="9615" y="17706"/>
                  <a:pt x="5317" y="16913"/>
                  <a:pt x="5430" y="16709"/>
                </a:cubicBezTo>
                <a:cubicBezTo>
                  <a:pt x="5543" y="16506"/>
                  <a:pt x="9841" y="16936"/>
                  <a:pt x="10180" y="16709"/>
                </a:cubicBezTo>
                <a:cubicBezTo>
                  <a:pt x="10519" y="16483"/>
                  <a:pt x="9162" y="15826"/>
                  <a:pt x="7466" y="15351"/>
                </a:cubicBezTo>
                <a:cubicBezTo>
                  <a:pt x="5770" y="14875"/>
                  <a:pt x="-111" y="14377"/>
                  <a:pt x="2" y="13857"/>
                </a:cubicBezTo>
                <a:cubicBezTo>
                  <a:pt x="115" y="13336"/>
                  <a:pt x="5543" y="12249"/>
                  <a:pt x="8144" y="12226"/>
                </a:cubicBezTo>
                <a:cubicBezTo>
                  <a:pt x="10746" y="12204"/>
                  <a:pt x="13460" y="13608"/>
                  <a:pt x="15608" y="13721"/>
                </a:cubicBezTo>
                <a:cubicBezTo>
                  <a:pt x="17757" y="13834"/>
                  <a:pt x="20584" y="13268"/>
                  <a:pt x="21037" y="12906"/>
                </a:cubicBezTo>
                <a:cubicBezTo>
                  <a:pt x="21489" y="12543"/>
                  <a:pt x="19114" y="12000"/>
                  <a:pt x="18323" y="11547"/>
                </a:cubicBezTo>
                <a:cubicBezTo>
                  <a:pt x="17531" y="11094"/>
                  <a:pt x="16626" y="11253"/>
                  <a:pt x="16287" y="10189"/>
                </a:cubicBezTo>
                <a:cubicBezTo>
                  <a:pt x="15948" y="9125"/>
                  <a:pt x="15608" y="5638"/>
                  <a:pt x="16287" y="5162"/>
                </a:cubicBezTo>
                <a:cubicBezTo>
                  <a:pt x="16965" y="4687"/>
                  <a:pt x="20810" y="8196"/>
                  <a:pt x="20358" y="7336"/>
                </a:cubicBezTo>
                <a:cubicBezTo>
                  <a:pt x="19906" y="6475"/>
                  <a:pt x="16739" y="3238"/>
                  <a:pt x="13573" y="0"/>
                </a:cubicBezTo>
              </a:path>
            </a:pathLst>
          </a:custGeom>
          <a:noFill/>
          <a:ln w="25400" cap="flat" cmpd="sng">
            <a:solidFill>
              <a:srgbClr val="000000"/>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a:defRPr sz="5000">
                <a:solidFill>
                  <a:srgbClr val="000000"/>
                </a:solidFill>
                <a:latin typeface="Helvetica Light" charset="0"/>
                <a:ea typeface="Helvetica Light" charset="0"/>
                <a:cs typeface="Helvetica Light" charset="0"/>
                <a:sym typeface="Helvetica Light" charset="0"/>
              </a:defRPr>
            </a:lvl1pPr>
            <a:lvl2pPr>
              <a:defRPr sz="5000">
                <a:solidFill>
                  <a:srgbClr val="000000"/>
                </a:solidFill>
                <a:latin typeface="Helvetica Light" charset="0"/>
                <a:ea typeface="Helvetica Light" charset="0"/>
                <a:cs typeface="Helvetica Light" charset="0"/>
                <a:sym typeface="Helvetica Light" charset="0"/>
              </a:defRPr>
            </a:lvl2pPr>
            <a:lvl3pPr>
              <a:defRPr sz="5000">
                <a:solidFill>
                  <a:srgbClr val="000000"/>
                </a:solidFill>
                <a:latin typeface="Helvetica Light" charset="0"/>
                <a:ea typeface="Helvetica Light" charset="0"/>
                <a:cs typeface="Helvetica Light" charset="0"/>
                <a:sym typeface="Helvetica Light" charset="0"/>
              </a:defRPr>
            </a:lvl3pPr>
            <a:lvl4pPr>
              <a:defRPr sz="5000">
                <a:solidFill>
                  <a:srgbClr val="000000"/>
                </a:solidFill>
                <a:latin typeface="Helvetica Light" charset="0"/>
                <a:ea typeface="Helvetica Light" charset="0"/>
                <a:cs typeface="Helvetica Light" charset="0"/>
                <a:sym typeface="Helvetica Light" charset="0"/>
              </a:defRPr>
            </a:lvl4pPr>
            <a:lvl5pPr>
              <a:defRPr sz="5000">
                <a:solidFill>
                  <a:srgbClr val="000000"/>
                </a:solidFill>
                <a:latin typeface="Helvetica Light" charset="0"/>
                <a:ea typeface="Helvetica Light" charset="0"/>
                <a:cs typeface="Helvetica Light" charset="0"/>
                <a:sym typeface="Helvetica Light" charset="0"/>
              </a:defRPr>
            </a:lvl5pPr>
            <a:lvl6pPr marL="4572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defTabSz="457200"/>
            <a:endParaRPr lang="it-IT" altLang="it-IT" sz="900"/>
          </a:p>
        </p:txBody>
      </p:sp>
      <p:sp>
        <p:nvSpPr>
          <p:cNvPr id="4152" name="Line 56"/>
          <p:cNvSpPr>
            <a:spLocks noChangeShapeType="1"/>
          </p:cNvSpPr>
          <p:nvPr/>
        </p:nvSpPr>
        <p:spPr bwMode="auto">
          <a:xfrm flipH="1" flipV="1">
            <a:off x="9706769" y="3907632"/>
            <a:ext cx="80169" cy="450850"/>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grpSp>
        <p:nvGrpSpPr>
          <p:cNvPr id="4153" name="Group 57"/>
          <p:cNvGrpSpPr>
            <a:grpSpLocks/>
          </p:cNvGrpSpPr>
          <p:nvPr/>
        </p:nvGrpSpPr>
        <p:grpSpPr bwMode="auto">
          <a:xfrm>
            <a:off x="9066213" y="6536532"/>
            <a:ext cx="90488" cy="98425"/>
            <a:chOff x="0" y="-1"/>
            <a:chExt cx="180003" cy="197476"/>
          </a:xfrm>
        </p:grpSpPr>
        <p:pic>
          <p:nvPicPr>
            <p:cNvPr id="4154" name="Picture 58" descr="image4.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180003" cy="19747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4155" name="Picture 59" descr="image5.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6148" y="59478"/>
              <a:ext cx="68128" cy="784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4156" name="Group 60"/>
          <p:cNvGrpSpPr>
            <a:grpSpLocks/>
          </p:cNvGrpSpPr>
          <p:nvPr/>
        </p:nvGrpSpPr>
        <p:grpSpPr bwMode="auto">
          <a:xfrm>
            <a:off x="9024938" y="6612732"/>
            <a:ext cx="89694" cy="98425"/>
            <a:chOff x="0" y="-1"/>
            <a:chExt cx="180003" cy="197476"/>
          </a:xfrm>
        </p:grpSpPr>
        <p:pic>
          <p:nvPicPr>
            <p:cNvPr id="4157" name="Picture 61" descr="image4.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180003" cy="19747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4158" name="Picture 62" descr="image5.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6148" y="59478"/>
              <a:ext cx="68128" cy="784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4159" name="Group 63"/>
          <p:cNvGrpSpPr>
            <a:grpSpLocks/>
          </p:cNvGrpSpPr>
          <p:nvPr/>
        </p:nvGrpSpPr>
        <p:grpSpPr bwMode="auto">
          <a:xfrm>
            <a:off x="8968582" y="6570663"/>
            <a:ext cx="89694" cy="98425"/>
            <a:chOff x="0" y="-1"/>
            <a:chExt cx="180003" cy="197476"/>
          </a:xfrm>
        </p:grpSpPr>
        <p:pic>
          <p:nvPicPr>
            <p:cNvPr id="4160" name="Picture 64" descr="image4.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180003" cy="19747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4161" name="Picture 65" descr="image5.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6148" y="59478"/>
              <a:ext cx="68128" cy="784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4162" name="Group 66"/>
          <p:cNvGrpSpPr>
            <a:grpSpLocks/>
          </p:cNvGrpSpPr>
          <p:nvPr/>
        </p:nvGrpSpPr>
        <p:grpSpPr bwMode="auto">
          <a:xfrm>
            <a:off x="9492457" y="6483350"/>
            <a:ext cx="89694" cy="98425"/>
            <a:chOff x="0" y="-1"/>
            <a:chExt cx="180003" cy="197476"/>
          </a:xfrm>
        </p:grpSpPr>
        <p:pic>
          <p:nvPicPr>
            <p:cNvPr id="4163" name="Picture 67" descr="image4.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180003" cy="19747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4164" name="Picture 68" descr="image5.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6148" y="59478"/>
              <a:ext cx="68128" cy="784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
        <p:nvSpPr>
          <p:cNvPr id="4165" name="Oval 69"/>
          <p:cNvSpPr>
            <a:spLocks/>
          </p:cNvSpPr>
          <p:nvPr/>
        </p:nvSpPr>
        <p:spPr bwMode="auto">
          <a:xfrm>
            <a:off x="9496425" y="6557169"/>
            <a:ext cx="141288" cy="140494"/>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4166" name="AutoShape 70"/>
          <p:cNvSpPr>
            <a:spLocks/>
          </p:cNvSpPr>
          <p:nvPr/>
        </p:nvSpPr>
        <p:spPr bwMode="auto">
          <a:xfrm>
            <a:off x="9544844" y="6220619"/>
            <a:ext cx="97631" cy="290513"/>
          </a:xfrm>
          <a:custGeom>
            <a:avLst/>
            <a:gdLst>
              <a:gd name="T0" fmla="+- 0 11462 1324"/>
              <a:gd name="T1" fmla="*/ T0 w 20276"/>
              <a:gd name="T2" fmla="*/ 10800 h 21600"/>
              <a:gd name="T3" fmla="+- 0 11462 1324"/>
              <a:gd name="T4" fmla="*/ T3 w 20276"/>
              <a:gd name="T5" fmla="*/ 10800 h 21600"/>
              <a:gd name="T6" fmla="+- 0 11462 1324"/>
              <a:gd name="T7" fmla="*/ T6 w 20276"/>
              <a:gd name="T8" fmla="*/ 10800 h 21600"/>
              <a:gd name="T9" fmla="+- 0 11462 1324"/>
              <a:gd name="T10" fmla="*/ T9 w 20276"/>
              <a:gd name="T11" fmla="*/ 10800 h 21600"/>
            </a:gdLst>
            <a:ahLst/>
            <a:cxnLst>
              <a:cxn ang="0">
                <a:pos x="T1" y="T2"/>
              </a:cxn>
              <a:cxn ang="0">
                <a:pos x="T4" y="T5"/>
              </a:cxn>
              <a:cxn ang="0">
                <a:pos x="T7" y="T8"/>
              </a:cxn>
              <a:cxn ang="0">
                <a:pos x="T10" y="T11"/>
              </a:cxn>
            </a:cxnLst>
            <a:rect l="0" t="0" r="r" b="b"/>
            <a:pathLst>
              <a:path w="20276" h="21600">
                <a:moveTo>
                  <a:pt x="2996" y="21600"/>
                </a:moveTo>
                <a:cubicBezTo>
                  <a:pt x="10436" y="20571"/>
                  <a:pt x="17876" y="19543"/>
                  <a:pt x="17396" y="18514"/>
                </a:cubicBezTo>
                <a:cubicBezTo>
                  <a:pt x="16916" y="17486"/>
                  <a:pt x="-364" y="16457"/>
                  <a:pt x="116" y="15429"/>
                </a:cubicBezTo>
                <a:cubicBezTo>
                  <a:pt x="596" y="14400"/>
                  <a:pt x="20276" y="13543"/>
                  <a:pt x="20276" y="12343"/>
                </a:cubicBezTo>
                <a:cubicBezTo>
                  <a:pt x="20276" y="11143"/>
                  <a:pt x="1556" y="9600"/>
                  <a:pt x="116" y="8229"/>
                </a:cubicBezTo>
                <a:cubicBezTo>
                  <a:pt x="-1324" y="6857"/>
                  <a:pt x="11156" y="5486"/>
                  <a:pt x="11636" y="4114"/>
                </a:cubicBezTo>
                <a:cubicBezTo>
                  <a:pt x="12116" y="2743"/>
                  <a:pt x="7556" y="1371"/>
                  <a:pt x="2996" y="0"/>
                </a:cubicBezTo>
              </a:path>
            </a:pathLst>
          </a:custGeom>
          <a:noFill/>
          <a:ln w="25400" cap="flat" cmpd="sng">
            <a:solidFill>
              <a:srgbClr val="000000"/>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a:defRPr sz="5000">
                <a:solidFill>
                  <a:srgbClr val="000000"/>
                </a:solidFill>
                <a:latin typeface="Helvetica Light" charset="0"/>
                <a:ea typeface="Helvetica Light" charset="0"/>
                <a:cs typeface="Helvetica Light" charset="0"/>
                <a:sym typeface="Helvetica Light" charset="0"/>
              </a:defRPr>
            </a:lvl1pPr>
            <a:lvl2pPr>
              <a:defRPr sz="5000">
                <a:solidFill>
                  <a:srgbClr val="000000"/>
                </a:solidFill>
                <a:latin typeface="Helvetica Light" charset="0"/>
                <a:ea typeface="Helvetica Light" charset="0"/>
                <a:cs typeface="Helvetica Light" charset="0"/>
                <a:sym typeface="Helvetica Light" charset="0"/>
              </a:defRPr>
            </a:lvl2pPr>
            <a:lvl3pPr>
              <a:defRPr sz="5000">
                <a:solidFill>
                  <a:srgbClr val="000000"/>
                </a:solidFill>
                <a:latin typeface="Helvetica Light" charset="0"/>
                <a:ea typeface="Helvetica Light" charset="0"/>
                <a:cs typeface="Helvetica Light" charset="0"/>
                <a:sym typeface="Helvetica Light" charset="0"/>
              </a:defRPr>
            </a:lvl3pPr>
            <a:lvl4pPr>
              <a:defRPr sz="5000">
                <a:solidFill>
                  <a:srgbClr val="000000"/>
                </a:solidFill>
                <a:latin typeface="Helvetica Light" charset="0"/>
                <a:ea typeface="Helvetica Light" charset="0"/>
                <a:cs typeface="Helvetica Light" charset="0"/>
                <a:sym typeface="Helvetica Light" charset="0"/>
              </a:defRPr>
            </a:lvl4pPr>
            <a:lvl5pPr>
              <a:defRPr sz="5000">
                <a:solidFill>
                  <a:srgbClr val="000000"/>
                </a:solidFill>
                <a:latin typeface="Helvetica Light" charset="0"/>
                <a:ea typeface="Helvetica Light" charset="0"/>
                <a:cs typeface="Helvetica Light" charset="0"/>
                <a:sym typeface="Helvetica Light" charset="0"/>
              </a:defRPr>
            </a:lvl5pPr>
            <a:lvl6pPr marL="4572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defTabSz="457200"/>
            <a:endParaRPr lang="it-IT" altLang="it-IT" sz="900"/>
          </a:p>
        </p:txBody>
      </p:sp>
      <p:sp>
        <p:nvSpPr>
          <p:cNvPr id="4167" name="Oval 71"/>
          <p:cNvSpPr>
            <a:spLocks/>
          </p:cNvSpPr>
          <p:nvPr/>
        </p:nvSpPr>
        <p:spPr bwMode="auto">
          <a:xfrm>
            <a:off x="9628188" y="6633369"/>
            <a:ext cx="140494" cy="140494"/>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4168" name="Line 72"/>
          <p:cNvSpPr>
            <a:spLocks noChangeShapeType="1"/>
          </p:cNvSpPr>
          <p:nvPr/>
        </p:nvSpPr>
        <p:spPr bwMode="auto">
          <a:xfrm>
            <a:off x="395288" y="2875757"/>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4169" name="Line 73"/>
          <p:cNvSpPr>
            <a:spLocks noChangeShapeType="1"/>
          </p:cNvSpPr>
          <p:nvPr/>
        </p:nvSpPr>
        <p:spPr bwMode="auto">
          <a:xfrm>
            <a:off x="402432" y="2355850"/>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4170" name="Line 74"/>
          <p:cNvSpPr>
            <a:spLocks noChangeShapeType="1"/>
          </p:cNvSpPr>
          <p:nvPr/>
        </p:nvSpPr>
        <p:spPr bwMode="auto">
          <a:xfrm>
            <a:off x="408782" y="2626519"/>
            <a:ext cx="6544469"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4171" name="Rectangle 75"/>
          <p:cNvSpPr>
            <a:spLocks/>
          </p:cNvSpPr>
          <p:nvPr/>
        </p:nvSpPr>
        <p:spPr bwMode="auto">
          <a:xfrm>
            <a:off x="408782" y="4333223"/>
            <a:ext cx="6548438" cy="88229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spAutoFit/>
          </a:bodyPr>
          <a:lstStyle/>
          <a:p>
            <a:pPr algn="l"/>
            <a:r>
              <a:rPr lang="it-IT" altLang="it-IT" dirty="0"/>
              <a:t>The player </a:t>
            </a:r>
            <a:r>
              <a:rPr lang="it-IT" altLang="it-IT" dirty="0" err="1"/>
              <a:t>conducts</a:t>
            </a:r>
            <a:r>
              <a:rPr lang="it-IT" altLang="it-IT" dirty="0"/>
              <a:t> the lifting </a:t>
            </a:r>
            <a:r>
              <a:rPr lang="it-IT" altLang="it-IT" dirty="0" err="1"/>
              <a:t>ball</a:t>
            </a:r>
            <a:r>
              <a:rPr lang="it-IT" altLang="it-IT" dirty="0"/>
              <a:t> inside the </a:t>
            </a:r>
            <a:r>
              <a:rPr lang="it-IT" altLang="it-IT" dirty="0" err="1"/>
              <a:t>ladder</a:t>
            </a:r>
            <a:r>
              <a:rPr lang="it-IT" altLang="it-IT" dirty="0"/>
              <a:t> </a:t>
            </a:r>
            <a:r>
              <a:rPr lang="it-IT" altLang="it-IT" dirty="0" err="1"/>
              <a:t>then</a:t>
            </a:r>
            <a:r>
              <a:rPr lang="it-IT" altLang="it-IT" dirty="0"/>
              <a:t> </a:t>
            </a:r>
            <a:r>
              <a:rPr lang="it-IT" altLang="it-IT" dirty="0" err="1"/>
              <a:t>continues</a:t>
            </a:r>
            <a:r>
              <a:rPr lang="it-IT" altLang="it-IT" dirty="0"/>
              <a:t> with a slalom </a:t>
            </a:r>
            <a:r>
              <a:rPr lang="it-IT" altLang="it-IT" dirty="0" err="1"/>
              <a:t>between</a:t>
            </a:r>
            <a:r>
              <a:rPr lang="it-IT" altLang="it-IT" dirty="0"/>
              <a:t> the </a:t>
            </a:r>
            <a:r>
              <a:rPr lang="it-IT" altLang="it-IT" dirty="0" err="1"/>
              <a:t>cones</a:t>
            </a:r>
            <a:r>
              <a:rPr lang="it-IT" altLang="it-IT" dirty="0"/>
              <a:t> </a:t>
            </a:r>
            <a:r>
              <a:rPr lang="it-IT" altLang="it-IT" dirty="0" err="1"/>
              <a:t>at</a:t>
            </a:r>
            <a:r>
              <a:rPr lang="it-IT" altLang="it-IT" dirty="0"/>
              <a:t> the end of </a:t>
            </a:r>
            <a:r>
              <a:rPr lang="it-IT" altLang="it-IT" dirty="0" err="1"/>
              <a:t>which</a:t>
            </a:r>
            <a:r>
              <a:rPr lang="it-IT" altLang="it-IT" dirty="0"/>
              <a:t> </a:t>
            </a:r>
            <a:r>
              <a:rPr lang="it-IT" altLang="it-IT" dirty="0" err="1"/>
              <a:t>towards</a:t>
            </a:r>
            <a:r>
              <a:rPr lang="it-IT" altLang="it-IT" dirty="0"/>
              <a:t> the goal with </a:t>
            </a:r>
            <a:r>
              <a:rPr lang="it-IT" altLang="it-IT" dirty="0" err="1"/>
              <a:t>straight</a:t>
            </a:r>
            <a:r>
              <a:rPr lang="it-IT" altLang="it-IT" dirty="0"/>
              <a:t> or reverse drive.</a:t>
            </a:r>
          </a:p>
        </p:txBody>
      </p:sp>
      <p:sp>
        <p:nvSpPr>
          <p:cNvPr id="4172" name="Rectangle 76"/>
          <p:cNvSpPr>
            <a:spLocks/>
          </p:cNvSpPr>
          <p:nvPr/>
        </p:nvSpPr>
        <p:spPr bwMode="auto">
          <a:xfrm>
            <a:off x="467519" y="3977333"/>
            <a:ext cx="1696362" cy="35907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5400" tIns="25400" rIns="25400" bIns="25400" anchor="ctr">
            <a:spAutoFit/>
          </a:bodyPr>
          <a:lstStyle/>
          <a:p>
            <a:r>
              <a:rPr lang="it-IT" altLang="it-IT" sz="2000"/>
              <a:t>DEVELOPMENT:</a:t>
            </a:r>
          </a:p>
        </p:txBody>
      </p:sp>
    </p:spTree>
    <p:extLst>
      <p:ext uri="{BB962C8B-B14F-4D97-AF65-F5344CB8AC3E}">
        <p14:creationId xmlns:p14="http://schemas.microsoft.com/office/powerpoint/2010/main" val="472689620"/>
      </p:ext>
    </p:extLst>
  </p:cSld>
  <p:clrMapOvr>
    <a:masterClrMapping/>
  </p:clrMapOvr>
  <p:transition spd="med"/>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1" name="Picture 1" descr="image3.jpe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486650" y="378619"/>
            <a:ext cx="4320382" cy="304720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5122" name="Picture 2" descr="image3.jpe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486650" y="3738563"/>
            <a:ext cx="4320382" cy="304720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5123" name="Line 3"/>
          <p:cNvSpPr>
            <a:spLocks noChangeShapeType="1"/>
          </p:cNvSpPr>
          <p:nvPr/>
        </p:nvSpPr>
        <p:spPr bwMode="auto">
          <a:xfrm>
            <a:off x="459582" y="1406674"/>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5124" name="Line 4"/>
          <p:cNvSpPr>
            <a:spLocks noChangeShapeType="1"/>
          </p:cNvSpPr>
          <p:nvPr/>
        </p:nvSpPr>
        <p:spPr bwMode="auto">
          <a:xfrm>
            <a:off x="402432" y="2078832"/>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5125" name="Line 5"/>
          <p:cNvSpPr>
            <a:spLocks noChangeShapeType="1"/>
          </p:cNvSpPr>
          <p:nvPr/>
        </p:nvSpPr>
        <p:spPr bwMode="auto">
          <a:xfrm>
            <a:off x="402432" y="1797844"/>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5126" name="Line 6"/>
          <p:cNvSpPr>
            <a:spLocks noChangeShapeType="1"/>
          </p:cNvSpPr>
          <p:nvPr/>
        </p:nvSpPr>
        <p:spPr bwMode="auto">
          <a:xfrm>
            <a:off x="402432" y="4920457"/>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5127" name="Line 7"/>
          <p:cNvSpPr>
            <a:spLocks noChangeShapeType="1"/>
          </p:cNvSpPr>
          <p:nvPr/>
        </p:nvSpPr>
        <p:spPr bwMode="auto">
          <a:xfrm>
            <a:off x="402432" y="4648200"/>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5128" name="Line 8"/>
          <p:cNvSpPr>
            <a:spLocks noChangeShapeType="1"/>
          </p:cNvSpPr>
          <p:nvPr/>
        </p:nvSpPr>
        <p:spPr bwMode="auto">
          <a:xfrm>
            <a:off x="402432" y="5211763"/>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5129" name="Line 9"/>
          <p:cNvSpPr>
            <a:spLocks noChangeShapeType="1"/>
          </p:cNvSpPr>
          <p:nvPr/>
        </p:nvSpPr>
        <p:spPr bwMode="auto">
          <a:xfrm>
            <a:off x="402432" y="5609432"/>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5130" name="Rectangle 10"/>
          <p:cNvSpPr>
            <a:spLocks/>
          </p:cNvSpPr>
          <p:nvPr/>
        </p:nvSpPr>
        <p:spPr bwMode="auto">
          <a:xfrm>
            <a:off x="3838575" y="164659"/>
            <a:ext cx="567463" cy="18979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5400" tIns="25400" rIns="25400" bIns="25400" anchor="ctr">
            <a:spAutoFit/>
          </a:bodyPr>
          <a:lstStyle/>
          <a:p>
            <a:r>
              <a:rPr lang="it-IT" altLang="it-IT" sz="900"/>
              <a:t>Technique </a:t>
            </a:r>
          </a:p>
        </p:txBody>
      </p:sp>
      <p:sp>
        <p:nvSpPr>
          <p:cNvPr id="5131" name="Rectangle 11"/>
          <p:cNvSpPr>
            <a:spLocks/>
          </p:cNvSpPr>
          <p:nvPr/>
        </p:nvSpPr>
        <p:spPr bwMode="auto">
          <a:xfrm>
            <a:off x="508000" y="777434"/>
            <a:ext cx="221214" cy="18979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5400" tIns="25400" rIns="25400" bIns="25400" anchor="ctr">
            <a:spAutoFit/>
          </a:bodyPr>
          <a:lstStyle/>
          <a:p>
            <a:r>
              <a:rPr lang="it-IT" altLang="it-IT" sz="900"/>
              <a:t>N°1</a:t>
            </a:r>
          </a:p>
        </p:txBody>
      </p:sp>
      <p:grpSp>
        <p:nvGrpSpPr>
          <p:cNvPr id="5132" name="Group 12"/>
          <p:cNvGrpSpPr>
            <a:grpSpLocks/>
          </p:cNvGrpSpPr>
          <p:nvPr/>
        </p:nvGrpSpPr>
        <p:grpSpPr bwMode="auto">
          <a:xfrm>
            <a:off x="8121650" y="3317875"/>
            <a:ext cx="90488" cy="98425"/>
            <a:chOff x="0" y="-1"/>
            <a:chExt cx="180003" cy="197476"/>
          </a:xfrm>
        </p:grpSpPr>
        <p:pic>
          <p:nvPicPr>
            <p:cNvPr id="5133" name="Picture 13" descr="image4.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180003" cy="19747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5134" name="Picture 14" descr="image5.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6148" y="59478"/>
              <a:ext cx="68128" cy="784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
        <p:nvSpPr>
          <p:cNvPr id="5135" name="AutoShape 15"/>
          <p:cNvSpPr>
            <a:spLocks/>
          </p:cNvSpPr>
          <p:nvPr/>
        </p:nvSpPr>
        <p:spPr bwMode="auto">
          <a:xfrm>
            <a:off x="7985919" y="2220119"/>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5136" name="Oval 16"/>
          <p:cNvSpPr>
            <a:spLocks/>
          </p:cNvSpPr>
          <p:nvPr/>
        </p:nvSpPr>
        <p:spPr bwMode="auto">
          <a:xfrm>
            <a:off x="8050213" y="2059782"/>
            <a:ext cx="140494" cy="140494"/>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5137" name="AutoShape 17"/>
          <p:cNvSpPr>
            <a:spLocks/>
          </p:cNvSpPr>
          <p:nvPr/>
        </p:nvSpPr>
        <p:spPr bwMode="auto">
          <a:xfrm>
            <a:off x="9082088" y="2200275"/>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5138" name="AutoShape 18"/>
          <p:cNvSpPr>
            <a:spLocks/>
          </p:cNvSpPr>
          <p:nvPr/>
        </p:nvSpPr>
        <p:spPr bwMode="auto">
          <a:xfrm>
            <a:off x="9102725" y="3094038"/>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5139" name="AutoShape 19"/>
          <p:cNvSpPr>
            <a:spLocks/>
          </p:cNvSpPr>
          <p:nvPr/>
        </p:nvSpPr>
        <p:spPr bwMode="auto">
          <a:xfrm>
            <a:off x="7985919" y="3107532"/>
            <a:ext cx="184944" cy="1857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5140" name="Oval 20"/>
          <p:cNvSpPr>
            <a:spLocks/>
          </p:cNvSpPr>
          <p:nvPr/>
        </p:nvSpPr>
        <p:spPr bwMode="auto">
          <a:xfrm>
            <a:off x="9240838" y="3194844"/>
            <a:ext cx="140494" cy="140494"/>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5141" name="Oval 21"/>
          <p:cNvSpPr>
            <a:spLocks/>
          </p:cNvSpPr>
          <p:nvPr/>
        </p:nvSpPr>
        <p:spPr bwMode="auto">
          <a:xfrm>
            <a:off x="7989094" y="3303588"/>
            <a:ext cx="140494" cy="141288"/>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5142" name="Oval 22"/>
          <p:cNvSpPr>
            <a:spLocks/>
          </p:cNvSpPr>
          <p:nvPr/>
        </p:nvSpPr>
        <p:spPr bwMode="auto">
          <a:xfrm>
            <a:off x="9127332" y="2031207"/>
            <a:ext cx="141288" cy="141288"/>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grpSp>
        <p:nvGrpSpPr>
          <p:cNvPr id="5143" name="Group 23"/>
          <p:cNvGrpSpPr>
            <a:grpSpLocks/>
          </p:cNvGrpSpPr>
          <p:nvPr/>
        </p:nvGrpSpPr>
        <p:grpSpPr bwMode="auto">
          <a:xfrm>
            <a:off x="9005094" y="2079625"/>
            <a:ext cx="89694" cy="99219"/>
            <a:chOff x="0" y="-1"/>
            <a:chExt cx="180003" cy="197476"/>
          </a:xfrm>
        </p:grpSpPr>
        <p:pic>
          <p:nvPicPr>
            <p:cNvPr id="5144" name="Picture 24" descr="image4.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180003" cy="19747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5145" name="Picture 25" descr="image5.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6148" y="59478"/>
              <a:ext cx="68128" cy="784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5146" name="Group 26"/>
          <p:cNvGrpSpPr>
            <a:grpSpLocks/>
          </p:cNvGrpSpPr>
          <p:nvPr/>
        </p:nvGrpSpPr>
        <p:grpSpPr bwMode="auto">
          <a:xfrm>
            <a:off x="9381332" y="3210719"/>
            <a:ext cx="89694" cy="99219"/>
            <a:chOff x="0" y="-1"/>
            <a:chExt cx="180003" cy="197476"/>
          </a:xfrm>
        </p:grpSpPr>
        <p:pic>
          <p:nvPicPr>
            <p:cNvPr id="5147" name="Picture 27" descr="image4.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180003" cy="19747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5148" name="Picture 28" descr="image5.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6148" y="59478"/>
              <a:ext cx="68128" cy="784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5149" name="Group 29"/>
          <p:cNvGrpSpPr>
            <a:grpSpLocks/>
          </p:cNvGrpSpPr>
          <p:nvPr/>
        </p:nvGrpSpPr>
        <p:grpSpPr bwMode="auto">
          <a:xfrm>
            <a:off x="7945438" y="2100263"/>
            <a:ext cx="89694" cy="99219"/>
            <a:chOff x="0" y="-1"/>
            <a:chExt cx="180003" cy="197476"/>
          </a:xfrm>
        </p:grpSpPr>
        <p:pic>
          <p:nvPicPr>
            <p:cNvPr id="5150" name="Picture 30" descr="image4.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180003" cy="19747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5151" name="Picture 31" descr="image5.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6148" y="59478"/>
              <a:ext cx="68128" cy="784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
        <p:nvSpPr>
          <p:cNvPr id="5152" name="Rectangle 32"/>
          <p:cNvSpPr>
            <a:spLocks/>
          </p:cNvSpPr>
          <p:nvPr/>
        </p:nvSpPr>
        <p:spPr bwMode="auto">
          <a:xfrm>
            <a:off x="431417" y="1499495"/>
            <a:ext cx="5954713" cy="115929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spAutoFit/>
          </a:bodyPr>
          <a:lstStyle/>
          <a:p>
            <a:pPr algn="l"/>
            <a:r>
              <a:rPr lang="it-IT" altLang="it-IT"/>
              <a:t>Tutti e quattro i giocatori partono con la palla entrando dentro il quadrato con il dritto ognuno di loro cerca di andare nel cono opposto cercando di mantenere il controllo della palla ed evitando di scontrarsi gli uni con gli altri</a:t>
            </a:r>
          </a:p>
        </p:txBody>
      </p:sp>
      <p:sp>
        <p:nvSpPr>
          <p:cNvPr id="5153" name="Rectangle 33"/>
          <p:cNvSpPr>
            <a:spLocks/>
          </p:cNvSpPr>
          <p:nvPr/>
        </p:nvSpPr>
        <p:spPr bwMode="auto">
          <a:xfrm>
            <a:off x="434975" y="1047601"/>
            <a:ext cx="1008674" cy="35907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5400" tIns="25400" rIns="25400" bIns="25400" anchor="ctr">
            <a:spAutoFit/>
          </a:bodyPr>
          <a:lstStyle/>
          <a:p>
            <a:r>
              <a:rPr lang="it-IT" altLang="it-IT" sz="2000"/>
              <a:t>Sviluppo:</a:t>
            </a:r>
          </a:p>
        </p:txBody>
      </p:sp>
      <p:sp>
        <p:nvSpPr>
          <p:cNvPr id="5154" name="Rectangle 34"/>
          <p:cNvSpPr>
            <a:spLocks/>
          </p:cNvSpPr>
          <p:nvPr/>
        </p:nvSpPr>
        <p:spPr bwMode="auto">
          <a:xfrm>
            <a:off x="459582" y="3569052"/>
            <a:ext cx="221214" cy="18979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5400" tIns="25400" rIns="25400" bIns="25400" anchor="ctr">
            <a:spAutoFit/>
          </a:bodyPr>
          <a:lstStyle/>
          <a:p>
            <a:r>
              <a:rPr lang="it-IT" altLang="it-IT" sz="900"/>
              <a:t>N°2</a:t>
            </a:r>
          </a:p>
        </p:txBody>
      </p:sp>
      <p:sp>
        <p:nvSpPr>
          <p:cNvPr id="5155" name="AutoShape 35"/>
          <p:cNvSpPr>
            <a:spLocks/>
          </p:cNvSpPr>
          <p:nvPr/>
        </p:nvSpPr>
        <p:spPr bwMode="auto">
          <a:xfrm rot="10800000">
            <a:off x="8899525" y="2854325"/>
            <a:ext cx="215900" cy="12541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8029" y="0"/>
                </a:lnTo>
                <a:lnTo>
                  <a:pt x="8029" y="21600"/>
                </a:lnTo>
                <a:lnTo>
                  <a:pt x="21600" y="21600"/>
                </a:lnTo>
              </a:path>
            </a:pathLst>
          </a:custGeom>
          <a:noFill/>
          <a:ln w="25400" cap="flat" cmpd="sng">
            <a:solidFill>
              <a:srgbClr val="000000"/>
            </a:solidFill>
            <a:prstDash val="solid"/>
            <a:miter lim="800000"/>
            <a:headEnd type="none" w="med" len="med"/>
            <a:tailEnd type="triangl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lstStyle/>
          <a:p>
            <a:endParaRPr lang="it-IT" altLang="it-IT" sz="900"/>
          </a:p>
        </p:txBody>
      </p:sp>
      <p:sp>
        <p:nvSpPr>
          <p:cNvPr id="5156" name="AutoShape 36"/>
          <p:cNvSpPr>
            <a:spLocks/>
          </p:cNvSpPr>
          <p:nvPr/>
        </p:nvSpPr>
        <p:spPr bwMode="auto">
          <a:xfrm>
            <a:off x="9143207" y="3008313"/>
            <a:ext cx="216694" cy="12620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10800" y="0"/>
                </a:lnTo>
                <a:lnTo>
                  <a:pt x="10800" y="21600"/>
                </a:lnTo>
                <a:lnTo>
                  <a:pt x="21600" y="21600"/>
                </a:lnTo>
              </a:path>
            </a:pathLst>
          </a:custGeom>
          <a:noFill/>
          <a:ln w="25400" cap="flat" cmpd="sng">
            <a:solidFill>
              <a:srgbClr val="000000"/>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lstStyle/>
          <a:p>
            <a:endParaRPr lang="it-IT" altLang="it-IT" sz="900"/>
          </a:p>
        </p:txBody>
      </p:sp>
      <p:sp>
        <p:nvSpPr>
          <p:cNvPr id="5157" name="AutoShape 37"/>
          <p:cNvSpPr>
            <a:spLocks/>
          </p:cNvSpPr>
          <p:nvPr/>
        </p:nvSpPr>
        <p:spPr bwMode="auto">
          <a:xfrm rot="5400000">
            <a:off x="8739982" y="2488406"/>
            <a:ext cx="215900" cy="12541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8029" y="0"/>
                </a:lnTo>
                <a:lnTo>
                  <a:pt x="8029" y="21600"/>
                </a:lnTo>
                <a:lnTo>
                  <a:pt x="21600" y="21600"/>
                </a:lnTo>
              </a:path>
            </a:pathLst>
          </a:custGeom>
          <a:noFill/>
          <a:ln w="25400" cap="flat" cmpd="sng">
            <a:solidFill>
              <a:srgbClr val="000000"/>
            </a:solidFill>
            <a:prstDash val="solid"/>
            <a:miter lim="800000"/>
            <a:headEnd type="none" w="med" len="med"/>
            <a:tailEnd type="triangl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lstStyle/>
          <a:p>
            <a:endParaRPr lang="it-IT" altLang="it-IT" sz="900"/>
          </a:p>
        </p:txBody>
      </p:sp>
      <p:sp>
        <p:nvSpPr>
          <p:cNvPr id="5158" name="AutoShape 38"/>
          <p:cNvSpPr>
            <a:spLocks/>
          </p:cNvSpPr>
          <p:nvPr/>
        </p:nvSpPr>
        <p:spPr bwMode="auto">
          <a:xfrm rot="16200000">
            <a:off x="8865791" y="2272903"/>
            <a:ext cx="215900" cy="12620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10800" y="0"/>
                </a:lnTo>
                <a:lnTo>
                  <a:pt x="10800" y="21600"/>
                </a:lnTo>
                <a:lnTo>
                  <a:pt x="21600" y="21600"/>
                </a:lnTo>
              </a:path>
            </a:pathLst>
          </a:custGeom>
          <a:noFill/>
          <a:ln w="25400" cap="flat" cmpd="sng">
            <a:solidFill>
              <a:srgbClr val="000000"/>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lstStyle/>
          <a:p>
            <a:endParaRPr lang="it-IT" altLang="it-IT" sz="900"/>
          </a:p>
        </p:txBody>
      </p:sp>
      <p:sp>
        <p:nvSpPr>
          <p:cNvPr id="5159" name="AutoShape 39"/>
          <p:cNvSpPr>
            <a:spLocks/>
          </p:cNvSpPr>
          <p:nvPr/>
        </p:nvSpPr>
        <p:spPr bwMode="auto">
          <a:xfrm rot="16200000">
            <a:off x="8282782" y="2930525"/>
            <a:ext cx="215900" cy="12541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8029" y="0"/>
                </a:lnTo>
                <a:lnTo>
                  <a:pt x="8029" y="21600"/>
                </a:lnTo>
                <a:lnTo>
                  <a:pt x="21600" y="21600"/>
                </a:lnTo>
              </a:path>
            </a:pathLst>
          </a:custGeom>
          <a:noFill/>
          <a:ln w="25400" cap="flat" cmpd="sng">
            <a:solidFill>
              <a:srgbClr val="000000"/>
            </a:solidFill>
            <a:prstDash val="solid"/>
            <a:miter lim="800000"/>
            <a:headEnd type="none" w="med" len="med"/>
            <a:tailEnd type="triangl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lstStyle/>
          <a:p>
            <a:endParaRPr lang="it-IT" altLang="it-IT" sz="900"/>
          </a:p>
        </p:txBody>
      </p:sp>
      <p:sp>
        <p:nvSpPr>
          <p:cNvPr id="5160" name="AutoShape 40"/>
          <p:cNvSpPr>
            <a:spLocks/>
          </p:cNvSpPr>
          <p:nvPr/>
        </p:nvSpPr>
        <p:spPr bwMode="auto">
          <a:xfrm rot="5400000">
            <a:off x="8157766" y="3084116"/>
            <a:ext cx="215900" cy="12620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10800" y="0"/>
                </a:lnTo>
                <a:lnTo>
                  <a:pt x="10800" y="21600"/>
                </a:lnTo>
                <a:lnTo>
                  <a:pt x="21600" y="21600"/>
                </a:lnTo>
              </a:path>
            </a:pathLst>
          </a:custGeom>
          <a:noFill/>
          <a:ln w="25400" cap="flat" cmpd="sng">
            <a:solidFill>
              <a:srgbClr val="000000"/>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lstStyle/>
          <a:p>
            <a:endParaRPr lang="it-IT" altLang="it-IT" sz="900"/>
          </a:p>
        </p:txBody>
      </p:sp>
      <p:sp>
        <p:nvSpPr>
          <p:cNvPr id="5161" name="AutoShape 41"/>
          <p:cNvSpPr>
            <a:spLocks/>
          </p:cNvSpPr>
          <p:nvPr/>
        </p:nvSpPr>
        <p:spPr bwMode="auto">
          <a:xfrm>
            <a:off x="7928769" y="2501900"/>
            <a:ext cx="465931" cy="2159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10800" y="0"/>
                </a:lnTo>
                <a:lnTo>
                  <a:pt x="10800" y="21600"/>
                </a:lnTo>
                <a:lnTo>
                  <a:pt x="21600" y="21600"/>
                </a:lnTo>
              </a:path>
            </a:pathLst>
          </a:custGeom>
          <a:noFill/>
          <a:ln w="25400" cap="flat" cmpd="sng">
            <a:solidFill>
              <a:srgbClr val="000000"/>
            </a:solidFill>
            <a:prstDash val="solid"/>
            <a:miter lim="800000"/>
            <a:headEnd type="none" w="med" len="med"/>
            <a:tailEnd type="triangl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lstStyle/>
          <a:p>
            <a:endParaRPr lang="it-IT" altLang="it-IT" sz="900"/>
          </a:p>
        </p:txBody>
      </p:sp>
      <p:sp>
        <p:nvSpPr>
          <p:cNvPr id="5162" name="AutoShape 42"/>
          <p:cNvSpPr>
            <a:spLocks/>
          </p:cNvSpPr>
          <p:nvPr/>
        </p:nvSpPr>
        <p:spPr bwMode="auto">
          <a:xfrm rot="16200000">
            <a:off x="7862888" y="2317750"/>
            <a:ext cx="215900" cy="12541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10800" y="0"/>
                </a:lnTo>
                <a:lnTo>
                  <a:pt x="10800" y="21600"/>
                </a:lnTo>
                <a:lnTo>
                  <a:pt x="21600" y="21600"/>
                </a:lnTo>
              </a:path>
            </a:pathLst>
          </a:custGeom>
          <a:noFill/>
          <a:ln w="25400" cap="flat" cmpd="sng">
            <a:solidFill>
              <a:srgbClr val="000000"/>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lstStyle/>
          <a:p>
            <a:endParaRPr lang="it-IT" altLang="it-IT" sz="900"/>
          </a:p>
        </p:txBody>
      </p:sp>
      <p:sp>
        <p:nvSpPr>
          <p:cNvPr id="5163" name="Line 43"/>
          <p:cNvSpPr>
            <a:spLocks noChangeShapeType="1"/>
          </p:cNvSpPr>
          <p:nvPr/>
        </p:nvSpPr>
        <p:spPr bwMode="auto">
          <a:xfrm flipH="1">
            <a:off x="9456738" y="5587207"/>
            <a:ext cx="794" cy="699294"/>
          </a:xfrm>
          <a:prstGeom prst="line">
            <a:avLst/>
          </a:prstGeom>
          <a:noFill/>
          <a:ln w="254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5164" name="Line 44"/>
          <p:cNvSpPr>
            <a:spLocks noChangeShapeType="1"/>
          </p:cNvSpPr>
          <p:nvPr/>
        </p:nvSpPr>
        <p:spPr bwMode="auto">
          <a:xfrm flipH="1">
            <a:off x="9717088" y="5587207"/>
            <a:ext cx="794" cy="699294"/>
          </a:xfrm>
          <a:prstGeom prst="line">
            <a:avLst/>
          </a:prstGeom>
          <a:noFill/>
          <a:ln w="254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5165" name="Line 45"/>
          <p:cNvSpPr>
            <a:spLocks noChangeShapeType="1"/>
          </p:cNvSpPr>
          <p:nvPr/>
        </p:nvSpPr>
        <p:spPr bwMode="auto">
          <a:xfrm>
            <a:off x="9467850" y="6169819"/>
            <a:ext cx="250032" cy="794"/>
          </a:xfrm>
          <a:prstGeom prst="line">
            <a:avLst/>
          </a:prstGeom>
          <a:noFill/>
          <a:ln w="254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5166" name="Line 46"/>
          <p:cNvSpPr>
            <a:spLocks noChangeShapeType="1"/>
          </p:cNvSpPr>
          <p:nvPr/>
        </p:nvSpPr>
        <p:spPr bwMode="auto">
          <a:xfrm>
            <a:off x="9470232" y="5980907"/>
            <a:ext cx="250825" cy="794"/>
          </a:xfrm>
          <a:prstGeom prst="line">
            <a:avLst/>
          </a:prstGeom>
          <a:noFill/>
          <a:ln w="254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5167" name="Line 47"/>
          <p:cNvSpPr>
            <a:spLocks noChangeShapeType="1"/>
          </p:cNvSpPr>
          <p:nvPr/>
        </p:nvSpPr>
        <p:spPr bwMode="auto">
          <a:xfrm>
            <a:off x="9470232" y="5803900"/>
            <a:ext cx="250825" cy="794"/>
          </a:xfrm>
          <a:prstGeom prst="line">
            <a:avLst/>
          </a:prstGeom>
          <a:noFill/>
          <a:ln w="254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5168" name="AutoShape 48"/>
          <p:cNvSpPr>
            <a:spLocks/>
          </p:cNvSpPr>
          <p:nvPr/>
        </p:nvSpPr>
        <p:spPr bwMode="auto">
          <a:xfrm>
            <a:off x="9224169" y="4958557"/>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5169" name="AutoShape 49"/>
          <p:cNvSpPr>
            <a:spLocks/>
          </p:cNvSpPr>
          <p:nvPr/>
        </p:nvSpPr>
        <p:spPr bwMode="auto">
          <a:xfrm>
            <a:off x="9492457" y="4960938"/>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5170" name="AutoShape 50"/>
          <p:cNvSpPr>
            <a:spLocks/>
          </p:cNvSpPr>
          <p:nvPr/>
        </p:nvSpPr>
        <p:spPr bwMode="auto">
          <a:xfrm>
            <a:off x="9757569" y="4976019"/>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5171" name="AutoShape 51"/>
          <p:cNvSpPr>
            <a:spLocks/>
          </p:cNvSpPr>
          <p:nvPr/>
        </p:nvSpPr>
        <p:spPr bwMode="auto">
          <a:xfrm>
            <a:off x="9344819" y="5108575"/>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5172" name="AutoShape 52"/>
          <p:cNvSpPr>
            <a:spLocks/>
          </p:cNvSpPr>
          <p:nvPr/>
        </p:nvSpPr>
        <p:spPr bwMode="auto">
          <a:xfrm>
            <a:off x="9625013" y="5122863"/>
            <a:ext cx="184944" cy="1857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5173" name="AutoShape 53"/>
          <p:cNvSpPr>
            <a:spLocks/>
          </p:cNvSpPr>
          <p:nvPr/>
        </p:nvSpPr>
        <p:spPr bwMode="auto">
          <a:xfrm>
            <a:off x="9494838" y="5272882"/>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5174" name="Line 54"/>
          <p:cNvSpPr>
            <a:spLocks noChangeShapeType="1"/>
          </p:cNvSpPr>
          <p:nvPr/>
        </p:nvSpPr>
        <p:spPr bwMode="auto">
          <a:xfrm>
            <a:off x="9457532" y="5658644"/>
            <a:ext cx="250825" cy="794"/>
          </a:xfrm>
          <a:prstGeom prst="line">
            <a:avLst/>
          </a:prstGeom>
          <a:noFill/>
          <a:ln w="254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5175" name="AutoShape 55"/>
          <p:cNvSpPr>
            <a:spLocks/>
          </p:cNvSpPr>
          <p:nvPr/>
        </p:nvSpPr>
        <p:spPr bwMode="auto">
          <a:xfrm>
            <a:off x="9409113" y="3907632"/>
            <a:ext cx="458788" cy="2345531"/>
          </a:xfrm>
          <a:custGeom>
            <a:avLst/>
            <a:gdLst>
              <a:gd name="T0" fmla="+- 0 10657 111"/>
              <a:gd name="T1" fmla="*/ T0 w 21093"/>
              <a:gd name="T2" fmla="*/ 10800 h 21600"/>
              <a:gd name="T3" fmla="+- 0 10657 111"/>
              <a:gd name="T4" fmla="*/ T3 w 21093"/>
              <a:gd name="T5" fmla="*/ 10800 h 21600"/>
              <a:gd name="T6" fmla="+- 0 10657 111"/>
              <a:gd name="T7" fmla="*/ T6 w 21093"/>
              <a:gd name="T8" fmla="*/ 10800 h 21600"/>
              <a:gd name="T9" fmla="+- 0 10657 111"/>
              <a:gd name="T10" fmla="*/ T9 w 21093"/>
              <a:gd name="T11" fmla="*/ 10800 h 21600"/>
            </a:gdLst>
            <a:ahLst/>
            <a:cxnLst>
              <a:cxn ang="0">
                <a:pos x="T1" y="T2"/>
              </a:cxn>
              <a:cxn ang="0">
                <a:pos x="T4" y="T5"/>
              </a:cxn>
              <a:cxn ang="0">
                <a:pos x="T7" y="T8"/>
              </a:cxn>
              <a:cxn ang="0">
                <a:pos x="T10" y="T11"/>
              </a:cxn>
            </a:cxnLst>
            <a:rect l="0" t="0" r="r" b="b"/>
            <a:pathLst>
              <a:path w="21093" h="21600">
                <a:moveTo>
                  <a:pt x="8144" y="21600"/>
                </a:moveTo>
                <a:cubicBezTo>
                  <a:pt x="6392" y="20955"/>
                  <a:pt x="4639" y="20309"/>
                  <a:pt x="4752" y="19970"/>
                </a:cubicBezTo>
                <a:cubicBezTo>
                  <a:pt x="4865" y="19630"/>
                  <a:pt x="8823" y="19562"/>
                  <a:pt x="8823" y="19562"/>
                </a:cubicBezTo>
                <a:cubicBezTo>
                  <a:pt x="8144" y="19313"/>
                  <a:pt x="4639" y="18340"/>
                  <a:pt x="4752" y="18068"/>
                </a:cubicBezTo>
                <a:cubicBezTo>
                  <a:pt x="4865" y="17796"/>
                  <a:pt x="9388" y="18158"/>
                  <a:pt x="9502" y="17932"/>
                </a:cubicBezTo>
                <a:cubicBezTo>
                  <a:pt x="9615" y="17706"/>
                  <a:pt x="5317" y="16913"/>
                  <a:pt x="5430" y="16709"/>
                </a:cubicBezTo>
                <a:cubicBezTo>
                  <a:pt x="5543" y="16506"/>
                  <a:pt x="9841" y="16936"/>
                  <a:pt x="10180" y="16709"/>
                </a:cubicBezTo>
                <a:cubicBezTo>
                  <a:pt x="10519" y="16483"/>
                  <a:pt x="9162" y="15826"/>
                  <a:pt x="7466" y="15351"/>
                </a:cubicBezTo>
                <a:cubicBezTo>
                  <a:pt x="5770" y="14875"/>
                  <a:pt x="-111" y="14377"/>
                  <a:pt x="2" y="13857"/>
                </a:cubicBezTo>
                <a:cubicBezTo>
                  <a:pt x="115" y="13336"/>
                  <a:pt x="5543" y="12249"/>
                  <a:pt x="8144" y="12226"/>
                </a:cubicBezTo>
                <a:cubicBezTo>
                  <a:pt x="10746" y="12204"/>
                  <a:pt x="13460" y="13608"/>
                  <a:pt x="15608" y="13721"/>
                </a:cubicBezTo>
                <a:cubicBezTo>
                  <a:pt x="17757" y="13834"/>
                  <a:pt x="20584" y="13268"/>
                  <a:pt x="21037" y="12906"/>
                </a:cubicBezTo>
                <a:cubicBezTo>
                  <a:pt x="21489" y="12543"/>
                  <a:pt x="19114" y="12000"/>
                  <a:pt x="18323" y="11547"/>
                </a:cubicBezTo>
                <a:cubicBezTo>
                  <a:pt x="17531" y="11094"/>
                  <a:pt x="16626" y="11253"/>
                  <a:pt x="16287" y="10189"/>
                </a:cubicBezTo>
                <a:cubicBezTo>
                  <a:pt x="15948" y="9125"/>
                  <a:pt x="15608" y="5638"/>
                  <a:pt x="16287" y="5162"/>
                </a:cubicBezTo>
                <a:cubicBezTo>
                  <a:pt x="16965" y="4687"/>
                  <a:pt x="20810" y="8196"/>
                  <a:pt x="20358" y="7336"/>
                </a:cubicBezTo>
                <a:cubicBezTo>
                  <a:pt x="19906" y="6475"/>
                  <a:pt x="16739" y="3238"/>
                  <a:pt x="13573" y="0"/>
                </a:cubicBezTo>
              </a:path>
            </a:pathLst>
          </a:custGeom>
          <a:noFill/>
          <a:ln w="25400" cap="flat" cmpd="sng">
            <a:solidFill>
              <a:srgbClr val="000000"/>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a:defRPr sz="5000">
                <a:solidFill>
                  <a:srgbClr val="000000"/>
                </a:solidFill>
                <a:latin typeface="Helvetica Light" charset="0"/>
                <a:ea typeface="Helvetica Light" charset="0"/>
                <a:cs typeface="Helvetica Light" charset="0"/>
                <a:sym typeface="Helvetica Light" charset="0"/>
              </a:defRPr>
            </a:lvl1pPr>
            <a:lvl2pPr>
              <a:defRPr sz="5000">
                <a:solidFill>
                  <a:srgbClr val="000000"/>
                </a:solidFill>
                <a:latin typeface="Helvetica Light" charset="0"/>
                <a:ea typeface="Helvetica Light" charset="0"/>
                <a:cs typeface="Helvetica Light" charset="0"/>
                <a:sym typeface="Helvetica Light" charset="0"/>
              </a:defRPr>
            </a:lvl2pPr>
            <a:lvl3pPr>
              <a:defRPr sz="5000">
                <a:solidFill>
                  <a:srgbClr val="000000"/>
                </a:solidFill>
                <a:latin typeface="Helvetica Light" charset="0"/>
                <a:ea typeface="Helvetica Light" charset="0"/>
                <a:cs typeface="Helvetica Light" charset="0"/>
                <a:sym typeface="Helvetica Light" charset="0"/>
              </a:defRPr>
            </a:lvl3pPr>
            <a:lvl4pPr>
              <a:defRPr sz="5000">
                <a:solidFill>
                  <a:srgbClr val="000000"/>
                </a:solidFill>
                <a:latin typeface="Helvetica Light" charset="0"/>
                <a:ea typeface="Helvetica Light" charset="0"/>
                <a:cs typeface="Helvetica Light" charset="0"/>
                <a:sym typeface="Helvetica Light" charset="0"/>
              </a:defRPr>
            </a:lvl4pPr>
            <a:lvl5pPr>
              <a:defRPr sz="5000">
                <a:solidFill>
                  <a:srgbClr val="000000"/>
                </a:solidFill>
                <a:latin typeface="Helvetica Light" charset="0"/>
                <a:ea typeface="Helvetica Light" charset="0"/>
                <a:cs typeface="Helvetica Light" charset="0"/>
                <a:sym typeface="Helvetica Light" charset="0"/>
              </a:defRPr>
            </a:lvl5pPr>
            <a:lvl6pPr marL="4572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defTabSz="457200"/>
            <a:endParaRPr lang="it-IT" altLang="it-IT" sz="900"/>
          </a:p>
        </p:txBody>
      </p:sp>
      <p:sp>
        <p:nvSpPr>
          <p:cNvPr id="5176" name="Line 56"/>
          <p:cNvSpPr>
            <a:spLocks noChangeShapeType="1"/>
          </p:cNvSpPr>
          <p:nvPr/>
        </p:nvSpPr>
        <p:spPr bwMode="auto">
          <a:xfrm flipH="1" flipV="1">
            <a:off x="9706769" y="3907632"/>
            <a:ext cx="80169" cy="450850"/>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grpSp>
        <p:nvGrpSpPr>
          <p:cNvPr id="5177" name="Group 57"/>
          <p:cNvGrpSpPr>
            <a:grpSpLocks/>
          </p:cNvGrpSpPr>
          <p:nvPr/>
        </p:nvGrpSpPr>
        <p:grpSpPr bwMode="auto">
          <a:xfrm>
            <a:off x="9066213" y="6536532"/>
            <a:ext cx="90488" cy="98425"/>
            <a:chOff x="0" y="-1"/>
            <a:chExt cx="180003" cy="197476"/>
          </a:xfrm>
        </p:grpSpPr>
        <p:pic>
          <p:nvPicPr>
            <p:cNvPr id="5178" name="Picture 58" descr="image4.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180003" cy="19747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5179" name="Picture 59" descr="image5.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6148" y="59478"/>
              <a:ext cx="68128" cy="784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5180" name="Group 60"/>
          <p:cNvGrpSpPr>
            <a:grpSpLocks/>
          </p:cNvGrpSpPr>
          <p:nvPr/>
        </p:nvGrpSpPr>
        <p:grpSpPr bwMode="auto">
          <a:xfrm>
            <a:off x="9024938" y="6612732"/>
            <a:ext cx="89694" cy="98425"/>
            <a:chOff x="0" y="-1"/>
            <a:chExt cx="180003" cy="197476"/>
          </a:xfrm>
        </p:grpSpPr>
        <p:pic>
          <p:nvPicPr>
            <p:cNvPr id="5181" name="Picture 61" descr="image4.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180003" cy="19747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5182" name="Picture 62" descr="image5.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6148" y="59478"/>
              <a:ext cx="68128" cy="784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5183" name="Group 63"/>
          <p:cNvGrpSpPr>
            <a:grpSpLocks/>
          </p:cNvGrpSpPr>
          <p:nvPr/>
        </p:nvGrpSpPr>
        <p:grpSpPr bwMode="auto">
          <a:xfrm>
            <a:off x="8968582" y="6570663"/>
            <a:ext cx="89694" cy="98425"/>
            <a:chOff x="0" y="-1"/>
            <a:chExt cx="180003" cy="197476"/>
          </a:xfrm>
        </p:grpSpPr>
        <p:pic>
          <p:nvPicPr>
            <p:cNvPr id="5184" name="Picture 64" descr="image4.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180003" cy="19747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5185" name="Picture 65" descr="image5.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6148" y="59478"/>
              <a:ext cx="68128" cy="784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5186" name="Group 66"/>
          <p:cNvGrpSpPr>
            <a:grpSpLocks/>
          </p:cNvGrpSpPr>
          <p:nvPr/>
        </p:nvGrpSpPr>
        <p:grpSpPr bwMode="auto">
          <a:xfrm>
            <a:off x="9492457" y="6483350"/>
            <a:ext cx="89694" cy="98425"/>
            <a:chOff x="0" y="-1"/>
            <a:chExt cx="180003" cy="197476"/>
          </a:xfrm>
        </p:grpSpPr>
        <p:pic>
          <p:nvPicPr>
            <p:cNvPr id="5187" name="Picture 67" descr="image4.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180003" cy="19747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5188" name="Picture 68" descr="image5.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6148" y="59478"/>
              <a:ext cx="68128" cy="784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
        <p:nvSpPr>
          <p:cNvPr id="5189" name="Oval 69"/>
          <p:cNvSpPr>
            <a:spLocks/>
          </p:cNvSpPr>
          <p:nvPr/>
        </p:nvSpPr>
        <p:spPr bwMode="auto">
          <a:xfrm>
            <a:off x="9496425" y="6557169"/>
            <a:ext cx="141288" cy="140494"/>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5190" name="AutoShape 70"/>
          <p:cNvSpPr>
            <a:spLocks/>
          </p:cNvSpPr>
          <p:nvPr/>
        </p:nvSpPr>
        <p:spPr bwMode="auto">
          <a:xfrm>
            <a:off x="9544844" y="6220619"/>
            <a:ext cx="97631" cy="290513"/>
          </a:xfrm>
          <a:custGeom>
            <a:avLst/>
            <a:gdLst>
              <a:gd name="T0" fmla="+- 0 11462 1324"/>
              <a:gd name="T1" fmla="*/ T0 w 20276"/>
              <a:gd name="T2" fmla="*/ 10800 h 21600"/>
              <a:gd name="T3" fmla="+- 0 11462 1324"/>
              <a:gd name="T4" fmla="*/ T3 w 20276"/>
              <a:gd name="T5" fmla="*/ 10800 h 21600"/>
              <a:gd name="T6" fmla="+- 0 11462 1324"/>
              <a:gd name="T7" fmla="*/ T6 w 20276"/>
              <a:gd name="T8" fmla="*/ 10800 h 21600"/>
              <a:gd name="T9" fmla="+- 0 11462 1324"/>
              <a:gd name="T10" fmla="*/ T9 w 20276"/>
              <a:gd name="T11" fmla="*/ 10800 h 21600"/>
            </a:gdLst>
            <a:ahLst/>
            <a:cxnLst>
              <a:cxn ang="0">
                <a:pos x="T1" y="T2"/>
              </a:cxn>
              <a:cxn ang="0">
                <a:pos x="T4" y="T5"/>
              </a:cxn>
              <a:cxn ang="0">
                <a:pos x="T7" y="T8"/>
              </a:cxn>
              <a:cxn ang="0">
                <a:pos x="T10" y="T11"/>
              </a:cxn>
            </a:cxnLst>
            <a:rect l="0" t="0" r="r" b="b"/>
            <a:pathLst>
              <a:path w="20276" h="21600">
                <a:moveTo>
                  <a:pt x="2996" y="21600"/>
                </a:moveTo>
                <a:cubicBezTo>
                  <a:pt x="10436" y="20571"/>
                  <a:pt x="17876" y="19543"/>
                  <a:pt x="17396" y="18514"/>
                </a:cubicBezTo>
                <a:cubicBezTo>
                  <a:pt x="16916" y="17486"/>
                  <a:pt x="-364" y="16457"/>
                  <a:pt x="116" y="15429"/>
                </a:cubicBezTo>
                <a:cubicBezTo>
                  <a:pt x="596" y="14400"/>
                  <a:pt x="20276" y="13543"/>
                  <a:pt x="20276" y="12343"/>
                </a:cubicBezTo>
                <a:cubicBezTo>
                  <a:pt x="20276" y="11143"/>
                  <a:pt x="1556" y="9600"/>
                  <a:pt x="116" y="8229"/>
                </a:cubicBezTo>
                <a:cubicBezTo>
                  <a:pt x="-1324" y="6857"/>
                  <a:pt x="11156" y="5486"/>
                  <a:pt x="11636" y="4114"/>
                </a:cubicBezTo>
                <a:cubicBezTo>
                  <a:pt x="12116" y="2743"/>
                  <a:pt x="7556" y="1371"/>
                  <a:pt x="2996" y="0"/>
                </a:cubicBezTo>
              </a:path>
            </a:pathLst>
          </a:custGeom>
          <a:noFill/>
          <a:ln w="25400" cap="flat" cmpd="sng">
            <a:solidFill>
              <a:srgbClr val="000000"/>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a:defRPr sz="5000">
                <a:solidFill>
                  <a:srgbClr val="000000"/>
                </a:solidFill>
                <a:latin typeface="Helvetica Light" charset="0"/>
                <a:ea typeface="Helvetica Light" charset="0"/>
                <a:cs typeface="Helvetica Light" charset="0"/>
                <a:sym typeface="Helvetica Light" charset="0"/>
              </a:defRPr>
            </a:lvl1pPr>
            <a:lvl2pPr>
              <a:defRPr sz="5000">
                <a:solidFill>
                  <a:srgbClr val="000000"/>
                </a:solidFill>
                <a:latin typeface="Helvetica Light" charset="0"/>
                <a:ea typeface="Helvetica Light" charset="0"/>
                <a:cs typeface="Helvetica Light" charset="0"/>
                <a:sym typeface="Helvetica Light" charset="0"/>
              </a:defRPr>
            </a:lvl2pPr>
            <a:lvl3pPr>
              <a:defRPr sz="5000">
                <a:solidFill>
                  <a:srgbClr val="000000"/>
                </a:solidFill>
                <a:latin typeface="Helvetica Light" charset="0"/>
                <a:ea typeface="Helvetica Light" charset="0"/>
                <a:cs typeface="Helvetica Light" charset="0"/>
                <a:sym typeface="Helvetica Light" charset="0"/>
              </a:defRPr>
            </a:lvl3pPr>
            <a:lvl4pPr>
              <a:defRPr sz="5000">
                <a:solidFill>
                  <a:srgbClr val="000000"/>
                </a:solidFill>
                <a:latin typeface="Helvetica Light" charset="0"/>
                <a:ea typeface="Helvetica Light" charset="0"/>
                <a:cs typeface="Helvetica Light" charset="0"/>
                <a:sym typeface="Helvetica Light" charset="0"/>
              </a:defRPr>
            </a:lvl4pPr>
            <a:lvl5pPr>
              <a:defRPr sz="5000">
                <a:solidFill>
                  <a:srgbClr val="000000"/>
                </a:solidFill>
                <a:latin typeface="Helvetica Light" charset="0"/>
                <a:ea typeface="Helvetica Light" charset="0"/>
                <a:cs typeface="Helvetica Light" charset="0"/>
                <a:sym typeface="Helvetica Light" charset="0"/>
              </a:defRPr>
            </a:lvl5pPr>
            <a:lvl6pPr marL="4572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defTabSz="457200"/>
            <a:endParaRPr lang="it-IT" altLang="it-IT" sz="900"/>
          </a:p>
        </p:txBody>
      </p:sp>
      <p:sp>
        <p:nvSpPr>
          <p:cNvPr id="5191" name="Oval 71"/>
          <p:cNvSpPr>
            <a:spLocks/>
          </p:cNvSpPr>
          <p:nvPr/>
        </p:nvSpPr>
        <p:spPr bwMode="auto">
          <a:xfrm>
            <a:off x="9628188" y="6633369"/>
            <a:ext cx="140494" cy="140494"/>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5192" name="Line 72"/>
          <p:cNvSpPr>
            <a:spLocks noChangeShapeType="1"/>
          </p:cNvSpPr>
          <p:nvPr/>
        </p:nvSpPr>
        <p:spPr bwMode="auto">
          <a:xfrm>
            <a:off x="395288" y="2875757"/>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5193" name="Line 73"/>
          <p:cNvSpPr>
            <a:spLocks noChangeShapeType="1"/>
          </p:cNvSpPr>
          <p:nvPr/>
        </p:nvSpPr>
        <p:spPr bwMode="auto">
          <a:xfrm>
            <a:off x="402432" y="2355850"/>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5194" name="Line 74"/>
          <p:cNvSpPr>
            <a:spLocks noChangeShapeType="1"/>
          </p:cNvSpPr>
          <p:nvPr/>
        </p:nvSpPr>
        <p:spPr bwMode="auto">
          <a:xfrm>
            <a:off x="408782" y="2626519"/>
            <a:ext cx="6544469"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5195" name="Rectangle 75"/>
          <p:cNvSpPr>
            <a:spLocks/>
          </p:cNvSpPr>
          <p:nvPr/>
        </p:nvSpPr>
        <p:spPr bwMode="auto">
          <a:xfrm>
            <a:off x="403822" y="4346814"/>
            <a:ext cx="6548438" cy="88229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spAutoFit/>
          </a:bodyPr>
          <a:lstStyle/>
          <a:p>
            <a:pPr algn="l"/>
            <a:r>
              <a:rPr lang="it-IT" altLang="it-IT"/>
              <a:t>Conduzione di dritto con sollevamenti palla dentro la scaletta slalom tra i coni se si esce da dx tiro in porta di drive di dritto se si esce dai coni sulla </a:t>
            </a:r>
            <a:r>
              <a:rPr lang="it-IT" altLang="it-IT" dirty="0" err="1"/>
              <a:t>sx</a:t>
            </a:r>
            <a:r>
              <a:rPr lang="it-IT" altLang="it-IT" dirty="0"/>
              <a:t> si tira in porta con drive di rovescio.</a:t>
            </a:r>
          </a:p>
        </p:txBody>
      </p:sp>
      <p:sp>
        <p:nvSpPr>
          <p:cNvPr id="5196" name="Rectangle 76"/>
          <p:cNvSpPr>
            <a:spLocks/>
          </p:cNvSpPr>
          <p:nvPr/>
        </p:nvSpPr>
        <p:spPr bwMode="auto">
          <a:xfrm>
            <a:off x="400050" y="3977333"/>
            <a:ext cx="1008674" cy="35907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5400" tIns="25400" rIns="25400" bIns="25400" anchor="ctr">
            <a:spAutoFit/>
          </a:bodyPr>
          <a:lstStyle/>
          <a:p>
            <a:r>
              <a:rPr lang="it-IT" altLang="it-IT" sz="2000"/>
              <a:t>Sviluppo:</a:t>
            </a:r>
          </a:p>
        </p:txBody>
      </p:sp>
    </p:spTree>
    <p:extLst>
      <p:ext uri="{BB962C8B-B14F-4D97-AF65-F5344CB8AC3E}">
        <p14:creationId xmlns:p14="http://schemas.microsoft.com/office/powerpoint/2010/main" val="952433087"/>
      </p:ext>
    </p:extLst>
  </p:cSld>
  <p:clrMapOvr>
    <a:masterClrMapping/>
  </p:clrMapOvr>
  <p:transition spd="med"/>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5" name="Picture 1" descr="image3.jpe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486650" y="378619"/>
            <a:ext cx="4320382" cy="304720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6146" name="Picture 2" descr="image3.jpe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486650" y="3738563"/>
            <a:ext cx="4320382" cy="304720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6147" name="Line 3"/>
          <p:cNvSpPr>
            <a:spLocks noChangeShapeType="1"/>
          </p:cNvSpPr>
          <p:nvPr/>
        </p:nvSpPr>
        <p:spPr bwMode="auto">
          <a:xfrm>
            <a:off x="402432" y="2047082"/>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6148" name="Line 4"/>
          <p:cNvSpPr>
            <a:spLocks noChangeShapeType="1"/>
          </p:cNvSpPr>
          <p:nvPr/>
        </p:nvSpPr>
        <p:spPr bwMode="auto">
          <a:xfrm>
            <a:off x="402432" y="1774032"/>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6149" name="Line 5"/>
          <p:cNvSpPr>
            <a:spLocks noChangeShapeType="1"/>
          </p:cNvSpPr>
          <p:nvPr/>
        </p:nvSpPr>
        <p:spPr bwMode="auto">
          <a:xfrm>
            <a:off x="402432" y="2310607"/>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6150" name="Line 6"/>
          <p:cNvSpPr>
            <a:spLocks noChangeShapeType="1"/>
          </p:cNvSpPr>
          <p:nvPr/>
        </p:nvSpPr>
        <p:spPr bwMode="auto">
          <a:xfrm>
            <a:off x="402432" y="2597150"/>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6151" name="Line 7"/>
          <p:cNvSpPr>
            <a:spLocks noChangeShapeType="1"/>
          </p:cNvSpPr>
          <p:nvPr/>
        </p:nvSpPr>
        <p:spPr bwMode="auto">
          <a:xfrm>
            <a:off x="402432" y="2883694"/>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6152" name="Line 8"/>
          <p:cNvSpPr>
            <a:spLocks noChangeShapeType="1"/>
          </p:cNvSpPr>
          <p:nvPr/>
        </p:nvSpPr>
        <p:spPr bwMode="auto">
          <a:xfrm>
            <a:off x="402432" y="4828382"/>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6153" name="Line 9"/>
          <p:cNvSpPr>
            <a:spLocks noChangeShapeType="1"/>
          </p:cNvSpPr>
          <p:nvPr/>
        </p:nvSpPr>
        <p:spPr bwMode="auto">
          <a:xfrm>
            <a:off x="402432" y="3142457"/>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6154" name="Line 10"/>
          <p:cNvSpPr>
            <a:spLocks noChangeShapeType="1"/>
          </p:cNvSpPr>
          <p:nvPr/>
        </p:nvSpPr>
        <p:spPr bwMode="auto">
          <a:xfrm>
            <a:off x="402432" y="5350669"/>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6155" name="Line 11"/>
          <p:cNvSpPr>
            <a:spLocks noChangeShapeType="1"/>
          </p:cNvSpPr>
          <p:nvPr/>
        </p:nvSpPr>
        <p:spPr bwMode="auto">
          <a:xfrm>
            <a:off x="402432" y="5110957"/>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6156" name="Rectangle 12"/>
          <p:cNvSpPr>
            <a:spLocks/>
          </p:cNvSpPr>
          <p:nvPr/>
        </p:nvSpPr>
        <p:spPr bwMode="auto">
          <a:xfrm>
            <a:off x="3837782" y="164659"/>
            <a:ext cx="541815" cy="18979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5400" tIns="25400" rIns="25400" bIns="25400" anchor="ctr">
            <a:spAutoFit/>
          </a:bodyPr>
          <a:lstStyle/>
          <a:p>
            <a:r>
              <a:rPr lang="it-IT" altLang="it-IT" sz="900"/>
              <a:t>Technique</a:t>
            </a:r>
          </a:p>
        </p:txBody>
      </p:sp>
      <p:sp>
        <p:nvSpPr>
          <p:cNvPr id="6157" name="Rectangle 13"/>
          <p:cNvSpPr>
            <a:spLocks/>
          </p:cNvSpPr>
          <p:nvPr/>
        </p:nvSpPr>
        <p:spPr bwMode="auto">
          <a:xfrm>
            <a:off x="411163" y="749652"/>
            <a:ext cx="221214" cy="18979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5400" tIns="25400" rIns="25400" bIns="25400" anchor="ctr">
            <a:spAutoFit/>
          </a:bodyPr>
          <a:lstStyle/>
          <a:p>
            <a:r>
              <a:rPr lang="it-IT" altLang="it-IT" sz="900"/>
              <a:t>N°3</a:t>
            </a:r>
          </a:p>
        </p:txBody>
      </p:sp>
      <p:sp>
        <p:nvSpPr>
          <p:cNvPr id="6158" name="Rectangle 14"/>
          <p:cNvSpPr>
            <a:spLocks/>
          </p:cNvSpPr>
          <p:nvPr/>
        </p:nvSpPr>
        <p:spPr bwMode="auto">
          <a:xfrm>
            <a:off x="459582" y="3749234"/>
            <a:ext cx="221214" cy="18979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5400" tIns="25400" rIns="25400" bIns="25400" anchor="ctr">
            <a:spAutoFit/>
          </a:bodyPr>
          <a:lstStyle/>
          <a:p>
            <a:r>
              <a:rPr lang="it-IT" altLang="it-IT" sz="900"/>
              <a:t>N°4</a:t>
            </a:r>
          </a:p>
        </p:txBody>
      </p:sp>
      <p:sp>
        <p:nvSpPr>
          <p:cNvPr id="6159" name="Rectangle 15"/>
          <p:cNvSpPr>
            <a:spLocks/>
          </p:cNvSpPr>
          <p:nvPr/>
        </p:nvSpPr>
        <p:spPr bwMode="auto">
          <a:xfrm>
            <a:off x="466725" y="4510674"/>
            <a:ext cx="6479382" cy="115929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spAutoFit/>
          </a:bodyPr>
          <a:lstStyle/>
          <a:p>
            <a:pPr algn="l"/>
            <a:r>
              <a:rPr lang="it-IT" altLang="it-IT"/>
              <a:t>The player begins to lead the ball after a fake looks up and passes the ball to the player who starts from the red cone to get going to meet , he received the ball look where goes the companion to pass it , which receives and shoot at goal</a:t>
            </a:r>
          </a:p>
        </p:txBody>
      </p:sp>
      <p:grpSp>
        <p:nvGrpSpPr>
          <p:cNvPr id="6160" name="Group 16"/>
          <p:cNvGrpSpPr>
            <a:grpSpLocks/>
          </p:cNvGrpSpPr>
          <p:nvPr/>
        </p:nvGrpSpPr>
        <p:grpSpPr bwMode="auto">
          <a:xfrm>
            <a:off x="7731125" y="5705475"/>
            <a:ext cx="264319" cy="698500"/>
            <a:chOff x="-1" y="-1"/>
            <a:chExt cx="528315" cy="1397913"/>
          </a:xfrm>
        </p:grpSpPr>
        <p:sp>
          <p:nvSpPr>
            <p:cNvPr id="6161" name="Line 17"/>
            <p:cNvSpPr>
              <a:spLocks noChangeShapeType="1"/>
            </p:cNvSpPr>
            <p:nvPr/>
          </p:nvSpPr>
          <p:spPr bwMode="auto">
            <a:xfrm flipH="1">
              <a:off x="-1" y="-1"/>
              <a:ext cx="1590" cy="1397913"/>
            </a:xfrm>
            <a:prstGeom prst="line">
              <a:avLst/>
            </a:prstGeom>
            <a:noFill/>
            <a:ln w="254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6162" name="Line 18"/>
            <p:cNvSpPr>
              <a:spLocks noChangeShapeType="1"/>
            </p:cNvSpPr>
            <p:nvPr/>
          </p:nvSpPr>
          <p:spPr bwMode="auto">
            <a:xfrm flipH="1">
              <a:off x="521809" y="-1"/>
              <a:ext cx="1590" cy="1397913"/>
            </a:xfrm>
            <a:prstGeom prst="line">
              <a:avLst/>
            </a:prstGeom>
            <a:noFill/>
            <a:ln w="254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6163" name="Line 19"/>
            <p:cNvSpPr>
              <a:spLocks noChangeShapeType="1"/>
            </p:cNvSpPr>
            <p:nvPr/>
          </p:nvSpPr>
          <p:spPr bwMode="auto">
            <a:xfrm>
              <a:off x="21952" y="1166094"/>
              <a:ext cx="501447" cy="1589"/>
            </a:xfrm>
            <a:prstGeom prst="line">
              <a:avLst/>
            </a:prstGeom>
            <a:noFill/>
            <a:ln w="254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6164" name="Line 20"/>
            <p:cNvSpPr>
              <a:spLocks noChangeShapeType="1"/>
            </p:cNvSpPr>
            <p:nvPr/>
          </p:nvSpPr>
          <p:spPr bwMode="auto">
            <a:xfrm>
              <a:off x="26867" y="787548"/>
              <a:ext cx="501447" cy="1590"/>
            </a:xfrm>
            <a:prstGeom prst="line">
              <a:avLst/>
            </a:prstGeom>
            <a:noFill/>
            <a:ln w="254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6165" name="Line 21"/>
            <p:cNvSpPr>
              <a:spLocks noChangeShapeType="1"/>
            </p:cNvSpPr>
            <p:nvPr/>
          </p:nvSpPr>
          <p:spPr bwMode="auto">
            <a:xfrm>
              <a:off x="26867" y="433584"/>
              <a:ext cx="501447" cy="1590"/>
            </a:xfrm>
            <a:prstGeom prst="line">
              <a:avLst/>
            </a:prstGeom>
            <a:noFill/>
            <a:ln w="254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6166" name="Line 22"/>
            <p:cNvSpPr>
              <a:spLocks noChangeShapeType="1"/>
            </p:cNvSpPr>
            <p:nvPr/>
          </p:nvSpPr>
          <p:spPr bwMode="auto">
            <a:xfrm>
              <a:off x="2285" y="143529"/>
              <a:ext cx="501447" cy="1590"/>
            </a:xfrm>
            <a:prstGeom prst="line">
              <a:avLst/>
            </a:prstGeom>
            <a:noFill/>
            <a:ln w="254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grpSp>
      <p:grpSp>
        <p:nvGrpSpPr>
          <p:cNvPr id="6167" name="Group 23"/>
          <p:cNvGrpSpPr>
            <a:grpSpLocks/>
          </p:cNvGrpSpPr>
          <p:nvPr/>
        </p:nvGrpSpPr>
        <p:grpSpPr bwMode="auto">
          <a:xfrm>
            <a:off x="7881144" y="5969794"/>
            <a:ext cx="250825" cy="370681"/>
            <a:chOff x="0" y="-1"/>
            <a:chExt cx="501790" cy="740196"/>
          </a:xfrm>
        </p:grpSpPr>
        <p:sp>
          <p:nvSpPr>
            <p:cNvPr id="6168" name="AutoShape 24"/>
            <p:cNvSpPr>
              <a:spLocks/>
            </p:cNvSpPr>
            <p:nvPr/>
          </p:nvSpPr>
          <p:spPr bwMode="auto">
            <a:xfrm rot="16200000">
              <a:off x="159790" y="90000"/>
              <a:ext cx="432000" cy="252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8029" y="0"/>
                  </a:lnTo>
                  <a:lnTo>
                    <a:pt x="8029" y="21600"/>
                  </a:lnTo>
                  <a:lnTo>
                    <a:pt x="21600" y="21600"/>
                  </a:lnTo>
                </a:path>
              </a:pathLst>
            </a:custGeom>
            <a:noFill/>
            <a:ln w="25400" cap="flat" cmpd="sng">
              <a:solidFill>
                <a:srgbClr val="000000"/>
              </a:solidFill>
              <a:prstDash val="solid"/>
              <a:miter lim="800000"/>
              <a:headEnd type="none" w="med" len="med"/>
              <a:tailEnd type="triangl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lstStyle/>
            <a:p>
              <a:endParaRPr lang="it-IT" altLang="it-IT" sz="900"/>
            </a:p>
          </p:txBody>
        </p:sp>
        <p:sp>
          <p:nvSpPr>
            <p:cNvPr id="6169" name="AutoShape 25"/>
            <p:cNvSpPr>
              <a:spLocks/>
            </p:cNvSpPr>
            <p:nvPr/>
          </p:nvSpPr>
          <p:spPr bwMode="auto">
            <a:xfrm rot="5400000">
              <a:off x="-90001" y="398195"/>
              <a:ext cx="432001" cy="252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10800" y="0"/>
                  </a:lnTo>
                  <a:lnTo>
                    <a:pt x="10800" y="21600"/>
                  </a:lnTo>
                  <a:lnTo>
                    <a:pt x="21600" y="21600"/>
                  </a:lnTo>
                </a:path>
              </a:pathLst>
            </a:custGeom>
            <a:noFill/>
            <a:ln w="25400" cap="flat" cmpd="sng">
              <a:solidFill>
                <a:srgbClr val="000000"/>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lstStyle/>
            <a:p>
              <a:endParaRPr lang="it-IT" altLang="it-IT" sz="900"/>
            </a:p>
          </p:txBody>
        </p:sp>
      </p:grpSp>
      <p:grpSp>
        <p:nvGrpSpPr>
          <p:cNvPr id="6170" name="Group 26"/>
          <p:cNvGrpSpPr>
            <a:grpSpLocks/>
          </p:cNvGrpSpPr>
          <p:nvPr/>
        </p:nvGrpSpPr>
        <p:grpSpPr bwMode="auto">
          <a:xfrm>
            <a:off x="9066213" y="6536532"/>
            <a:ext cx="90488" cy="98425"/>
            <a:chOff x="0" y="-1"/>
            <a:chExt cx="180003" cy="197476"/>
          </a:xfrm>
        </p:grpSpPr>
        <p:pic>
          <p:nvPicPr>
            <p:cNvPr id="6171" name="Picture 27" descr="image4.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180003" cy="19747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6172" name="Picture 28" descr="image5.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6148" y="59478"/>
              <a:ext cx="68128" cy="784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6173" name="Group 29"/>
          <p:cNvGrpSpPr>
            <a:grpSpLocks/>
          </p:cNvGrpSpPr>
          <p:nvPr/>
        </p:nvGrpSpPr>
        <p:grpSpPr bwMode="auto">
          <a:xfrm>
            <a:off x="9024938" y="6612732"/>
            <a:ext cx="89694" cy="98425"/>
            <a:chOff x="0" y="-1"/>
            <a:chExt cx="180003" cy="197476"/>
          </a:xfrm>
        </p:grpSpPr>
        <p:pic>
          <p:nvPicPr>
            <p:cNvPr id="6174" name="Picture 30" descr="image4.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180003" cy="19747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6175" name="Picture 31" descr="image5.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6148" y="59478"/>
              <a:ext cx="68128" cy="784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6176" name="Group 32"/>
          <p:cNvGrpSpPr>
            <a:grpSpLocks/>
          </p:cNvGrpSpPr>
          <p:nvPr/>
        </p:nvGrpSpPr>
        <p:grpSpPr bwMode="auto">
          <a:xfrm>
            <a:off x="8968582" y="6570663"/>
            <a:ext cx="89694" cy="98425"/>
            <a:chOff x="0" y="-1"/>
            <a:chExt cx="180003" cy="197476"/>
          </a:xfrm>
        </p:grpSpPr>
        <p:pic>
          <p:nvPicPr>
            <p:cNvPr id="6177" name="Picture 33" descr="image4.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180003" cy="19747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6178" name="Picture 34" descr="image5.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6148" y="59478"/>
              <a:ext cx="68128" cy="784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6179" name="Group 35"/>
          <p:cNvGrpSpPr>
            <a:grpSpLocks/>
          </p:cNvGrpSpPr>
          <p:nvPr/>
        </p:nvGrpSpPr>
        <p:grpSpPr bwMode="auto">
          <a:xfrm>
            <a:off x="9567069" y="6383338"/>
            <a:ext cx="90488" cy="99219"/>
            <a:chOff x="0" y="-1"/>
            <a:chExt cx="180003" cy="197476"/>
          </a:xfrm>
        </p:grpSpPr>
        <p:pic>
          <p:nvPicPr>
            <p:cNvPr id="6180" name="Picture 36" descr="image4.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180003" cy="19747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6181" name="Picture 37" descr="image5.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6148" y="59478"/>
              <a:ext cx="68128" cy="784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6182" name="Group 38"/>
          <p:cNvGrpSpPr>
            <a:grpSpLocks/>
          </p:cNvGrpSpPr>
          <p:nvPr/>
        </p:nvGrpSpPr>
        <p:grpSpPr bwMode="auto">
          <a:xfrm>
            <a:off x="9513094" y="6408411"/>
            <a:ext cx="140494" cy="297517"/>
            <a:chOff x="0" y="-5418"/>
            <a:chExt cx="281301" cy="595034"/>
          </a:xfrm>
        </p:grpSpPr>
        <p:sp>
          <p:nvSpPr>
            <p:cNvPr id="6183" name="Oval 39"/>
            <p:cNvSpPr>
              <a:spLocks/>
            </p:cNvSpPr>
            <p:nvPr/>
          </p:nvSpPr>
          <p:spPr bwMode="auto">
            <a:xfrm>
              <a:off x="0" y="151449"/>
              <a:ext cx="281301" cy="281302"/>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6184" name="Rectangle 40"/>
            <p:cNvSpPr>
              <a:spLocks/>
            </p:cNvSpPr>
            <p:nvPr/>
          </p:nvSpPr>
          <p:spPr bwMode="auto">
            <a:xfrm>
              <a:off x="41196" y="-5418"/>
              <a:ext cx="198911" cy="59503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spAutoFit/>
            </a:bodyPr>
            <a:lstStyle/>
            <a:p>
              <a:r>
                <a:rPr lang="it-IT" altLang="it-IT" sz="1600">
                  <a:solidFill>
                    <a:srgbClr val="FFFFFF"/>
                  </a:solidFill>
                </a:rPr>
                <a:t>1</a:t>
              </a:r>
            </a:p>
          </p:txBody>
        </p:sp>
      </p:grpSp>
      <p:grpSp>
        <p:nvGrpSpPr>
          <p:cNvPr id="6185" name="Group 41"/>
          <p:cNvGrpSpPr>
            <a:grpSpLocks/>
          </p:cNvGrpSpPr>
          <p:nvPr/>
        </p:nvGrpSpPr>
        <p:grpSpPr bwMode="auto">
          <a:xfrm>
            <a:off x="8939213" y="1917700"/>
            <a:ext cx="438150" cy="153194"/>
            <a:chOff x="-1" y="0"/>
            <a:chExt cx="876364" cy="306398"/>
          </a:xfrm>
        </p:grpSpPr>
        <p:sp>
          <p:nvSpPr>
            <p:cNvPr id="6186" name="AutoShape 42"/>
            <p:cNvSpPr>
              <a:spLocks/>
            </p:cNvSpPr>
            <p:nvPr/>
          </p:nvSpPr>
          <p:spPr bwMode="auto">
            <a:xfrm>
              <a:off x="316627" y="7912"/>
              <a:ext cx="273088" cy="2730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6187" name="AutoShape 43"/>
            <p:cNvSpPr>
              <a:spLocks/>
            </p:cNvSpPr>
            <p:nvPr/>
          </p:nvSpPr>
          <p:spPr bwMode="auto">
            <a:xfrm>
              <a:off x="-1" y="0"/>
              <a:ext cx="273088" cy="2730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6188" name="AutoShape 44"/>
            <p:cNvSpPr>
              <a:spLocks/>
            </p:cNvSpPr>
            <p:nvPr/>
          </p:nvSpPr>
          <p:spPr bwMode="auto">
            <a:xfrm>
              <a:off x="603276" y="33310"/>
              <a:ext cx="273087" cy="2730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grpSp>
      <p:grpSp>
        <p:nvGrpSpPr>
          <p:cNvPr id="6189" name="Group 45"/>
          <p:cNvGrpSpPr>
            <a:grpSpLocks/>
          </p:cNvGrpSpPr>
          <p:nvPr/>
        </p:nvGrpSpPr>
        <p:grpSpPr bwMode="auto">
          <a:xfrm>
            <a:off x="9932194" y="2355850"/>
            <a:ext cx="472281" cy="291307"/>
            <a:chOff x="0" y="-1"/>
            <a:chExt cx="943844" cy="583038"/>
          </a:xfrm>
        </p:grpSpPr>
        <p:sp>
          <p:nvSpPr>
            <p:cNvPr id="6190" name="AutoShape 46"/>
            <p:cNvSpPr>
              <a:spLocks/>
            </p:cNvSpPr>
            <p:nvPr/>
          </p:nvSpPr>
          <p:spPr bwMode="auto">
            <a:xfrm rot="1088432">
              <a:off x="342718" y="147605"/>
              <a:ext cx="293242" cy="28035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6191" name="AutoShape 47"/>
            <p:cNvSpPr>
              <a:spLocks/>
            </p:cNvSpPr>
            <p:nvPr/>
          </p:nvSpPr>
          <p:spPr bwMode="auto">
            <a:xfrm rot="1088432">
              <a:off x="36355" y="38682"/>
              <a:ext cx="293243" cy="280351"/>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6192" name="AutoShape 48"/>
            <p:cNvSpPr>
              <a:spLocks/>
            </p:cNvSpPr>
            <p:nvPr/>
          </p:nvSpPr>
          <p:spPr bwMode="auto">
            <a:xfrm rot="1088432">
              <a:off x="614245" y="264004"/>
              <a:ext cx="293243" cy="28035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grpSp>
      <p:sp>
        <p:nvSpPr>
          <p:cNvPr id="6193" name="Oval 49"/>
          <p:cNvSpPr>
            <a:spLocks/>
          </p:cNvSpPr>
          <p:nvPr/>
        </p:nvSpPr>
        <p:spPr bwMode="auto">
          <a:xfrm rot="16200000" flipV="1">
            <a:off x="10560844" y="3171032"/>
            <a:ext cx="140494" cy="140494"/>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effectLst>
                <a:outerShdw blurRad="38100" dist="38100" dir="2700000" algn="tl">
                  <a:srgbClr val="FFFFFF"/>
                </a:outerShdw>
              </a:effectLst>
            </a:endParaRPr>
          </a:p>
        </p:txBody>
      </p:sp>
      <p:grpSp>
        <p:nvGrpSpPr>
          <p:cNvPr id="6194" name="Group 50"/>
          <p:cNvGrpSpPr>
            <a:grpSpLocks/>
          </p:cNvGrpSpPr>
          <p:nvPr/>
        </p:nvGrpSpPr>
        <p:grpSpPr bwMode="auto">
          <a:xfrm>
            <a:off x="9172575" y="3140075"/>
            <a:ext cx="140494" cy="230982"/>
            <a:chOff x="0" y="0"/>
            <a:chExt cx="281301" cy="461303"/>
          </a:xfrm>
        </p:grpSpPr>
        <p:sp>
          <p:nvSpPr>
            <p:cNvPr id="6195" name="Oval 51"/>
            <p:cNvSpPr>
              <a:spLocks/>
            </p:cNvSpPr>
            <p:nvPr/>
          </p:nvSpPr>
          <p:spPr bwMode="auto">
            <a:xfrm rot="5400000" flipH="1">
              <a:off x="0" y="180001"/>
              <a:ext cx="281301" cy="281301"/>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grpSp>
          <p:nvGrpSpPr>
            <p:cNvPr id="6196" name="Group 52"/>
            <p:cNvGrpSpPr>
              <a:grpSpLocks/>
            </p:cNvGrpSpPr>
            <p:nvPr/>
          </p:nvGrpSpPr>
          <p:grpSpPr bwMode="auto">
            <a:xfrm>
              <a:off x="51696" y="0"/>
              <a:ext cx="197476" cy="180002"/>
              <a:chOff x="0" y="0"/>
              <a:chExt cx="197475" cy="180002"/>
            </a:xfrm>
          </p:grpSpPr>
          <p:pic>
            <p:nvPicPr>
              <p:cNvPr id="6197" name="Picture 53" descr="image4.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rot="5400000" flipH="1">
                <a:off x="8737" y="-8737"/>
                <a:ext cx="180002" cy="197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6198" name="Picture 54" descr="image5.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rot="5400000" flipH="1">
                <a:off x="64730" y="50588"/>
                <a:ext cx="68127" cy="784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grpSp>
        <p:nvGrpSpPr>
          <p:cNvPr id="6199" name="Group 55"/>
          <p:cNvGrpSpPr>
            <a:grpSpLocks/>
          </p:cNvGrpSpPr>
          <p:nvPr/>
        </p:nvGrpSpPr>
        <p:grpSpPr bwMode="auto">
          <a:xfrm>
            <a:off x="9390857" y="6065838"/>
            <a:ext cx="386556" cy="196850"/>
            <a:chOff x="0" y="-1"/>
            <a:chExt cx="773097" cy="393815"/>
          </a:xfrm>
        </p:grpSpPr>
        <p:sp>
          <p:nvSpPr>
            <p:cNvPr id="6200" name="AutoShape 56"/>
            <p:cNvSpPr>
              <a:spLocks/>
            </p:cNvSpPr>
            <p:nvPr/>
          </p:nvSpPr>
          <p:spPr bwMode="auto">
            <a:xfrm rot="1088432">
              <a:off x="276295" y="124642"/>
              <a:ext cx="248120" cy="14388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6201" name="AutoShape 57"/>
            <p:cNvSpPr>
              <a:spLocks/>
            </p:cNvSpPr>
            <p:nvPr/>
          </p:nvSpPr>
          <p:spPr bwMode="auto">
            <a:xfrm rot="1088432">
              <a:off x="16232" y="35050"/>
              <a:ext cx="248120" cy="14388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6202" name="AutoShape 58"/>
            <p:cNvSpPr>
              <a:spLocks/>
            </p:cNvSpPr>
            <p:nvPr/>
          </p:nvSpPr>
          <p:spPr bwMode="auto">
            <a:xfrm rot="1088432">
              <a:off x="508744" y="214881"/>
              <a:ext cx="248120" cy="14388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grpSp>
      <p:grpSp>
        <p:nvGrpSpPr>
          <p:cNvPr id="6203" name="Group 59"/>
          <p:cNvGrpSpPr>
            <a:grpSpLocks/>
          </p:cNvGrpSpPr>
          <p:nvPr/>
        </p:nvGrpSpPr>
        <p:grpSpPr bwMode="auto">
          <a:xfrm>
            <a:off x="9941719" y="1976438"/>
            <a:ext cx="438150" cy="153194"/>
            <a:chOff x="-1" y="0"/>
            <a:chExt cx="876364" cy="306398"/>
          </a:xfrm>
        </p:grpSpPr>
        <p:sp>
          <p:nvSpPr>
            <p:cNvPr id="6204" name="AutoShape 60"/>
            <p:cNvSpPr>
              <a:spLocks/>
            </p:cNvSpPr>
            <p:nvPr/>
          </p:nvSpPr>
          <p:spPr bwMode="auto">
            <a:xfrm>
              <a:off x="316627" y="7912"/>
              <a:ext cx="273088" cy="2730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6205" name="AutoShape 61"/>
            <p:cNvSpPr>
              <a:spLocks/>
            </p:cNvSpPr>
            <p:nvPr/>
          </p:nvSpPr>
          <p:spPr bwMode="auto">
            <a:xfrm>
              <a:off x="-1" y="0"/>
              <a:ext cx="273088" cy="2730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6206" name="AutoShape 62"/>
            <p:cNvSpPr>
              <a:spLocks/>
            </p:cNvSpPr>
            <p:nvPr/>
          </p:nvSpPr>
          <p:spPr bwMode="auto">
            <a:xfrm>
              <a:off x="603276" y="33310"/>
              <a:ext cx="273087" cy="2730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grpSp>
      <p:grpSp>
        <p:nvGrpSpPr>
          <p:cNvPr id="6207" name="Group 63"/>
          <p:cNvGrpSpPr>
            <a:grpSpLocks/>
          </p:cNvGrpSpPr>
          <p:nvPr/>
        </p:nvGrpSpPr>
        <p:grpSpPr bwMode="auto">
          <a:xfrm>
            <a:off x="9900444" y="2908300"/>
            <a:ext cx="438150" cy="153194"/>
            <a:chOff x="-1" y="0"/>
            <a:chExt cx="876364" cy="306398"/>
          </a:xfrm>
        </p:grpSpPr>
        <p:sp>
          <p:nvSpPr>
            <p:cNvPr id="6208" name="AutoShape 64"/>
            <p:cNvSpPr>
              <a:spLocks/>
            </p:cNvSpPr>
            <p:nvPr/>
          </p:nvSpPr>
          <p:spPr bwMode="auto">
            <a:xfrm>
              <a:off x="316627" y="7912"/>
              <a:ext cx="273088" cy="2730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6209" name="AutoShape 65"/>
            <p:cNvSpPr>
              <a:spLocks/>
            </p:cNvSpPr>
            <p:nvPr/>
          </p:nvSpPr>
          <p:spPr bwMode="auto">
            <a:xfrm>
              <a:off x="-1" y="0"/>
              <a:ext cx="273088" cy="2730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6210" name="AutoShape 66"/>
            <p:cNvSpPr>
              <a:spLocks/>
            </p:cNvSpPr>
            <p:nvPr/>
          </p:nvSpPr>
          <p:spPr bwMode="auto">
            <a:xfrm>
              <a:off x="603276" y="33310"/>
              <a:ext cx="273087" cy="2730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grpSp>
      <p:grpSp>
        <p:nvGrpSpPr>
          <p:cNvPr id="6211" name="Group 67"/>
          <p:cNvGrpSpPr>
            <a:grpSpLocks/>
          </p:cNvGrpSpPr>
          <p:nvPr/>
        </p:nvGrpSpPr>
        <p:grpSpPr bwMode="auto">
          <a:xfrm>
            <a:off x="8882857" y="2848769"/>
            <a:ext cx="438150" cy="153194"/>
            <a:chOff x="-1" y="0"/>
            <a:chExt cx="876364" cy="306398"/>
          </a:xfrm>
        </p:grpSpPr>
        <p:sp>
          <p:nvSpPr>
            <p:cNvPr id="6212" name="AutoShape 68"/>
            <p:cNvSpPr>
              <a:spLocks/>
            </p:cNvSpPr>
            <p:nvPr/>
          </p:nvSpPr>
          <p:spPr bwMode="auto">
            <a:xfrm>
              <a:off x="316627" y="7912"/>
              <a:ext cx="273088" cy="2730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6213" name="AutoShape 69"/>
            <p:cNvSpPr>
              <a:spLocks/>
            </p:cNvSpPr>
            <p:nvPr/>
          </p:nvSpPr>
          <p:spPr bwMode="auto">
            <a:xfrm>
              <a:off x="-1" y="0"/>
              <a:ext cx="273088" cy="2730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6214" name="AutoShape 70"/>
            <p:cNvSpPr>
              <a:spLocks/>
            </p:cNvSpPr>
            <p:nvPr/>
          </p:nvSpPr>
          <p:spPr bwMode="auto">
            <a:xfrm>
              <a:off x="603276" y="33310"/>
              <a:ext cx="273087" cy="2730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grpSp>
      <p:grpSp>
        <p:nvGrpSpPr>
          <p:cNvPr id="6215" name="Group 71"/>
          <p:cNvGrpSpPr>
            <a:grpSpLocks/>
          </p:cNvGrpSpPr>
          <p:nvPr/>
        </p:nvGrpSpPr>
        <p:grpSpPr bwMode="auto">
          <a:xfrm>
            <a:off x="8971757" y="1296194"/>
            <a:ext cx="1293813" cy="582613"/>
            <a:chOff x="0" y="0"/>
            <a:chExt cx="2587321" cy="1165235"/>
          </a:xfrm>
        </p:grpSpPr>
        <p:sp>
          <p:nvSpPr>
            <p:cNvPr id="6216" name="AutoShape 72"/>
            <p:cNvSpPr>
              <a:spLocks/>
            </p:cNvSpPr>
            <p:nvPr/>
          </p:nvSpPr>
          <p:spPr bwMode="auto">
            <a:xfrm rot="21021819">
              <a:off x="49055" y="190735"/>
              <a:ext cx="2344946" cy="783764"/>
            </a:xfrm>
            <a:custGeom>
              <a:avLst/>
              <a:gdLst>
                <a:gd name="T0" fmla="*/ 10800 w 21600"/>
                <a:gd name="T1" fmla="+- 0 10593 1184"/>
                <a:gd name="T2" fmla="*/ 10593 h 18818"/>
                <a:gd name="T3" fmla="*/ 10800 w 21600"/>
                <a:gd name="T4" fmla="+- 0 10593 1184"/>
                <a:gd name="T5" fmla="*/ 10593 h 18818"/>
                <a:gd name="T6" fmla="*/ 10800 w 21600"/>
                <a:gd name="T7" fmla="+- 0 10593 1184"/>
                <a:gd name="T8" fmla="*/ 10593 h 18818"/>
                <a:gd name="T9" fmla="*/ 10800 w 21600"/>
                <a:gd name="T10" fmla="+- 0 10593 1184"/>
                <a:gd name="T11" fmla="*/ 10593 h 18818"/>
              </a:gdLst>
              <a:ahLst/>
              <a:cxnLst>
                <a:cxn ang="0">
                  <a:pos x="T0" y="T2"/>
                </a:cxn>
                <a:cxn ang="0">
                  <a:pos x="T3" y="T5"/>
                </a:cxn>
                <a:cxn ang="0">
                  <a:pos x="T6" y="T8"/>
                </a:cxn>
                <a:cxn ang="0">
                  <a:pos x="T9" y="T11"/>
                </a:cxn>
              </a:cxnLst>
              <a:rect l="0" t="0" r="r" b="b"/>
              <a:pathLst>
                <a:path w="21600" h="18818">
                  <a:moveTo>
                    <a:pt x="0" y="10737"/>
                  </a:moveTo>
                  <a:cubicBezTo>
                    <a:pt x="4789" y="11623"/>
                    <a:pt x="9577" y="12508"/>
                    <a:pt x="11411" y="10737"/>
                  </a:cubicBezTo>
                  <a:cubicBezTo>
                    <a:pt x="13245" y="8967"/>
                    <a:pt x="11275" y="-1184"/>
                    <a:pt x="11004" y="114"/>
                  </a:cubicBezTo>
                  <a:cubicBezTo>
                    <a:pt x="10732" y="1413"/>
                    <a:pt x="9170" y="16639"/>
                    <a:pt x="9781" y="18527"/>
                  </a:cubicBezTo>
                  <a:cubicBezTo>
                    <a:pt x="10392" y="20416"/>
                    <a:pt x="12702" y="12508"/>
                    <a:pt x="14672" y="11446"/>
                  </a:cubicBezTo>
                  <a:cubicBezTo>
                    <a:pt x="16642" y="10383"/>
                    <a:pt x="19121" y="11268"/>
                    <a:pt x="21600" y="12154"/>
                  </a:cubicBezTo>
                </a:path>
              </a:pathLst>
            </a:custGeom>
            <a:noFill/>
            <a:ln w="25400" cap="flat" cmpd="sng">
              <a:solidFill>
                <a:srgbClr val="000000"/>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a:defRPr sz="5000">
                  <a:solidFill>
                    <a:srgbClr val="000000"/>
                  </a:solidFill>
                  <a:latin typeface="Helvetica Light" charset="0"/>
                  <a:ea typeface="Helvetica Light" charset="0"/>
                  <a:cs typeface="Helvetica Light" charset="0"/>
                  <a:sym typeface="Helvetica Light" charset="0"/>
                </a:defRPr>
              </a:lvl1pPr>
              <a:lvl2pPr>
                <a:defRPr sz="5000">
                  <a:solidFill>
                    <a:srgbClr val="000000"/>
                  </a:solidFill>
                  <a:latin typeface="Helvetica Light" charset="0"/>
                  <a:ea typeface="Helvetica Light" charset="0"/>
                  <a:cs typeface="Helvetica Light" charset="0"/>
                  <a:sym typeface="Helvetica Light" charset="0"/>
                </a:defRPr>
              </a:lvl2pPr>
              <a:lvl3pPr>
                <a:defRPr sz="5000">
                  <a:solidFill>
                    <a:srgbClr val="000000"/>
                  </a:solidFill>
                  <a:latin typeface="Helvetica Light" charset="0"/>
                  <a:ea typeface="Helvetica Light" charset="0"/>
                  <a:cs typeface="Helvetica Light" charset="0"/>
                  <a:sym typeface="Helvetica Light" charset="0"/>
                </a:defRPr>
              </a:lvl3pPr>
              <a:lvl4pPr>
                <a:defRPr sz="5000">
                  <a:solidFill>
                    <a:srgbClr val="000000"/>
                  </a:solidFill>
                  <a:latin typeface="Helvetica Light" charset="0"/>
                  <a:ea typeface="Helvetica Light" charset="0"/>
                  <a:cs typeface="Helvetica Light" charset="0"/>
                  <a:sym typeface="Helvetica Light" charset="0"/>
                </a:defRPr>
              </a:lvl4pPr>
              <a:lvl5pPr>
                <a:defRPr sz="5000">
                  <a:solidFill>
                    <a:srgbClr val="000000"/>
                  </a:solidFill>
                  <a:latin typeface="Helvetica Light" charset="0"/>
                  <a:ea typeface="Helvetica Light" charset="0"/>
                  <a:cs typeface="Helvetica Light" charset="0"/>
                  <a:sym typeface="Helvetica Light" charset="0"/>
                </a:defRPr>
              </a:lvl5pPr>
              <a:lvl6pPr marL="4572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defTabSz="457200"/>
              <a:endParaRPr lang="it-IT" altLang="it-IT" sz="900"/>
            </a:p>
          </p:txBody>
        </p:sp>
        <p:sp>
          <p:nvSpPr>
            <p:cNvPr id="6217" name="Line 73"/>
            <p:cNvSpPr>
              <a:spLocks noChangeShapeType="1"/>
            </p:cNvSpPr>
            <p:nvPr/>
          </p:nvSpPr>
          <p:spPr bwMode="auto">
            <a:xfrm flipV="1">
              <a:off x="2214396" y="437289"/>
              <a:ext cx="372925" cy="61710"/>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grpSp>
      <p:grpSp>
        <p:nvGrpSpPr>
          <p:cNvPr id="6218" name="Group 74"/>
          <p:cNvGrpSpPr>
            <a:grpSpLocks/>
          </p:cNvGrpSpPr>
          <p:nvPr/>
        </p:nvGrpSpPr>
        <p:grpSpPr bwMode="auto">
          <a:xfrm>
            <a:off x="9284494" y="2890044"/>
            <a:ext cx="126206" cy="369888"/>
            <a:chOff x="0" y="-1"/>
            <a:chExt cx="252000" cy="740196"/>
          </a:xfrm>
        </p:grpSpPr>
        <p:sp>
          <p:nvSpPr>
            <p:cNvPr id="6219" name="AutoShape 75"/>
            <p:cNvSpPr>
              <a:spLocks/>
            </p:cNvSpPr>
            <p:nvPr/>
          </p:nvSpPr>
          <p:spPr bwMode="auto">
            <a:xfrm rot="16200000">
              <a:off x="-27278" y="152722"/>
              <a:ext cx="432001" cy="12655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8029" y="0"/>
                  </a:lnTo>
                  <a:lnTo>
                    <a:pt x="8029" y="21600"/>
                  </a:lnTo>
                  <a:lnTo>
                    <a:pt x="21600" y="21600"/>
                  </a:lnTo>
                </a:path>
              </a:pathLst>
            </a:custGeom>
            <a:noFill/>
            <a:ln w="25400" cap="flat" cmpd="sng">
              <a:solidFill>
                <a:srgbClr val="000000"/>
              </a:solidFill>
              <a:prstDash val="solid"/>
              <a:miter lim="800000"/>
              <a:headEnd type="none" w="med" len="med"/>
              <a:tailEnd type="triangl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lstStyle/>
            <a:p>
              <a:endParaRPr lang="it-IT" altLang="it-IT" sz="900"/>
            </a:p>
          </p:txBody>
        </p:sp>
        <p:sp>
          <p:nvSpPr>
            <p:cNvPr id="6220" name="AutoShape 76"/>
            <p:cNvSpPr>
              <a:spLocks/>
            </p:cNvSpPr>
            <p:nvPr/>
          </p:nvSpPr>
          <p:spPr bwMode="auto">
            <a:xfrm rot="5400000">
              <a:off x="-152723" y="460917"/>
              <a:ext cx="432001" cy="12655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10800" y="0"/>
                  </a:lnTo>
                  <a:lnTo>
                    <a:pt x="10800" y="21600"/>
                  </a:lnTo>
                  <a:lnTo>
                    <a:pt x="21600" y="21600"/>
                  </a:lnTo>
                </a:path>
              </a:pathLst>
            </a:custGeom>
            <a:noFill/>
            <a:ln w="25400" cap="flat" cmpd="sng">
              <a:solidFill>
                <a:srgbClr val="000000"/>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lstStyle/>
            <a:p>
              <a:endParaRPr lang="it-IT" altLang="it-IT" sz="900"/>
            </a:p>
          </p:txBody>
        </p:sp>
      </p:grpSp>
      <p:sp>
        <p:nvSpPr>
          <p:cNvPr id="6221" name="AutoShape 77"/>
          <p:cNvSpPr>
            <a:spLocks/>
          </p:cNvSpPr>
          <p:nvPr/>
        </p:nvSpPr>
        <p:spPr bwMode="auto">
          <a:xfrm>
            <a:off x="8873332" y="1710532"/>
            <a:ext cx="655638" cy="1223963"/>
          </a:xfrm>
          <a:custGeom>
            <a:avLst/>
            <a:gdLst>
              <a:gd name="T0" fmla="+- 0 11001 1431"/>
              <a:gd name="T1" fmla="*/ T0 w 19141"/>
              <a:gd name="T2" fmla="*/ 10800 h 21600"/>
              <a:gd name="T3" fmla="+- 0 11001 1431"/>
              <a:gd name="T4" fmla="*/ T3 w 19141"/>
              <a:gd name="T5" fmla="*/ 10800 h 21600"/>
              <a:gd name="T6" fmla="+- 0 11001 1431"/>
              <a:gd name="T7" fmla="*/ T6 w 19141"/>
              <a:gd name="T8" fmla="*/ 10800 h 21600"/>
              <a:gd name="T9" fmla="+- 0 11001 1431"/>
              <a:gd name="T10" fmla="*/ T9 w 19141"/>
              <a:gd name="T11" fmla="*/ 10800 h 21600"/>
            </a:gdLst>
            <a:ahLst/>
            <a:cxnLst>
              <a:cxn ang="0">
                <a:pos x="T1" y="T2"/>
              </a:cxn>
              <a:cxn ang="0">
                <a:pos x="T4" y="T5"/>
              </a:cxn>
              <a:cxn ang="0">
                <a:pos x="T7" y="T8"/>
              </a:cxn>
              <a:cxn ang="0">
                <a:pos x="T10" y="T11"/>
              </a:cxn>
            </a:cxnLst>
            <a:rect l="0" t="0" r="r" b="b"/>
            <a:pathLst>
              <a:path w="19141" h="21600">
                <a:moveTo>
                  <a:pt x="16940" y="21600"/>
                </a:moveTo>
                <a:cubicBezTo>
                  <a:pt x="9764" y="19973"/>
                  <a:pt x="2588" y="18347"/>
                  <a:pt x="578" y="17436"/>
                </a:cubicBezTo>
                <a:cubicBezTo>
                  <a:pt x="-1431" y="16525"/>
                  <a:pt x="2229" y="15918"/>
                  <a:pt x="4884" y="16135"/>
                </a:cubicBezTo>
                <a:cubicBezTo>
                  <a:pt x="7539" y="16352"/>
                  <a:pt x="14285" y="19084"/>
                  <a:pt x="16509" y="18737"/>
                </a:cubicBezTo>
                <a:cubicBezTo>
                  <a:pt x="18734" y="18390"/>
                  <a:pt x="20169" y="15614"/>
                  <a:pt x="18231" y="14053"/>
                </a:cubicBezTo>
                <a:cubicBezTo>
                  <a:pt x="16294" y="12492"/>
                  <a:pt x="5099" y="10019"/>
                  <a:pt x="4884" y="9369"/>
                </a:cubicBezTo>
                <a:cubicBezTo>
                  <a:pt x="4669" y="8718"/>
                  <a:pt x="15002" y="10713"/>
                  <a:pt x="16940" y="10149"/>
                </a:cubicBezTo>
                <a:cubicBezTo>
                  <a:pt x="18877" y="9586"/>
                  <a:pt x="18447" y="7677"/>
                  <a:pt x="16509" y="5986"/>
                </a:cubicBezTo>
                <a:cubicBezTo>
                  <a:pt x="14572" y="4294"/>
                  <a:pt x="9943" y="2147"/>
                  <a:pt x="5315" y="0"/>
                </a:cubicBezTo>
              </a:path>
            </a:pathLst>
          </a:custGeom>
          <a:noFill/>
          <a:ln w="25400" cap="flat" cmpd="sng">
            <a:solidFill>
              <a:srgbClr val="000000"/>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a:defRPr sz="5000">
                <a:solidFill>
                  <a:srgbClr val="000000"/>
                </a:solidFill>
                <a:latin typeface="Helvetica Light" charset="0"/>
                <a:ea typeface="Helvetica Light" charset="0"/>
                <a:cs typeface="Helvetica Light" charset="0"/>
                <a:sym typeface="Helvetica Light" charset="0"/>
              </a:defRPr>
            </a:lvl1pPr>
            <a:lvl2pPr>
              <a:defRPr sz="5000">
                <a:solidFill>
                  <a:srgbClr val="000000"/>
                </a:solidFill>
                <a:latin typeface="Helvetica Light" charset="0"/>
                <a:ea typeface="Helvetica Light" charset="0"/>
                <a:cs typeface="Helvetica Light" charset="0"/>
                <a:sym typeface="Helvetica Light" charset="0"/>
              </a:defRPr>
            </a:lvl2pPr>
            <a:lvl3pPr>
              <a:defRPr sz="5000">
                <a:solidFill>
                  <a:srgbClr val="000000"/>
                </a:solidFill>
                <a:latin typeface="Helvetica Light" charset="0"/>
                <a:ea typeface="Helvetica Light" charset="0"/>
                <a:cs typeface="Helvetica Light" charset="0"/>
                <a:sym typeface="Helvetica Light" charset="0"/>
              </a:defRPr>
            </a:lvl3pPr>
            <a:lvl4pPr>
              <a:defRPr sz="5000">
                <a:solidFill>
                  <a:srgbClr val="000000"/>
                </a:solidFill>
                <a:latin typeface="Helvetica Light" charset="0"/>
                <a:ea typeface="Helvetica Light" charset="0"/>
                <a:cs typeface="Helvetica Light" charset="0"/>
                <a:sym typeface="Helvetica Light" charset="0"/>
              </a:defRPr>
            </a:lvl4pPr>
            <a:lvl5pPr>
              <a:defRPr sz="5000">
                <a:solidFill>
                  <a:srgbClr val="000000"/>
                </a:solidFill>
                <a:latin typeface="Helvetica Light" charset="0"/>
                <a:ea typeface="Helvetica Light" charset="0"/>
                <a:cs typeface="Helvetica Light" charset="0"/>
                <a:sym typeface="Helvetica Light" charset="0"/>
              </a:defRPr>
            </a:lvl5pPr>
            <a:lvl6pPr marL="4572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defTabSz="457200"/>
            <a:endParaRPr lang="it-IT" altLang="it-IT" sz="900"/>
          </a:p>
        </p:txBody>
      </p:sp>
      <p:sp>
        <p:nvSpPr>
          <p:cNvPr id="6222" name="AutoShape 78"/>
          <p:cNvSpPr>
            <a:spLocks/>
          </p:cNvSpPr>
          <p:nvPr/>
        </p:nvSpPr>
        <p:spPr bwMode="auto">
          <a:xfrm>
            <a:off x="9925050" y="1535907"/>
            <a:ext cx="884238" cy="1545431"/>
          </a:xfrm>
          <a:custGeom>
            <a:avLst/>
            <a:gdLst>
              <a:gd name="T0" fmla="+- 0 11001 1431"/>
              <a:gd name="T1" fmla="*/ T0 w 19141"/>
              <a:gd name="T2" fmla="*/ 10800 h 21600"/>
              <a:gd name="T3" fmla="+- 0 11001 1431"/>
              <a:gd name="T4" fmla="*/ T3 w 19141"/>
              <a:gd name="T5" fmla="*/ 10800 h 21600"/>
              <a:gd name="T6" fmla="+- 0 11001 1431"/>
              <a:gd name="T7" fmla="*/ T6 w 19141"/>
              <a:gd name="T8" fmla="*/ 10800 h 21600"/>
              <a:gd name="T9" fmla="+- 0 11001 1431"/>
              <a:gd name="T10" fmla="*/ T9 w 19141"/>
              <a:gd name="T11" fmla="*/ 10800 h 21600"/>
            </a:gdLst>
            <a:ahLst/>
            <a:cxnLst>
              <a:cxn ang="0">
                <a:pos x="T1" y="T2"/>
              </a:cxn>
              <a:cxn ang="0">
                <a:pos x="T4" y="T5"/>
              </a:cxn>
              <a:cxn ang="0">
                <a:pos x="T7" y="T8"/>
              </a:cxn>
              <a:cxn ang="0">
                <a:pos x="T10" y="T11"/>
              </a:cxn>
            </a:cxnLst>
            <a:rect l="0" t="0" r="r" b="b"/>
            <a:pathLst>
              <a:path w="19141" h="21600">
                <a:moveTo>
                  <a:pt x="16940" y="21600"/>
                </a:moveTo>
                <a:cubicBezTo>
                  <a:pt x="9764" y="19973"/>
                  <a:pt x="2588" y="18347"/>
                  <a:pt x="578" y="17436"/>
                </a:cubicBezTo>
                <a:cubicBezTo>
                  <a:pt x="-1431" y="16525"/>
                  <a:pt x="2229" y="15918"/>
                  <a:pt x="4884" y="16135"/>
                </a:cubicBezTo>
                <a:cubicBezTo>
                  <a:pt x="7539" y="16352"/>
                  <a:pt x="14285" y="19084"/>
                  <a:pt x="16509" y="18737"/>
                </a:cubicBezTo>
                <a:cubicBezTo>
                  <a:pt x="18734" y="18390"/>
                  <a:pt x="20169" y="15614"/>
                  <a:pt x="18231" y="14053"/>
                </a:cubicBezTo>
                <a:cubicBezTo>
                  <a:pt x="16294" y="12492"/>
                  <a:pt x="5099" y="10019"/>
                  <a:pt x="4884" y="9369"/>
                </a:cubicBezTo>
                <a:cubicBezTo>
                  <a:pt x="4669" y="8718"/>
                  <a:pt x="15002" y="10713"/>
                  <a:pt x="16940" y="10149"/>
                </a:cubicBezTo>
                <a:cubicBezTo>
                  <a:pt x="18877" y="9586"/>
                  <a:pt x="18447" y="7677"/>
                  <a:pt x="16509" y="5986"/>
                </a:cubicBezTo>
                <a:cubicBezTo>
                  <a:pt x="14572" y="4294"/>
                  <a:pt x="9943" y="2147"/>
                  <a:pt x="5315" y="0"/>
                </a:cubicBezTo>
              </a:path>
            </a:pathLst>
          </a:custGeom>
          <a:noFill/>
          <a:ln w="25400" cap="flat" cmpd="sng">
            <a:solidFill>
              <a:srgbClr val="000000"/>
            </a:solidFill>
            <a:prstDash val="dash"/>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a:defRPr sz="5000">
                <a:solidFill>
                  <a:srgbClr val="000000"/>
                </a:solidFill>
                <a:latin typeface="Helvetica Light" charset="0"/>
                <a:ea typeface="Helvetica Light" charset="0"/>
                <a:cs typeface="Helvetica Light" charset="0"/>
                <a:sym typeface="Helvetica Light" charset="0"/>
              </a:defRPr>
            </a:lvl1pPr>
            <a:lvl2pPr>
              <a:defRPr sz="5000">
                <a:solidFill>
                  <a:srgbClr val="000000"/>
                </a:solidFill>
                <a:latin typeface="Helvetica Light" charset="0"/>
                <a:ea typeface="Helvetica Light" charset="0"/>
                <a:cs typeface="Helvetica Light" charset="0"/>
                <a:sym typeface="Helvetica Light" charset="0"/>
              </a:defRPr>
            </a:lvl2pPr>
            <a:lvl3pPr>
              <a:defRPr sz="5000">
                <a:solidFill>
                  <a:srgbClr val="000000"/>
                </a:solidFill>
                <a:latin typeface="Helvetica Light" charset="0"/>
                <a:ea typeface="Helvetica Light" charset="0"/>
                <a:cs typeface="Helvetica Light" charset="0"/>
                <a:sym typeface="Helvetica Light" charset="0"/>
              </a:defRPr>
            </a:lvl3pPr>
            <a:lvl4pPr>
              <a:defRPr sz="5000">
                <a:solidFill>
                  <a:srgbClr val="000000"/>
                </a:solidFill>
                <a:latin typeface="Helvetica Light" charset="0"/>
                <a:ea typeface="Helvetica Light" charset="0"/>
                <a:cs typeface="Helvetica Light" charset="0"/>
                <a:sym typeface="Helvetica Light" charset="0"/>
              </a:defRPr>
            </a:lvl4pPr>
            <a:lvl5pPr>
              <a:defRPr sz="5000">
                <a:solidFill>
                  <a:srgbClr val="000000"/>
                </a:solidFill>
                <a:latin typeface="Helvetica Light" charset="0"/>
                <a:ea typeface="Helvetica Light" charset="0"/>
                <a:cs typeface="Helvetica Light" charset="0"/>
                <a:sym typeface="Helvetica Light" charset="0"/>
              </a:defRPr>
            </a:lvl5pPr>
            <a:lvl6pPr marL="4572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defTabSz="457200"/>
            <a:endParaRPr lang="it-IT" altLang="it-IT" sz="900"/>
          </a:p>
        </p:txBody>
      </p:sp>
      <p:grpSp>
        <p:nvGrpSpPr>
          <p:cNvPr id="6223" name="Group 79"/>
          <p:cNvGrpSpPr>
            <a:grpSpLocks/>
          </p:cNvGrpSpPr>
          <p:nvPr/>
        </p:nvGrpSpPr>
        <p:grpSpPr bwMode="auto">
          <a:xfrm>
            <a:off x="9677400" y="798513"/>
            <a:ext cx="633413" cy="796132"/>
            <a:chOff x="-1" y="0"/>
            <a:chExt cx="1268362" cy="1592825"/>
          </a:xfrm>
        </p:grpSpPr>
        <p:sp>
          <p:nvSpPr>
            <p:cNvPr id="6224" name="AutoShape 80"/>
            <p:cNvSpPr>
              <a:spLocks/>
            </p:cNvSpPr>
            <p:nvPr/>
          </p:nvSpPr>
          <p:spPr bwMode="auto">
            <a:xfrm flipH="1">
              <a:off x="58991" y="117985"/>
              <a:ext cx="1209370" cy="147484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21600"/>
                  </a:moveTo>
                  <a:cubicBezTo>
                    <a:pt x="3029" y="17352"/>
                    <a:pt x="6059" y="13104"/>
                    <a:pt x="7376" y="12528"/>
                  </a:cubicBezTo>
                  <a:cubicBezTo>
                    <a:pt x="8693" y="11952"/>
                    <a:pt x="7200" y="18216"/>
                    <a:pt x="7902" y="18144"/>
                  </a:cubicBezTo>
                  <a:cubicBezTo>
                    <a:pt x="8605" y="18072"/>
                    <a:pt x="10800" y="12672"/>
                    <a:pt x="11590" y="12096"/>
                  </a:cubicBezTo>
                  <a:cubicBezTo>
                    <a:pt x="12380" y="11520"/>
                    <a:pt x="10976" y="16704"/>
                    <a:pt x="12644" y="14688"/>
                  </a:cubicBezTo>
                  <a:cubicBezTo>
                    <a:pt x="14312" y="12672"/>
                    <a:pt x="17956" y="6336"/>
                    <a:pt x="21600" y="0"/>
                  </a:cubicBezTo>
                </a:path>
              </a:pathLst>
            </a:custGeom>
            <a:noFill/>
            <a:ln w="25400" cap="flat" cmpd="sng">
              <a:solidFill>
                <a:srgbClr val="000000"/>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a:defRPr sz="5000">
                  <a:solidFill>
                    <a:srgbClr val="000000"/>
                  </a:solidFill>
                  <a:latin typeface="Helvetica Light" charset="0"/>
                  <a:ea typeface="Helvetica Light" charset="0"/>
                  <a:cs typeface="Helvetica Light" charset="0"/>
                  <a:sym typeface="Helvetica Light" charset="0"/>
                </a:defRPr>
              </a:lvl1pPr>
              <a:lvl2pPr>
                <a:defRPr sz="5000">
                  <a:solidFill>
                    <a:srgbClr val="000000"/>
                  </a:solidFill>
                  <a:latin typeface="Helvetica Light" charset="0"/>
                  <a:ea typeface="Helvetica Light" charset="0"/>
                  <a:cs typeface="Helvetica Light" charset="0"/>
                  <a:sym typeface="Helvetica Light" charset="0"/>
                </a:defRPr>
              </a:lvl2pPr>
              <a:lvl3pPr>
                <a:defRPr sz="5000">
                  <a:solidFill>
                    <a:srgbClr val="000000"/>
                  </a:solidFill>
                  <a:latin typeface="Helvetica Light" charset="0"/>
                  <a:ea typeface="Helvetica Light" charset="0"/>
                  <a:cs typeface="Helvetica Light" charset="0"/>
                  <a:sym typeface="Helvetica Light" charset="0"/>
                </a:defRPr>
              </a:lvl3pPr>
              <a:lvl4pPr>
                <a:defRPr sz="5000">
                  <a:solidFill>
                    <a:srgbClr val="000000"/>
                  </a:solidFill>
                  <a:latin typeface="Helvetica Light" charset="0"/>
                  <a:ea typeface="Helvetica Light" charset="0"/>
                  <a:cs typeface="Helvetica Light" charset="0"/>
                  <a:sym typeface="Helvetica Light" charset="0"/>
                </a:defRPr>
              </a:lvl4pPr>
              <a:lvl5pPr>
                <a:defRPr sz="5000">
                  <a:solidFill>
                    <a:srgbClr val="000000"/>
                  </a:solidFill>
                  <a:latin typeface="Helvetica Light" charset="0"/>
                  <a:ea typeface="Helvetica Light" charset="0"/>
                  <a:cs typeface="Helvetica Light" charset="0"/>
                  <a:sym typeface="Helvetica Light" charset="0"/>
                </a:defRPr>
              </a:lvl5pPr>
              <a:lvl6pPr marL="4572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defTabSz="457200"/>
              <a:endParaRPr lang="it-IT" altLang="it-IT" sz="900"/>
            </a:p>
          </p:txBody>
        </p:sp>
        <p:sp>
          <p:nvSpPr>
            <p:cNvPr id="6225" name="Line 81"/>
            <p:cNvSpPr>
              <a:spLocks noChangeShapeType="1"/>
            </p:cNvSpPr>
            <p:nvPr/>
          </p:nvSpPr>
          <p:spPr bwMode="auto">
            <a:xfrm flipH="1" flipV="1">
              <a:off x="-1" y="0"/>
              <a:ext cx="560440" cy="1120878"/>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grpSp>
      <p:sp>
        <p:nvSpPr>
          <p:cNvPr id="6226" name="Oval 82"/>
          <p:cNvSpPr>
            <a:spLocks/>
          </p:cNvSpPr>
          <p:nvPr/>
        </p:nvSpPr>
        <p:spPr bwMode="auto">
          <a:xfrm rot="16200000" flipV="1">
            <a:off x="9615091" y="4896247"/>
            <a:ext cx="140494" cy="141288"/>
          </a:xfrm>
          <a:prstGeom prst="ellipse">
            <a:avLst/>
          </a:prstGeom>
          <a:solidFill>
            <a:srgbClr val="FFFF00"/>
          </a:solidFill>
          <a:ln w="25400"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lstStyle/>
          <a:p>
            <a:endParaRPr lang="it-IT" altLang="it-IT" sz="1600">
              <a:effectLst>
                <a:outerShdw blurRad="38100" dist="38100" dir="2700000" algn="tl">
                  <a:srgbClr val="FFFFFF"/>
                </a:outerShdw>
              </a:effectLst>
            </a:endParaRPr>
          </a:p>
        </p:txBody>
      </p:sp>
      <p:sp>
        <p:nvSpPr>
          <p:cNvPr id="6227" name="Oval 83"/>
          <p:cNvSpPr>
            <a:spLocks/>
          </p:cNvSpPr>
          <p:nvPr/>
        </p:nvSpPr>
        <p:spPr bwMode="auto">
          <a:xfrm rot="16200000" flipV="1">
            <a:off x="9617472" y="4707335"/>
            <a:ext cx="140494" cy="141288"/>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6228" name="Oval 84"/>
          <p:cNvSpPr>
            <a:spLocks/>
          </p:cNvSpPr>
          <p:nvPr/>
        </p:nvSpPr>
        <p:spPr bwMode="auto">
          <a:xfrm rot="16200000" flipV="1">
            <a:off x="9703594" y="6666707"/>
            <a:ext cx="140494" cy="140494"/>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grpSp>
        <p:nvGrpSpPr>
          <p:cNvPr id="6229" name="Group 85"/>
          <p:cNvGrpSpPr>
            <a:grpSpLocks/>
          </p:cNvGrpSpPr>
          <p:nvPr/>
        </p:nvGrpSpPr>
        <p:grpSpPr bwMode="auto">
          <a:xfrm>
            <a:off x="9010650" y="5120482"/>
            <a:ext cx="1350963" cy="108744"/>
            <a:chOff x="-1" y="0"/>
            <a:chExt cx="2701505" cy="217907"/>
          </a:xfrm>
        </p:grpSpPr>
        <p:sp>
          <p:nvSpPr>
            <p:cNvPr id="6230" name="AutoShape 86"/>
            <p:cNvSpPr>
              <a:spLocks/>
            </p:cNvSpPr>
            <p:nvPr/>
          </p:nvSpPr>
          <p:spPr bwMode="auto">
            <a:xfrm>
              <a:off x="2418441" y="5627"/>
              <a:ext cx="283063" cy="19421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6231" name="AutoShape 87"/>
            <p:cNvSpPr>
              <a:spLocks/>
            </p:cNvSpPr>
            <p:nvPr/>
          </p:nvSpPr>
          <p:spPr bwMode="auto">
            <a:xfrm>
              <a:off x="-1" y="0"/>
              <a:ext cx="283062" cy="19421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FC0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6232" name="AutoShape 88"/>
            <p:cNvSpPr>
              <a:spLocks/>
            </p:cNvSpPr>
            <p:nvPr/>
          </p:nvSpPr>
          <p:spPr bwMode="auto">
            <a:xfrm>
              <a:off x="1227108" y="23690"/>
              <a:ext cx="283062" cy="19421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C8250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grpSp>
      <p:grpSp>
        <p:nvGrpSpPr>
          <p:cNvPr id="6233" name="Group 89"/>
          <p:cNvGrpSpPr>
            <a:grpSpLocks/>
          </p:cNvGrpSpPr>
          <p:nvPr/>
        </p:nvGrpSpPr>
        <p:grpSpPr bwMode="auto">
          <a:xfrm>
            <a:off x="8978900" y="2375694"/>
            <a:ext cx="471488" cy="291306"/>
            <a:chOff x="0" y="-1"/>
            <a:chExt cx="943844" cy="583038"/>
          </a:xfrm>
        </p:grpSpPr>
        <p:sp>
          <p:nvSpPr>
            <p:cNvPr id="6234" name="AutoShape 90"/>
            <p:cNvSpPr>
              <a:spLocks/>
            </p:cNvSpPr>
            <p:nvPr/>
          </p:nvSpPr>
          <p:spPr bwMode="auto">
            <a:xfrm rot="1088432">
              <a:off x="342718" y="147605"/>
              <a:ext cx="293242" cy="28035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6235" name="AutoShape 91"/>
            <p:cNvSpPr>
              <a:spLocks/>
            </p:cNvSpPr>
            <p:nvPr/>
          </p:nvSpPr>
          <p:spPr bwMode="auto">
            <a:xfrm rot="1088432">
              <a:off x="36355" y="38682"/>
              <a:ext cx="293243" cy="280351"/>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6236" name="AutoShape 92"/>
            <p:cNvSpPr>
              <a:spLocks/>
            </p:cNvSpPr>
            <p:nvPr/>
          </p:nvSpPr>
          <p:spPr bwMode="auto">
            <a:xfrm rot="1088432">
              <a:off x="614245" y="264004"/>
              <a:ext cx="293243" cy="28035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grpSp>
      <p:grpSp>
        <p:nvGrpSpPr>
          <p:cNvPr id="6237" name="Group 93"/>
          <p:cNvGrpSpPr>
            <a:grpSpLocks/>
          </p:cNvGrpSpPr>
          <p:nvPr/>
        </p:nvGrpSpPr>
        <p:grpSpPr bwMode="auto">
          <a:xfrm>
            <a:off x="9638507" y="5707857"/>
            <a:ext cx="112713" cy="395288"/>
            <a:chOff x="0" y="0"/>
            <a:chExt cx="226032" cy="790210"/>
          </a:xfrm>
        </p:grpSpPr>
        <p:sp>
          <p:nvSpPr>
            <p:cNvPr id="6238" name="AutoShape 94"/>
            <p:cNvSpPr>
              <a:spLocks/>
            </p:cNvSpPr>
            <p:nvPr/>
          </p:nvSpPr>
          <p:spPr bwMode="auto">
            <a:xfrm rot="5400000" flipH="1">
              <a:off x="-195995" y="368183"/>
              <a:ext cx="618022" cy="226032"/>
            </a:xfrm>
            <a:custGeom>
              <a:avLst/>
              <a:gdLst>
                <a:gd name="T0" fmla="*/ 10800 w 21600"/>
                <a:gd name="T1" fmla="+- 0 10397 703"/>
                <a:gd name="T2" fmla="*/ 10397 h 19389"/>
                <a:gd name="T3" fmla="*/ 10800 w 21600"/>
                <a:gd name="T4" fmla="+- 0 10397 703"/>
                <a:gd name="T5" fmla="*/ 10397 h 19389"/>
                <a:gd name="T6" fmla="*/ 10800 w 21600"/>
                <a:gd name="T7" fmla="+- 0 10397 703"/>
                <a:gd name="T8" fmla="*/ 10397 h 19389"/>
                <a:gd name="T9" fmla="*/ 10800 w 21600"/>
                <a:gd name="T10" fmla="+- 0 10397 703"/>
                <a:gd name="T11" fmla="*/ 10397 h 19389"/>
              </a:gdLst>
              <a:ahLst/>
              <a:cxnLst>
                <a:cxn ang="0">
                  <a:pos x="T0" y="T2"/>
                </a:cxn>
                <a:cxn ang="0">
                  <a:pos x="T3" y="T5"/>
                </a:cxn>
                <a:cxn ang="0">
                  <a:pos x="T6" y="T8"/>
                </a:cxn>
                <a:cxn ang="0">
                  <a:pos x="T9" y="T11"/>
                </a:cxn>
              </a:cxnLst>
              <a:rect l="0" t="0" r="r" b="b"/>
              <a:pathLst>
                <a:path w="21600" h="19389">
                  <a:moveTo>
                    <a:pt x="0" y="13697"/>
                  </a:moveTo>
                  <a:cubicBezTo>
                    <a:pt x="4140" y="6497"/>
                    <a:pt x="8280" y="-703"/>
                    <a:pt x="10368" y="55"/>
                  </a:cubicBezTo>
                  <a:cubicBezTo>
                    <a:pt x="12456" y="813"/>
                    <a:pt x="10656" y="15592"/>
                    <a:pt x="12528" y="18244"/>
                  </a:cubicBezTo>
                  <a:cubicBezTo>
                    <a:pt x="14400" y="20897"/>
                    <a:pt x="18000" y="18434"/>
                    <a:pt x="21600" y="15971"/>
                  </a:cubicBezTo>
                </a:path>
              </a:pathLst>
            </a:custGeom>
            <a:noFill/>
            <a:ln w="25400" cap="flat" cmpd="sng">
              <a:solidFill>
                <a:srgbClr val="000000"/>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a:defRPr sz="5000">
                  <a:solidFill>
                    <a:srgbClr val="000000"/>
                  </a:solidFill>
                  <a:latin typeface="Helvetica Light" charset="0"/>
                  <a:ea typeface="Helvetica Light" charset="0"/>
                  <a:cs typeface="Helvetica Light" charset="0"/>
                  <a:sym typeface="Helvetica Light" charset="0"/>
                </a:defRPr>
              </a:lvl1pPr>
              <a:lvl2pPr>
                <a:defRPr sz="5000">
                  <a:solidFill>
                    <a:srgbClr val="000000"/>
                  </a:solidFill>
                  <a:latin typeface="Helvetica Light" charset="0"/>
                  <a:ea typeface="Helvetica Light" charset="0"/>
                  <a:cs typeface="Helvetica Light" charset="0"/>
                  <a:sym typeface="Helvetica Light" charset="0"/>
                </a:defRPr>
              </a:lvl2pPr>
              <a:lvl3pPr>
                <a:defRPr sz="5000">
                  <a:solidFill>
                    <a:srgbClr val="000000"/>
                  </a:solidFill>
                  <a:latin typeface="Helvetica Light" charset="0"/>
                  <a:ea typeface="Helvetica Light" charset="0"/>
                  <a:cs typeface="Helvetica Light" charset="0"/>
                  <a:sym typeface="Helvetica Light" charset="0"/>
                </a:defRPr>
              </a:lvl3pPr>
              <a:lvl4pPr>
                <a:defRPr sz="5000">
                  <a:solidFill>
                    <a:srgbClr val="000000"/>
                  </a:solidFill>
                  <a:latin typeface="Helvetica Light" charset="0"/>
                  <a:ea typeface="Helvetica Light" charset="0"/>
                  <a:cs typeface="Helvetica Light" charset="0"/>
                  <a:sym typeface="Helvetica Light" charset="0"/>
                </a:defRPr>
              </a:lvl4pPr>
              <a:lvl5pPr>
                <a:defRPr sz="5000">
                  <a:solidFill>
                    <a:srgbClr val="000000"/>
                  </a:solidFill>
                  <a:latin typeface="Helvetica Light" charset="0"/>
                  <a:ea typeface="Helvetica Light" charset="0"/>
                  <a:cs typeface="Helvetica Light" charset="0"/>
                  <a:sym typeface="Helvetica Light" charset="0"/>
                </a:defRPr>
              </a:lvl5pPr>
              <a:lvl6pPr marL="4572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defTabSz="457200"/>
              <a:endParaRPr lang="it-IT" altLang="it-IT" sz="900"/>
            </a:p>
          </p:txBody>
        </p:sp>
        <p:sp>
          <p:nvSpPr>
            <p:cNvPr id="6239" name="Line 95"/>
            <p:cNvSpPr>
              <a:spLocks noChangeShapeType="1"/>
            </p:cNvSpPr>
            <p:nvPr/>
          </p:nvSpPr>
          <p:spPr bwMode="auto">
            <a:xfrm flipH="1" flipV="1">
              <a:off x="48758" y="-1"/>
              <a:ext cx="1427" cy="383175"/>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grpSp>
      <p:sp>
        <p:nvSpPr>
          <p:cNvPr id="6240" name="AutoShape 96"/>
          <p:cNvSpPr>
            <a:spLocks/>
          </p:cNvSpPr>
          <p:nvPr/>
        </p:nvSpPr>
        <p:spPr bwMode="auto">
          <a:xfrm>
            <a:off x="9859169" y="4905375"/>
            <a:ext cx="950913" cy="1283494"/>
          </a:xfrm>
          <a:custGeom>
            <a:avLst/>
            <a:gdLst>
              <a:gd name="T0" fmla="*/ 10296 w 20592"/>
              <a:gd name="T1" fmla="*/ 10800 h 21600"/>
              <a:gd name="T2" fmla="*/ 10296 w 20592"/>
              <a:gd name="T3" fmla="*/ 10800 h 21600"/>
              <a:gd name="T4" fmla="*/ 10296 w 20592"/>
              <a:gd name="T5" fmla="*/ 10800 h 21600"/>
              <a:gd name="T6" fmla="*/ 10296 w 20592"/>
              <a:gd name="T7" fmla="*/ 10800 h 21600"/>
            </a:gdLst>
            <a:ahLst/>
            <a:cxnLst>
              <a:cxn ang="0">
                <a:pos x="T0" y="T1"/>
              </a:cxn>
              <a:cxn ang="0">
                <a:pos x="T2" y="T3"/>
              </a:cxn>
              <a:cxn ang="0">
                <a:pos x="T4" y="T5"/>
              </a:cxn>
              <a:cxn ang="0">
                <a:pos x="T6" y="T7"/>
              </a:cxn>
            </a:cxnLst>
            <a:rect l="0" t="0" r="r" b="b"/>
            <a:pathLst>
              <a:path w="20592" h="21600">
                <a:moveTo>
                  <a:pt x="0" y="21600"/>
                </a:moveTo>
                <a:cubicBezTo>
                  <a:pt x="5590" y="20097"/>
                  <a:pt x="11179" y="18594"/>
                  <a:pt x="14569" y="15457"/>
                </a:cubicBezTo>
                <a:cubicBezTo>
                  <a:pt x="17958" y="12319"/>
                  <a:pt x="21600" y="5350"/>
                  <a:pt x="20335" y="2774"/>
                </a:cubicBezTo>
                <a:cubicBezTo>
                  <a:pt x="19071" y="198"/>
                  <a:pt x="13026" y="99"/>
                  <a:pt x="6981" y="0"/>
                </a:cubicBezTo>
              </a:path>
            </a:pathLst>
          </a:custGeom>
          <a:noFill/>
          <a:ln w="25400" cap="flat" cmpd="sng">
            <a:solidFill>
              <a:srgbClr val="000000"/>
            </a:solidFill>
            <a:prstDash val="dash"/>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a:defRPr sz="5000">
                <a:solidFill>
                  <a:srgbClr val="000000"/>
                </a:solidFill>
                <a:latin typeface="Helvetica Light" charset="0"/>
                <a:ea typeface="Helvetica Light" charset="0"/>
                <a:cs typeface="Helvetica Light" charset="0"/>
                <a:sym typeface="Helvetica Light" charset="0"/>
              </a:defRPr>
            </a:lvl1pPr>
            <a:lvl2pPr>
              <a:defRPr sz="5000">
                <a:solidFill>
                  <a:srgbClr val="000000"/>
                </a:solidFill>
                <a:latin typeface="Helvetica Light" charset="0"/>
                <a:ea typeface="Helvetica Light" charset="0"/>
                <a:cs typeface="Helvetica Light" charset="0"/>
                <a:sym typeface="Helvetica Light" charset="0"/>
              </a:defRPr>
            </a:lvl2pPr>
            <a:lvl3pPr>
              <a:defRPr sz="5000">
                <a:solidFill>
                  <a:srgbClr val="000000"/>
                </a:solidFill>
                <a:latin typeface="Helvetica Light" charset="0"/>
                <a:ea typeface="Helvetica Light" charset="0"/>
                <a:cs typeface="Helvetica Light" charset="0"/>
                <a:sym typeface="Helvetica Light" charset="0"/>
              </a:defRPr>
            </a:lvl3pPr>
            <a:lvl4pPr>
              <a:defRPr sz="5000">
                <a:solidFill>
                  <a:srgbClr val="000000"/>
                </a:solidFill>
                <a:latin typeface="Helvetica Light" charset="0"/>
                <a:ea typeface="Helvetica Light" charset="0"/>
                <a:cs typeface="Helvetica Light" charset="0"/>
                <a:sym typeface="Helvetica Light" charset="0"/>
              </a:defRPr>
            </a:lvl4pPr>
            <a:lvl5pPr>
              <a:defRPr sz="5000">
                <a:solidFill>
                  <a:srgbClr val="000000"/>
                </a:solidFill>
                <a:latin typeface="Helvetica Light" charset="0"/>
                <a:ea typeface="Helvetica Light" charset="0"/>
                <a:cs typeface="Helvetica Light" charset="0"/>
                <a:sym typeface="Helvetica Light" charset="0"/>
              </a:defRPr>
            </a:lvl5pPr>
            <a:lvl6pPr marL="4572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defTabSz="457200"/>
            <a:endParaRPr lang="it-IT" altLang="it-IT" sz="900"/>
          </a:p>
        </p:txBody>
      </p:sp>
      <p:sp>
        <p:nvSpPr>
          <p:cNvPr id="6241" name="Line 97"/>
          <p:cNvSpPr>
            <a:spLocks noChangeShapeType="1"/>
          </p:cNvSpPr>
          <p:nvPr/>
        </p:nvSpPr>
        <p:spPr bwMode="auto">
          <a:xfrm flipH="1" flipV="1">
            <a:off x="10062369" y="4905375"/>
            <a:ext cx="342106" cy="794"/>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6242" name="AutoShape 98"/>
          <p:cNvSpPr>
            <a:spLocks/>
          </p:cNvSpPr>
          <p:nvPr/>
        </p:nvSpPr>
        <p:spPr bwMode="auto">
          <a:xfrm>
            <a:off x="9539288" y="4969669"/>
            <a:ext cx="134938" cy="575469"/>
          </a:xfrm>
          <a:custGeom>
            <a:avLst/>
            <a:gdLst>
              <a:gd name="T0" fmla="+- 0 11531 1462"/>
              <a:gd name="T1" fmla="*/ T0 w 20138"/>
              <a:gd name="T2" fmla="*/ 10800 h 21600"/>
              <a:gd name="T3" fmla="+- 0 11531 1462"/>
              <a:gd name="T4" fmla="*/ T3 w 20138"/>
              <a:gd name="T5" fmla="*/ 10800 h 21600"/>
              <a:gd name="T6" fmla="+- 0 11531 1462"/>
              <a:gd name="T7" fmla="*/ T6 w 20138"/>
              <a:gd name="T8" fmla="*/ 10800 h 21600"/>
              <a:gd name="T9" fmla="+- 0 11531 1462"/>
              <a:gd name="T10" fmla="*/ T9 w 20138"/>
              <a:gd name="T11" fmla="*/ 10800 h 21600"/>
            </a:gdLst>
            <a:ahLst/>
            <a:cxnLst>
              <a:cxn ang="0">
                <a:pos x="T1" y="T2"/>
              </a:cxn>
              <a:cxn ang="0">
                <a:pos x="T4" y="T5"/>
              </a:cxn>
              <a:cxn ang="0">
                <a:pos x="T7" y="T8"/>
              </a:cxn>
              <a:cxn ang="0">
                <a:pos x="T10" y="T11"/>
              </a:cxn>
            </a:cxnLst>
            <a:rect l="0" t="0" r="r" b="b"/>
            <a:pathLst>
              <a:path w="20138" h="21600">
                <a:moveTo>
                  <a:pt x="9155" y="0"/>
                </a:moveTo>
                <a:cubicBezTo>
                  <a:pt x="3846" y="2354"/>
                  <a:pt x="-1462" y="4708"/>
                  <a:pt x="369" y="8308"/>
                </a:cubicBezTo>
                <a:cubicBezTo>
                  <a:pt x="2199" y="11908"/>
                  <a:pt x="11169" y="16754"/>
                  <a:pt x="20138" y="21600"/>
                </a:cubicBezTo>
              </a:path>
            </a:pathLst>
          </a:custGeom>
          <a:noFill/>
          <a:ln w="25400" cap="flat" cmpd="sng">
            <a:solidFill>
              <a:srgbClr val="000000"/>
            </a:solidFill>
            <a:prstDash val="dash"/>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a:defRPr sz="5000">
                <a:solidFill>
                  <a:srgbClr val="000000"/>
                </a:solidFill>
                <a:latin typeface="Helvetica Light" charset="0"/>
                <a:ea typeface="Helvetica Light" charset="0"/>
                <a:cs typeface="Helvetica Light" charset="0"/>
                <a:sym typeface="Helvetica Light" charset="0"/>
              </a:defRPr>
            </a:lvl1pPr>
            <a:lvl2pPr>
              <a:defRPr sz="5000">
                <a:solidFill>
                  <a:srgbClr val="000000"/>
                </a:solidFill>
                <a:latin typeface="Helvetica Light" charset="0"/>
                <a:ea typeface="Helvetica Light" charset="0"/>
                <a:cs typeface="Helvetica Light" charset="0"/>
                <a:sym typeface="Helvetica Light" charset="0"/>
              </a:defRPr>
            </a:lvl2pPr>
            <a:lvl3pPr>
              <a:defRPr sz="5000">
                <a:solidFill>
                  <a:srgbClr val="000000"/>
                </a:solidFill>
                <a:latin typeface="Helvetica Light" charset="0"/>
                <a:ea typeface="Helvetica Light" charset="0"/>
                <a:cs typeface="Helvetica Light" charset="0"/>
                <a:sym typeface="Helvetica Light" charset="0"/>
              </a:defRPr>
            </a:lvl3pPr>
            <a:lvl4pPr>
              <a:defRPr sz="5000">
                <a:solidFill>
                  <a:srgbClr val="000000"/>
                </a:solidFill>
                <a:latin typeface="Helvetica Light" charset="0"/>
                <a:ea typeface="Helvetica Light" charset="0"/>
                <a:cs typeface="Helvetica Light" charset="0"/>
                <a:sym typeface="Helvetica Light" charset="0"/>
              </a:defRPr>
            </a:lvl4pPr>
            <a:lvl5pPr>
              <a:defRPr sz="5000">
                <a:solidFill>
                  <a:srgbClr val="000000"/>
                </a:solidFill>
                <a:latin typeface="Helvetica Light" charset="0"/>
                <a:ea typeface="Helvetica Light" charset="0"/>
                <a:cs typeface="Helvetica Light" charset="0"/>
                <a:sym typeface="Helvetica Light" charset="0"/>
              </a:defRPr>
            </a:lvl5pPr>
            <a:lvl6pPr marL="4572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defTabSz="457200"/>
            <a:endParaRPr lang="it-IT" altLang="it-IT" sz="900"/>
          </a:p>
        </p:txBody>
      </p:sp>
      <p:sp>
        <p:nvSpPr>
          <p:cNvPr id="6243" name="Line 99"/>
          <p:cNvSpPr>
            <a:spLocks noChangeShapeType="1"/>
          </p:cNvSpPr>
          <p:nvPr/>
        </p:nvSpPr>
        <p:spPr bwMode="auto">
          <a:xfrm>
            <a:off x="9646444" y="5545138"/>
            <a:ext cx="12700" cy="88107"/>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6244" name="AutoShape 100"/>
          <p:cNvSpPr>
            <a:spLocks/>
          </p:cNvSpPr>
          <p:nvPr/>
        </p:nvSpPr>
        <p:spPr bwMode="auto">
          <a:xfrm>
            <a:off x="9376569" y="6105525"/>
            <a:ext cx="424656" cy="294482"/>
          </a:xfrm>
          <a:custGeom>
            <a:avLst/>
            <a:gdLst>
              <a:gd name="T0" fmla="+- 0 10536 978"/>
              <a:gd name="T1" fmla="*/ T0 w 19116"/>
              <a:gd name="T2" fmla="*/ 10800 h 21600"/>
              <a:gd name="T3" fmla="+- 0 10536 978"/>
              <a:gd name="T4" fmla="*/ T3 w 19116"/>
              <a:gd name="T5" fmla="*/ 10800 h 21600"/>
              <a:gd name="T6" fmla="+- 0 10536 978"/>
              <a:gd name="T7" fmla="*/ T6 w 19116"/>
              <a:gd name="T8" fmla="*/ 10800 h 21600"/>
              <a:gd name="T9" fmla="+- 0 10536 978"/>
              <a:gd name="T10" fmla="*/ T9 w 19116"/>
              <a:gd name="T11" fmla="*/ 10800 h 21600"/>
            </a:gdLst>
            <a:ahLst/>
            <a:cxnLst>
              <a:cxn ang="0">
                <a:pos x="T1" y="T2"/>
              </a:cxn>
              <a:cxn ang="0">
                <a:pos x="T4" y="T5"/>
              </a:cxn>
              <a:cxn ang="0">
                <a:pos x="T7" y="T8"/>
              </a:cxn>
              <a:cxn ang="0">
                <a:pos x="T10" y="T11"/>
              </a:cxn>
            </a:cxnLst>
            <a:rect l="0" t="0" r="r" b="b"/>
            <a:pathLst>
              <a:path w="19116" h="21600">
                <a:moveTo>
                  <a:pt x="11428" y="21600"/>
                </a:moveTo>
                <a:cubicBezTo>
                  <a:pt x="5225" y="18270"/>
                  <a:pt x="-978" y="14940"/>
                  <a:pt x="130" y="14040"/>
                </a:cubicBezTo>
                <a:cubicBezTo>
                  <a:pt x="1237" y="13140"/>
                  <a:pt x="15527" y="18540"/>
                  <a:pt x="18074" y="16200"/>
                </a:cubicBezTo>
                <a:cubicBezTo>
                  <a:pt x="20622" y="13860"/>
                  <a:pt x="18019" y="6930"/>
                  <a:pt x="15416" y="0"/>
                </a:cubicBezTo>
              </a:path>
            </a:pathLst>
          </a:custGeom>
          <a:noFill/>
          <a:ln w="25400" cap="flat" cmpd="sng">
            <a:solidFill>
              <a:srgbClr val="000000"/>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a:defRPr sz="5000">
                <a:solidFill>
                  <a:srgbClr val="000000"/>
                </a:solidFill>
                <a:latin typeface="Helvetica Light" charset="0"/>
                <a:ea typeface="Helvetica Light" charset="0"/>
                <a:cs typeface="Helvetica Light" charset="0"/>
                <a:sym typeface="Helvetica Light" charset="0"/>
              </a:defRPr>
            </a:lvl1pPr>
            <a:lvl2pPr>
              <a:defRPr sz="5000">
                <a:solidFill>
                  <a:srgbClr val="000000"/>
                </a:solidFill>
                <a:latin typeface="Helvetica Light" charset="0"/>
                <a:ea typeface="Helvetica Light" charset="0"/>
                <a:cs typeface="Helvetica Light" charset="0"/>
                <a:sym typeface="Helvetica Light" charset="0"/>
              </a:defRPr>
            </a:lvl2pPr>
            <a:lvl3pPr>
              <a:defRPr sz="5000">
                <a:solidFill>
                  <a:srgbClr val="000000"/>
                </a:solidFill>
                <a:latin typeface="Helvetica Light" charset="0"/>
                <a:ea typeface="Helvetica Light" charset="0"/>
                <a:cs typeface="Helvetica Light" charset="0"/>
                <a:sym typeface="Helvetica Light" charset="0"/>
              </a:defRPr>
            </a:lvl3pPr>
            <a:lvl4pPr>
              <a:defRPr sz="5000">
                <a:solidFill>
                  <a:srgbClr val="000000"/>
                </a:solidFill>
                <a:latin typeface="Helvetica Light" charset="0"/>
                <a:ea typeface="Helvetica Light" charset="0"/>
                <a:cs typeface="Helvetica Light" charset="0"/>
                <a:sym typeface="Helvetica Light" charset="0"/>
              </a:defRPr>
            </a:lvl4pPr>
            <a:lvl5pPr>
              <a:defRPr sz="5000">
                <a:solidFill>
                  <a:srgbClr val="000000"/>
                </a:solidFill>
                <a:latin typeface="Helvetica Light" charset="0"/>
                <a:ea typeface="Helvetica Light" charset="0"/>
                <a:cs typeface="Helvetica Light" charset="0"/>
                <a:sym typeface="Helvetica Light" charset="0"/>
              </a:defRPr>
            </a:lvl5pPr>
            <a:lvl6pPr marL="4572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defTabSz="457200"/>
            <a:endParaRPr lang="it-IT" altLang="it-IT" sz="900"/>
          </a:p>
        </p:txBody>
      </p:sp>
      <p:grpSp>
        <p:nvGrpSpPr>
          <p:cNvPr id="6245" name="Group 101"/>
          <p:cNvGrpSpPr>
            <a:grpSpLocks/>
          </p:cNvGrpSpPr>
          <p:nvPr/>
        </p:nvGrpSpPr>
        <p:grpSpPr bwMode="auto">
          <a:xfrm>
            <a:off x="9644857" y="4868069"/>
            <a:ext cx="458788" cy="855663"/>
            <a:chOff x="0" y="-1"/>
            <a:chExt cx="917225" cy="1711831"/>
          </a:xfrm>
        </p:grpSpPr>
        <p:grpSp>
          <p:nvGrpSpPr>
            <p:cNvPr id="6246" name="Group 102"/>
            <p:cNvGrpSpPr>
              <a:grpSpLocks/>
            </p:cNvGrpSpPr>
            <p:nvPr/>
          </p:nvGrpSpPr>
          <p:grpSpPr bwMode="auto">
            <a:xfrm>
              <a:off x="472912" y="0"/>
              <a:ext cx="444313" cy="1512316"/>
              <a:chOff x="0" y="-1"/>
              <a:chExt cx="444312" cy="1512317"/>
            </a:xfrm>
          </p:grpSpPr>
          <p:sp>
            <p:nvSpPr>
              <p:cNvPr id="6247" name="AutoShape 103"/>
              <p:cNvSpPr>
                <a:spLocks/>
              </p:cNvSpPr>
              <p:nvPr/>
            </p:nvSpPr>
            <p:spPr bwMode="auto">
              <a:xfrm rot="6073365" flipH="1">
                <a:off x="-343333" y="821114"/>
                <a:ext cx="1130978" cy="228568"/>
              </a:xfrm>
              <a:custGeom>
                <a:avLst/>
                <a:gdLst>
                  <a:gd name="T0" fmla="*/ 10800 w 21600"/>
                  <a:gd name="T1" fmla="+- 0 10397 703"/>
                  <a:gd name="T2" fmla="*/ 10397 h 19389"/>
                  <a:gd name="T3" fmla="*/ 10800 w 21600"/>
                  <a:gd name="T4" fmla="+- 0 10397 703"/>
                  <a:gd name="T5" fmla="*/ 10397 h 19389"/>
                  <a:gd name="T6" fmla="*/ 10800 w 21600"/>
                  <a:gd name="T7" fmla="+- 0 10397 703"/>
                  <a:gd name="T8" fmla="*/ 10397 h 19389"/>
                  <a:gd name="T9" fmla="*/ 10800 w 21600"/>
                  <a:gd name="T10" fmla="+- 0 10397 703"/>
                  <a:gd name="T11" fmla="*/ 10397 h 19389"/>
                </a:gdLst>
                <a:ahLst/>
                <a:cxnLst>
                  <a:cxn ang="0">
                    <a:pos x="T0" y="T2"/>
                  </a:cxn>
                  <a:cxn ang="0">
                    <a:pos x="T3" y="T5"/>
                  </a:cxn>
                  <a:cxn ang="0">
                    <a:pos x="T6" y="T8"/>
                  </a:cxn>
                  <a:cxn ang="0">
                    <a:pos x="T9" y="T11"/>
                  </a:cxn>
                </a:cxnLst>
                <a:rect l="0" t="0" r="r" b="b"/>
                <a:pathLst>
                  <a:path w="21600" h="19389">
                    <a:moveTo>
                      <a:pt x="0" y="13697"/>
                    </a:moveTo>
                    <a:cubicBezTo>
                      <a:pt x="4140" y="6497"/>
                      <a:pt x="8280" y="-703"/>
                      <a:pt x="10368" y="55"/>
                    </a:cubicBezTo>
                    <a:cubicBezTo>
                      <a:pt x="12456" y="813"/>
                      <a:pt x="10656" y="15592"/>
                      <a:pt x="12528" y="18244"/>
                    </a:cubicBezTo>
                    <a:cubicBezTo>
                      <a:pt x="14400" y="20897"/>
                      <a:pt x="18000" y="18434"/>
                      <a:pt x="21600" y="15971"/>
                    </a:cubicBezTo>
                  </a:path>
                </a:pathLst>
              </a:custGeom>
              <a:noFill/>
              <a:ln w="25400" cap="flat" cmpd="sng">
                <a:solidFill>
                  <a:srgbClr val="000000"/>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a:defRPr sz="5000">
                    <a:solidFill>
                      <a:srgbClr val="000000"/>
                    </a:solidFill>
                    <a:latin typeface="Helvetica Light" charset="0"/>
                    <a:ea typeface="Helvetica Light" charset="0"/>
                    <a:cs typeface="Helvetica Light" charset="0"/>
                    <a:sym typeface="Helvetica Light" charset="0"/>
                  </a:defRPr>
                </a:lvl1pPr>
                <a:lvl2pPr>
                  <a:defRPr sz="5000">
                    <a:solidFill>
                      <a:srgbClr val="000000"/>
                    </a:solidFill>
                    <a:latin typeface="Helvetica Light" charset="0"/>
                    <a:ea typeface="Helvetica Light" charset="0"/>
                    <a:cs typeface="Helvetica Light" charset="0"/>
                    <a:sym typeface="Helvetica Light" charset="0"/>
                  </a:defRPr>
                </a:lvl2pPr>
                <a:lvl3pPr>
                  <a:defRPr sz="5000">
                    <a:solidFill>
                      <a:srgbClr val="000000"/>
                    </a:solidFill>
                    <a:latin typeface="Helvetica Light" charset="0"/>
                    <a:ea typeface="Helvetica Light" charset="0"/>
                    <a:cs typeface="Helvetica Light" charset="0"/>
                    <a:sym typeface="Helvetica Light" charset="0"/>
                  </a:defRPr>
                </a:lvl3pPr>
                <a:lvl4pPr>
                  <a:defRPr sz="5000">
                    <a:solidFill>
                      <a:srgbClr val="000000"/>
                    </a:solidFill>
                    <a:latin typeface="Helvetica Light" charset="0"/>
                    <a:ea typeface="Helvetica Light" charset="0"/>
                    <a:cs typeface="Helvetica Light" charset="0"/>
                    <a:sym typeface="Helvetica Light" charset="0"/>
                  </a:defRPr>
                </a:lvl4pPr>
                <a:lvl5pPr>
                  <a:defRPr sz="5000">
                    <a:solidFill>
                      <a:srgbClr val="000000"/>
                    </a:solidFill>
                    <a:latin typeface="Helvetica Light" charset="0"/>
                    <a:ea typeface="Helvetica Light" charset="0"/>
                    <a:cs typeface="Helvetica Light" charset="0"/>
                    <a:sym typeface="Helvetica Light" charset="0"/>
                  </a:defRPr>
                </a:lvl5pPr>
                <a:lvl6pPr marL="4572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defTabSz="457200"/>
                <a:endParaRPr lang="it-IT" altLang="it-IT" sz="900"/>
              </a:p>
            </p:txBody>
          </p:sp>
          <p:sp>
            <p:nvSpPr>
              <p:cNvPr id="6248" name="Line 104"/>
              <p:cNvSpPr>
                <a:spLocks noChangeShapeType="1"/>
              </p:cNvSpPr>
              <p:nvPr/>
            </p:nvSpPr>
            <p:spPr bwMode="auto">
              <a:xfrm flipV="1">
                <a:off x="194749" y="-1"/>
                <a:ext cx="135058" cy="688080"/>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grpSp>
        <p:sp>
          <p:nvSpPr>
            <p:cNvPr id="6249" name="AutoShape 105"/>
            <p:cNvSpPr>
              <a:spLocks/>
            </p:cNvSpPr>
            <p:nvPr/>
          </p:nvSpPr>
          <p:spPr bwMode="auto">
            <a:xfrm>
              <a:off x="0" y="1412598"/>
              <a:ext cx="560439" cy="299232"/>
            </a:xfrm>
            <a:custGeom>
              <a:avLst/>
              <a:gdLst>
                <a:gd name="T0" fmla="*/ 10800 w 21600"/>
                <a:gd name="T1" fmla="*/ 10113 h 20227"/>
                <a:gd name="T2" fmla="*/ 10800 w 21600"/>
                <a:gd name="T3" fmla="*/ 10113 h 20227"/>
                <a:gd name="T4" fmla="*/ 10800 w 21600"/>
                <a:gd name="T5" fmla="*/ 10113 h 20227"/>
                <a:gd name="T6" fmla="*/ 10800 w 21600"/>
                <a:gd name="T7" fmla="*/ 10113 h 20227"/>
              </a:gdLst>
              <a:ahLst/>
              <a:cxnLst>
                <a:cxn ang="0">
                  <a:pos x="T0" y="T1"/>
                </a:cxn>
                <a:cxn ang="0">
                  <a:pos x="T2" y="T3"/>
                </a:cxn>
                <a:cxn ang="0">
                  <a:pos x="T4" y="T5"/>
                </a:cxn>
                <a:cxn ang="0">
                  <a:pos x="T6" y="T7"/>
                </a:cxn>
              </a:cxnLst>
              <a:rect l="0" t="0" r="r" b="b"/>
              <a:pathLst>
                <a:path w="21600" h="20227">
                  <a:moveTo>
                    <a:pt x="0" y="9969"/>
                  </a:moveTo>
                  <a:cubicBezTo>
                    <a:pt x="3884" y="15785"/>
                    <a:pt x="7768" y="21600"/>
                    <a:pt x="11368" y="19938"/>
                  </a:cubicBezTo>
                  <a:cubicBezTo>
                    <a:pt x="14968" y="18277"/>
                    <a:pt x="18284" y="9138"/>
                    <a:pt x="21600" y="0"/>
                  </a:cubicBezTo>
                </a:path>
              </a:pathLst>
            </a:custGeom>
            <a:noFill/>
            <a:ln w="25400" cap="flat" cmpd="sng">
              <a:solidFill>
                <a:srgbClr val="000000"/>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a:defRPr sz="5000">
                  <a:solidFill>
                    <a:srgbClr val="000000"/>
                  </a:solidFill>
                  <a:latin typeface="Helvetica Light" charset="0"/>
                  <a:ea typeface="Helvetica Light" charset="0"/>
                  <a:cs typeface="Helvetica Light" charset="0"/>
                  <a:sym typeface="Helvetica Light" charset="0"/>
                </a:defRPr>
              </a:lvl1pPr>
              <a:lvl2pPr>
                <a:defRPr sz="5000">
                  <a:solidFill>
                    <a:srgbClr val="000000"/>
                  </a:solidFill>
                  <a:latin typeface="Helvetica Light" charset="0"/>
                  <a:ea typeface="Helvetica Light" charset="0"/>
                  <a:cs typeface="Helvetica Light" charset="0"/>
                  <a:sym typeface="Helvetica Light" charset="0"/>
                </a:defRPr>
              </a:lvl2pPr>
              <a:lvl3pPr>
                <a:defRPr sz="5000">
                  <a:solidFill>
                    <a:srgbClr val="000000"/>
                  </a:solidFill>
                  <a:latin typeface="Helvetica Light" charset="0"/>
                  <a:ea typeface="Helvetica Light" charset="0"/>
                  <a:cs typeface="Helvetica Light" charset="0"/>
                  <a:sym typeface="Helvetica Light" charset="0"/>
                </a:defRPr>
              </a:lvl3pPr>
              <a:lvl4pPr>
                <a:defRPr sz="5000">
                  <a:solidFill>
                    <a:srgbClr val="000000"/>
                  </a:solidFill>
                  <a:latin typeface="Helvetica Light" charset="0"/>
                  <a:ea typeface="Helvetica Light" charset="0"/>
                  <a:cs typeface="Helvetica Light" charset="0"/>
                  <a:sym typeface="Helvetica Light" charset="0"/>
                </a:defRPr>
              </a:lvl4pPr>
              <a:lvl5pPr>
                <a:defRPr sz="5000">
                  <a:solidFill>
                    <a:srgbClr val="000000"/>
                  </a:solidFill>
                  <a:latin typeface="Helvetica Light" charset="0"/>
                  <a:ea typeface="Helvetica Light" charset="0"/>
                  <a:cs typeface="Helvetica Light" charset="0"/>
                  <a:sym typeface="Helvetica Light" charset="0"/>
                </a:defRPr>
              </a:lvl5pPr>
              <a:lvl6pPr marL="4572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defTabSz="457200"/>
              <a:endParaRPr lang="it-IT" altLang="it-IT" sz="900"/>
            </a:p>
          </p:txBody>
        </p:sp>
      </p:grpSp>
      <p:grpSp>
        <p:nvGrpSpPr>
          <p:cNvPr id="6250" name="Group 106"/>
          <p:cNvGrpSpPr>
            <a:grpSpLocks/>
          </p:cNvGrpSpPr>
          <p:nvPr/>
        </p:nvGrpSpPr>
        <p:grpSpPr bwMode="auto">
          <a:xfrm>
            <a:off x="9509919" y="3938588"/>
            <a:ext cx="681831" cy="809625"/>
            <a:chOff x="-1" y="-1"/>
            <a:chExt cx="1363189" cy="1619249"/>
          </a:xfrm>
        </p:grpSpPr>
        <p:sp>
          <p:nvSpPr>
            <p:cNvPr id="6251" name="AutoShape 107"/>
            <p:cNvSpPr>
              <a:spLocks/>
            </p:cNvSpPr>
            <p:nvPr/>
          </p:nvSpPr>
          <p:spPr bwMode="auto">
            <a:xfrm rot="384478" flipH="1">
              <a:off x="72982" y="179642"/>
              <a:ext cx="1217224" cy="137597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21600"/>
                  </a:moveTo>
                  <a:cubicBezTo>
                    <a:pt x="3029" y="17352"/>
                    <a:pt x="6059" y="13104"/>
                    <a:pt x="7376" y="12528"/>
                  </a:cubicBezTo>
                  <a:cubicBezTo>
                    <a:pt x="8693" y="11952"/>
                    <a:pt x="7200" y="18216"/>
                    <a:pt x="7902" y="18144"/>
                  </a:cubicBezTo>
                  <a:cubicBezTo>
                    <a:pt x="8605" y="18072"/>
                    <a:pt x="10800" y="12672"/>
                    <a:pt x="11590" y="12096"/>
                  </a:cubicBezTo>
                  <a:cubicBezTo>
                    <a:pt x="12380" y="11520"/>
                    <a:pt x="10976" y="16704"/>
                    <a:pt x="12644" y="14688"/>
                  </a:cubicBezTo>
                  <a:cubicBezTo>
                    <a:pt x="14312" y="12672"/>
                    <a:pt x="17956" y="6336"/>
                    <a:pt x="21600" y="0"/>
                  </a:cubicBezTo>
                </a:path>
              </a:pathLst>
            </a:custGeom>
            <a:noFill/>
            <a:ln w="25400" cap="flat" cmpd="sng">
              <a:solidFill>
                <a:srgbClr val="000000"/>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a:defRPr sz="5000">
                  <a:solidFill>
                    <a:srgbClr val="000000"/>
                  </a:solidFill>
                  <a:latin typeface="Helvetica Light" charset="0"/>
                  <a:ea typeface="Helvetica Light" charset="0"/>
                  <a:cs typeface="Helvetica Light" charset="0"/>
                  <a:sym typeface="Helvetica Light" charset="0"/>
                </a:defRPr>
              </a:lvl1pPr>
              <a:lvl2pPr>
                <a:defRPr sz="5000">
                  <a:solidFill>
                    <a:srgbClr val="000000"/>
                  </a:solidFill>
                  <a:latin typeface="Helvetica Light" charset="0"/>
                  <a:ea typeface="Helvetica Light" charset="0"/>
                  <a:cs typeface="Helvetica Light" charset="0"/>
                  <a:sym typeface="Helvetica Light" charset="0"/>
                </a:defRPr>
              </a:lvl2pPr>
              <a:lvl3pPr>
                <a:defRPr sz="5000">
                  <a:solidFill>
                    <a:srgbClr val="000000"/>
                  </a:solidFill>
                  <a:latin typeface="Helvetica Light" charset="0"/>
                  <a:ea typeface="Helvetica Light" charset="0"/>
                  <a:cs typeface="Helvetica Light" charset="0"/>
                  <a:sym typeface="Helvetica Light" charset="0"/>
                </a:defRPr>
              </a:lvl3pPr>
              <a:lvl4pPr>
                <a:defRPr sz="5000">
                  <a:solidFill>
                    <a:srgbClr val="000000"/>
                  </a:solidFill>
                  <a:latin typeface="Helvetica Light" charset="0"/>
                  <a:ea typeface="Helvetica Light" charset="0"/>
                  <a:cs typeface="Helvetica Light" charset="0"/>
                  <a:sym typeface="Helvetica Light" charset="0"/>
                </a:defRPr>
              </a:lvl4pPr>
              <a:lvl5pPr>
                <a:defRPr sz="5000">
                  <a:solidFill>
                    <a:srgbClr val="000000"/>
                  </a:solidFill>
                  <a:latin typeface="Helvetica Light" charset="0"/>
                  <a:ea typeface="Helvetica Light" charset="0"/>
                  <a:cs typeface="Helvetica Light" charset="0"/>
                  <a:sym typeface="Helvetica Light" charset="0"/>
                </a:defRPr>
              </a:lvl5pPr>
              <a:lvl6pPr marL="4572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defTabSz="457200"/>
              <a:endParaRPr lang="it-IT" altLang="it-IT" sz="900"/>
            </a:p>
          </p:txBody>
        </p:sp>
        <p:sp>
          <p:nvSpPr>
            <p:cNvPr id="6252" name="Line 108"/>
            <p:cNvSpPr>
              <a:spLocks noChangeShapeType="1"/>
            </p:cNvSpPr>
            <p:nvPr/>
          </p:nvSpPr>
          <p:spPr bwMode="auto">
            <a:xfrm flipH="1" flipV="1">
              <a:off x="106850" y="0"/>
              <a:ext cx="443843" cy="1102164"/>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grpSp>
      <p:sp>
        <p:nvSpPr>
          <p:cNvPr id="6253" name="Rectangle 109"/>
          <p:cNvSpPr>
            <a:spLocks/>
          </p:cNvSpPr>
          <p:nvPr/>
        </p:nvSpPr>
        <p:spPr bwMode="auto">
          <a:xfrm>
            <a:off x="402432" y="1441669"/>
            <a:ext cx="6543675" cy="1990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spAutoFit/>
          </a:bodyPr>
          <a:lstStyle/>
          <a:p>
            <a:pPr algn="l"/>
            <a:r>
              <a:rPr lang="it-IT" altLang="it-IT"/>
              <a:t>The player runs with the ball towards the cones makes fakes with changes of direction and with cutouts back, past the third row of cones makes a backhand pass to the partner who has made the same movement without the ball which receives and takes in drive leads straight . Players start alternating once on the right with the ball and left when the passage you receive from right to left on goal is a reverse drive</a:t>
            </a:r>
          </a:p>
        </p:txBody>
      </p:sp>
      <p:grpSp>
        <p:nvGrpSpPr>
          <p:cNvPr id="6254" name="Group 110"/>
          <p:cNvGrpSpPr>
            <a:grpSpLocks/>
          </p:cNvGrpSpPr>
          <p:nvPr/>
        </p:nvGrpSpPr>
        <p:grpSpPr bwMode="auto">
          <a:xfrm>
            <a:off x="10560844" y="3371057"/>
            <a:ext cx="140494" cy="230188"/>
            <a:chOff x="0" y="0"/>
            <a:chExt cx="281301" cy="461303"/>
          </a:xfrm>
        </p:grpSpPr>
        <p:sp>
          <p:nvSpPr>
            <p:cNvPr id="6255" name="Oval 111"/>
            <p:cNvSpPr>
              <a:spLocks/>
            </p:cNvSpPr>
            <p:nvPr/>
          </p:nvSpPr>
          <p:spPr bwMode="auto">
            <a:xfrm rot="5400000" flipH="1">
              <a:off x="0" y="180001"/>
              <a:ext cx="281301" cy="281301"/>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grpSp>
          <p:nvGrpSpPr>
            <p:cNvPr id="6256" name="Group 112"/>
            <p:cNvGrpSpPr>
              <a:grpSpLocks/>
            </p:cNvGrpSpPr>
            <p:nvPr/>
          </p:nvGrpSpPr>
          <p:grpSpPr bwMode="auto">
            <a:xfrm>
              <a:off x="51696" y="0"/>
              <a:ext cx="197476" cy="180002"/>
              <a:chOff x="0" y="0"/>
              <a:chExt cx="197475" cy="180002"/>
            </a:xfrm>
          </p:grpSpPr>
          <p:pic>
            <p:nvPicPr>
              <p:cNvPr id="6257" name="Picture 113" descr="image4.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rot="5400000" flipH="1">
                <a:off x="8737" y="-8737"/>
                <a:ext cx="180002" cy="197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6258" name="Picture 114" descr="image5.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rot="5400000" flipH="1">
                <a:off x="64730" y="50588"/>
                <a:ext cx="68127" cy="784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sp>
        <p:nvSpPr>
          <p:cNvPr id="6259" name="Oval 115"/>
          <p:cNvSpPr>
            <a:spLocks/>
          </p:cNvSpPr>
          <p:nvPr/>
        </p:nvSpPr>
        <p:spPr bwMode="auto">
          <a:xfrm rot="16200000" flipV="1">
            <a:off x="9168210" y="3427016"/>
            <a:ext cx="140494" cy="141288"/>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effectLst>
                <a:outerShdw blurRad="38100" dist="38100" dir="2700000" algn="tl">
                  <a:srgbClr val="FFFFFF"/>
                </a:outerShdw>
              </a:effectLst>
            </a:endParaRPr>
          </a:p>
        </p:txBody>
      </p:sp>
      <p:sp>
        <p:nvSpPr>
          <p:cNvPr id="6260" name="Line 116"/>
          <p:cNvSpPr>
            <a:spLocks noChangeShapeType="1"/>
          </p:cNvSpPr>
          <p:nvPr/>
        </p:nvSpPr>
        <p:spPr bwMode="auto">
          <a:xfrm>
            <a:off x="395288" y="5634832"/>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6261" name="Line 117"/>
          <p:cNvSpPr>
            <a:spLocks noChangeShapeType="1"/>
          </p:cNvSpPr>
          <p:nvPr/>
        </p:nvSpPr>
        <p:spPr bwMode="auto">
          <a:xfrm>
            <a:off x="408782" y="3398838"/>
            <a:ext cx="6544469"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6262" name="Rectangle 118"/>
          <p:cNvSpPr>
            <a:spLocks/>
          </p:cNvSpPr>
          <p:nvPr/>
        </p:nvSpPr>
        <p:spPr bwMode="auto">
          <a:xfrm>
            <a:off x="419100" y="1088876"/>
            <a:ext cx="1696362" cy="35907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5400" tIns="25400" rIns="25400" bIns="25400" anchor="ctr">
            <a:spAutoFit/>
          </a:bodyPr>
          <a:lstStyle/>
          <a:p>
            <a:r>
              <a:rPr lang="it-IT" altLang="it-IT" sz="2000"/>
              <a:t>DEVELOPMENT:</a:t>
            </a:r>
          </a:p>
        </p:txBody>
      </p:sp>
      <p:sp>
        <p:nvSpPr>
          <p:cNvPr id="6263" name="Rectangle 119"/>
          <p:cNvSpPr>
            <a:spLocks/>
          </p:cNvSpPr>
          <p:nvPr/>
        </p:nvSpPr>
        <p:spPr bwMode="auto">
          <a:xfrm>
            <a:off x="495300" y="4088458"/>
            <a:ext cx="1696362" cy="35907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5400" tIns="25400" rIns="25400" bIns="25400" anchor="ctr">
            <a:spAutoFit/>
          </a:bodyPr>
          <a:lstStyle/>
          <a:p>
            <a:r>
              <a:rPr lang="it-IT" altLang="it-IT" sz="2000"/>
              <a:t>DEVELOPMENT:</a:t>
            </a:r>
          </a:p>
        </p:txBody>
      </p:sp>
    </p:spTree>
    <p:extLst>
      <p:ext uri="{BB962C8B-B14F-4D97-AF65-F5344CB8AC3E}">
        <p14:creationId xmlns:p14="http://schemas.microsoft.com/office/powerpoint/2010/main" val="199788471"/>
      </p:ext>
    </p:extLst>
  </p:cSld>
  <p:clrMapOvr>
    <a:masterClrMapping/>
  </p:clrMapOvr>
  <p:transition spd="med"/>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9" name="Picture 1" descr="image3.jpe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486650" y="378619"/>
            <a:ext cx="4320382" cy="304720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7170" name="Picture 2" descr="image3.jpe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486650" y="3738563"/>
            <a:ext cx="4320382" cy="304720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7171" name="Line 3"/>
          <p:cNvSpPr>
            <a:spLocks noChangeShapeType="1"/>
          </p:cNvSpPr>
          <p:nvPr/>
        </p:nvSpPr>
        <p:spPr bwMode="auto">
          <a:xfrm>
            <a:off x="402432" y="2047082"/>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7172" name="Line 4"/>
          <p:cNvSpPr>
            <a:spLocks noChangeShapeType="1"/>
          </p:cNvSpPr>
          <p:nvPr/>
        </p:nvSpPr>
        <p:spPr bwMode="auto">
          <a:xfrm>
            <a:off x="402432" y="1774032"/>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7173" name="Line 5"/>
          <p:cNvSpPr>
            <a:spLocks noChangeShapeType="1"/>
          </p:cNvSpPr>
          <p:nvPr/>
        </p:nvSpPr>
        <p:spPr bwMode="auto">
          <a:xfrm>
            <a:off x="402432" y="2310607"/>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7174" name="Line 6"/>
          <p:cNvSpPr>
            <a:spLocks noChangeShapeType="1"/>
          </p:cNvSpPr>
          <p:nvPr/>
        </p:nvSpPr>
        <p:spPr bwMode="auto">
          <a:xfrm>
            <a:off x="402432" y="2597150"/>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7175" name="Line 7"/>
          <p:cNvSpPr>
            <a:spLocks noChangeShapeType="1"/>
          </p:cNvSpPr>
          <p:nvPr/>
        </p:nvSpPr>
        <p:spPr bwMode="auto">
          <a:xfrm>
            <a:off x="402432" y="2883694"/>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7176" name="Line 8"/>
          <p:cNvSpPr>
            <a:spLocks noChangeShapeType="1"/>
          </p:cNvSpPr>
          <p:nvPr/>
        </p:nvSpPr>
        <p:spPr bwMode="auto">
          <a:xfrm>
            <a:off x="402432" y="4828382"/>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7177" name="Line 9"/>
          <p:cNvSpPr>
            <a:spLocks noChangeShapeType="1"/>
          </p:cNvSpPr>
          <p:nvPr/>
        </p:nvSpPr>
        <p:spPr bwMode="auto">
          <a:xfrm>
            <a:off x="402432" y="3142457"/>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7178" name="Line 10"/>
          <p:cNvSpPr>
            <a:spLocks noChangeShapeType="1"/>
          </p:cNvSpPr>
          <p:nvPr/>
        </p:nvSpPr>
        <p:spPr bwMode="auto">
          <a:xfrm>
            <a:off x="402432" y="5350669"/>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7179" name="Line 11"/>
          <p:cNvSpPr>
            <a:spLocks noChangeShapeType="1"/>
          </p:cNvSpPr>
          <p:nvPr/>
        </p:nvSpPr>
        <p:spPr bwMode="auto">
          <a:xfrm>
            <a:off x="402432" y="5110957"/>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7180" name="Rectangle 12"/>
          <p:cNvSpPr>
            <a:spLocks/>
          </p:cNvSpPr>
          <p:nvPr/>
        </p:nvSpPr>
        <p:spPr bwMode="auto">
          <a:xfrm>
            <a:off x="3836988" y="164659"/>
            <a:ext cx="403957" cy="18979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5400" tIns="25400" rIns="25400" bIns="25400" anchor="ctr">
            <a:spAutoFit/>
          </a:bodyPr>
          <a:lstStyle/>
          <a:p>
            <a:r>
              <a:rPr lang="it-IT" altLang="it-IT" sz="900"/>
              <a:t>Tecnica</a:t>
            </a:r>
          </a:p>
        </p:txBody>
      </p:sp>
      <p:sp>
        <p:nvSpPr>
          <p:cNvPr id="7181" name="Rectangle 13"/>
          <p:cNvSpPr>
            <a:spLocks/>
          </p:cNvSpPr>
          <p:nvPr/>
        </p:nvSpPr>
        <p:spPr bwMode="auto">
          <a:xfrm>
            <a:off x="411163" y="749652"/>
            <a:ext cx="221214" cy="18979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5400" tIns="25400" rIns="25400" bIns="25400" anchor="ctr">
            <a:spAutoFit/>
          </a:bodyPr>
          <a:lstStyle/>
          <a:p>
            <a:r>
              <a:rPr lang="it-IT" altLang="it-IT" sz="900"/>
              <a:t>N°3</a:t>
            </a:r>
          </a:p>
        </p:txBody>
      </p:sp>
      <p:sp>
        <p:nvSpPr>
          <p:cNvPr id="7182" name="Rectangle 14"/>
          <p:cNvSpPr>
            <a:spLocks/>
          </p:cNvSpPr>
          <p:nvPr/>
        </p:nvSpPr>
        <p:spPr bwMode="auto">
          <a:xfrm>
            <a:off x="459582" y="3749234"/>
            <a:ext cx="221214" cy="18979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5400" tIns="25400" rIns="25400" bIns="25400" anchor="ctr">
            <a:spAutoFit/>
          </a:bodyPr>
          <a:lstStyle/>
          <a:p>
            <a:r>
              <a:rPr lang="it-IT" altLang="it-IT" sz="900"/>
              <a:t>N°4</a:t>
            </a:r>
          </a:p>
        </p:txBody>
      </p:sp>
      <p:sp>
        <p:nvSpPr>
          <p:cNvPr id="7183" name="Rectangle 15"/>
          <p:cNvSpPr>
            <a:spLocks/>
          </p:cNvSpPr>
          <p:nvPr/>
        </p:nvSpPr>
        <p:spPr bwMode="auto">
          <a:xfrm>
            <a:off x="467122" y="4494213"/>
            <a:ext cx="6479382" cy="115929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spAutoFit/>
          </a:bodyPr>
          <a:lstStyle/>
          <a:p>
            <a:pPr algn="l"/>
            <a:r>
              <a:rPr lang="it-IT" altLang="it-IT"/>
              <a:t>Il giocatore con palla parte in conduzione dopo aver fatto una finta  alza la testa e passa la palla al giocatore che parte dal cono rosso per ricevere andando incontro, ricevuta la palla guarda dove  va il compagno per passargliela, il quale riceve e tirare in porta</a:t>
            </a:r>
          </a:p>
        </p:txBody>
      </p:sp>
      <p:grpSp>
        <p:nvGrpSpPr>
          <p:cNvPr id="7184" name="Group 16"/>
          <p:cNvGrpSpPr>
            <a:grpSpLocks/>
          </p:cNvGrpSpPr>
          <p:nvPr/>
        </p:nvGrpSpPr>
        <p:grpSpPr bwMode="auto">
          <a:xfrm>
            <a:off x="7731125" y="5705475"/>
            <a:ext cx="264319" cy="698500"/>
            <a:chOff x="-1" y="-1"/>
            <a:chExt cx="528315" cy="1397913"/>
          </a:xfrm>
        </p:grpSpPr>
        <p:sp>
          <p:nvSpPr>
            <p:cNvPr id="7185" name="Line 17"/>
            <p:cNvSpPr>
              <a:spLocks noChangeShapeType="1"/>
            </p:cNvSpPr>
            <p:nvPr/>
          </p:nvSpPr>
          <p:spPr bwMode="auto">
            <a:xfrm flipH="1">
              <a:off x="-1" y="-1"/>
              <a:ext cx="1590" cy="1397913"/>
            </a:xfrm>
            <a:prstGeom prst="line">
              <a:avLst/>
            </a:prstGeom>
            <a:noFill/>
            <a:ln w="254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7186" name="Line 18"/>
            <p:cNvSpPr>
              <a:spLocks noChangeShapeType="1"/>
            </p:cNvSpPr>
            <p:nvPr/>
          </p:nvSpPr>
          <p:spPr bwMode="auto">
            <a:xfrm flipH="1">
              <a:off x="521809" y="-1"/>
              <a:ext cx="1590" cy="1397913"/>
            </a:xfrm>
            <a:prstGeom prst="line">
              <a:avLst/>
            </a:prstGeom>
            <a:noFill/>
            <a:ln w="254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7187" name="Line 19"/>
            <p:cNvSpPr>
              <a:spLocks noChangeShapeType="1"/>
            </p:cNvSpPr>
            <p:nvPr/>
          </p:nvSpPr>
          <p:spPr bwMode="auto">
            <a:xfrm>
              <a:off x="21952" y="1166094"/>
              <a:ext cx="501447" cy="1589"/>
            </a:xfrm>
            <a:prstGeom prst="line">
              <a:avLst/>
            </a:prstGeom>
            <a:noFill/>
            <a:ln w="254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7188" name="Line 20"/>
            <p:cNvSpPr>
              <a:spLocks noChangeShapeType="1"/>
            </p:cNvSpPr>
            <p:nvPr/>
          </p:nvSpPr>
          <p:spPr bwMode="auto">
            <a:xfrm>
              <a:off x="26867" y="787548"/>
              <a:ext cx="501447" cy="1590"/>
            </a:xfrm>
            <a:prstGeom prst="line">
              <a:avLst/>
            </a:prstGeom>
            <a:noFill/>
            <a:ln w="254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7189" name="Line 21"/>
            <p:cNvSpPr>
              <a:spLocks noChangeShapeType="1"/>
            </p:cNvSpPr>
            <p:nvPr/>
          </p:nvSpPr>
          <p:spPr bwMode="auto">
            <a:xfrm>
              <a:off x="26867" y="433584"/>
              <a:ext cx="501447" cy="1590"/>
            </a:xfrm>
            <a:prstGeom prst="line">
              <a:avLst/>
            </a:prstGeom>
            <a:noFill/>
            <a:ln w="254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7190" name="Line 22"/>
            <p:cNvSpPr>
              <a:spLocks noChangeShapeType="1"/>
            </p:cNvSpPr>
            <p:nvPr/>
          </p:nvSpPr>
          <p:spPr bwMode="auto">
            <a:xfrm>
              <a:off x="2285" y="143529"/>
              <a:ext cx="501447" cy="1590"/>
            </a:xfrm>
            <a:prstGeom prst="line">
              <a:avLst/>
            </a:prstGeom>
            <a:noFill/>
            <a:ln w="254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grpSp>
      <p:grpSp>
        <p:nvGrpSpPr>
          <p:cNvPr id="7191" name="Group 23"/>
          <p:cNvGrpSpPr>
            <a:grpSpLocks/>
          </p:cNvGrpSpPr>
          <p:nvPr/>
        </p:nvGrpSpPr>
        <p:grpSpPr bwMode="auto">
          <a:xfrm>
            <a:off x="7881144" y="5969794"/>
            <a:ext cx="250825" cy="370681"/>
            <a:chOff x="0" y="-1"/>
            <a:chExt cx="501790" cy="740196"/>
          </a:xfrm>
        </p:grpSpPr>
        <p:sp>
          <p:nvSpPr>
            <p:cNvPr id="7192" name="AutoShape 24"/>
            <p:cNvSpPr>
              <a:spLocks/>
            </p:cNvSpPr>
            <p:nvPr/>
          </p:nvSpPr>
          <p:spPr bwMode="auto">
            <a:xfrm rot="16200000">
              <a:off x="159790" y="90000"/>
              <a:ext cx="432000" cy="252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8029" y="0"/>
                  </a:lnTo>
                  <a:lnTo>
                    <a:pt x="8029" y="21600"/>
                  </a:lnTo>
                  <a:lnTo>
                    <a:pt x="21600" y="21600"/>
                  </a:lnTo>
                </a:path>
              </a:pathLst>
            </a:custGeom>
            <a:noFill/>
            <a:ln w="25400" cap="flat" cmpd="sng">
              <a:solidFill>
                <a:srgbClr val="000000"/>
              </a:solidFill>
              <a:prstDash val="solid"/>
              <a:miter lim="800000"/>
              <a:headEnd type="none" w="med" len="med"/>
              <a:tailEnd type="triangl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lstStyle/>
            <a:p>
              <a:endParaRPr lang="it-IT" altLang="it-IT" sz="900"/>
            </a:p>
          </p:txBody>
        </p:sp>
        <p:sp>
          <p:nvSpPr>
            <p:cNvPr id="7193" name="AutoShape 25"/>
            <p:cNvSpPr>
              <a:spLocks/>
            </p:cNvSpPr>
            <p:nvPr/>
          </p:nvSpPr>
          <p:spPr bwMode="auto">
            <a:xfrm rot="5400000">
              <a:off x="-90001" y="398195"/>
              <a:ext cx="432001" cy="252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10800" y="0"/>
                  </a:lnTo>
                  <a:lnTo>
                    <a:pt x="10800" y="21600"/>
                  </a:lnTo>
                  <a:lnTo>
                    <a:pt x="21600" y="21600"/>
                  </a:lnTo>
                </a:path>
              </a:pathLst>
            </a:custGeom>
            <a:noFill/>
            <a:ln w="25400" cap="flat" cmpd="sng">
              <a:solidFill>
                <a:srgbClr val="000000"/>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lstStyle/>
            <a:p>
              <a:endParaRPr lang="it-IT" altLang="it-IT" sz="900"/>
            </a:p>
          </p:txBody>
        </p:sp>
      </p:grpSp>
      <p:grpSp>
        <p:nvGrpSpPr>
          <p:cNvPr id="7194" name="Group 26"/>
          <p:cNvGrpSpPr>
            <a:grpSpLocks/>
          </p:cNvGrpSpPr>
          <p:nvPr/>
        </p:nvGrpSpPr>
        <p:grpSpPr bwMode="auto">
          <a:xfrm>
            <a:off x="9066213" y="6536532"/>
            <a:ext cx="90488" cy="98425"/>
            <a:chOff x="0" y="-1"/>
            <a:chExt cx="180003" cy="197476"/>
          </a:xfrm>
        </p:grpSpPr>
        <p:pic>
          <p:nvPicPr>
            <p:cNvPr id="7195" name="Picture 27" descr="image4.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180003" cy="19747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7196" name="Picture 28" descr="image5.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6148" y="59478"/>
              <a:ext cx="68128" cy="784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7197" name="Group 29"/>
          <p:cNvGrpSpPr>
            <a:grpSpLocks/>
          </p:cNvGrpSpPr>
          <p:nvPr/>
        </p:nvGrpSpPr>
        <p:grpSpPr bwMode="auto">
          <a:xfrm>
            <a:off x="9024938" y="6612732"/>
            <a:ext cx="89694" cy="98425"/>
            <a:chOff x="0" y="-1"/>
            <a:chExt cx="180003" cy="197476"/>
          </a:xfrm>
        </p:grpSpPr>
        <p:pic>
          <p:nvPicPr>
            <p:cNvPr id="7198" name="Picture 30" descr="image4.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180003" cy="19747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7199" name="Picture 31" descr="image5.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6148" y="59478"/>
              <a:ext cx="68128" cy="784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7200" name="Group 32"/>
          <p:cNvGrpSpPr>
            <a:grpSpLocks/>
          </p:cNvGrpSpPr>
          <p:nvPr/>
        </p:nvGrpSpPr>
        <p:grpSpPr bwMode="auto">
          <a:xfrm>
            <a:off x="8968582" y="6570663"/>
            <a:ext cx="89694" cy="98425"/>
            <a:chOff x="0" y="-1"/>
            <a:chExt cx="180003" cy="197476"/>
          </a:xfrm>
        </p:grpSpPr>
        <p:pic>
          <p:nvPicPr>
            <p:cNvPr id="7201" name="Picture 33" descr="image4.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180003" cy="19747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7202" name="Picture 34" descr="image5.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6148" y="59478"/>
              <a:ext cx="68128" cy="784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7203" name="Group 35"/>
          <p:cNvGrpSpPr>
            <a:grpSpLocks/>
          </p:cNvGrpSpPr>
          <p:nvPr/>
        </p:nvGrpSpPr>
        <p:grpSpPr bwMode="auto">
          <a:xfrm>
            <a:off x="9567069" y="6383338"/>
            <a:ext cx="90488" cy="99219"/>
            <a:chOff x="0" y="-1"/>
            <a:chExt cx="180003" cy="197476"/>
          </a:xfrm>
        </p:grpSpPr>
        <p:pic>
          <p:nvPicPr>
            <p:cNvPr id="7204" name="Picture 36" descr="image4.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180003" cy="19747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7205" name="Picture 37" descr="image5.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6148" y="59478"/>
              <a:ext cx="68128" cy="784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7206" name="Group 38"/>
          <p:cNvGrpSpPr>
            <a:grpSpLocks/>
          </p:cNvGrpSpPr>
          <p:nvPr/>
        </p:nvGrpSpPr>
        <p:grpSpPr bwMode="auto">
          <a:xfrm>
            <a:off x="9513094" y="6408411"/>
            <a:ext cx="140494" cy="297517"/>
            <a:chOff x="0" y="-5418"/>
            <a:chExt cx="281301" cy="595034"/>
          </a:xfrm>
        </p:grpSpPr>
        <p:sp>
          <p:nvSpPr>
            <p:cNvPr id="7207" name="Oval 39"/>
            <p:cNvSpPr>
              <a:spLocks/>
            </p:cNvSpPr>
            <p:nvPr/>
          </p:nvSpPr>
          <p:spPr bwMode="auto">
            <a:xfrm>
              <a:off x="0" y="151449"/>
              <a:ext cx="281301" cy="281302"/>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7208" name="Rectangle 40"/>
            <p:cNvSpPr>
              <a:spLocks/>
            </p:cNvSpPr>
            <p:nvPr/>
          </p:nvSpPr>
          <p:spPr bwMode="auto">
            <a:xfrm>
              <a:off x="41196" y="-5418"/>
              <a:ext cx="198911" cy="59503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spAutoFit/>
            </a:bodyPr>
            <a:lstStyle/>
            <a:p>
              <a:r>
                <a:rPr lang="it-IT" altLang="it-IT" sz="1600">
                  <a:solidFill>
                    <a:srgbClr val="FFFFFF"/>
                  </a:solidFill>
                </a:rPr>
                <a:t>1</a:t>
              </a:r>
            </a:p>
          </p:txBody>
        </p:sp>
      </p:grpSp>
      <p:grpSp>
        <p:nvGrpSpPr>
          <p:cNvPr id="7209" name="Group 41"/>
          <p:cNvGrpSpPr>
            <a:grpSpLocks/>
          </p:cNvGrpSpPr>
          <p:nvPr/>
        </p:nvGrpSpPr>
        <p:grpSpPr bwMode="auto">
          <a:xfrm>
            <a:off x="8939213" y="1917700"/>
            <a:ext cx="438150" cy="153194"/>
            <a:chOff x="-1" y="0"/>
            <a:chExt cx="876364" cy="306398"/>
          </a:xfrm>
        </p:grpSpPr>
        <p:sp>
          <p:nvSpPr>
            <p:cNvPr id="7210" name="AutoShape 42"/>
            <p:cNvSpPr>
              <a:spLocks/>
            </p:cNvSpPr>
            <p:nvPr/>
          </p:nvSpPr>
          <p:spPr bwMode="auto">
            <a:xfrm>
              <a:off x="316627" y="7912"/>
              <a:ext cx="273088" cy="2730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7211" name="AutoShape 43"/>
            <p:cNvSpPr>
              <a:spLocks/>
            </p:cNvSpPr>
            <p:nvPr/>
          </p:nvSpPr>
          <p:spPr bwMode="auto">
            <a:xfrm>
              <a:off x="-1" y="0"/>
              <a:ext cx="273088" cy="2730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7212" name="AutoShape 44"/>
            <p:cNvSpPr>
              <a:spLocks/>
            </p:cNvSpPr>
            <p:nvPr/>
          </p:nvSpPr>
          <p:spPr bwMode="auto">
            <a:xfrm>
              <a:off x="603276" y="33310"/>
              <a:ext cx="273087" cy="2730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grpSp>
      <p:grpSp>
        <p:nvGrpSpPr>
          <p:cNvPr id="7213" name="Group 45"/>
          <p:cNvGrpSpPr>
            <a:grpSpLocks/>
          </p:cNvGrpSpPr>
          <p:nvPr/>
        </p:nvGrpSpPr>
        <p:grpSpPr bwMode="auto">
          <a:xfrm>
            <a:off x="9932194" y="2355850"/>
            <a:ext cx="472281" cy="291307"/>
            <a:chOff x="0" y="-1"/>
            <a:chExt cx="943844" cy="583038"/>
          </a:xfrm>
        </p:grpSpPr>
        <p:sp>
          <p:nvSpPr>
            <p:cNvPr id="7214" name="AutoShape 46"/>
            <p:cNvSpPr>
              <a:spLocks/>
            </p:cNvSpPr>
            <p:nvPr/>
          </p:nvSpPr>
          <p:spPr bwMode="auto">
            <a:xfrm rot="1088432">
              <a:off x="342718" y="147605"/>
              <a:ext cx="293242" cy="28035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7215" name="AutoShape 47"/>
            <p:cNvSpPr>
              <a:spLocks/>
            </p:cNvSpPr>
            <p:nvPr/>
          </p:nvSpPr>
          <p:spPr bwMode="auto">
            <a:xfrm rot="1088432">
              <a:off x="36355" y="38682"/>
              <a:ext cx="293243" cy="280351"/>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7216" name="AutoShape 48"/>
            <p:cNvSpPr>
              <a:spLocks/>
            </p:cNvSpPr>
            <p:nvPr/>
          </p:nvSpPr>
          <p:spPr bwMode="auto">
            <a:xfrm rot="1088432">
              <a:off x="614245" y="264004"/>
              <a:ext cx="293243" cy="28035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grpSp>
      <p:sp>
        <p:nvSpPr>
          <p:cNvPr id="7217" name="Oval 49"/>
          <p:cNvSpPr>
            <a:spLocks/>
          </p:cNvSpPr>
          <p:nvPr/>
        </p:nvSpPr>
        <p:spPr bwMode="auto">
          <a:xfrm rot="16200000" flipV="1">
            <a:off x="10560844" y="3171032"/>
            <a:ext cx="140494" cy="140494"/>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effectLst>
                <a:outerShdw blurRad="38100" dist="38100" dir="2700000" algn="tl">
                  <a:srgbClr val="FFFFFF"/>
                </a:outerShdw>
              </a:effectLst>
            </a:endParaRPr>
          </a:p>
        </p:txBody>
      </p:sp>
      <p:grpSp>
        <p:nvGrpSpPr>
          <p:cNvPr id="7218" name="Group 50"/>
          <p:cNvGrpSpPr>
            <a:grpSpLocks/>
          </p:cNvGrpSpPr>
          <p:nvPr/>
        </p:nvGrpSpPr>
        <p:grpSpPr bwMode="auto">
          <a:xfrm>
            <a:off x="9172575" y="3140075"/>
            <a:ext cx="140494" cy="230982"/>
            <a:chOff x="0" y="0"/>
            <a:chExt cx="281301" cy="461303"/>
          </a:xfrm>
        </p:grpSpPr>
        <p:sp>
          <p:nvSpPr>
            <p:cNvPr id="7219" name="Oval 51"/>
            <p:cNvSpPr>
              <a:spLocks/>
            </p:cNvSpPr>
            <p:nvPr/>
          </p:nvSpPr>
          <p:spPr bwMode="auto">
            <a:xfrm rot="5400000" flipH="1">
              <a:off x="0" y="180001"/>
              <a:ext cx="281301" cy="281301"/>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grpSp>
          <p:nvGrpSpPr>
            <p:cNvPr id="7220" name="Group 52"/>
            <p:cNvGrpSpPr>
              <a:grpSpLocks/>
            </p:cNvGrpSpPr>
            <p:nvPr/>
          </p:nvGrpSpPr>
          <p:grpSpPr bwMode="auto">
            <a:xfrm>
              <a:off x="51696" y="0"/>
              <a:ext cx="197476" cy="180002"/>
              <a:chOff x="0" y="0"/>
              <a:chExt cx="197475" cy="180002"/>
            </a:xfrm>
          </p:grpSpPr>
          <p:pic>
            <p:nvPicPr>
              <p:cNvPr id="7221" name="Picture 53" descr="image4.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rot="5400000" flipH="1">
                <a:off x="8737" y="-8737"/>
                <a:ext cx="180002" cy="197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7222" name="Picture 54" descr="image5.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rot="5400000" flipH="1">
                <a:off x="64730" y="50588"/>
                <a:ext cx="68127" cy="784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grpSp>
        <p:nvGrpSpPr>
          <p:cNvPr id="7223" name="Group 55"/>
          <p:cNvGrpSpPr>
            <a:grpSpLocks/>
          </p:cNvGrpSpPr>
          <p:nvPr/>
        </p:nvGrpSpPr>
        <p:grpSpPr bwMode="auto">
          <a:xfrm>
            <a:off x="9390857" y="6065838"/>
            <a:ext cx="386556" cy="196850"/>
            <a:chOff x="0" y="-1"/>
            <a:chExt cx="773097" cy="393815"/>
          </a:xfrm>
        </p:grpSpPr>
        <p:sp>
          <p:nvSpPr>
            <p:cNvPr id="7224" name="AutoShape 56"/>
            <p:cNvSpPr>
              <a:spLocks/>
            </p:cNvSpPr>
            <p:nvPr/>
          </p:nvSpPr>
          <p:spPr bwMode="auto">
            <a:xfrm rot="1088432">
              <a:off x="276295" y="124642"/>
              <a:ext cx="248120" cy="14388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7225" name="AutoShape 57"/>
            <p:cNvSpPr>
              <a:spLocks/>
            </p:cNvSpPr>
            <p:nvPr/>
          </p:nvSpPr>
          <p:spPr bwMode="auto">
            <a:xfrm rot="1088432">
              <a:off x="16232" y="35050"/>
              <a:ext cx="248120" cy="14388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7226" name="AutoShape 58"/>
            <p:cNvSpPr>
              <a:spLocks/>
            </p:cNvSpPr>
            <p:nvPr/>
          </p:nvSpPr>
          <p:spPr bwMode="auto">
            <a:xfrm rot="1088432">
              <a:off x="508744" y="214881"/>
              <a:ext cx="248120" cy="14388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grpSp>
      <p:grpSp>
        <p:nvGrpSpPr>
          <p:cNvPr id="7227" name="Group 59"/>
          <p:cNvGrpSpPr>
            <a:grpSpLocks/>
          </p:cNvGrpSpPr>
          <p:nvPr/>
        </p:nvGrpSpPr>
        <p:grpSpPr bwMode="auto">
          <a:xfrm>
            <a:off x="9941719" y="1976438"/>
            <a:ext cx="438150" cy="153194"/>
            <a:chOff x="-1" y="0"/>
            <a:chExt cx="876364" cy="306398"/>
          </a:xfrm>
        </p:grpSpPr>
        <p:sp>
          <p:nvSpPr>
            <p:cNvPr id="7228" name="AutoShape 60"/>
            <p:cNvSpPr>
              <a:spLocks/>
            </p:cNvSpPr>
            <p:nvPr/>
          </p:nvSpPr>
          <p:spPr bwMode="auto">
            <a:xfrm>
              <a:off x="316627" y="7912"/>
              <a:ext cx="273088" cy="2730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7229" name="AutoShape 61"/>
            <p:cNvSpPr>
              <a:spLocks/>
            </p:cNvSpPr>
            <p:nvPr/>
          </p:nvSpPr>
          <p:spPr bwMode="auto">
            <a:xfrm>
              <a:off x="-1" y="0"/>
              <a:ext cx="273088" cy="2730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7230" name="AutoShape 62"/>
            <p:cNvSpPr>
              <a:spLocks/>
            </p:cNvSpPr>
            <p:nvPr/>
          </p:nvSpPr>
          <p:spPr bwMode="auto">
            <a:xfrm>
              <a:off x="603276" y="33310"/>
              <a:ext cx="273087" cy="2730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grpSp>
      <p:grpSp>
        <p:nvGrpSpPr>
          <p:cNvPr id="7231" name="Group 63"/>
          <p:cNvGrpSpPr>
            <a:grpSpLocks/>
          </p:cNvGrpSpPr>
          <p:nvPr/>
        </p:nvGrpSpPr>
        <p:grpSpPr bwMode="auto">
          <a:xfrm>
            <a:off x="9900444" y="2908300"/>
            <a:ext cx="438150" cy="153194"/>
            <a:chOff x="-1" y="0"/>
            <a:chExt cx="876364" cy="306398"/>
          </a:xfrm>
        </p:grpSpPr>
        <p:sp>
          <p:nvSpPr>
            <p:cNvPr id="7232" name="AutoShape 64"/>
            <p:cNvSpPr>
              <a:spLocks/>
            </p:cNvSpPr>
            <p:nvPr/>
          </p:nvSpPr>
          <p:spPr bwMode="auto">
            <a:xfrm>
              <a:off x="316627" y="7912"/>
              <a:ext cx="273088" cy="2730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7233" name="AutoShape 65"/>
            <p:cNvSpPr>
              <a:spLocks/>
            </p:cNvSpPr>
            <p:nvPr/>
          </p:nvSpPr>
          <p:spPr bwMode="auto">
            <a:xfrm>
              <a:off x="-1" y="0"/>
              <a:ext cx="273088" cy="2730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7234" name="AutoShape 66"/>
            <p:cNvSpPr>
              <a:spLocks/>
            </p:cNvSpPr>
            <p:nvPr/>
          </p:nvSpPr>
          <p:spPr bwMode="auto">
            <a:xfrm>
              <a:off x="603276" y="33310"/>
              <a:ext cx="273087" cy="2730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grpSp>
      <p:grpSp>
        <p:nvGrpSpPr>
          <p:cNvPr id="7235" name="Group 67"/>
          <p:cNvGrpSpPr>
            <a:grpSpLocks/>
          </p:cNvGrpSpPr>
          <p:nvPr/>
        </p:nvGrpSpPr>
        <p:grpSpPr bwMode="auto">
          <a:xfrm>
            <a:off x="8882857" y="2848769"/>
            <a:ext cx="438150" cy="153194"/>
            <a:chOff x="-1" y="0"/>
            <a:chExt cx="876364" cy="306398"/>
          </a:xfrm>
        </p:grpSpPr>
        <p:sp>
          <p:nvSpPr>
            <p:cNvPr id="7236" name="AutoShape 68"/>
            <p:cNvSpPr>
              <a:spLocks/>
            </p:cNvSpPr>
            <p:nvPr/>
          </p:nvSpPr>
          <p:spPr bwMode="auto">
            <a:xfrm>
              <a:off x="316627" y="7912"/>
              <a:ext cx="273088" cy="2730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7237" name="AutoShape 69"/>
            <p:cNvSpPr>
              <a:spLocks/>
            </p:cNvSpPr>
            <p:nvPr/>
          </p:nvSpPr>
          <p:spPr bwMode="auto">
            <a:xfrm>
              <a:off x="-1" y="0"/>
              <a:ext cx="273088" cy="2730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7238" name="AutoShape 70"/>
            <p:cNvSpPr>
              <a:spLocks/>
            </p:cNvSpPr>
            <p:nvPr/>
          </p:nvSpPr>
          <p:spPr bwMode="auto">
            <a:xfrm>
              <a:off x="603276" y="33310"/>
              <a:ext cx="273087" cy="2730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grpSp>
      <p:grpSp>
        <p:nvGrpSpPr>
          <p:cNvPr id="7239" name="Group 71"/>
          <p:cNvGrpSpPr>
            <a:grpSpLocks/>
          </p:cNvGrpSpPr>
          <p:nvPr/>
        </p:nvGrpSpPr>
        <p:grpSpPr bwMode="auto">
          <a:xfrm>
            <a:off x="8971757" y="1296194"/>
            <a:ext cx="1293813" cy="582613"/>
            <a:chOff x="0" y="0"/>
            <a:chExt cx="2587321" cy="1165235"/>
          </a:xfrm>
        </p:grpSpPr>
        <p:sp>
          <p:nvSpPr>
            <p:cNvPr id="7240" name="AutoShape 72"/>
            <p:cNvSpPr>
              <a:spLocks/>
            </p:cNvSpPr>
            <p:nvPr/>
          </p:nvSpPr>
          <p:spPr bwMode="auto">
            <a:xfrm rot="21021819">
              <a:off x="49055" y="190735"/>
              <a:ext cx="2344946" cy="783764"/>
            </a:xfrm>
            <a:custGeom>
              <a:avLst/>
              <a:gdLst>
                <a:gd name="T0" fmla="*/ 10800 w 21600"/>
                <a:gd name="T1" fmla="+- 0 10593 1184"/>
                <a:gd name="T2" fmla="*/ 10593 h 18818"/>
                <a:gd name="T3" fmla="*/ 10800 w 21600"/>
                <a:gd name="T4" fmla="+- 0 10593 1184"/>
                <a:gd name="T5" fmla="*/ 10593 h 18818"/>
                <a:gd name="T6" fmla="*/ 10800 w 21600"/>
                <a:gd name="T7" fmla="+- 0 10593 1184"/>
                <a:gd name="T8" fmla="*/ 10593 h 18818"/>
                <a:gd name="T9" fmla="*/ 10800 w 21600"/>
                <a:gd name="T10" fmla="+- 0 10593 1184"/>
                <a:gd name="T11" fmla="*/ 10593 h 18818"/>
              </a:gdLst>
              <a:ahLst/>
              <a:cxnLst>
                <a:cxn ang="0">
                  <a:pos x="T0" y="T2"/>
                </a:cxn>
                <a:cxn ang="0">
                  <a:pos x="T3" y="T5"/>
                </a:cxn>
                <a:cxn ang="0">
                  <a:pos x="T6" y="T8"/>
                </a:cxn>
                <a:cxn ang="0">
                  <a:pos x="T9" y="T11"/>
                </a:cxn>
              </a:cxnLst>
              <a:rect l="0" t="0" r="r" b="b"/>
              <a:pathLst>
                <a:path w="21600" h="18818">
                  <a:moveTo>
                    <a:pt x="0" y="10737"/>
                  </a:moveTo>
                  <a:cubicBezTo>
                    <a:pt x="4789" y="11623"/>
                    <a:pt x="9577" y="12508"/>
                    <a:pt x="11411" y="10737"/>
                  </a:cubicBezTo>
                  <a:cubicBezTo>
                    <a:pt x="13245" y="8967"/>
                    <a:pt x="11275" y="-1184"/>
                    <a:pt x="11004" y="114"/>
                  </a:cubicBezTo>
                  <a:cubicBezTo>
                    <a:pt x="10732" y="1413"/>
                    <a:pt x="9170" y="16639"/>
                    <a:pt x="9781" y="18527"/>
                  </a:cubicBezTo>
                  <a:cubicBezTo>
                    <a:pt x="10392" y="20416"/>
                    <a:pt x="12702" y="12508"/>
                    <a:pt x="14672" y="11446"/>
                  </a:cubicBezTo>
                  <a:cubicBezTo>
                    <a:pt x="16642" y="10383"/>
                    <a:pt x="19121" y="11268"/>
                    <a:pt x="21600" y="12154"/>
                  </a:cubicBezTo>
                </a:path>
              </a:pathLst>
            </a:custGeom>
            <a:noFill/>
            <a:ln w="25400" cap="flat" cmpd="sng">
              <a:solidFill>
                <a:srgbClr val="000000"/>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a:defRPr sz="5000">
                  <a:solidFill>
                    <a:srgbClr val="000000"/>
                  </a:solidFill>
                  <a:latin typeface="Helvetica Light" charset="0"/>
                  <a:ea typeface="Helvetica Light" charset="0"/>
                  <a:cs typeface="Helvetica Light" charset="0"/>
                  <a:sym typeface="Helvetica Light" charset="0"/>
                </a:defRPr>
              </a:lvl1pPr>
              <a:lvl2pPr>
                <a:defRPr sz="5000">
                  <a:solidFill>
                    <a:srgbClr val="000000"/>
                  </a:solidFill>
                  <a:latin typeface="Helvetica Light" charset="0"/>
                  <a:ea typeface="Helvetica Light" charset="0"/>
                  <a:cs typeface="Helvetica Light" charset="0"/>
                  <a:sym typeface="Helvetica Light" charset="0"/>
                </a:defRPr>
              </a:lvl2pPr>
              <a:lvl3pPr>
                <a:defRPr sz="5000">
                  <a:solidFill>
                    <a:srgbClr val="000000"/>
                  </a:solidFill>
                  <a:latin typeface="Helvetica Light" charset="0"/>
                  <a:ea typeface="Helvetica Light" charset="0"/>
                  <a:cs typeface="Helvetica Light" charset="0"/>
                  <a:sym typeface="Helvetica Light" charset="0"/>
                </a:defRPr>
              </a:lvl3pPr>
              <a:lvl4pPr>
                <a:defRPr sz="5000">
                  <a:solidFill>
                    <a:srgbClr val="000000"/>
                  </a:solidFill>
                  <a:latin typeface="Helvetica Light" charset="0"/>
                  <a:ea typeface="Helvetica Light" charset="0"/>
                  <a:cs typeface="Helvetica Light" charset="0"/>
                  <a:sym typeface="Helvetica Light" charset="0"/>
                </a:defRPr>
              </a:lvl4pPr>
              <a:lvl5pPr>
                <a:defRPr sz="5000">
                  <a:solidFill>
                    <a:srgbClr val="000000"/>
                  </a:solidFill>
                  <a:latin typeface="Helvetica Light" charset="0"/>
                  <a:ea typeface="Helvetica Light" charset="0"/>
                  <a:cs typeface="Helvetica Light" charset="0"/>
                  <a:sym typeface="Helvetica Light" charset="0"/>
                </a:defRPr>
              </a:lvl5pPr>
              <a:lvl6pPr marL="4572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defTabSz="457200"/>
              <a:endParaRPr lang="it-IT" altLang="it-IT" sz="900"/>
            </a:p>
          </p:txBody>
        </p:sp>
        <p:sp>
          <p:nvSpPr>
            <p:cNvPr id="7241" name="Line 73"/>
            <p:cNvSpPr>
              <a:spLocks noChangeShapeType="1"/>
            </p:cNvSpPr>
            <p:nvPr/>
          </p:nvSpPr>
          <p:spPr bwMode="auto">
            <a:xfrm flipV="1">
              <a:off x="2214396" y="437289"/>
              <a:ext cx="372925" cy="61710"/>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grpSp>
      <p:grpSp>
        <p:nvGrpSpPr>
          <p:cNvPr id="7242" name="Group 74"/>
          <p:cNvGrpSpPr>
            <a:grpSpLocks/>
          </p:cNvGrpSpPr>
          <p:nvPr/>
        </p:nvGrpSpPr>
        <p:grpSpPr bwMode="auto">
          <a:xfrm>
            <a:off x="9284494" y="2890044"/>
            <a:ext cx="126206" cy="369888"/>
            <a:chOff x="0" y="-1"/>
            <a:chExt cx="252000" cy="740196"/>
          </a:xfrm>
        </p:grpSpPr>
        <p:sp>
          <p:nvSpPr>
            <p:cNvPr id="7243" name="AutoShape 75"/>
            <p:cNvSpPr>
              <a:spLocks/>
            </p:cNvSpPr>
            <p:nvPr/>
          </p:nvSpPr>
          <p:spPr bwMode="auto">
            <a:xfrm rot="16200000">
              <a:off x="-27278" y="152722"/>
              <a:ext cx="432001" cy="12655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8029" y="0"/>
                  </a:lnTo>
                  <a:lnTo>
                    <a:pt x="8029" y="21600"/>
                  </a:lnTo>
                  <a:lnTo>
                    <a:pt x="21600" y="21600"/>
                  </a:lnTo>
                </a:path>
              </a:pathLst>
            </a:custGeom>
            <a:noFill/>
            <a:ln w="25400" cap="flat" cmpd="sng">
              <a:solidFill>
                <a:srgbClr val="000000"/>
              </a:solidFill>
              <a:prstDash val="solid"/>
              <a:miter lim="800000"/>
              <a:headEnd type="none" w="med" len="med"/>
              <a:tailEnd type="triangl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lstStyle/>
            <a:p>
              <a:endParaRPr lang="it-IT" altLang="it-IT" sz="900"/>
            </a:p>
          </p:txBody>
        </p:sp>
        <p:sp>
          <p:nvSpPr>
            <p:cNvPr id="7244" name="AutoShape 76"/>
            <p:cNvSpPr>
              <a:spLocks/>
            </p:cNvSpPr>
            <p:nvPr/>
          </p:nvSpPr>
          <p:spPr bwMode="auto">
            <a:xfrm rot="5400000">
              <a:off x="-152723" y="460917"/>
              <a:ext cx="432001" cy="12655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10800" y="0"/>
                  </a:lnTo>
                  <a:lnTo>
                    <a:pt x="10800" y="21600"/>
                  </a:lnTo>
                  <a:lnTo>
                    <a:pt x="21600" y="21600"/>
                  </a:lnTo>
                </a:path>
              </a:pathLst>
            </a:custGeom>
            <a:noFill/>
            <a:ln w="25400" cap="flat" cmpd="sng">
              <a:solidFill>
                <a:srgbClr val="000000"/>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lstStyle/>
            <a:p>
              <a:endParaRPr lang="it-IT" altLang="it-IT" sz="900"/>
            </a:p>
          </p:txBody>
        </p:sp>
      </p:grpSp>
      <p:sp>
        <p:nvSpPr>
          <p:cNvPr id="7245" name="AutoShape 77"/>
          <p:cNvSpPr>
            <a:spLocks/>
          </p:cNvSpPr>
          <p:nvPr/>
        </p:nvSpPr>
        <p:spPr bwMode="auto">
          <a:xfrm>
            <a:off x="8873332" y="1710532"/>
            <a:ext cx="655638" cy="1223963"/>
          </a:xfrm>
          <a:custGeom>
            <a:avLst/>
            <a:gdLst>
              <a:gd name="T0" fmla="+- 0 11001 1431"/>
              <a:gd name="T1" fmla="*/ T0 w 19141"/>
              <a:gd name="T2" fmla="*/ 10800 h 21600"/>
              <a:gd name="T3" fmla="+- 0 11001 1431"/>
              <a:gd name="T4" fmla="*/ T3 w 19141"/>
              <a:gd name="T5" fmla="*/ 10800 h 21600"/>
              <a:gd name="T6" fmla="+- 0 11001 1431"/>
              <a:gd name="T7" fmla="*/ T6 w 19141"/>
              <a:gd name="T8" fmla="*/ 10800 h 21600"/>
              <a:gd name="T9" fmla="+- 0 11001 1431"/>
              <a:gd name="T10" fmla="*/ T9 w 19141"/>
              <a:gd name="T11" fmla="*/ 10800 h 21600"/>
            </a:gdLst>
            <a:ahLst/>
            <a:cxnLst>
              <a:cxn ang="0">
                <a:pos x="T1" y="T2"/>
              </a:cxn>
              <a:cxn ang="0">
                <a:pos x="T4" y="T5"/>
              </a:cxn>
              <a:cxn ang="0">
                <a:pos x="T7" y="T8"/>
              </a:cxn>
              <a:cxn ang="0">
                <a:pos x="T10" y="T11"/>
              </a:cxn>
            </a:cxnLst>
            <a:rect l="0" t="0" r="r" b="b"/>
            <a:pathLst>
              <a:path w="19141" h="21600">
                <a:moveTo>
                  <a:pt x="16940" y="21600"/>
                </a:moveTo>
                <a:cubicBezTo>
                  <a:pt x="9764" y="19973"/>
                  <a:pt x="2588" y="18347"/>
                  <a:pt x="578" y="17436"/>
                </a:cubicBezTo>
                <a:cubicBezTo>
                  <a:pt x="-1431" y="16525"/>
                  <a:pt x="2229" y="15918"/>
                  <a:pt x="4884" y="16135"/>
                </a:cubicBezTo>
                <a:cubicBezTo>
                  <a:pt x="7539" y="16352"/>
                  <a:pt x="14285" y="19084"/>
                  <a:pt x="16509" y="18737"/>
                </a:cubicBezTo>
                <a:cubicBezTo>
                  <a:pt x="18734" y="18390"/>
                  <a:pt x="20169" y="15614"/>
                  <a:pt x="18231" y="14053"/>
                </a:cubicBezTo>
                <a:cubicBezTo>
                  <a:pt x="16294" y="12492"/>
                  <a:pt x="5099" y="10019"/>
                  <a:pt x="4884" y="9369"/>
                </a:cubicBezTo>
                <a:cubicBezTo>
                  <a:pt x="4669" y="8718"/>
                  <a:pt x="15002" y="10713"/>
                  <a:pt x="16940" y="10149"/>
                </a:cubicBezTo>
                <a:cubicBezTo>
                  <a:pt x="18877" y="9586"/>
                  <a:pt x="18447" y="7677"/>
                  <a:pt x="16509" y="5986"/>
                </a:cubicBezTo>
                <a:cubicBezTo>
                  <a:pt x="14572" y="4294"/>
                  <a:pt x="9943" y="2147"/>
                  <a:pt x="5315" y="0"/>
                </a:cubicBezTo>
              </a:path>
            </a:pathLst>
          </a:custGeom>
          <a:noFill/>
          <a:ln w="25400" cap="flat" cmpd="sng">
            <a:solidFill>
              <a:srgbClr val="000000"/>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a:defRPr sz="5000">
                <a:solidFill>
                  <a:srgbClr val="000000"/>
                </a:solidFill>
                <a:latin typeface="Helvetica Light" charset="0"/>
                <a:ea typeface="Helvetica Light" charset="0"/>
                <a:cs typeface="Helvetica Light" charset="0"/>
                <a:sym typeface="Helvetica Light" charset="0"/>
              </a:defRPr>
            </a:lvl1pPr>
            <a:lvl2pPr>
              <a:defRPr sz="5000">
                <a:solidFill>
                  <a:srgbClr val="000000"/>
                </a:solidFill>
                <a:latin typeface="Helvetica Light" charset="0"/>
                <a:ea typeface="Helvetica Light" charset="0"/>
                <a:cs typeface="Helvetica Light" charset="0"/>
                <a:sym typeface="Helvetica Light" charset="0"/>
              </a:defRPr>
            </a:lvl2pPr>
            <a:lvl3pPr>
              <a:defRPr sz="5000">
                <a:solidFill>
                  <a:srgbClr val="000000"/>
                </a:solidFill>
                <a:latin typeface="Helvetica Light" charset="0"/>
                <a:ea typeface="Helvetica Light" charset="0"/>
                <a:cs typeface="Helvetica Light" charset="0"/>
                <a:sym typeface="Helvetica Light" charset="0"/>
              </a:defRPr>
            </a:lvl3pPr>
            <a:lvl4pPr>
              <a:defRPr sz="5000">
                <a:solidFill>
                  <a:srgbClr val="000000"/>
                </a:solidFill>
                <a:latin typeface="Helvetica Light" charset="0"/>
                <a:ea typeface="Helvetica Light" charset="0"/>
                <a:cs typeface="Helvetica Light" charset="0"/>
                <a:sym typeface="Helvetica Light" charset="0"/>
              </a:defRPr>
            </a:lvl4pPr>
            <a:lvl5pPr>
              <a:defRPr sz="5000">
                <a:solidFill>
                  <a:srgbClr val="000000"/>
                </a:solidFill>
                <a:latin typeface="Helvetica Light" charset="0"/>
                <a:ea typeface="Helvetica Light" charset="0"/>
                <a:cs typeface="Helvetica Light" charset="0"/>
                <a:sym typeface="Helvetica Light" charset="0"/>
              </a:defRPr>
            </a:lvl5pPr>
            <a:lvl6pPr marL="4572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defTabSz="457200"/>
            <a:endParaRPr lang="it-IT" altLang="it-IT" sz="900"/>
          </a:p>
        </p:txBody>
      </p:sp>
      <p:sp>
        <p:nvSpPr>
          <p:cNvPr id="7246" name="AutoShape 78"/>
          <p:cNvSpPr>
            <a:spLocks/>
          </p:cNvSpPr>
          <p:nvPr/>
        </p:nvSpPr>
        <p:spPr bwMode="auto">
          <a:xfrm>
            <a:off x="9925050" y="1535907"/>
            <a:ext cx="884238" cy="1545431"/>
          </a:xfrm>
          <a:custGeom>
            <a:avLst/>
            <a:gdLst>
              <a:gd name="T0" fmla="+- 0 11001 1431"/>
              <a:gd name="T1" fmla="*/ T0 w 19141"/>
              <a:gd name="T2" fmla="*/ 10800 h 21600"/>
              <a:gd name="T3" fmla="+- 0 11001 1431"/>
              <a:gd name="T4" fmla="*/ T3 w 19141"/>
              <a:gd name="T5" fmla="*/ 10800 h 21600"/>
              <a:gd name="T6" fmla="+- 0 11001 1431"/>
              <a:gd name="T7" fmla="*/ T6 w 19141"/>
              <a:gd name="T8" fmla="*/ 10800 h 21600"/>
              <a:gd name="T9" fmla="+- 0 11001 1431"/>
              <a:gd name="T10" fmla="*/ T9 w 19141"/>
              <a:gd name="T11" fmla="*/ 10800 h 21600"/>
            </a:gdLst>
            <a:ahLst/>
            <a:cxnLst>
              <a:cxn ang="0">
                <a:pos x="T1" y="T2"/>
              </a:cxn>
              <a:cxn ang="0">
                <a:pos x="T4" y="T5"/>
              </a:cxn>
              <a:cxn ang="0">
                <a:pos x="T7" y="T8"/>
              </a:cxn>
              <a:cxn ang="0">
                <a:pos x="T10" y="T11"/>
              </a:cxn>
            </a:cxnLst>
            <a:rect l="0" t="0" r="r" b="b"/>
            <a:pathLst>
              <a:path w="19141" h="21600">
                <a:moveTo>
                  <a:pt x="16940" y="21600"/>
                </a:moveTo>
                <a:cubicBezTo>
                  <a:pt x="9764" y="19973"/>
                  <a:pt x="2588" y="18347"/>
                  <a:pt x="578" y="17436"/>
                </a:cubicBezTo>
                <a:cubicBezTo>
                  <a:pt x="-1431" y="16525"/>
                  <a:pt x="2229" y="15918"/>
                  <a:pt x="4884" y="16135"/>
                </a:cubicBezTo>
                <a:cubicBezTo>
                  <a:pt x="7539" y="16352"/>
                  <a:pt x="14285" y="19084"/>
                  <a:pt x="16509" y="18737"/>
                </a:cubicBezTo>
                <a:cubicBezTo>
                  <a:pt x="18734" y="18390"/>
                  <a:pt x="20169" y="15614"/>
                  <a:pt x="18231" y="14053"/>
                </a:cubicBezTo>
                <a:cubicBezTo>
                  <a:pt x="16294" y="12492"/>
                  <a:pt x="5099" y="10019"/>
                  <a:pt x="4884" y="9369"/>
                </a:cubicBezTo>
                <a:cubicBezTo>
                  <a:pt x="4669" y="8718"/>
                  <a:pt x="15002" y="10713"/>
                  <a:pt x="16940" y="10149"/>
                </a:cubicBezTo>
                <a:cubicBezTo>
                  <a:pt x="18877" y="9586"/>
                  <a:pt x="18447" y="7677"/>
                  <a:pt x="16509" y="5986"/>
                </a:cubicBezTo>
                <a:cubicBezTo>
                  <a:pt x="14572" y="4294"/>
                  <a:pt x="9943" y="2147"/>
                  <a:pt x="5315" y="0"/>
                </a:cubicBezTo>
              </a:path>
            </a:pathLst>
          </a:custGeom>
          <a:noFill/>
          <a:ln w="25400" cap="flat" cmpd="sng">
            <a:solidFill>
              <a:srgbClr val="000000"/>
            </a:solidFill>
            <a:prstDash val="dash"/>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a:defRPr sz="5000">
                <a:solidFill>
                  <a:srgbClr val="000000"/>
                </a:solidFill>
                <a:latin typeface="Helvetica Light" charset="0"/>
                <a:ea typeface="Helvetica Light" charset="0"/>
                <a:cs typeface="Helvetica Light" charset="0"/>
                <a:sym typeface="Helvetica Light" charset="0"/>
              </a:defRPr>
            </a:lvl1pPr>
            <a:lvl2pPr>
              <a:defRPr sz="5000">
                <a:solidFill>
                  <a:srgbClr val="000000"/>
                </a:solidFill>
                <a:latin typeface="Helvetica Light" charset="0"/>
                <a:ea typeface="Helvetica Light" charset="0"/>
                <a:cs typeface="Helvetica Light" charset="0"/>
                <a:sym typeface="Helvetica Light" charset="0"/>
              </a:defRPr>
            </a:lvl2pPr>
            <a:lvl3pPr>
              <a:defRPr sz="5000">
                <a:solidFill>
                  <a:srgbClr val="000000"/>
                </a:solidFill>
                <a:latin typeface="Helvetica Light" charset="0"/>
                <a:ea typeface="Helvetica Light" charset="0"/>
                <a:cs typeface="Helvetica Light" charset="0"/>
                <a:sym typeface="Helvetica Light" charset="0"/>
              </a:defRPr>
            </a:lvl3pPr>
            <a:lvl4pPr>
              <a:defRPr sz="5000">
                <a:solidFill>
                  <a:srgbClr val="000000"/>
                </a:solidFill>
                <a:latin typeface="Helvetica Light" charset="0"/>
                <a:ea typeface="Helvetica Light" charset="0"/>
                <a:cs typeface="Helvetica Light" charset="0"/>
                <a:sym typeface="Helvetica Light" charset="0"/>
              </a:defRPr>
            </a:lvl4pPr>
            <a:lvl5pPr>
              <a:defRPr sz="5000">
                <a:solidFill>
                  <a:srgbClr val="000000"/>
                </a:solidFill>
                <a:latin typeface="Helvetica Light" charset="0"/>
                <a:ea typeface="Helvetica Light" charset="0"/>
                <a:cs typeface="Helvetica Light" charset="0"/>
                <a:sym typeface="Helvetica Light" charset="0"/>
              </a:defRPr>
            </a:lvl5pPr>
            <a:lvl6pPr marL="4572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defTabSz="457200"/>
            <a:endParaRPr lang="it-IT" altLang="it-IT" sz="900"/>
          </a:p>
        </p:txBody>
      </p:sp>
      <p:grpSp>
        <p:nvGrpSpPr>
          <p:cNvPr id="7247" name="Group 79"/>
          <p:cNvGrpSpPr>
            <a:grpSpLocks/>
          </p:cNvGrpSpPr>
          <p:nvPr/>
        </p:nvGrpSpPr>
        <p:grpSpPr bwMode="auto">
          <a:xfrm>
            <a:off x="9677400" y="798513"/>
            <a:ext cx="633413" cy="796132"/>
            <a:chOff x="-1" y="0"/>
            <a:chExt cx="1268362" cy="1592825"/>
          </a:xfrm>
        </p:grpSpPr>
        <p:sp>
          <p:nvSpPr>
            <p:cNvPr id="7248" name="AutoShape 80"/>
            <p:cNvSpPr>
              <a:spLocks/>
            </p:cNvSpPr>
            <p:nvPr/>
          </p:nvSpPr>
          <p:spPr bwMode="auto">
            <a:xfrm flipH="1">
              <a:off x="58991" y="117985"/>
              <a:ext cx="1209370" cy="147484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21600"/>
                  </a:moveTo>
                  <a:cubicBezTo>
                    <a:pt x="3029" y="17352"/>
                    <a:pt x="6059" y="13104"/>
                    <a:pt x="7376" y="12528"/>
                  </a:cubicBezTo>
                  <a:cubicBezTo>
                    <a:pt x="8693" y="11952"/>
                    <a:pt x="7200" y="18216"/>
                    <a:pt x="7902" y="18144"/>
                  </a:cubicBezTo>
                  <a:cubicBezTo>
                    <a:pt x="8605" y="18072"/>
                    <a:pt x="10800" y="12672"/>
                    <a:pt x="11590" y="12096"/>
                  </a:cubicBezTo>
                  <a:cubicBezTo>
                    <a:pt x="12380" y="11520"/>
                    <a:pt x="10976" y="16704"/>
                    <a:pt x="12644" y="14688"/>
                  </a:cubicBezTo>
                  <a:cubicBezTo>
                    <a:pt x="14312" y="12672"/>
                    <a:pt x="17956" y="6336"/>
                    <a:pt x="21600" y="0"/>
                  </a:cubicBezTo>
                </a:path>
              </a:pathLst>
            </a:custGeom>
            <a:noFill/>
            <a:ln w="25400" cap="flat" cmpd="sng">
              <a:solidFill>
                <a:srgbClr val="000000"/>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a:defRPr sz="5000">
                  <a:solidFill>
                    <a:srgbClr val="000000"/>
                  </a:solidFill>
                  <a:latin typeface="Helvetica Light" charset="0"/>
                  <a:ea typeface="Helvetica Light" charset="0"/>
                  <a:cs typeface="Helvetica Light" charset="0"/>
                  <a:sym typeface="Helvetica Light" charset="0"/>
                </a:defRPr>
              </a:lvl1pPr>
              <a:lvl2pPr>
                <a:defRPr sz="5000">
                  <a:solidFill>
                    <a:srgbClr val="000000"/>
                  </a:solidFill>
                  <a:latin typeface="Helvetica Light" charset="0"/>
                  <a:ea typeface="Helvetica Light" charset="0"/>
                  <a:cs typeface="Helvetica Light" charset="0"/>
                  <a:sym typeface="Helvetica Light" charset="0"/>
                </a:defRPr>
              </a:lvl2pPr>
              <a:lvl3pPr>
                <a:defRPr sz="5000">
                  <a:solidFill>
                    <a:srgbClr val="000000"/>
                  </a:solidFill>
                  <a:latin typeface="Helvetica Light" charset="0"/>
                  <a:ea typeface="Helvetica Light" charset="0"/>
                  <a:cs typeface="Helvetica Light" charset="0"/>
                  <a:sym typeface="Helvetica Light" charset="0"/>
                </a:defRPr>
              </a:lvl3pPr>
              <a:lvl4pPr>
                <a:defRPr sz="5000">
                  <a:solidFill>
                    <a:srgbClr val="000000"/>
                  </a:solidFill>
                  <a:latin typeface="Helvetica Light" charset="0"/>
                  <a:ea typeface="Helvetica Light" charset="0"/>
                  <a:cs typeface="Helvetica Light" charset="0"/>
                  <a:sym typeface="Helvetica Light" charset="0"/>
                </a:defRPr>
              </a:lvl4pPr>
              <a:lvl5pPr>
                <a:defRPr sz="5000">
                  <a:solidFill>
                    <a:srgbClr val="000000"/>
                  </a:solidFill>
                  <a:latin typeface="Helvetica Light" charset="0"/>
                  <a:ea typeface="Helvetica Light" charset="0"/>
                  <a:cs typeface="Helvetica Light" charset="0"/>
                  <a:sym typeface="Helvetica Light" charset="0"/>
                </a:defRPr>
              </a:lvl5pPr>
              <a:lvl6pPr marL="4572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defTabSz="457200"/>
              <a:endParaRPr lang="it-IT" altLang="it-IT" sz="900"/>
            </a:p>
          </p:txBody>
        </p:sp>
        <p:sp>
          <p:nvSpPr>
            <p:cNvPr id="7249" name="Line 81"/>
            <p:cNvSpPr>
              <a:spLocks noChangeShapeType="1"/>
            </p:cNvSpPr>
            <p:nvPr/>
          </p:nvSpPr>
          <p:spPr bwMode="auto">
            <a:xfrm flipH="1" flipV="1">
              <a:off x="-1" y="0"/>
              <a:ext cx="560440" cy="1120878"/>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grpSp>
      <p:sp>
        <p:nvSpPr>
          <p:cNvPr id="7250" name="Oval 82"/>
          <p:cNvSpPr>
            <a:spLocks/>
          </p:cNvSpPr>
          <p:nvPr/>
        </p:nvSpPr>
        <p:spPr bwMode="auto">
          <a:xfrm rot="16200000" flipV="1">
            <a:off x="9615091" y="4896247"/>
            <a:ext cx="140494" cy="141288"/>
          </a:xfrm>
          <a:prstGeom prst="ellipse">
            <a:avLst/>
          </a:prstGeom>
          <a:solidFill>
            <a:srgbClr val="FFFF00"/>
          </a:solidFill>
          <a:ln w="25400"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lstStyle/>
          <a:p>
            <a:endParaRPr lang="it-IT" altLang="it-IT" sz="1600">
              <a:effectLst>
                <a:outerShdw blurRad="38100" dist="38100" dir="2700000" algn="tl">
                  <a:srgbClr val="FFFFFF"/>
                </a:outerShdw>
              </a:effectLst>
            </a:endParaRPr>
          </a:p>
        </p:txBody>
      </p:sp>
      <p:sp>
        <p:nvSpPr>
          <p:cNvPr id="7251" name="Oval 83"/>
          <p:cNvSpPr>
            <a:spLocks/>
          </p:cNvSpPr>
          <p:nvPr/>
        </p:nvSpPr>
        <p:spPr bwMode="auto">
          <a:xfrm rot="16200000" flipV="1">
            <a:off x="9617472" y="4707335"/>
            <a:ext cx="140494" cy="141288"/>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7252" name="Oval 84"/>
          <p:cNvSpPr>
            <a:spLocks/>
          </p:cNvSpPr>
          <p:nvPr/>
        </p:nvSpPr>
        <p:spPr bwMode="auto">
          <a:xfrm rot="16200000" flipV="1">
            <a:off x="9703594" y="6666707"/>
            <a:ext cx="140494" cy="140494"/>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grpSp>
        <p:nvGrpSpPr>
          <p:cNvPr id="7253" name="Group 85"/>
          <p:cNvGrpSpPr>
            <a:grpSpLocks/>
          </p:cNvGrpSpPr>
          <p:nvPr/>
        </p:nvGrpSpPr>
        <p:grpSpPr bwMode="auto">
          <a:xfrm>
            <a:off x="9010650" y="5120482"/>
            <a:ext cx="1350963" cy="108744"/>
            <a:chOff x="-1" y="0"/>
            <a:chExt cx="2701505" cy="217907"/>
          </a:xfrm>
        </p:grpSpPr>
        <p:sp>
          <p:nvSpPr>
            <p:cNvPr id="7254" name="AutoShape 86"/>
            <p:cNvSpPr>
              <a:spLocks/>
            </p:cNvSpPr>
            <p:nvPr/>
          </p:nvSpPr>
          <p:spPr bwMode="auto">
            <a:xfrm>
              <a:off x="2418441" y="5627"/>
              <a:ext cx="283063" cy="19421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7255" name="AutoShape 87"/>
            <p:cNvSpPr>
              <a:spLocks/>
            </p:cNvSpPr>
            <p:nvPr/>
          </p:nvSpPr>
          <p:spPr bwMode="auto">
            <a:xfrm>
              <a:off x="-1" y="0"/>
              <a:ext cx="283062" cy="19421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FC0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7256" name="AutoShape 88"/>
            <p:cNvSpPr>
              <a:spLocks/>
            </p:cNvSpPr>
            <p:nvPr/>
          </p:nvSpPr>
          <p:spPr bwMode="auto">
            <a:xfrm>
              <a:off x="1227108" y="23690"/>
              <a:ext cx="283062" cy="19421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C8250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grpSp>
      <p:grpSp>
        <p:nvGrpSpPr>
          <p:cNvPr id="7257" name="Group 89"/>
          <p:cNvGrpSpPr>
            <a:grpSpLocks/>
          </p:cNvGrpSpPr>
          <p:nvPr/>
        </p:nvGrpSpPr>
        <p:grpSpPr bwMode="auto">
          <a:xfrm>
            <a:off x="8978900" y="2375694"/>
            <a:ext cx="471488" cy="291306"/>
            <a:chOff x="0" y="-1"/>
            <a:chExt cx="943844" cy="583038"/>
          </a:xfrm>
        </p:grpSpPr>
        <p:sp>
          <p:nvSpPr>
            <p:cNvPr id="7258" name="AutoShape 90"/>
            <p:cNvSpPr>
              <a:spLocks/>
            </p:cNvSpPr>
            <p:nvPr/>
          </p:nvSpPr>
          <p:spPr bwMode="auto">
            <a:xfrm rot="1088432">
              <a:off x="342718" y="147605"/>
              <a:ext cx="293242" cy="28035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7259" name="AutoShape 91"/>
            <p:cNvSpPr>
              <a:spLocks/>
            </p:cNvSpPr>
            <p:nvPr/>
          </p:nvSpPr>
          <p:spPr bwMode="auto">
            <a:xfrm rot="1088432">
              <a:off x="36355" y="38682"/>
              <a:ext cx="293243" cy="280351"/>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7260" name="AutoShape 92"/>
            <p:cNvSpPr>
              <a:spLocks/>
            </p:cNvSpPr>
            <p:nvPr/>
          </p:nvSpPr>
          <p:spPr bwMode="auto">
            <a:xfrm rot="1088432">
              <a:off x="614245" y="264004"/>
              <a:ext cx="293243" cy="28035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grpSp>
      <p:grpSp>
        <p:nvGrpSpPr>
          <p:cNvPr id="7261" name="Group 93"/>
          <p:cNvGrpSpPr>
            <a:grpSpLocks/>
          </p:cNvGrpSpPr>
          <p:nvPr/>
        </p:nvGrpSpPr>
        <p:grpSpPr bwMode="auto">
          <a:xfrm>
            <a:off x="9638507" y="5707857"/>
            <a:ext cx="112713" cy="395288"/>
            <a:chOff x="0" y="0"/>
            <a:chExt cx="226032" cy="790210"/>
          </a:xfrm>
        </p:grpSpPr>
        <p:sp>
          <p:nvSpPr>
            <p:cNvPr id="7262" name="AutoShape 94"/>
            <p:cNvSpPr>
              <a:spLocks/>
            </p:cNvSpPr>
            <p:nvPr/>
          </p:nvSpPr>
          <p:spPr bwMode="auto">
            <a:xfrm rot="5400000" flipH="1">
              <a:off x="-195995" y="368183"/>
              <a:ext cx="618022" cy="226032"/>
            </a:xfrm>
            <a:custGeom>
              <a:avLst/>
              <a:gdLst>
                <a:gd name="T0" fmla="*/ 10800 w 21600"/>
                <a:gd name="T1" fmla="+- 0 10397 703"/>
                <a:gd name="T2" fmla="*/ 10397 h 19389"/>
                <a:gd name="T3" fmla="*/ 10800 w 21600"/>
                <a:gd name="T4" fmla="+- 0 10397 703"/>
                <a:gd name="T5" fmla="*/ 10397 h 19389"/>
                <a:gd name="T6" fmla="*/ 10800 w 21600"/>
                <a:gd name="T7" fmla="+- 0 10397 703"/>
                <a:gd name="T8" fmla="*/ 10397 h 19389"/>
                <a:gd name="T9" fmla="*/ 10800 w 21600"/>
                <a:gd name="T10" fmla="+- 0 10397 703"/>
                <a:gd name="T11" fmla="*/ 10397 h 19389"/>
              </a:gdLst>
              <a:ahLst/>
              <a:cxnLst>
                <a:cxn ang="0">
                  <a:pos x="T0" y="T2"/>
                </a:cxn>
                <a:cxn ang="0">
                  <a:pos x="T3" y="T5"/>
                </a:cxn>
                <a:cxn ang="0">
                  <a:pos x="T6" y="T8"/>
                </a:cxn>
                <a:cxn ang="0">
                  <a:pos x="T9" y="T11"/>
                </a:cxn>
              </a:cxnLst>
              <a:rect l="0" t="0" r="r" b="b"/>
              <a:pathLst>
                <a:path w="21600" h="19389">
                  <a:moveTo>
                    <a:pt x="0" y="13697"/>
                  </a:moveTo>
                  <a:cubicBezTo>
                    <a:pt x="4140" y="6497"/>
                    <a:pt x="8280" y="-703"/>
                    <a:pt x="10368" y="55"/>
                  </a:cubicBezTo>
                  <a:cubicBezTo>
                    <a:pt x="12456" y="813"/>
                    <a:pt x="10656" y="15592"/>
                    <a:pt x="12528" y="18244"/>
                  </a:cubicBezTo>
                  <a:cubicBezTo>
                    <a:pt x="14400" y="20897"/>
                    <a:pt x="18000" y="18434"/>
                    <a:pt x="21600" y="15971"/>
                  </a:cubicBezTo>
                </a:path>
              </a:pathLst>
            </a:custGeom>
            <a:noFill/>
            <a:ln w="25400" cap="flat" cmpd="sng">
              <a:solidFill>
                <a:srgbClr val="000000"/>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a:defRPr sz="5000">
                  <a:solidFill>
                    <a:srgbClr val="000000"/>
                  </a:solidFill>
                  <a:latin typeface="Helvetica Light" charset="0"/>
                  <a:ea typeface="Helvetica Light" charset="0"/>
                  <a:cs typeface="Helvetica Light" charset="0"/>
                  <a:sym typeface="Helvetica Light" charset="0"/>
                </a:defRPr>
              </a:lvl1pPr>
              <a:lvl2pPr>
                <a:defRPr sz="5000">
                  <a:solidFill>
                    <a:srgbClr val="000000"/>
                  </a:solidFill>
                  <a:latin typeface="Helvetica Light" charset="0"/>
                  <a:ea typeface="Helvetica Light" charset="0"/>
                  <a:cs typeface="Helvetica Light" charset="0"/>
                  <a:sym typeface="Helvetica Light" charset="0"/>
                </a:defRPr>
              </a:lvl2pPr>
              <a:lvl3pPr>
                <a:defRPr sz="5000">
                  <a:solidFill>
                    <a:srgbClr val="000000"/>
                  </a:solidFill>
                  <a:latin typeface="Helvetica Light" charset="0"/>
                  <a:ea typeface="Helvetica Light" charset="0"/>
                  <a:cs typeface="Helvetica Light" charset="0"/>
                  <a:sym typeface="Helvetica Light" charset="0"/>
                </a:defRPr>
              </a:lvl3pPr>
              <a:lvl4pPr>
                <a:defRPr sz="5000">
                  <a:solidFill>
                    <a:srgbClr val="000000"/>
                  </a:solidFill>
                  <a:latin typeface="Helvetica Light" charset="0"/>
                  <a:ea typeface="Helvetica Light" charset="0"/>
                  <a:cs typeface="Helvetica Light" charset="0"/>
                  <a:sym typeface="Helvetica Light" charset="0"/>
                </a:defRPr>
              </a:lvl4pPr>
              <a:lvl5pPr>
                <a:defRPr sz="5000">
                  <a:solidFill>
                    <a:srgbClr val="000000"/>
                  </a:solidFill>
                  <a:latin typeface="Helvetica Light" charset="0"/>
                  <a:ea typeface="Helvetica Light" charset="0"/>
                  <a:cs typeface="Helvetica Light" charset="0"/>
                  <a:sym typeface="Helvetica Light" charset="0"/>
                </a:defRPr>
              </a:lvl5pPr>
              <a:lvl6pPr marL="4572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defTabSz="457200"/>
              <a:endParaRPr lang="it-IT" altLang="it-IT" sz="900"/>
            </a:p>
          </p:txBody>
        </p:sp>
        <p:sp>
          <p:nvSpPr>
            <p:cNvPr id="7263" name="Line 95"/>
            <p:cNvSpPr>
              <a:spLocks noChangeShapeType="1"/>
            </p:cNvSpPr>
            <p:nvPr/>
          </p:nvSpPr>
          <p:spPr bwMode="auto">
            <a:xfrm flipH="1" flipV="1">
              <a:off x="48758" y="-1"/>
              <a:ext cx="1427" cy="383175"/>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grpSp>
      <p:sp>
        <p:nvSpPr>
          <p:cNvPr id="7264" name="AutoShape 96"/>
          <p:cNvSpPr>
            <a:spLocks/>
          </p:cNvSpPr>
          <p:nvPr/>
        </p:nvSpPr>
        <p:spPr bwMode="auto">
          <a:xfrm>
            <a:off x="9859169" y="4905375"/>
            <a:ext cx="950913" cy="1283494"/>
          </a:xfrm>
          <a:custGeom>
            <a:avLst/>
            <a:gdLst>
              <a:gd name="T0" fmla="*/ 10296 w 20592"/>
              <a:gd name="T1" fmla="*/ 10800 h 21600"/>
              <a:gd name="T2" fmla="*/ 10296 w 20592"/>
              <a:gd name="T3" fmla="*/ 10800 h 21600"/>
              <a:gd name="T4" fmla="*/ 10296 w 20592"/>
              <a:gd name="T5" fmla="*/ 10800 h 21600"/>
              <a:gd name="T6" fmla="*/ 10296 w 20592"/>
              <a:gd name="T7" fmla="*/ 10800 h 21600"/>
            </a:gdLst>
            <a:ahLst/>
            <a:cxnLst>
              <a:cxn ang="0">
                <a:pos x="T0" y="T1"/>
              </a:cxn>
              <a:cxn ang="0">
                <a:pos x="T2" y="T3"/>
              </a:cxn>
              <a:cxn ang="0">
                <a:pos x="T4" y="T5"/>
              </a:cxn>
              <a:cxn ang="0">
                <a:pos x="T6" y="T7"/>
              </a:cxn>
            </a:cxnLst>
            <a:rect l="0" t="0" r="r" b="b"/>
            <a:pathLst>
              <a:path w="20592" h="21600">
                <a:moveTo>
                  <a:pt x="0" y="21600"/>
                </a:moveTo>
                <a:cubicBezTo>
                  <a:pt x="5590" y="20097"/>
                  <a:pt x="11179" y="18594"/>
                  <a:pt x="14569" y="15457"/>
                </a:cubicBezTo>
                <a:cubicBezTo>
                  <a:pt x="17958" y="12319"/>
                  <a:pt x="21600" y="5350"/>
                  <a:pt x="20335" y="2774"/>
                </a:cubicBezTo>
                <a:cubicBezTo>
                  <a:pt x="19071" y="198"/>
                  <a:pt x="13026" y="99"/>
                  <a:pt x="6981" y="0"/>
                </a:cubicBezTo>
              </a:path>
            </a:pathLst>
          </a:custGeom>
          <a:noFill/>
          <a:ln w="25400" cap="flat" cmpd="sng">
            <a:solidFill>
              <a:srgbClr val="000000"/>
            </a:solidFill>
            <a:prstDash val="dash"/>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a:defRPr sz="5000">
                <a:solidFill>
                  <a:srgbClr val="000000"/>
                </a:solidFill>
                <a:latin typeface="Helvetica Light" charset="0"/>
                <a:ea typeface="Helvetica Light" charset="0"/>
                <a:cs typeface="Helvetica Light" charset="0"/>
                <a:sym typeface="Helvetica Light" charset="0"/>
              </a:defRPr>
            </a:lvl1pPr>
            <a:lvl2pPr>
              <a:defRPr sz="5000">
                <a:solidFill>
                  <a:srgbClr val="000000"/>
                </a:solidFill>
                <a:latin typeface="Helvetica Light" charset="0"/>
                <a:ea typeface="Helvetica Light" charset="0"/>
                <a:cs typeface="Helvetica Light" charset="0"/>
                <a:sym typeface="Helvetica Light" charset="0"/>
              </a:defRPr>
            </a:lvl2pPr>
            <a:lvl3pPr>
              <a:defRPr sz="5000">
                <a:solidFill>
                  <a:srgbClr val="000000"/>
                </a:solidFill>
                <a:latin typeface="Helvetica Light" charset="0"/>
                <a:ea typeface="Helvetica Light" charset="0"/>
                <a:cs typeface="Helvetica Light" charset="0"/>
                <a:sym typeface="Helvetica Light" charset="0"/>
              </a:defRPr>
            </a:lvl3pPr>
            <a:lvl4pPr>
              <a:defRPr sz="5000">
                <a:solidFill>
                  <a:srgbClr val="000000"/>
                </a:solidFill>
                <a:latin typeface="Helvetica Light" charset="0"/>
                <a:ea typeface="Helvetica Light" charset="0"/>
                <a:cs typeface="Helvetica Light" charset="0"/>
                <a:sym typeface="Helvetica Light" charset="0"/>
              </a:defRPr>
            </a:lvl4pPr>
            <a:lvl5pPr>
              <a:defRPr sz="5000">
                <a:solidFill>
                  <a:srgbClr val="000000"/>
                </a:solidFill>
                <a:latin typeface="Helvetica Light" charset="0"/>
                <a:ea typeface="Helvetica Light" charset="0"/>
                <a:cs typeface="Helvetica Light" charset="0"/>
                <a:sym typeface="Helvetica Light" charset="0"/>
              </a:defRPr>
            </a:lvl5pPr>
            <a:lvl6pPr marL="4572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defTabSz="457200"/>
            <a:endParaRPr lang="it-IT" altLang="it-IT" sz="900"/>
          </a:p>
        </p:txBody>
      </p:sp>
      <p:sp>
        <p:nvSpPr>
          <p:cNvPr id="7265" name="Line 97"/>
          <p:cNvSpPr>
            <a:spLocks noChangeShapeType="1"/>
          </p:cNvSpPr>
          <p:nvPr/>
        </p:nvSpPr>
        <p:spPr bwMode="auto">
          <a:xfrm flipH="1" flipV="1">
            <a:off x="10062369" y="4905375"/>
            <a:ext cx="342106" cy="794"/>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7266" name="AutoShape 98"/>
          <p:cNvSpPr>
            <a:spLocks/>
          </p:cNvSpPr>
          <p:nvPr/>
        </p:nvSpPr>
        <p:spPr bwMode="auto">
          <a:xfrm>
            <a:off x="9539288" y="4969669"/>
            <a:ext cx="134938" cy="575469"/>
          </a:xfrm>
          <a:custGeom>
            <a:avLst/>
            <a:gdLst>
              <a:gd name="T0" fmla="+- 0 11531 1462"/>
              <a:gd name="T1" fmla="*/ T0 w 20138"/>
              <a:gd name="T2" fmla="*/ 10800 h 21600"/>
              <a:gd name="T3" fmla="+- 0 11531 1462"/>
              <a:gd name="T4" fmla="*/ T3 w 20138"/>
              <a:gd name="T5" fmla="*/ 10800 h 21600"/>
              <a:gd name="T6" fmla="+- 0 11531 1462"/>
              <a:gd name="T7" fmla="*/ T6 w 20138"/>
              <a:gd name="T8" fmla="*/ 10800 h 21600"/>
              <a:gd name="T9" fmla="+- 0 11531 1462"/>
              <a:gd name="T10" fmla="*/ T9 w 20138"/>
              <a:gd name="T11" fmla="*/ 10800 h 21600"/>
            </a:gdLst>
            <a:ahLst/>
            <a:cxnLst>
              <a:cxn ang="0">
                <a:pos x="T1" y="T2"/>
              </a:cxn>
              <a:cxn ang="0">
                <a:pos x="T4" y="T5"/>
              </a:cxn>
              <a:cxn ang="0">
                <a:pos x="T7" y="T8"/>
              </a:cxn>
              <a:cxn ang="0">
                <a:pos x="T10" y="T11"/>
              </a:cxn>
            </a:cxnLst>
            <a:rect l="0" t="0" r="r" b="b"/>
            <a:pathLst>
              <a:path w="20138" h="21600">
                <a:moveTo>
                  <a:pt x="9155" y="0"/>
                </a:moveTo>
                <a:cubicBezTo>
                  <a:pt x="3846" y="2354"/>
                  <a:pt x="-1462" y="4708"/>
                  <a:pt x="369" y="8308"/>
                </a:cubicBezTo>
                <a:cubicBezTo>
                  <a:pt x="2199" y="11908"/>
                  <a:pt x="11169" y="16754"/>
                  <a:pt x="20138" y="21600"/>
                </a:cubicBezTo>
              </a:path>
            </a:pathLst>
          </a:custGeom>
          <a:noFill/>
          <a:ln w="25400" cap="flat" cmpd="sng">
            <a:solidFill>
              <a:srgbClr val="000000"/>
            </a:solidFill>
            <a:prstDash val="dash"/>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a:defRPr sz="5000">
                <a:solidFill>
                  <a:srgbClr val="000000"/>
                </a:solidFill>
                <a:latin typeface="Helvetica Light" charset="0"/>
                <a:ea typeface="Helvetica Light" charset="0"/>
                <a:cs typeface="Helvetica Light" charset="0"/>
                <a:sym typeface="Helvetica Light" charset="0"/>
              </a:defRPr>
            </a:lvl1pPr>
            <a:lvl2pPr>
              <a:defRPr sz="5000">
                <a:solidFill>
                  <a:srgbClr val="000000"/>
                </a:solidFill>
                <a:latin typeface="Helvetica Light" charset="0"/>
                <a:ea typeface="Helvetica Light" charset="0"/>
                <a:cs typeface="Helvetica Light" charset="0"/>
                <a:sym typeface="Helvetica Light" charset="0"/>
              </a:defRPr>
            </a:lvl2pPr>
            <a:lvl3pPr>
              <a:defRPr sz="5000">
                <a:solidFill>
                  <a:srgbClr val="000000"/>
                </a:solidFill>
                <a:latin typeface="Helvetica Light" charset="0"/>
                <a:ea typeface="Helvetica Light" charset="0"/>
                <a:cs typeface="Helvetica Light" charset="0"/>
                <a:sym typeface="Helvetica Light" charset="0"/>
              </a:defRPr>
            </a:lvl3pPr>
            <a:lvl4pPr>
              <a:defRPr sz="5000">
                <a:solidFill>
                  <a:srgbClr val="000000"/>
                </a:solidFill>
                <a:latin typeface="Helvetica Light" charset="0"/>
                <a:ea typeface="Helvetica Light" charset="0"/>
                <a:cs typeface="Helvetica Light" charset="0"/>
                <a:sym typeface="Helvetica Light" charset="0"/>
              </a:defRPr>
            </a:lvl4pPr>
            <a:lvl5pPr>
              <a:defRPr sz="5000">
                <a:solidFill>
                  <a:srgbClr val="000000"/>
                </a:solidFill>
                <a:latin typeface="Helvetica Light" charset="0"/>
                <a:ea typeface="Helvetica Light" charset="0"/>
                <a:cs typeface="Helvetica Light" charset="0"/>
                <a:sym typeface="Helvetica Light" charset="0"/>
              </a:defRPr>
            </a:lvl5pPr>
            <a:lvl6pPr marL="4572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defTabSz="457200"/>
            <a:endParaRPr lang="it-IT" altLang="it-IT" sz="900"/>
          </a:p>
        </p:txBody>
      </p:sp>
      <p:sp>
        <p:nvSpPr>
          <p:cNvPr id="7267" name="Line 99"/>
          <p:cNvSpPr>
            <a:spLocks noChangeShapeType="1"/>
          </p:cNvSpPr>
          <p:nvPr/>
        </p:nvSpPr>
        <p:spPr bwMode="auto">
          <a:xfrm>
            <a:off x="9646444" y="5545138"/>
            <a:ext cx="12700" cy="88107"/>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7268" name="AutoShape 100"/>
          <p:cNvSpPr>
            <a:spLocks/>
          </p:cNvSpPr>
          <p:nvPr/>
        </p:nvSpPr>
        <p:spPr bwMode="auto">
          <a:xfrm>
            <a:off x="9376569" y="6105525"/>
            <a:ext cx="424656" cy="294482"/>
          </a:xfrm>
          <a:custGeom>
            <a:avLst/>
            <a:gdLst>
              <a:gd name="T0" fmla="+- 0 10536 978"/>
              <a:gd name="T1" fmla="*/ T0 w 19116"/>
              <a:gd name="T2" fmla="*/ 10800 h 21600"/>
              <a:gd name="T3" fmla="+- 0 10536 978"/>
              <a:gd name="T4" fmla="*/ T3 w 19116"/>
              <a:gd name="T5" fmla="*/ 10800 h 21600"/>
              <a:gd name="T6" fmla="+- 0 10536 978"/>
              <a:gd name="T7" fmla="*/ T6 w 19116"/>
              <a:gd name="T8" fmla="*/ 10800 h 21600"/>
              <a:gd name="T9" fmla="+- 0 10536 978"/>
              <a:gd name="T10" fmla="*/ T9 w 19116"/>
              <a:gd name="T11" fmla="*/ 10800 h 21600"/>
            </a:gdLst>
            <a:ahLst/>
            <a:cxnLst>
              <a:cxn ang="0">
                <a:pos x="T1" y="T2"/>
              </a:cxn>
              <a:cxn ang="0">
                <a:pos x="T4" y="T5"/>
              </a:cxn>
              <a:cxn ang="0">
                <a:pos x="T7" y="T8"/>
              </a:cxn>
              <a:cxn ang="0">
                <a:pos x="T10" y="T11"/>
              </a:cxn>
            </a:cxnLst>
            <a:rect l="0" t="0" r="r" b="b"/>
            <a:pathLst>
              <a:path w="19116" h="21600">
                <a:moveTo>
                  <a:pt x="11428" y="21600"/>
                </a:moveTo>
                <a:cubicBezTo>
                  <a:pt x="5225" y="18270"/>
                  <a:pt x="-978" y="14940"/>
                  <a:pt x="130" y="14040"/>
                </a:cubicBezTo>
                <a:cubicBezTo>
                  <a:pt x="1237" y="13140"/>
                  <a:pt x="15527" y="18540"/>
                  <a:pt x="18074" y="16200"/>
                </a:cubicBezTo>
                <a:cubicBezTo>
                  <a:pt x="20622" y="13860"/>
                  <a:pt x="18019" y="6930"/>
                  <a:pt x="15416" y="0"/>
                </a:cubicBezTo>
              </a:path>
            </a:pathLst>
          </a:custGeom>
          <a:noFill/>
          <a:ln w="25400" cap="flat" cmpd="sng">
            <a:solidFill>
              <a:srgbClr val="000000"/>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a:defRPr sz="5000">
                <a:solidFill>
                  <a:srgbClr val="000000"/>
                </a:solidFill>
                <a:latin typeface="Helvetica Light" charset="0"/>
                <a:ea typeface="Helvetica Light" charset="0"/>
                <a:cs typeface="Helvetica Light" charset="0"/>
                <a:sym typeface="Helvetica Light" charset="0"/>
              </a:defRPr>
            </a:lvl1pPr>
            <a:lvl2pPr>
              <a:defRPr sz="5000">
                <a:solidFill>
                  <a:srgbClr val="000000"/>
                </a:solidFill>
                <a:latin typeface="Helvetica Light" charset="0"/>
                <a:ea typeface="Helvetica Light" charset="0"/>
                <a:cs typeface="Helvetica Light" charset="0"/>
                <a:sym typeface="Helvetica Light" charset="0"/>
              </a:defRPr>
            </a:lvl2pPr>
            <a:lvl3pPr>
              <a:defRPr sz="5000">
                <a:solidFill>
                  <a:srgbClr val="000000"/>
                </a:solidFill>
                <a:latin typeface="Helvetica Light" charset="0"/>
                <a:ea typeface="Helvetica Light" charset="0"/>
                <a:cs typeface="Helvetica Light" charset="0"/>
                <a:sym typeface="Helvetica Light" charset="0"/>
              </a:defRPr>
            </a:lvl3pPr>
            <a:lvl4pPr>
              <a:defRPr sz="5000">
                <a:solidFill>
                  <a:srgbClr val="000000"/>
                </a:solidFill>
                <a:latin typeface="Helvetica Light" charset="0"/>
                <a:ea typeface="Helvetica Light" charset="0"/>
                <a:cs typeface="Helvetica Light" charset="0"/>
                <a:sym typeface="Helvetica Light" charset="0"/>
              </a:defRPr>
            </a:lvl4pPr>
            <a:lvl5pPr>
              <a:defRPr sz="5000">
                <a:solidFill>
                  <a:srgbClr val="000000"/>
                </a:solidFill>
                <a:latin typeface="Helvetica Light" charset="0"/>
                <a:ea typeface="Helvetica Light" charset="0"/>
                <a:cs typeface="Helvetica Light" charset="0"/>
                <a:sym typeface="Helvetica Light" charset="0"/>
              </a:defRPr>
            </a:lvl5pPr>
            <a:lvl6pPr marL="4572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defTabSz="457200"/>
            <a:endParaRPr lang="it-IT" altLang="it-IT" sz="900"/>
          </a:p>
        </p:txBody>
      </p:sp>
      <p:grpSp>
        <p:nvGrpSpPr>
          <p:cNvPr id="7269" name="Group 101"/>
          <p:cNvGrpSpPr>
            <a:grpSpLocks/>
          </p:cNvGrpSpPr>
          <p:nvPr/>
        </p:nvGrpSpPr>
        <p:grpSpPr bwMode="auto">
          <a:xfrm>
            <a:off x="9644857" y="4868069"/>
            <a:ext cx="458788" cy="855663"/>
            <a:chOff x="0" y="-1"/>
            <a:chExt cx="917225" cy="1711831"/>
          </a:xfrm>
        </p:grpSpPr>
        <p:grpSp>
          <p:nvGrpSpPr>
            <p:cNvPr id="7270" name="Group 102"/>
            <p:cNvGrpSpPr>
              <a:grpSpLocks/>
            </p:cNvGrpSpPr>
            <p:nvPr/>
          </p:nvGrpSpPr>
          <p:grpSpPr bwMode="auto">
            <a:xfrm>
              <a:off x="472912" y="0"/>
              <a:ext cx="444313" cy="1512316"/>
              <a:chOff x="0" y="-1"/>
              <a:chExt cx="444312" cy="1512317"/>
            </a:xfrm>
          </p:grpSpPr>
          <p:sp>
            <p:nvSpPr>
              <p:cNvPr id="7271" name="AutoShape 103"/>
              <p:cNvSpPr>
                <a:spLocks/>
              </p:cNvSpPr>
              <p:nvPr/>
            </p:nvSpPr>
            <p:spPr bwMode="auto">
              <a:xfrm rot="6073365" flipH="1">
                <a:off x="-343333" y="821114"/>
                <a:ext cx="1130978" cy="228568"/>
              </a:xfrm>
              <a:custGeom>
                <a:avLst/>
                <a:gdLst>
                  <a:gd name="T0" fmla="*/ 10800 w 21600"/>
                  <a:gd name="T1" fmla="+- 0 10397 703"/>
                  <a:gd name="T2" fmla="*/ 10397 h 19389"/>
                  <a:gd name="T3" fmla="*/ 10800 w 21600"/>
                  <a:gd name="T4" fmla="+- 0 10397 703"/>
                  <a:gd name="T5" fmla="*/ 10397 h 19389"/>
                  <a:gd name="T6" fmla="*/ 10800 w 21600"/>
                  <a:gd name="T7" fmla="+- 0 10397 703"/>
                  <a:gd name="T8" fmla="*/ 10397 h 19389"/>
                  <a:gd name="T9" fmla="*/ 10800 w 21600"/>
                  <a:gd name="T10" fmla="+- 0 10397 703"/>
                  <a:gd name="T11" fmla="*/ 10397 h 19389"/>
                </a:gdLst>
                <a:ahLst/>
                <a:cxnLst>
                  <a:cxn ang="0">
                    <a:pos x="T0" y="T2"/>
                  </a:cxn>
                  <a:cxn ang="0">
                    <a:pos x="T3" y="T5"/>
                  </a:cxn>
                  <a:cxn ang="0">
                    <a:pos x="T6" y="T8"/>
                  </a:cxn>
                  <a:cxn ang="0">
                    <a:pos x="T9" y="T11"/>
                  </a:cxn>
                </a:cxnLst>
                <a:rect l="0" t="0" r="r" b="b"/>
                <a:pathLst>
                  <a:path w="21600" h="19389">
                    <a:moveTo>
                      <a:pt x="0" y="13697"/>
                    </a:moveTo>
                    <a:cubicBezTo>
                      <a:pt x="4140" y="6497"/>
                      <a:pt x="8280" y="-703"/>
                      <a:pt x="10368" y="55"/>
                    </a:cubicBezTo>
                    <a:cubicBezTo>
                      <a:pt x="12456" y="813"/>
                      <a:pt x="10656" y="15592"/>
                      <a:pt x="12528" y="18244"/>
                    </a:cubicBezTo>
                    <a:cubicBezTo>
                      <a:pt x="14400" y="20897"/>
                      <a:pt x="18000" y="18434"/>
                      <a:pt x="21600" y="15971"/>
                    </a:cubicBezTo>
                  </a:path>
                </a:pathLst>
              </a:custGeom>
              <a:noFill/>
              <a:ln w="25400" cap="flat" cmpd="sng">
                <a:solidFill>
                  <a:srgbClr val="000000"/>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a:defRPr sz="5000">
                    <a:solidFill>
                      <a:srgbClr val="000000"/>
                    </a:solidFill>
                    <a:latin typeface="Helvetica Light" charset="0"/>
                    <a:ea typeface="Helvetica Light" charset="0"/>
                    <a:cs typeface="Helvetica Light" charset="0"/>
                    <a:sym typeface="Helvetica Light" charset="0"/>
                  </a:defRPr>
                </a:lvl1pPr>
                <a:lvl2pPr>
                  <a:defRPr sz="5000">
                    <a:solidFill>
                      <a:srgbClr val="000000"/>
                    </a:solidFill>
                    <a:latin typeface="Helvetica Light" charset="0"/>
                    <a:ea typeface="Helvetica Light" charset="0"/>
                    <a:cs typeface="Helvetica Light" charset="0"/>
                    <a:sym typeface="Helvetica Light" charset="0"/>
                  </a:defRPr>
                </a:lvl2pPr>
                <a:lvl3pPr>
                  <a:defRPr sz="5000">
                    <a:solidFill>
                      <a:srgbClr val="000000"/>
                    </a:solidFill>
                    <a:latin typeface="Helvetica Light" charset="0"/>
                    <a:ea typeface="Helvetica Light" charset="0"/>
                    <a:cs typeface="Helvetica Light" charset="0"/>
                    <a:sym typeface="Helvetica Light" charset="0"/>
                  </a:defRPr>
                </a:lvl3pPr>
                <a:lvl4pPr>
                  <a:defRPr sz="5000">
                    <a:solidFill>
                      <a:srgbClr val="000000"/>
                    </a:solidFill>
                    <a:latin typeface="Helvetica Light" charset="0"/>
                    <a:ea typeface="Helvetica Light" charset="0"/>
                    <a:cs typeface="Helvetica Light" charset="0"/>
                    <a:sym typeface="Helvetica Light" charset="0"/>
                  </a:defRPr>
                </a:lvl4pPr>
                <a:lvl5pPr>
                  <a:defRPr sz="5000">
                    <a:solidFill>
                      <a:srgbClr val="000000"/>
                    </a:solidFill>
                    <a:latin typeface="Helvetica Light" charset="0"/>
                    <a:ea typeface="Helvetica Light" charset="0"/>
                    <a:cs typeface="Helvetica Light" charset="0"/>
                    <a:sym typeface="Helvetica Light" charset="0"/>
                  </a:defRPr>
                </a:lvl5pPr>
                <a:lvl6pPr marL="4572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defTabSz="457200"/>
                <a:endParaRPr lang="it-IT" altLang="it-IT" sz="900"/>
              </a:p>
            </p:txBody>
          </p:sp>
          <p:sp>
            <p:nvSpPr>
              <p:cNvPr id="7272" name="Line 104"/>
              <p:cNvSpPr>
                <a:spLocks noChangeShapeType="1"/>
              </p:cNvSpPr>
              <p:nvPr/>
            </p:nvSpPr>
            <p:spPr bwMode="auto">
              <a:xfrm flipV="1">
                <a:off x="194749" y="-1"/>
                <a:ext cx="135058" cy="688080"/>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grpSp>
        <p:sp>
          <p:nvSpPr>
            <p:cNvPr id="7273" name="AutoShape 105"/>
            <p:cNvSpPr>
              <a:spLocks/>
            </p:cNvSpPr>
            <p:nvPr/>
          </p:nvSpPr>
          <p:spPr bwMode="auto">
            <a:xfrm>
              <a:off x="0" y="1412598"/>
              <a:ext cx="560439" cy="299232"/>
            </a:xfrm>
            <a:custGeom>
              <a:avLst/>
              <a:gdLst>
                <a:gd name="T0" fmla="*/ 10800 w 21600"/>
                <a:gd name="T1" fmla="*/ 10113 h 20227"/>
                <a:gd name="T2" fmla="*/ 10800 w 21600"/>
                <a:gd name="T3" fmla="*/ 10113 h 20227"/>
                <a:gd name="T4" fmla="*/ 10800 w 21600"/>
                <a:gd name="T5" fmla="*/ 10113 h 20227"/>
                <a:gd name="T6" fmla="*/ 10800 w 21600"/>
                <a:gd name="T7" fmla="*/ 10113 h 20227"/>
              </a:gdLst>
              <a:ahLst/>
              <a:cxnLst>
                <a:cxn ang="0">
                  <a:pos x="T0" y="T1"/>
                </a:cxn>
                <a:cxn ang="0">
                  <a:pos x="T2" y="T3"/>
                </a:cxn>
                <a:cxn ang="0">
                  <a:pos x="T4" y="T5"/>
                </a:cxn>
                <a:cxn ang="0">
                  <a:pos x="T6" y="T7"/>
                </a:cxn>
              </a:cxnLst>
              <a:rect l="0" t="0" r="r" b="b"/>
              <a:pathLst>
                <a:path w="21600" h="20227">
                  <a:moveTo>
                    <a:pt x="0" y="9969"/>
                  </a:moveTo>
                  <a:cubicBezTo>
                    <a:pt x="3884" y="15785"/>
                    <a:pt x="7768" y="21600"/>
                    <a:pt x="11368" y="19938"/>
                  </a:cubicBezTo>
                  <a:cubicBezTo>
                    <a:pt x="14968" y="18277"/>
                    <a:pt x="18284" y="9138"/>
                    <a:pt x="21600" y="0"/>
                  </a:cubicBezTo>
                </a:path>
              </a:pathLst>
            </a:custGeom>
            <a:noFill/>
            <a:ln w="25400" cap="flat" cmpd="sng">
              <a:solidFill>
                <a:srgbClr val="000000"/>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a:defRPr sz="5000">
                  <a:solidFill>
                    <a:srgbClr val="000000"/>
                  </a:solidFill>
                  <a:latin typeface="Helvetica Light" charset="0"/>
                  <a:ea typeface="Helvetica Light" charset="0"/>
                  <a:cs typeface="Helvetica Light" charset="0"/>
                  <a:sym typeface="Helvetica Light" charset="0"/>
                </a:defRPr>
              </a:lvl1pPr>
              <a:lvl2pPr>
                <a:defRPr sz="5000">
                  <a:solidFill>
                    <a:srgbClr val="000000"/>
                  </a:solidFill>
                  <a:latin typeface="Helvetica Light" charset="0"/>
                  <a:ea typeface="Helvetica Light" charset="0"/>
                  <a:cs typeface="Helvetica Light" charset="0"/>
                  <a:sym typeface="Helvetica Light" charset="0"/>
                </a:defRPr>
              </a:lvl2pPr>
              <a:lvl3pPr>
                <a:defRPr sz="5000">
                  <a:solidFill>
                    <a:srgbClr val="000000"/>
                  </a:solidFill>
                  <a:latin typeface="Helvetica Light" charset="0"/>
                  <a:ea typeface="Helvetica Light" charset="0"/>
                  <a:cs typeface="Helvetica Light" charset="0"/>
                  <a:sym typeface="Helvetica Light" charset="0"/>
                </a:defRPr>
              </a:lvl3pPr>
              <a:lvl4pPr>
                <a:defRPr sz="5000">
                  <a:solidFill>
                    <a:srgbClr val="000000"/>
                  </a:solidFill>
                  <a:latin typeface="Helvetica Light" charset="0"/>
                  <a:ea typeface="Helvetica Light" charset="0"/>
                  <a:cs typeface="Helvetica Light" charset="0"/>
                  <a:sym typeface="Helvetica Light" charset="0"/>
                </a:defRPr>
              </a:lvl4pPr>
              <a:lvl5pPr>
                <a:defRPr sz="5000">
                  <a:solidFill>
                    <a:srgbClr val="000000"/>
                  </a:solidFill>
                  <a:latin typeface="Helvetica Light" charset="0"/>
                  <a:ea typeface="Helvetica Light" charset="0"/>
                  <a:cs typeface="Helvetica Light" charset="0"/>
                  <a:sym typeface="Helvetica Light" charset="0"/>
                </a:defRPr>
              </a:lvl5pPr>
              <a:lvl6pPr marL="4572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defTabSz="457200"/>
              <a:endParaRPr lang="it-IT" altLang="it-IT" sz="900"/>
            </a:p>
          </p:txBody>
        </p:sp>
      </p:grpSp>
      <p:grpSp>
        <p:nvGrpSpPr>
          <p:cNvPr id="7274" name="Group 106"/>
          <p:cNvGrpSpPr>
            <a:grpSpLocks/>
          </p:cNvGrpSpPr>
          <p:nvPr/>
        </p:nvGrpSpPr>
        <p:grpSpPr bwMode="auto">
          <a:xfrm>
            <a:off x="9509919" y="3938588"/>
            <a:ext cx="681831" cy="809625"/>
            <a:chOff x="-1" y="-1"/>
            <a:chExt cx="1363189" cy="1619249"/>
          </a:xfrm>
        </p:grpSpPr>
        <p:sp>
          <p:nvSpPr>
            <p:cNvPr id="7275" name="AutoShape 107"/>
            <p:cNvSpPr>
              <a:spLocks/>
            </p:cNvSpPr>
            <p:nvPr/>
          </p:nvSpPr>
          <p:spPr bwMode="auto">
            <a:xfrm rot="384478" flipH="1">
              <a:off x="72982" y="179642"/>
              <a:ext cx="1217224" cy="137597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21600"/>
                  </a:moveTo>
                  <a:cubicBezTo>
                    <a:pt x="3029" y="17352"/>
                    <a:pt x="6059" y="13104"/>
                    <a:pt x="7376" y="12528"/>
                  </a:cubicBezTo>
                  <a:cubicBezTo>
                    <a:pt x="8693" y="11952"/>
                    <a:pt x="7200" y="18216"/>
                    <a:pt x="7902" y="18144"/>
                  </a:cubicBezTo>
                  <a:cubicBezTo>
                    <a:pt x="8605" y="18072"/>
                    <a:pt x="10800" y="12672"/>
                    <a:pt x="11590" y="12096"/>
                  </a:cubicBezTo>
                  <a:cubicBezTo>
                    <a:pt x="12380" y="11520"/>
                    <a:pt x="10976" y="16704"/>
                    <a:pt x="12644" y="14688"/>
                  </a:cubicBezTo>
                  <a:cubicBezTo>
                    <a:pt x="14312" y="12672"/>
                    <a:pt x="17956" y="6336"/>
                    <a:pt x="21600" y="0"/>
                  </a:cubicBezTo>
                </a:path>
              </a:pathLst>
            </a:custGeom>
            <a:noFill/>
            <a:ln w="25400" cap="flat" cmpd="sng">
              <a:solidFill>
                <a:srgbClr val="000000"/>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a:defRPr sz="5000">
                  <a:solidFill>
                    <a:srgbClr val="000000"/>
                  </a:solidFill>
                  <a:latin typeface="Helvetica Light" charset="0"/>
                  <a:ea typeface="Helvetica Light" charset="0"/>
                  <a:cs typeface="Helvetica Light" charset="0"/>
                  <a:sym typeface="Helvetica Light" charset="0"/>
                </a:defRPr>
              </a:lvl1pPr>
              <a:lvl2pPr>
                <a:defRPr sz="5000">
                  <a:solidFill>
                    <a:srgbClr val="000000"/>
                  </a:solidFill>
                  <a:latin typeface="Helvetica Light" charset="0"/>
                  <a:ea typeface="Helvetica Light" charset="0"/>
                  <a:cs typeface="Helvetica Light" charset="0"/>
                  <a:sym typeface="Helvetica Light" charset="0"/>
                </a:defRPr>
              </a:lvl2pPr>
              <a:lvl3pPr>
                <a:defRPr sz="5000">
                  <a:solidFill>
                    <a:srgbClr val="000000"/>
                  </a:solidFill>
                  <a:latin typeface="Helvetica Light" charset="0"/>
                  <a:ea typeface="Helvetica Light" charset="0"/>
                  <a:cs typeface="Helvetica Light" charset="0"/>
                  <a:sym typeface="Helvetica Light" charset="0"/>
                </a:defRPr>
              </a:lvl3pPr>
              <a:lvl4pPr>
                <a:defRPr sz="5000">
                  <a:solidFill>
                    <a:srgbClr val="000000"/>
                  </a:solidFill>
                  <a:latin typeface="Helvetica Light" charset="0"/>
                  <a:ea typeface="Helvetica Light" charset="0"/>
                  <a:cs typeface="Helvetica Light" charset="0"/>
                  <a:sym typeface="Helvetica Light" charset="0"/>
                </a:defRPr>
              </a:lvl4pPr>
              <a:lvl5pPr>
                <a:defRPr sz="5000">
                  <a:solidFill>
                    <a:srgbClr val="000000"/>
                  </a:solidFill>
                  <a:latin typeface="Helvetica Light" charset="0"/>
                  <a:ea typeface="Helvetica Light" charset="0"/>
                  <a:cs typeface="Helvetica Light" charset="0"/>
                  <a:sym typeface="Helvetica Light" charset="0"/>
                </a:defRPr>
              </a:lvl5pPr>
              <a:lvl6pPr marL="4572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defTabSz="457200"/>
              <a:endParaRPr lang="it-IT" altLang="it-IT" sz="900"/>
            </a:p>
          </p:txBody>
        </p:sp>
        <p:sp>
          <p:nvSpPr>
            <p:cNvPr id="7276" name="Line 108"/>
            <p:cNvSpPr>
              <a:spLocks noChangeShapeType="1"/>
            </p:cNvSpPr>
            <p:nvPr/>
          </p:nvSpPr>
          <p:spPr bwMode="auto">
            <a:xfrm flipH="1" flipV="1">
              <a:off x="106850" y="0"/>
              <a:ext cx="443843" cy="1102164"/>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grpSp>
      <p:sp>
        <p:nvSpPr>
          <p:cNvPr id="7277" name="Rectangle 109"/>
          <p:cNvSpPr>
            <a:spLocks/>
          </p:cNvSpPr>
          <p:nvPr/>
        </p:nvSpPr>
        <p:spPr bwMode="auto">
          <a:xfrm>
            <a:off x="402432" y="1441669"/>
            <a:ext cx="6543675" cy="1990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spAutoFit/>
          </a:bodyPr>
          <a:lstStyle/>
          <a:p>
            <a:pPr algn="l"/>
            <a:r>
              <a:rPr lang="it-IT" altLang="it-IT"/>
              <a:t>Il giocatore con palla corre con la palla verso i coni fa delle finte con cambi di direzione e con ritagli indietro, superata la terza fila di coni effettua un passaggio di rovescio al compagno che ha fatto gli stessi movimenti senza palla il quale riceve e tira in porta di drive di dritto. I giocatori partono alternati  con la palla una volta a dx e una a sx  quando il passaggio si riceve da dx verso sx il tiro in porta è un drive di rovescio</a:t>
            </a:r>
          </a:p>
        </p:txBody>
      </p:sp>
      <p:grpSp>
        <p:nvGrpSpPr>
          <p:cNvPr id="7278" name="Group 110"/>
          <p:cNvGrpSpPr>
            <a:grpSpLocks/>
          </p:cNvGrpSpPr>
          <p:nvPr/>
        </p:nvGrpSpPr>
        <p:grpSpPr bwMode="auto">
          <a:xfrm>
            <a:off x="10560844" y="3371057"/>
            <a:ext cx="140494" cy="230188"/>
            <a:chOff x="0" y="0"/>
            <a:chExt cx="281301" cy="461303"/>
          </a:xfrm>
        </p:grpSpPr>
        <p:sp>
          <p:nvSpPr>
            <p:cNvPr id="7279" name="Oval 111"/>
            <p:cNvSpPr>
              <a:spLocks/>
            </p:cNvSpPr>
            <p:nvPr/>
          </p:nvSpPr>
          <p:spPr bwMode="auto">
            <a:xfrm rot="5400000" flipH="1">
              <a:off x="0" y="180001"/>
              <a:ext cx="281301" cy="281301"/>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grpSp>
          <p:nvGrpSpPr>
            <p:cNvPr id="7280" name="Group 112"/>
            <p:cNvGrpSpPr>
              <a:grpSpLocks/>
            </p:cNvGrpSpPr>
            <p:nvPr/>
          </p:nvGrpSpPr>
          <p:grpSpPr bwMode="auto">
            <a:xfrm>
              <a:off x="51696" y="0"/>
              <a:ext cx="197476" cy="180002"/>
              <a:chOff x="0" y="0"/>
              <a:chExt cx="197475" cy="180002"/>
            </a:xfrm>
          </p:grpSpPr>
          <p:pic>
            <p:nvPicPr>
              <p:cNvPr id="7281" name="Picture 113" descr="image4.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rot="5400000" flipH="1">
                <a:off x="8737" y="-8737"/>
                <a:ext cx="180002" cy="197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7282" name="Picture 114" descr="image5.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rot="5400000" flipH="1">
                <a:off x="64730" y="50588"/>
                <a:ext cx="68127" cy="784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sp>
        <p:nvSpPr>
          <p:cNvPr id="7283" name="Oval 115"/>
          <p:cNvSpPr>
            <a:spLocks/>
          </p:cNvSpPr>
          <p:nvPr/>
        </p:nvSpPr>
        <p:spPr bwMode="auto">
          <a:xfrm rot="16200000" flipV="1">
            <a:off x="9168210" y="3427016"/>
            <a:ext cx="140494" cy="141288"/>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effectLst>
                <a:outerShdw blurRad="38100" dist="38100" dir="2700000" algn="tl">
                  <a:srgbClr val="FFFFFF"/>
                </a:outerShdw>
              </a:effectLst>
            </a:endParaRPr>
          </a:p>
        </p:txBody>
      </p:sp>
      <p:sp>
        <p:nvSpPr>
          <p:cNvPr id="7284" name="Line 116"/>
          <p:cNvSpPr>
            <a:spLocks noChangeShapeType="1"/>
          </p:cNvSpPr>
          <p:nvPr/>
        </p:nvSpPr>
        <p:spPr bwMode="auto">
          <a:xfrm>
            <a:off x="395288" y="5634832"/>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7285" name="Line 117"/>
          <p:cNvSpPr>
            <a:spLocks noChangeShapeType="1"/>
          </p:cNvSpPr>
          <p:nvPr/>
        </p:nvSpPr>
        <p:spPr bwMode="auto">
          <a:xfrm>
            <a:off x="408782" y="3398838"/>
            <a:ext cx="6544469"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7286" name="Rectangle 118"/>
          <p:cNvSpPr>
            <a:spLocks/>
          </p:cNvSpPr>
          <p:nvPr/>
        </p:nvSpPr>
        <p:spPr bwMode="auto">
          <a:xfrm>
            <a:off x="351632" y="1088876"/>
            <a:ext cx="1008674" cy="35907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5400" tIns="25400" rIns="25400" bIns="25400" anchor="ctr">
            <a:spAutoFit/>
          </a:bodyPr>
          <a:lstStyle/>
          <a:p>
            <a:r>
              <a:rPr lang="it-IT" altLang="it-IT" sz="2000"/>
              <a:t>Sviluppo:</a:t>
            </a:r>
          </a:p>
        </p:txBody>
      </p:sp>
      <p:sp>
        <p:nvSpPr>
          <p:cNvPr id="7287" name="Rectangle 119"/>
          <p:cNvSpPr>
            <a:spLocks/>
          </p:cNvSpPr>
          <p:nvPr/>
        </p:nvSpPr>
        <p:spPr bwMode="auto">
          <a:xfrm>
            <a:off x="427832" y="4088458"/>
            <a:ext cx="1008674" cy="35907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5400" tIns="25400" rIns="25400" bIns="25400" anchor="ctr">
            <a:spAutoFit/>
          </a:bodyPr>
          <a:lstStyle/>
          <a:p>
            <a:r>
              <a:rPr lang="it-IT" altLang="it-IT" sz="2000"/>
              <a:t>Sviluppo:</a:t>
            </a:r>
          </a:p>
        </p:txBody>
      </p:sp>
    </p:spTree>
    <p:extLst>
      <p:ext uri="{BB962C8B-B14F-4D97-AF65-F5344CB8AC3E}">
        <p14:creationId xmlns:p14="http://schemas.microsoft.com/office/powerpoint/2010/main" val="1327891836"/>
      </p:ext>
    </p:extLst>
  </p:cSld>
  <p:clrMapOvr>
    <a:masterClrMapping/>
  </p:clrMapOvr>
  <p:transition spd="med"/>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Line 1"/>
          <p:cNvSpPr>
            <a:spLocks noChangeShapeType="1"/>
          </p:cNvSpPr>
          <p:nvPr/>
        </p:nvSpPr>
        <p:spPr bwMode="auto">
          <a:xfrm>
            <a:off x="402432" y="3547269"/>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8194" name="Line 2"/>
          <p:cNvSpPr>
            <a:spLocks noChangeShapeType="1"/>
          </p:cNvSpPr>
          <p:nvPr/>
        </p:nvSpPr>
        <p:spPr bwMode="auto">
          <a:xfrm>
            <a:off x="402432" y="3228975"/>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8195" name="Line 3"/>
          <p:cNvSpPr>
            <a:spLocks noChangeShapeType="1"/>
          </p:cNvSpPr>
          <p:nvPr/>
        </p:nvSpPr>
        <p:spPr bwMode="auto">
          <a:xfrm>
            <a:off x="402432" y="2035969"/>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8196" name="Line 4"/>
          <p:cNvSpPr>
            <a:spLocks noChangeShapeType="1"/>
          </p:cNvSpPr>
          <p:nvPr/>
        </p:nvSpPr>
        <p:spPr bwMode="auto">
          <a:xfrm>
            <a:off x="402432" y="2672557"/>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8197" name="Line 5"/>
          <p:cNvSpPr>
            <a:spLocks noChangeShapeType="1"/>
          </p:cNvSpPr>
          <p:nvPr/>
        </p:nvSpPr>
        <p:spPr bwMode="auto">
          <a:xfrm>
            <a:off x="402432" y="2354263"/>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8198" name="Line 6"/>
          <p:cNvSpPr>
            <a:spLocks noChangeShapeType="1"/>
          </p:cNvSpPr>
          <p:nvPr/>
        </p:nvSpPr>
        <p:spPr bwMode="auto">
          <a:xfrm>
            <a:off x="402432" y="2961482"/>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8199" name="Line 7"/>
          <p:cNvSpPr>
            <a:spLocks noChangeShapeType="1"/>
          </p:cNvSpPr>
          <p:nvPr/>
        </p:nvSpPr>
        <p:spPr bwMode="auto">
          <a:xfrm>
            <a:off x="402432" y="6180932"/>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8200" name="Line 8"/>
          <p:cNvSpPr>
            <a:spLocks noChangeShapeType="1"/>
          </p:cNvSpPr>
          <p:nvPr/>
        </p:nvSpPr>
        <p:spPr bwMode="auto">
          <a:xfrm>
            <a:off x="402432" y="5322094"/>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8201" name="Line 9"/>
          <p:cNvSpPr>
            <a:spLocks noChangeShapeType="1"/>
          </p:cNvSpPr>
          <p:nvPr/>
        </p:nvSpPr>
        <p:spPr bwMode="auto">
          <a:xfrm>
            <a:off x="402432" y="5018882"/>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8202" name="Line 10"/>
          <p:cNvSpPr>
            <a:spLocks noChangeShapeType="1"/>
          </p:cNvSpPr>
          <p:nvPr/>
        </p:nvSpPr>
        <p:spPr bwMode="auto">
          <a:xfrm>
            <a:off x="402432" y="5611019"/>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8203" name="Line 11"/>
          <p:cNvSpPr>
            <a:spLocks noChangeShapeType="1"/>
          </p:cNvSpPr>
          <p:nvPr/>
        </p:nvSpPr>
        <p:spPr bwMode="auto">
          <a:xfrm>
            <a:off x="402432" y="5884863"/>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8204" name="Rectangle 12"/>
          <p:cNvSpPr>
            <a:spLocks/>
          </p:cNvSpPr>
          <p:nvPr/>
        </p:nvSpPr>
        <p:spPr bwMode="auto">
          <a:xfrm>
            <a:off x="4174332" y="240859"/>
            <a:ext cx="583493" cy="18979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5400" tIns="25400" rIns="25400" bIns="25400" anchor="ctr">
            <a:spAutoFit/>
          </a:bodyPr>
          <a:lstStyle/>
          <a:p>
            <a:r>
              <a:rPr lang="it-IT" altLang="it-IT" sz="900"/>
              <a:t>Game form</a:t>
            </a:r>
          </a:p>
        </p:txBody>
      </p:sp>
      <p:sp>
        <p:nvSpPr>
          <p:cNvPr id="8205" name="Rectangle 13"/>
          <p:cNvSpPr>
            <a:spLocks/>
          </p:cNvSpPr>
          <p:nvPr/>
        </p:nvSpPr>
        <p:spPr bwMode="auto">
          <a:xfrm>
            <a:off x="574675" y="4618286"/>
            <a:ext cx="6544469" cy="159017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spAutoFit/>
          </a:bodyPr>
          <a:lstStyle/>
          <a:p>
            <a:pPr algn="l"/>
            <a:r>
              <a:rPr lang="it-IT" altLang="it-IT" sz="2000"/>
              <a:t>Variation: the two players pass the ball outside the square with a push to reverse running from one cone to pass and receive , but at the coach's signal enter inside the square playing a 1v1 . Repeat the exercise with the passage of push straight</a:t>
            </a:r>
          </a:p>
        </p:txBody>
      </p:sp>
      <p:grpSp>
        <p:nvGrpSpPr>
          <p:cNvPr id="8206" name="Group 14"/>
          <p:cNvGrpSpPr>
            <a:grpSpLocks/>
          </p:cNvGrpSpPr>
          <p:nvPr/>
        </p:nvGrpSpPr>
        <p:grpSpPr bwMode="auto">
          <a:xfrm>
            <a:off x="7517607" y="3665538"/>
            <a:ext cx="4319588" cy="3047207"/>
            <a:chOff x="0" y="0"/>
            <a:chExt cx="8640006" cy="6094291"/>
          </a:xfrm>
        </p:grpSpPr>
        <p:grpSp>
          <p:nvGrpSpPr>
            <p:cNvPr id="8207" name="Group 15"/>
            <p:cNvGrpSpPr>
              <a:grpSpLocks/>
            </p:cNvGrpSpPr>
            <p:nvPr/>
          </p:nvGrpSpPr>
          <p:grpSpPr bwMode="auto">
            <a:xfrm>
              <a:off x="0" y="0"/>
              <a:ext cx="8640006" cy="6094291"/>
              <a:chOff x="0" y="0"/>
              <a:chExt cx="8640006" cy="6094291"/>
            </a:xfrm>
          </p:grpSpPr>
          <p:sp>
            <p:nvSpPr>
              <p:cNvPr id="8208" name="Rectangle 16"/>
              <p:cNvSpPr>
                <a:spLocks/>
              </p:cNvSpPr>
              <p:nvPr/>
            </p:nvSpPr>
            <p:spPr bwMode="auto">
              <a:xfrm>
                <a:off x="0" y="0"/>
                <a:ext cx="8640006" cy="6094291"/>
              </a:xfrm>
              <a:prstGeom prst="rect">
                <a:avLst/>
              </a:prstGeom>
              <a:solidFill>
                <a:srgbClr val="C82506"/>
              </a:solid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lstStyle/>
              <a:p>
                <a:endParaRPr lang="it-IT" altLang="it-IT" sz="900"/>
              </a:p>
            </p:txBody>
          </p:sp>
          <p:pic>
            <p:nvPicPr>
              <p:cNvPr id="8209" name="Picture 17" descr="image3.jpe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8640006" cy="609429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
          <p:nvSpPr>
            <p:cNvPr id="8210" name="AutoShape 18"/>
            <p:cNvSpPr>
              <a:spLocks/>
            </p:cNvSpPr>
            <p:nvPr/>
          </p:nvSpPr>
          <p:spPr bwMode="auto">
            <a:xfrm>
              <a:off x="937324" y="3479141"/>
              <a:ext cx="370002" cy="37000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C8250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8211" name="AutoShape 19"/>
            <p:cNvSpPr>
              <a:spLocks/>
            </p:cNvSpPr>
            <p:nvPr/>
          </p:nvSpPr>
          <p:spPr bwMode="auto">
            <a:xfrm>
              <a:off x="3129963" y="3440103"/>
              <a:ext cx="370003" cy="37000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8212" name="AutoShape 20"/>
            <p:cNvSpPr>
              <a:spLocks/>
            </p:cNvSpPr>
            <p:nvPr/>
          </p:nvSpPr>
          <p:spPr bwMode="auto">
            <a:xfrm>
              <a:off x="3171527" y="5227335"/>
              <a:ext cx="370002" cy="37000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C8250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8213" name="AutoShape 21"/>
            <p:cNvSpPr>
              <a:spLocks/>
            </p:cNvSpPr>
            <p:nvPr/>
          </p:nvSpPr>
          <p:spPr bwMode="auto">
            <a:xfrm>
              <a:off x="937324" y="5255043"/>
              <a:ext cx="370002" cy="37000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8214" name="Oval 22"/>
            <p:cNvSpPr>
              <a:spLocks/>
            </p:cNvSpPr>
            <p:nvPr/>
          </p:nvSpPr>
          <p:spPr bwMode="auto">
            <a:xfrm rot="5400000" flipH="1">
              <a:off x="719685" y="3055975"/>
              <a:ext cx="281301" cy="281301"/>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grpSp>
          <p:nvGrpSpPr>
            <p:cNvPr id="8215" name="Group 23"/>
            <p:cNvGrpSpPr>
              <a:grpSpLocks/>
            </p:cNvGrpSpPr>
            <p:nvPr/>
          </p:nvGrpSpPr>
          <p:grpSpPr bwMode="auto">
            <a:xfrm>
              <a:off x="4492275" y="4330863"/>
              <a:ext cx="730003" cy="730004"/>
              <a:chOff x="0" y="0"/>
              <a:chExt cx="730003" cy="730003"/>
            </a:xfrm>
          </p:grpSpPr>
          <p:grpSp>
            <p:nvGrpSpPr>
              <p:cNvPr id="8216" name="Group 24"/>
              <p:cNvGrpSpPr>
                <a:grpSpLocks/>
              </p:cNvGrpSpPr>
              <p:nvPr/>
            </p:nvGrpSpPr>
            <p:grpSpPr bwMode="auto">
              <a:xfrm>
                <a:off x="0" y="0"/>
                <a:ext cx="730003" cy="730003"/>
                <a:chOff x="-1" y="-1"/>
                <a:chExt cx="730004" cy="730004"/>
              </a:xfrm>
            </p:grpSpPr>
            <p:sp>
              <p:nvSpPr>
                <p:cNvPr id="8217" name="AutoShape 25" descr="image6.png"/>
                <p:cNvSpPr>
                  <a:spLocks/>
                </p:cNvSpPr>
                <p:nvPr/>
              </p:nvSpPr>
              <p:spPr bwMode="auto">
                <a:xfrm>
                  <a:off x="-1" y="-1"/>
                  <a:ext cx="730004" cy="73000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10800"/>
                      </a:moveTo>
                      <a:lnTo>
                        <a:pt x="10800" y="21600"/>
                      </a:lnTo>
                      <a:lnTo>
                        <a:pt x="21600" y="10800"/>
                      </a:lnTo>
                      <a:lnTo>
                        <a:pt x="10800" y="0"/>
                      </a:lnTo>
                      <a:close/>
                    </a:path>
                  </a:pathLst>
                </a:custGeom>
                <a:blipFill dpi="0" rotWithShape="0">
                  <a:blip r:embed="rId3"/>
                  <a:srcRect/>
                  <a:tile tx="0" ty="0" sx="100000" sy="100000" flip="none" algn="tl"/>
                </a:blip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8218" name="Rectangle 26"/>
                <p:cNvSpPr>
                  <a:spLocks/>
                </p:cNvSpPr>
                <p:nvPr/>
              </p:nvSpPr>
              <p:spPr bwMode="auto">
                <a:xfrm>
                  <a:off x="140823" y="159820"/>
                  <a:ext cx="448354" cy="4103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spAutoFit/>
                </a:bodyPr>
                <a:lstStyle/>
                <a:p>
                  <a:r>
                    <a:rPr lang="it-IT" altLang="it-IT" sz="1000" b="1">
                      <a:solidFill>
                        <a:srgbClr val="FFFFFF"/>
                      </a:solidFill>
                      <a:latin typeface="Helvetica" charset="0"/>
                      <a:ea typeface="Helvetica" charset="0"/>
                      <a:cs typeface="Helvetica" charset="0"/>
                      <a:sym typeface="Helvetica" charset="0"/>
                    </a:rPr>
                    <a:t>C</a:t>
                  </a:r>
                </a:p>
              </p:txBody>
            </p:sp>
          </p:grpSp>
          <p:sp>
            <p:nvSpPr>
              <p:cNvPr id="8219" name="Rectangle 27"/>
              <p:cNvSpPr>
                <a:spLocks/>
              </p:cNvSpPr>
              <p:nvPr/>
            </p:nvSpPr>
            <p:spPr bwMode="auto">
              <a:xfrm>
                <a:off x="145738" y="164737"/>
                <a:ext cx="448356" cy="4103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spAutoFit/>
              </a:bodyPr>
              <a:lstStyle/>
              <a:p>
                <a:r>
                  <a:rPr lang="it-IT" altLang="it-IT" sz="1000" b="1">
                    <a:solidFill>
                      <a:srgbClr val="FFFFFF"/>
                    </a:solidFill>
                    <a:latin typeface="Helvetica" charset="0"/>
                    <a:ea typeface="Helvetica" charset="0"/>
                    <a:cs typeface="Helvetica" charset="0"/>
                    <a:sym typeface="Helvetica" charset="0"/>
                  </a:rPr>
                  <a:t>C</a:t>
                </a:r>
              </a:p>
            </p:txBody>
          </p:sp>
        </p:grpSp>
        <p:pic>
          <p:nvPicPr>
            <p:cNvPr id="8220" name="Picture 28" descr="image4.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126248" y="3128135"/>
              <a:ext cx="180003" cy="197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8221" name="Oval 29"/>
            <p:cNvSpPr>
              <a:spLocks/>
            </p:cNvSpPr>
            <p:nvPr/>
          </p:nvSpPr>
          <p:spPr bwMode="auto">
            <a:xfrm>
              <a:off x="736419" y="5677542"/>
              <a:ext cx="281301" cy="281301"/>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8222" name="Line 30"/>
            <p:cNvSpPr>
              <a:spLocks noChangeShapeType="1"/>
            </p:cNvSpPr>
            <p:nvPr/>
          </p:nvSpPr>
          <p:spPr bwMode="auto">
            <a:xfrm>
              <a:off x="1126248" y="5840855"/>
              <a:ext cx="2373717" cy="1589"/>
            </a:xfrm>
            <a:prstGeom prst="line">
              <a:avLst/>
            </a:prstGeom>
            <a:noFill/>
            <a:ln w="25400" cap="flat" cmpd="sng">
              <a:solidFill>
                <a:srgbClr val="000000"/>
              </a:solidFill>
              <a:prstDash val="dash"/>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8223" name="Line 31"/>
            <p:cNvSpPr>
              <a:spLocks noChangeShapeType="1"/>
            </p:cNvSpPr>
            <p:nvPr/>
          </p:nvSpPr>
          <p:spPr bwMode="auto">
            <a:xfrm>
              <a:off x="1219654" y="3220537"/>
              <a:ext cx="2373717" cy="1589"/>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8224" name="Line 32"/>
            <p:cNvSpPr>
              <a:spLocks noChangeShapeType="1"/>
            </p:cNvSpPr>
            <p:nvPr/>
          </p:nvSpPr>
          <p:spPr bwMode="auto">
            <a:xfrm flipH="1">
              <a:off x="937324" y="5677542"/>
              <a:ext cx="2514289" cy="1590"/>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8225" name="Line 33"/>
            <p:cNvSpPr>
              <a:spLocks noChangeShapeType="1"/>
            </p:cNvSpPr>
            <p:nvPr/>
          </p:nvSpPr>
          <p:spPr bwMode="auto">
            <a:xfrm flipH="1">
              <a:off x="1089724" y="3411189"/>
              <a:ext cx="2514289" cy="1589"/>
            </a:xfrm>
            <a:prstGeom prst="line">
              <a:avLst/>
            </a:prstGeom>
            <a:noFill/>
            <a:ln w="25400" cap="flat" cmpd="sng">
              <a:solidFill>
                <a:srgbClr val="000000"/>
              </a:solidFill>
              <a:prstDash val="dash"/>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grpSp>
          <p:nvGrpSpPr>
            <p:cNvPr id="8226" name="Group 34"/>
            <p:cNvGrpSpPr>
              <a:grpSpLocks/>
            </p:cNvGrpSpPr>
            <p:nvPr/>
          </p:nvGrpSpPr>
          <p:grpSpPr bwMode="auto">
            <a:xfrm>
              <a:off x="3321149" y="3297534"/>
              <a:ext cx="783765" cy="2543322"/>
              <a:chOff x="-1" y="-1"/>
              <a:chExt cx="783765" cy="2543322"/>
            </a:xfrm>
          </p:grpSpPr>
          <p:sp>
            <p:nvSpPr>
              <p:cNvPr id="8227" name="AutoShape 35"/>
              <p:cNvSpPr>
                <a:spLocks/>
              </p:cNvSpPr>
              <p:nvPr/>
            </p:nvSpPr>
            <p:spPr bwMode="auto">
              <a:xfrm rot="5400000">
                <a:off x="-780591" y="780591"/>
                <a:ext cx="2344946" cy="783763"/>
              </a:xfrm>
              <a:custGeom>
                <a:avLst/>
                <a:gdLst>
                  <a:gd name="T0" fmla="*/ 10800 w 21600"/>
                  <a:gd name="T1" fmla="+- 0 10593 1184"/>
                  <a:gd name="T2" fmla="*/ 10593 h 18818"/>
                  <a:gd name="T3" fmla="*/ 10800 w 21600"/>
                  <a:gd name="T4" fmla="+- 0 10593 1184"/>
                  <a:gd name="T5" fmla="*/ 10593 h 18818"/>
                  <a:gd name="T6" fmla="*/ 10800 w 21600"/>
                  <a:gd name="T7" fmla="+- 0 10593 1184"/>
                  <a:gd name="T8" fmla="*/ 10593 h 18818"/>
                  <a:gd name="T9" fmla="*/ 10800 w 21600"/>
                  <a:gd name="T10" fmla="+- 0 10593 1184"/>
                  <a:gd name="T11" fmla="*/ 10593 h 18818"/>
                </a:gdLst>
                <a:ahLst/>
                <a:cxnLst>
                  <a:cxn ang="0">
                    <a:pos x="T0" y="T2"/>
                  </a:cxn>
                  <a:cxn ang="0">
                    <a:pos x="T3" y="T5"/>
                  </a:cxn>
                  <a:cxn ang="0">
                    <a:pos x="T6" y="T8"/>
                  </a:cxn>
                  <a:cxn ang="0">
                    <a:pos x="T9" y="T11"/>
                  </a:cxn>
                </a:cxnLst>
                <a:rect l="0" t="0" r="r" b="b"/>
                <a:pathLst>
                  <a:path w="21600" h="18818">
                    <a:moveTo>
                      <a:pt x="0" y="10737"/>
                    </a:moveTo>
                    <a:cubicBezTo>
                      <a:pt x="4789" y="11623"/>
                      <a:pt x="9577" y="12508"/>
                      <a:pt x="11411" y="10737"/>
                    </a:cubicBezTo>
                    <a:cubicBezTo>
                      <a:pt x="13245" y="8967"/>
                      <a:pt x="11275" y="-1184"/>
                      <a:pt x="11004" y="114"/>
                    </a:cubicBezTo>
                    <a:cubicBezTo>
                      <a:pt x="10732" y="1413"/>
                      <a:pt x="9170" y="16639"/>
                      <a:pt x="9781" y="18527"/>
                    </a:cubicBezTo>
                    <a:cubicBezTo>
                      <a:pt x="10392" y="20416"/>
                      <a:pt x="12702" y="12508"/>
                      <a:pt x="14672" y="11446"/>
                    </a:cubicBezTo>
                    <a:cubicBezTo>
                      <a:pt x="16642" y="10383"/>
                      <a:pt x="19121" y="11268"/>
                      <a:pt x="21600" y="12154"/>
                    </a:cubicBezTo>
                  </a:path>
                </a:pathLst>
              </a:custGeom>
              <a:noFill/>
              <a:ln w="25400" cap="flat" cmpd="sng">
                <a:solidFill>
                  <a:srgbClr val="000000"/>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a:defRPr sz="5000">
                    <a:solidFill>
                      <a:srgbClr val="000000"/>
                    </a:solidFill>
                    <a:latin typeface="Helvetica Light" charset="0"/>
                    <a:ea typeface="Helvetica Light" charset="0"/>
                    <a:cs typeface="Helvetica Light" charset="0"/>
                    <a:sym typeface="Helvetica Light" charset="0"/>
                  </a:defRPr>
                </a:lvl1pPr>
                <a:lvl2pPr>
                  <a:defRPr sz="5000">
                    <a:solidFill>
                      <a:srgbClr val="000000"/>
                    </a:solidFill>
                    <a:latin typeface="Helvetica Light" charset="0"/>
                    <a:ea typeface="Helvetica Light" charset="0"/>
                    <a:cs typeface="Helvetica Light" charset="0"/>
                    <a:sym typeface="Helvetica Light" charset="0"/>
                  </a:defRPr>
                </a:lvl2pPr>
                <a:lvl3pPr>
                  <a:defRPr sz="5000">
                    <a:solidFill>
                      <a:srgbClr val="000000"/>
                    </a:solidFill>
                    <a:latin typeface="Helvetica Light" charset="0"/>
                    <a:ea typeface="Helvetica Light" charset="0"/>
                    <a:cs typeface="Helvetica Light" charset="0"/>
                    <a:sym typeface="Helvetica Light" charset="0"/>
                  </a:defRPr>
                </a:lvl3pPr>
                <a:lvl4pPr>
                  <a:defRPr sz="5000">
                    <a:solidFill>
                      <a:srgbClr val="000000"/>
                    </a:solidFill>
                    <a:latin typeface="Helvetica Light" charset="0"/>
                    <a:ea typeface="Helvetica Light" charset="0"/>
                    <a:cs typeface="Helvetica Light" charset="0"/>
                    <a:sym typeface="Helvetica Light" charset="0"/>
                  </a:defRPr>
                </a:lvl4pPr>
                <a:lvl5pPr>
                  <a:defRPr sz="5000">
                    <a:solidFill>
                      <a:srgbClr val="000000"/>
                    </a:solidFill>
                    <a:latin typeface="Helvetica Light" charset="0"/>
                    <a:ea typeface="Helvetica Light" charset="0"/>
                    <a:cs typeface="Helvetica Light" charset="0"/>
                    <a:sym typeface="Helvetica Light" charset="0"/>
                  </a:defRPr>
                </a:lvl5pPr>
                <a:lvl6pPr marL="4572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defTabSz="457200"/>
                <a:endParaRPr lang="it-IT" altLang="it-IT" sz="900"/>
              </a:p>
            </p:txBody>
          </p:sp>
          <p:sp>
            <p:nvSpPr>
              <p:cNvPr id="8228" name="Line 36"/>
              <p:cNvSpPr>
                <a:spLocks noChangeShapeType="1"/>
              </p:cNvSpPr>
              <p:nvPr/>
            </p:nvSpPr>
            <p:spPr bwMode="auto">
              <a:xfrm flipH="1">
                <a:off x="306532" y="2165328"/>
                <a:ext cx="1588" cy="377993"/>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grpSp>
        <p:grpSp>
          <p:nvGrpSpPr>
            <p:cNvPr id="8229" name="Group 37"/>
            <p:cNvGrpSpPr>
              <a:grpSpLocks/>
            </p:cNvGrpSpPr>
            <p:nvPr/>
          </p:nvGrpSpPr>
          <p:grpSpPr bwMode="auto">
            <a:xfrm>
              <a:off x="211622" y="3302449"/>
              <a:ext cx="783764" cy="2543322"/>
              <a:chOff x="0" y="0"/>
              <a:chExt cx="783764" cy="2543321"/>
            </a:xfrm>
          </p:grpSpPr>
          <p:sp>
            <p:nvSpPr>
              <p:cNvPr id="8230" name="AutoShape 38"/>
              <p:cNvSpPr>
                <a:spLocks/>
              </p:cNvSpPr>
              <p:nvPr/>
            </p:nvSpPr>
            <p:spPr bwMode="auto">
              <a:xfrm rot="16200000">
                <a:off x="-780592" y="978966"/>
                <a:ext cx="2344947" cy="783763"/>
              </a:xfrm>
              <a:custGeom>
                <a:avLst/>
                <a:gdLst>
                  <a:gd name="T0" fmla="*/ 10800 w 21600"/>
                  <a:gd name="T1" fmla="+- 0 10593 1184"/>
                  <a:gd name="T2" fmla="*/ 10593 h 18818"/>
                  <a:gd name="T3" fmla="*/ 10800 w 21600"/>
                  <a:gd name="T4" fmla="+- 0 10593 1184"/>
                  <a:gd name="T5" fmla="*/ 10593 h 18818"/>
                  <a:gd name="T6" fmla="*/ 10800 w 21600"/>
                  <a:gd name="T7" fmla="+- 0 10593 1184"/>
                  <a:gd name="T8" fmla="*/ 10593 h 18818"/>
                  <a:gd name="T9" fmla="*/ 10800 w 21600"/>
                  <a:gd name="T10" fmla="+- 0 10593 1184"/>
                  <a:gd name="T11" fmla="*/ 10593 h 18818"/>
                </a:gdLst>
                <a:ahLst/>
                <a:cxnLst>
                  <a:cxn ang="0">
                    <a:pos x="T0" y="T2"/>
                  </a:cxn>
                  <a:cxn ang="0">
                    <a:pos x="T3" y="T5"/>
                  </a:cxn>
                  <a:cxn ang="0">
                    <a:pos x="T6" y="T8"/>
                  </a:cxn>
                  <a:cxn ang="0">
                    <a:pos x="T9" y="T11"/>
                  </a:cxn>
                </a:cxnLst>
                <a:rect l="0" t="0" r="r" b="b"/>
                <a:pathLst>
                  <a:path w="21600" h="18818">
                    <a:moveTo>
                      <a:pt x="0" y="10737"/>
                    </a:moveTo>
                    <a:cubicBezTo>
                      <a:pt x="4789" y="11623"/>
                      <a:pt x="9577" y="12508"/>
                      <a:pt x="11411" y="10737"/>
                    </a:cubicBezTo>
                    <a:cubicBezTo>
                      <a:pt x="13245" y="8967"/>
                      <a:pt x="11275" y="-1184"/>
                      <a:pt x="11004" y="114"/>
                    </a:cubicBezTo>
                    <a:cubicBezTo>
                      <a:pt x="10732" y="1413"/>
                      <a:pt x="9170" y="16639"/>
                      <a:pt x="9781" y="18527"/>
                    </a:cubicBezTo>
                    <a:cubicBezTo>
                      <a:pt x="10392" y="20416"/>
                      <a:pt x="12702" y="12508"/>
                      <a:pt x="14672" y="11446"/>
                    </a:cubicBezTo>
                    <a:cubicBezTo>
                      <a:pt x="16642" y="10383"/>
                      <a:pt x="19121" y="11268"/>
                      <a:pt x="21600" y="12154"/>
                    </a:cubicBezTo>
                  </a:path>
                </a:pathLst>
              </a:custGeom>
              <a:noFill/>
              <a:ln w="25400" cap="flat" cmpd="sng">
                <a:solidFill>
                  <a:srgbClr val="000000"/>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a:defRPr sz="5000">
                    <a:solidFill>
                      <a:srgbClr val="000000"/>
                    </a:solidFill>
                    <a:latin typeface="Helvetica Light" charset="0"/>
                    <a:ea typeface="Helvetica Light" charset="0"/>
                    <a:cs typeface="Helvetica Light" charset="0"/>
                    <a:sym typeface="Helvetica Light" charset="0"/>
                  </a:defRPr>
                </a:lvl1pPr>
                <a:lvl2pPr>
                  <a:defRPr sz="5000">
                    <a:solidFill>
                      <a:srgbClr val="000000"/>
                    </a:solidFill>
                    <a:latin typeface="Helvetica Light" charset="0"/>
                    <a:ea typeface="Helvetica Light" charset="0"/>
                    <a:cs typeface="Helvetica Light" charset="0"/>
                    <a:sym typeface="Helvetica Light" charset="0"/>
                  </a:defRPr>
                </a:lvl2pPr>
                <a:lvl3pPr>
                  <a:defRPr sz="5000">
                    <a:solidFill>
                      <a:srgbClr val="000000"/>
                    </a:solidFill>
                    <a:latin typeface="Helvetica Light" charset="0"/>
                    <a:ea typeface="Helvetica Light" charset="0"/>
                    <a:cs typeface="Helvetica Light" charset="0"/>
                    <a:sym typeface="Helvetica Light" charset="0"/>
                  </a:defRPr>
                </a:lvl3pPr>
                <a:lvl4pPr>
                  <a:defRPr sz="5000">
                    <a:solidFill>
                      <a:srgbClr val="000000"/>
                    </a:solidFill>
                    <a:latin typeface="Helvetica Light" charset="0"/>
                    <a:ea typeface="Helvetica Light" charset="0"/>
                    <a:cs typeface="Helvetica Light" charset="0"/>
                    <a:sym typeface="Helvetica Light" charset="0"/>
                  </a:defRPr>
                </a:lvl4pPr>
                <a:lvl5pPr>
                  <a:defRPr sz="5000">
                    <a:solidFill>
                      <a:srgbClr val="000000"/>
                    </a:solidFill>
                    <a:latin typeface="Helvetica Light" charset="0"/>
                    <a:ea typeface="Helvetica Light" charset="0"/>
                    <a:cs typeface="Helvetica Light" charset="0"/>
                    <a:sym typeface="Helvetica Light" charset="0"/>
                  </a:defRPr>
                </a:lvl5pPr>
                <a:lvl6pPr marL="4572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defTabSz="457200"/>
                <a:endParaRPr lang="it-IT" altLang="it-IT" sz="900"/>
              </a:p>
            </p:txBody>
          </p:sp>
          <p:sp>
            <p:nvSpPr>
              <p:cNvPr id="8231" name="Line 39"/>
              <p:cNvSpPr>
                <a:spLocks noChangeShapeType="1"/>
              </p:cNvSpPr>
              <p:nvPr/>
            </p:nvSpPr>
            <p:spPr bwMode="auto">
              <a:xfrm flipV="1">
                <a:off x="475643" y="-1"/>
                <a:ext cx="1588" cy="377994"/>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grpSp>
      </p:grpSp>
      <p:grpSp>
        <p:nvGrpSpPr>
          <p:cNvPr id="8232" name="Group 40"/>
          <p:cNvGrpSpPr>
            <a:grpSpLocks/>
          </p:cNvGrpSpPr>
          <p:nvPr/>
        </p:nvGrpSpPr>
        <p:grpSpPr bwMode="auto">
          <a:xfrm>
            <a:off x="7593807" y="381794"/>
            <a:ext cx="4319588" cy="3047206"/>
            <a:chOff x="0" y="0"/>
            <a:chExt cx="8640006" cy="6094291"/>
          </a:xfrm>
        </p:grpSpPr>
        <p:grpSp>
          <p:nvGrpSpPr>
            <p:cNvPr id="8233" name="Group 41"/>
            <p:cNvGrpSpPr>
              <a:grpSpLocks/>
            </p:cNvGrpSpPr>
            <p:nvPr/>
          </p:nvGrpSpPr>
          <p:grpSpPr bwMode="auto">
            <a:xfrm>
              <a:off x="0" y="0"/>
              <a:ext cx="8640006" cy="6094291"/>
              <a:chOff x="0" y="0"/>
              <a:chExt cx="8640006" cy="6094291"/>
            </a:xfrm>
          </p:grpSpPr>
          <p:sp>
            <p:nvSpPr>
              <p:cNvPr id="8234" name="Rectangle 42"/>
              <p:cNvSpPr>
                <a:spLocks/>
              </p:cNvSpPr>
              <p:nvPr/>
            </p:nvSpPr>
            <p:spPr bwMode="auto">
              <a:xfrm>
                <a:off x="0" y="0"/>
                <a:ext cx="8640006" cy="6094291"/>
              </a:xfrm>
              <a:prstGeom prst="rect">
                <a:avLst/>
              </a:prstGeom>
              <a:solidFill>
                <a:srgbClr val="C82506"/>
              </a:solid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lstStyle/>
              <a:p>
                <a:endParaRPr lang="it-IT" altLang="it-IT" sz="900"/>
              </a:p>
            </p:txBody>
          </p:sp>
          <p:pic>
            <p:nvPicPr>
              <p:cNvPr id="8235" name="Picture 43" descr="image3.jpe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8640006" cy="609429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
          <p:nvSpPr>
            <p:cNvPr id="8236" name="AutoShape 44"/>
            <p:cNvSpPr>
              <a:spLocks/>
            </p:cNvSpPr>
            <p:nvPr/>
          </p:nvSpPr>
          <p:spPr bwMode="auto">
            <a:xfrm>
              <a:off x="937324" y="3479141"/>
              <a:ext cx="370002" cy="37000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C8250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8237" name="AutoShape 45"/>
            <p:cNvSpPr>
              <a:spLocks/>
            </p:cNvSpPr>
            <p:nvPr/>
          </p:nvSpPr>
          <p:spPr bwMode="auto">
            <a:xfrm>
              <a:off x="3129963" y="3440103"/>
              <a:ext cx="370003" cy="37000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8238" name="AutoShape 46"/>
            <p:cNvSpPr>
              <a:spLocks/>
            </p:cNvSpPr>
            <p:nvPr/>
          </p:nvSpPr>
          <p:spPr bwMode="auto">
            <a:xfrm>
              <a:off x="3171527" y="5227335"/>
              <a:ext cx="370002" cy="37000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C8250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8239" name="AutoShape 47"/>
            <p:cNvSpPr>
              <a:spLocks/>
            </p:cNvSpPr>
            <p:nvPr/>
          </p:nvSpPr>
          <p:spPr bwMode="auto">
            <a:xfrm>
              <a:off x="937324" y="5255043"/>
              <a:ext cx="370002" cy="37000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8240" name="Oval 48"/>
            <p:cNvSpPr>
              <a:spLocks/>
            </p:cNvSpPr>
            <p:nvPr/>
          </p:nvSpPr>
          <p:spPr bwMode="auto">
            <a:xfrm rot="5400000" flipH="1">
              <a:off x="719685" y="3055975"/>
              <a:ext cx="281301" cy="281301"/>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grpSp>
          <p:nvGrpSpPr>
            <p:cNvPr id="8241" name="Group 49"/>
            <p:cNvGrpSpPr>
              <a:grpSpLocks/>
            </p:cNvGrpSpPr>
            <p:nvPr/>
          </p:nvGrpSpPr>
          <p:grpSpPr bwMode="auto">
            <a:xfrm>
              <a:off x="4492275" y="4330863"/>
              <a:ext cx="730003" cy="730003"/>
              <a:chOff x="-1" y="-1"/>
              <a:chExt cx="730004" cy="730004"/>
            </a:xfrm>
          </p:grpSpPr>
          <p:grpSp>
            <p:nvGrpSpPr>
              <p:cNvPr id="8242" name="Group 50"/>
              <p:cNvGrpSpPr>
                <a:grpSpLocks/>
              </p:cNvGrpSpPr>
              <p:nvPr/>
            </p:nvGrpSpPr>
            <p:grpSpPr bwMode="auto">
              <a:xfrm>
                <a:off x="-1" y="-1"/>
                <a:ext cx="730004" cy="730004"/>
                <a:chOff x="-1" y="-1"/>
                <a:chExt cx="730004" cy="730004"/>
              </a:xfrm>
            </p:grpSpPr>
            <p:sp>
              <p:nvSpPr>
                <p:cNvPr id="8243" name="AutoShape 51" descr="image6.png"/>
                <p:cNvSpPr>
                  <a:spLocks/>
                </p:cNvSpPr>
                <p:nvPr/>
              </p:nvSpPr>
              <p:spPr bwMode="auto">
                <a:xfrm>
                  <a:off x="-1" y="-1"/>
                  <a:ext cx="730004" cy="73000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10800"/>
                      </a:moveTo>
                      <a:lnTo>
                        <a:pt x="10800" y="21600"/>
                      </a:lnTo>
                      <a:lnTo>
                        <a:pt x="21600" y="10800"/>
                      </a:lnTo>
                      <a:lnTo>
                        <a:pt x="10800" y="0"/>
                      </a:lnTo>
                      <a:close/>
                    </a:path>
                  </a:pathLst>
                </a:custGeom>
                <a:blipFill dpi="0" rotWithShape="0">
                  <a:blip r:embed="rId3"/>
                  <a:srcRect/>
                  <a:tile tx="0" ty="0" sx="100000" sy="100000" flip="none" algn="tl"/>
                </a:blip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8244" name="Rectangle 52"/>
                <p:cNvSpPr>
                  <a:spLocks/>
                </p:cNvSpPr>
                <p:nvPr/>
              </p:nvSpPr>
              <p:spPr bwMode="auto">
                <a:xfrm>
                  <a:off x="140823" y="159820"/>
                  <a:ext cx="448354" cy="4103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spAutoFit/>
                </a:bodyPr>
                <a:lstStyle/>
                <a:p>
                  <a:r>
                    <a:rPr lang="it-IT" altLang="it-IT" sz="1000" b="1">
                      <a:solidFill>
                        <a:srgbClr val="FFFFFF"/>
                      </a:solidFill>
                      <a:latin typeface="Helvetica" charset="0"/>
                      <a:ea typeface="Helvetica" charset="0"/>
                      <a:cs typeface="Helvetica" charset="0"/>
                      <a:sym typeface="Helvetica" charset="0"/>
                    </a:rPr>
                    <a:t>C</a:t>
                  </a:r>
                </a:p>
              </p:txBody>
            </p:sp>
          </p:grpSp>
          <p:sp>
            <p:nvSpPr>
              <p:cNvPr id="8245" name="Rectangle 53"/>
              <p:cNvSpPr>
                <a:spLocks/>
              </p:cNvSpPr>
              <p:nvPr/>
            </p:nvSpPr>
            <p:spPr bwMode="auto">
              <a:xfrm>
                <a:off x="145737" y="164736"/>
                <a:ext cx="448356" cy="4103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spAutoFit/>
              </a:bodyPr>
              <a:lstStyle/>
              <a:p>
                <a:r>
                  <a:rPr lang="it-IT" altLang="it-IT" sz="1000" b="1">
                    <a:solidFill>
                      <a:srgbClr val="FFFFFF"/>
                    </a:solidFill>
                    <a:latin typeface="Helvetica" charset="0"/>
                    <a:ea typeface="Helvetica" charset="0"/>
                    <a:cs typeface="Helvetica" charset="0"/>
                    <a:sym typeface="Helvetica" charset="0"/>
                  </a:rPr>
                  <a:t>C</a:t>
                </a:r>
              </a:p>
            </p:txBody>
          </p:sp>
        </p:grpSp>
        <p:pic>
          <p:nvPicPr>
            <p:cNvPr id="8246" name="Picture 54" descr="image4.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126248" y="3128135"/>
              <a:ext cx="180003" cy="197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8247" name="Oval 55"/>
            <p:cNvSpPr>
              <a:spLocks/>
            </p:cNvSpPr>
            <p:nvPr/>
          </p:nvSpPr>
          <p:spPr bwMode="auto">
            <a:xfrm>
              <a:off x="3863101" y="5677542"/>
              <a:ext cx="281301" cy="281301"/>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8248" name="Line 56"/>
            <p:cNvSpPr>
              <a:spLocks noChangeShapeType="1"/>
            </p:cNvSpPr>
            <p:nvPr/>
          </p:nvSpPr>
          <p:spPr bwMode="auto">
            <a:xfrm>
              <a:off x="1219654" y="3220537"/>
              <a:ext cx="2373717" cy="1589"/>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8249" name="Line 57"/>
            <p:cNvSpPr>
              <a:spLocks noChangeShapeType="1"/>
            </p:cNvSpPr>
            <p:nvPr/>
          </p:nvSpPr>
          <p:spPr bwMode="auto">
            <a:xfrm flipH="1">
              <a:off x="1089724" y="5859440"/>
              <a:ext cx="2514289" cy="1589"/>
            </a:xfrm>
            <a:prstGeom prst="line">
              <a:avLst/>
            </a:prstGeom>
            <a:noFill/>
            <a:ln w="25400" cap="flat" cmpd="sng">
              <a:solidFill>
                <a:srgbClr val="000000"/>
              </a:solidFill>
              <a:prstDash val="dash"/>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8250" name="Line 58"/>
            <p:cNvSpPr>
              <a:spLocks noChangeShapeType="1"/>
            </p:cNvSpPr>
            <p:nvPr/>
          </p:nvSpPr>
          <p:spPr bwMode="auto">
            <a:xfrm flipV="1">
              <a:off x="687266" y="3302450"/>
              <a:ext cx="1589" cy="377993"/>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grpSp>
      <p:sp>
        <p:nvSpPr>
          <p:cNvPr id="8251" name="Rectangle 59"/>
          <p:cNvSpPr>
            <a:spLocks/>
          </p:cNvSpPr>
          <p:nvPr/>
        </p:nvSpPr>
        <p:spPr bwMode="auto">
          <a:xfrm>
            <a:off x="493959" y="1718566"/>
            <a:ext cx="6253163" cy="159017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spAutoFit/>
          </a:bodyPr>
          <a:lstStyle/>
          <a:p>
            <a:pPr algn="l"/>
            <a:r>
              <a:rPr lang="it-IT" altLang="it-IT" sz="2000" dirty="0"/>
              <a:t>The player with the </a:t>
            </a:r>
            <a:r>
              <a:rPr lang="it-IT" altLang="it-IT" sz="2000" dirty="0" err="1"/>
              <a:t>ball</a:t>
            </a:r>
            <a:r>
              <a:rPr lang="it-IT" altLang="it-IT" sz="2000" dirty="0"/>
              <a:t> </a:t>
            </a:r>
            <a:r>
              <a:rPr lang="it-IT" altLang="it-IT" sz="2000" dirty="0" err="1"/>
              <a:t>at</a:t>
            </a:r>
            <a:r>
              <a:rPr lang="it-IT" altLang="it-IT" sz="2000" dirty="0"/>
              <a:t> the start of the coach </a:t>
            </a:r>
            <a:r>
              <a:rPr lang="it-IT" altLang="it-IT" sz="2000" dirty="0" err="1"/>
              <a:t>runs</a:t>
            </a:r>
            <a:r>
              <a:rPr lang="it-IT" altLang="it-IT" sz="2000" dirty="0"/>
              <a:t> to </a:t>
            </a:r>
            <a:r>
              <a:rPr lang="it-IT" altLang="it-IT" sz="2000" dirty="0" err="1"/>
              <a:t>run</a:t>
            </a:r>
            <a:r>
              <a:rPr lang="it-IT" altLang="it-IT" sz="2000" dirty="0"/>
              <a:t> </a:t>
            </a:r>
            <a:r>
              <a:rPr lang="it-IT" altLang="it-IT" sz="2000" dirty="0" err="1"/>
              <a:t>around</a:t>
            </a:r>
            <a:r>
              <a:rPr lang="it-IT" altLang="it-IT" sz="2000" dirty="0"/>
              <a:t> the </a:t>
            </a:r>
            <a:r>
              <a:rPr lang="it-IT" altLang="it-IT" sz="2000" dirty="0" err="1"/>
              <a:t>square</a:t>
            </a:r>
            <a:r>
              <a:rPr lang="it-IT" altLang="it-IT" sz="2000" dirty="0"/>
              <a:t> </a:t>
            </a:r>
            <a:r>
              <a:rPr lang="it-IT" altLang="it-IT" sz="2000" dirty="0" err="1"/>
              <a:t>trying</a:t>
            </a:r>
            <a:r>
              <a:rPr lang="it-IT" altLang="it-IT" sz="2000" dirty="0"/>
              <a:t> </a:t>
            </a:r>
            <a:r>
              <a:rPr lang="it-IT" altLang="it-IT" sz="2000" dirty="0" err="1"/>
              <a:t>not</a:t>
            </a:r>
            <a:r>
              <a:rPr lang="it-IT" altLang="it-IT" sz="2000" dirty="0"/>
              <a:t> to </a:t>
            </a:r>
            <a:r>
              <a:rPr lang="it-IT" altLang="it-IT" sz="2000" dirty="0" err="1"/>
              <a:t>get</a:t>
            </a:r>
            <a:r>
              <a:rPr lang="it-IT" altLang="it-IT" sz="2000" dirty="0"/>
              <a:t> </a:t>
            </a:r>
            <a:r>
              <a:rPr lang="it-IT" altLang="it-IT" sz="2000" dirty="0" err="1"/>
              <a:t>caught</a:t>
            </a:r>
            <a:r>
              <a:rPr lang="it-IT" altLang="it-IT" sz="2000" dirty="0"/>
              <a:t> by the </a:t>
            </a:r>
            <a:r>
              <a:rPr lang="it-IT" altLang="it-IT" sz="2000" dirty="0" err="1"/>
              <a:t>opponent</a:t>
            </a:r>
            <a:r>
              <a:rPr lang="it-IT" altLang="it-IT" sz="2000" dirty="0"/>
              <a:t> </a:t>
            </a:r>
            <a:r>
              <a:rPr lang="it-IT" altLang="it-IT" sz="2000" dirty="0" err="1"/>
              <a:t>chasing</a:t>
            </a:r>
            <a:r>
              <a:rPr lang="it-IT" altLang="it-IT" sz="2000" dirty="0"/>
              <a:t> </a:t>
            </a:r>
            <a:r>
              <a:rPr lang="it-IT" altLang="it-IT" sz="2000" dirty="0" err="1"/>
              <a:t>it</a:t>
            </a:r>
            <a:r>
              <a:rPr lang="it-IT" altLang="it-IT" sz="2000" dirty="0"/>
              <a:t> , </a:t>
            </a:r>
            <a:r>
              <a:rPr lang="it-IT" altLang="it-IT" sz="2000" dirty="0" err="1"/>
              <a:t>after</a:t>
            </a:r>
            <a:r>
              <a:rPr lang="it-IT" altLang="it-IT" sz="2000" dirty="0"/>
              <a:t> the first round the player can </a:t>
            </a:r>
            <a:r>
              <a:rPr lang="it-IT" altLang="it-IT" sz="2000" dirty="0" err="1"/>
              <a:t>choose</a:t>
            </a:r>
            <a:r>
              <a:rPr lang="it-IT" altLang="it-IT" sz="2000" dirty="0"/>
              <a:t> </a:t>
            </a:r>
            <a:r>
              <a:rPr lang="it-IT" altLang="it-IT" sz="2000" dirty="0" err="1"/>
              <a:t>when</a:t>
            </a:r>
            <a:r>
              <a:rPr lang="it-IT" altLang="it-IT" sz="2000" dirty="0"/>
              <a:t> to </a:t>
            </a:r>
            <a:r>
              <a:rPr lang="it-IT" altLang="it-IT" sz="2000" dirty="0" err="1"/>
              <a:t>enter</a:t>
            </a:r>
            <a:r>
              <a:rPr lang="it-IT" altLang="it-IT" sz="2000" dirty="0"/>
              <a:t> inside the </a:t>
            </a:r>
            <a:r>
              <a:rPr lang="it-IT" altLang="it-IT" sz="2000" dirty="0" err="1"/>
              <a:t>square</a:t>
            </a:r>
            <a:r>
              <a:rPr lang="it-IT" altLang="it-IT" sz="2000" dirty="0"/>
              <a:t> to play a 1 vs. 1 </a:t>
            </a:r>
            <a:r>
              <a:rPr lang="it-IT" altLang="it-IT" sz="2000" dirty="0" err="1"/>
              <a:t>towards</a:t>
            </a:r>
            <a:r>
              <a:rPr lang="it-IT" altLang="it-IT" sz="2000" dirty="0"/>
              <a:t> </a:t>
            </a:r>
            <a:r>
              <a:rPr lang="it-IT" altLang="it-IT" sz="2000" dirty="0" err="1"/>
              <a:t>his</a:t>
            </a:r>
            <a:r>
              <a:rPr lang="it-IT" altLang="it-IT" sz="2000" dirty="0"/>
              <a:t> </a:t>
            </a:r>
            <a:r>
              <a:rPr lang="it-IT" altLang="it-IT" sz="2000" dirty="0" err="1"/>
              <a:t>opponent</a:t>
            </a:r>
            <a:r>
              <a:rPr lang="it-IT" altLang="it-IT" sz="2000" dirty="0"/>
              <a:t> , </a:t>
            </a:r>
            <a:r>
              <a:rPr lang="it-IT" altLang="it-IT" sz="2000" dirty="0" err="1"/>
              <a:t>who</a:t>
            </a:r>
            <a:r>
              <a:rPr lang="it-IT" altLang="it-IT" sz="2000" dirty="0"/>
              <a:t> </a:t>
            </a:r>
            <a:r>
              <a:rPr lang="it-IT" altLang="it-IT" sz="2000" dirty="0" err="1"/>
              <a:t>scores</a:t>
            </a:r>
            <a:r>
              <a:rPr lang="it-IT" altLang="it-IT" sz="2000" dirty="0"/>
              <a:t> a goal </a:t>
            </a:r>
            <a:r>
              <a:rPr lang="it-IT" altLang="it-IT" sz="2000" dirty="0" err="1"/>
              <a:t>starts</a:t>
            </a:r>
            <a:r>
              <a:rPr lang="it-IT" altLang="it-IT" sz="2000" dirty="0"/>
              <a:t> with the </a:t>
            </a:r>
            <a:r>
              <a:rPr lang="it-IT" altLang="it-IT" sz="2000" dirty="0" err="1"/>
              <a:t>ball</a:t>
            </a:r>
            <a:endParaRPr lang="it-IT" altLang="it-IT" sz="2000" dirty="0"/>
          </a:p>
        </p:txBody>
      </p:sp>
      <p:sp>
        <p:nvSpPr>
          <p:cNvPr id="8252" name="AutoShape 60"/>
          <p:cNvSpPr>
            <a:spLocks/>
          </p:cNvSpPr>
          <p:nvPr/>
        </p:nvSpPr>
        <p:spPr bwMode="auto">
          <a:xfrm>
            <a:off x="8966994" y="2005013"/>
            <a:ext cx="588963" cy="550863"/>
          </a:xfrm>
          <a:custGeom>
            <a:avLst/>
            <a:gdLst>
              <a:gd name="T0" fmla="*/ 10076 w 20153"/>
              <a:gd name="T1" fmla="*/ 10567 h 21134"/>
              <a:gd name="T2" fmla="*/ 10076 w 20153"/>
              <a:gd name="T3" fmla="*/ 10567 h 21134"/>
              <a:gd name="T4" fmla="*/ 10076 w 20153"/>
              <a:gd name="T5" fmla="*/ 10567 h 21134"/>
              <a:gd name="T6" fmla="*/ 10076 w 20153"/>
              <a:gd name="T7" fmla="*/ 10567 h 21134"/>
            </a:gdLst>
            <a:ahLst/>
            <a:cxnLst>
              <a:cxn ang="0">
                <a:pos x="T0" y="T1"/>
              </a:cxn>
              <a:cxn ang="0">
                <a:pos x="T2" y="T3"/>
              </a:cxn>
              <a:cxn ang="0">
                <a:pos x="T4" y="T5"/>
              </a:cxn>
              <a:cxn ang="0">
                <a:pos x="T6" y="T7"/>
              </a:cxn>
            </a:cxnLst>
            <a:rect l="0" t="0" r="r" b="b"/>
            <a:pathLst>
              <a:path w="20153" h="21134">
                <a:moveTo>
                  <a:pt x="17650" y="0"/>
                </a:moveTo>
                <a:cubicBezTo>
                  <a:pt x="19625" y="7310"/>
                  <a:pt x="21600" y="14620"/>
                  <a:pt x="18658" y="18110"/>
                </a:cubicBezTo>
                <a:cubicBezTo>
                  <a:pt x="15717" y="21600"/>
                  <a:pt x="7858" y="21270"/>
                  <a:pt x="0" y="20940"/>
                </a:cubicBezTo>
              </a:path>
            </a:pathLst>
          </a:custGeom>
          <a:noFill/>
          <a:ln w="25400" cap="flat" cmpd="sng">
            <a:solidFill>
              <a:srgbClr val="000000"/>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a:defRPr sz="5000">
                <a:solidFill>
                  <a:srgbClr val="000000"/>
                </a:solidFill>
                <a:latin typeface="Helvetica Light" charset="0"/>
                <a:ea typeface="Helvetica Light" charset="0"/>
                <a:cs typeface="Helvetica Light" charset="0"/>
                <a:sym typeface="Helvetica Light" charset="0"/>
              </a:defRPr>
            </a:lvl1pPr>
            <a:lvl2pPr>
              <a:defRPr sz="5000">
                <a:solidFill>
                  <a:srgbClr val="000000"/>
                </a:solidFill>
                <a:latin typeface="Helvetica Light" charset="0"/>
                <a:ea typeface="Helvetica Light" charset="0"/>
                <a:cs typeface="Helvetica Light" charset="0"/>
                <a:sym typeface="Helvetica Light" charset="0"/>
              </a:defRPr>
            </a:lvl2pPr>
            <a:lvl3pPr>
              <a:defRPr sz="5000">
                <a:solidFill>
                  <a:srgbClr val="000000"/>
                </a:solidFill>
                <a:latin typeface="Helvetica Light" charset="0"/>
                <a:ea typeface="Helvetica Light" charset="0"/>
                <a:cs typeface="Helvetica Light" charset="0"/>
                <a:sym typeface="Helvetica Light" charset="0"/>
              </a:defRPr>
            </a:lvl3pPr>
            <a:lvl4pPr>
              <a:defRPr sz="5000">
                <a:solidFill>
                  <a:srgbClr val="000000"/>
                </a:solidFill>
                <a:latin typeface="Helvetica Light" charset="0"/>
                <a:ea typeface="Helvetica Light" charset="0"/>
                <a:cs typeface="Helvetica Light" charset="0"/>
                <a:sym typeface="Helvetica Light" charset="0"/>
              </a:defRPr>
            </a:lvl4pPr>
            <a:lvl5pPr>
              <a:defRPr sz="5000">
                <a:solidFill>
                  <a:srgbClr val="000000"/>
                </a:solidFill>
                <a:latin typeface="Helvetica Light" charset="0"/>
                <a:ea typeface="Helvetica Light" charset="0"/>
                <a:cs typeface="Helvetica Light" charset="0"/>
                <a:sym typeface="Helvetica Light" charset="0"/>
              </a:defRPr>
            </a:lvl5pPr>
            <a:lvl6pPr marL="4572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defTabSz="457200"/>
            <a:endParaRPr lang="it-IT" altLang="it-IT" sz="900"/>
          </a:p>
        </p:txBody>
      </p:sp>
      <p:sp>
        <p:nvSpPr>
          <p:cNvPr id="8253" name="AutoShape 61"/>
          <p:cNvSpPr>
            <a:spLocks/>
          </p:cNvSpPr>
          <p:nvPr/>
        </p:nvSpPr>
        <p:spPr bwMode="auto">
          <a:xfrm rot="9342684">
            <a:off x="7897813" y="2669382"/>
            <a:ext cx="588963" cy="550863"/>
          </a:xfrm>
          <a:custGeom>
            <a:avLst/>
            <a:gdLst>
              <a:gd name="T0" fmla="*/ 10076 w 20153"/>
              <a:gd name="T1" fmla="*/ 10567 h 21134"/>
              <a:gd name="T2" fmla="*/ 10076 w 20153"/>
              <a:gd name="T3" fmla="*/ 10567 h 21134"/>
              <a:gd name="T4" fmla="*/ 10076 w 20153"/>
              <a:gd name="T5" fmla="*/ 10567 h 21134"/>
              <a:gd name="T6" fmla="*/ 10076 w 20153"/>
              <a:gd name="T7" fmla="*/ 10567 h 21134"/>
            </a:gdLst>
            <a:ahLst/>
            <a:cxnLst>
              <a:cxn ang="0">
                <a:pos x="T0" y="T1"/>
              </a:cxn>
              <a:cxn ang="0">
                <a:pos x="T2" y="T3"/>
              </a:cxn>
              <a:cxn ang="0">
                <a:pos x="T4" y="T5"/>
              </a:cxn>
              <a:cxn ang="0">
                <a:pos x="T6" y="T7"/>
              </a:cxn>
            </a:cxnLst>
            <a:rect l="0" t="0" r="r" b="b"/>
            <a:pathLst>
              <a:path w="20153" h="21134">
                <a:moveTo>
                  <a:pt x="17650" y="0"/>
                </a:moveTo>
                <a:cubicBezTo>
                  <a:pt x="19625" y="7310"/>
                  <a:pt x="21600" y="14620"/>
                  <a:pt x="18658" y="18110"/>
                </a:cubicBezTo>
                <a:cubicBezTo>
                  <a:pt x="15717" y="21600"/>
                  <a:pt x="7858" y="21270"/>
                  <a:pt x="0" y="20940"/>
                </a:cubicBezTo>
              </a:path>
            </a:pathLst>
          </a:custGeom>
          <a:noFill/>
          <a:ln w="25400" cap="flat" cmpd="sng">
            <a:solidFill>
              <a:srgbClr val="000000"/>
            </a:solidFill>
            <a:prstDash val="dash"/>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a:defRPr sz="5000">
                <a:solidFill>
                  <a:srgbClr val="000000"/>
                </a:solidFill>
                <a:latin typeface="Helvetica Light" charset="0"/>
                <a:ea typeface="Helvetica Light" charset="0"/>
                <a:cs typeface="Helvetica Light" charset="0"/>
                <a:sym typeface="Helvetica Light" charset="0"/>
              </a:defRPr>
            </a:lvl1pPr>
            <a:lvl2pPr>
              <a:defRPr sz="5000">
                <a:solidFill>
                  <a:srgbClr val="000000"/>
                </a:solidFill>
                <a:latin typeface="Helvetica Light" charset="0"/>
                <a:ea typeface="Helvetica Light" charset="0"/>
                <a:cs typeface="Helvetica Light" charset="0"/>
                <a:sym typeface="Helvetica Light" charset="0"/>
              </a:defRPr>
            </a:lvl2pPr>
            <a:lvl3pPr>
              <a:defRPr sz="5000">
                <a:solidFill>
                  <a:srgbClr val="000000"/>
                </a:solidFill>
                <a:latin typeface="Helvetica Light" charset="0"/>
                <a:ea typeface="Helvetica Light" charset="0"/>
                <a:cs typeface="Helvetica Light" charset="0"/>
                <a:sym typeface="Helvetica Light" charset="0"/>
              </a:defRPr>
            </a:lvl3pPr>
            <a:lvl4pPr>
              <a:defRPr sz="5000">
                <a:solidFill>
                  <a:srgbClr val="000000"/>
                </a:solidFill>
                <a:latin typeface="Helvetica Light" charset="0"/>
                <a:ea typeface="Helvetica Light" charset="0"/>
                <a:cs typeface="Helvetica Light" charset="0"/>
                <a:sym typeface="Helvetica Light" charset="0"/>
              </a:defRPr>
            </a:lvl4pPr>
            <a:lvl5pPr>
              <a:defRPr sz="5000">
                <a:solidFill>
                  <a:srgbClr val="000000"/>
                </a:solidFill>
                <a:latin typeface="Helvetica Light" charset="0"/>
                <a:ea typeface="Helvetica Light" charset="0"/>
                <a:cs typeface="Helvetica Light" charset="0"/>
                <a:sym typeface="Helvetica Light" charset="0"/>
              </a:defRPr>
            </a:lvl5pPr>
            <a:lvl6pPr marL="4572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defTabSz="457200"/>
            <a:endParaRPr lang="it-IT" altLang="it-IT" sz="900"/>
          </a:p>
        </p:txBody>
      </p:sp>
      <p:sp>
        <p:nvSpPr>
          <p:cNvPr id="8254" name="Rectangle 62"/>
          <p:cNvSpPr>
            <a:spLocks/>
          </p:cNvSpPr>
          <p:nvPr/>
        </p:nvSpPr>
        <p:spPr bwMode="auto">
          <a:xfrm>
            <a:off x="508000" y="888559"/>
            <a:ext cx="221214" cy="18979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5400" tIns="25400" rIns="25400" bIns="25400" anchor="ctr">
            <a:spAutoFit/>
          </a:bodyPr>
          <a:lstStyle/>
          <a:p>
            <a:r>
              <a:rPr lang="it-IT" altLang="it-IT" sz="900"/>
              <a:t>N°1</a:t>
            </a:r>
          </a:p>
        </p:txBody>
      </p:sp>
      <p:sp>
        <p:nvSpPr>
          <p:cNvPr id="8255" name="Rectangle 63"/>
          <p:cNvSpPr>
            <a:spLocks/>
          </p:cNvSpPr>
          <p:nvPr/>
        </p:nvSpPr>
        <p:spPr bwMode="auto">
          <a:xfrm>
            <a:off x="508000" y="3811940"/>
            <a:ext cx="221214" cy="18979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5400" tIns="25400" rIns="25400" bIns="25400" anchor="ctr">
            <a:spAutoFit/>
          </a:bodyPr>
          <a:lstStyle/>
          <a:p>
            <a:r>
              <a:rPr lang="it-IT" altLang="it-IT" sz="900"/>
              <a:t>N°2</a:t>
            </a:r>
          </a:p>
        </p:txBody>
      </p:sp>
      <p:sp>
        <p:nvSpPr>
          <p:cNvPr id="8256" name="Rectangle 64"/>
          <p:cNvSpPr>
            <a:spLocks/>
          </p:cNvSpPr>
          <p:nvPr/>
        </p:nvSpPr>
        <p:spPr bwMode="auto">
          <a:xfrm>
            <a:off x="515938" y="1200001"/>
            <a:ext cx="1696362" cy="35907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5400" tIns="25400" rIns="25400" bIns="25400" anchor="ctr">
            <a:spAutoFit/>
          </a:bodyPr>
          <a:lstStyle/>
          <a:p>
            <a:r>
              <a:rPr lang="it-IT" altLang="it-IT" sz="2000"/>
              <a:t>DEVELOPMENT:</a:t>
            </a:r>
          </a:p>
        </p:txBody>
      </p:sp>
      <p:sp>
        <p:nvSpPr>
          <p:cNvPr id="8257" name="Rectangle 65"/>
          <p:cNvSpPr>
            <a:spLocks/>
          </p:cNvSpPr>
          <p:nvPr/>
        </p:nvSpPr>
        <p:spPr bwMode="auto">
          <a:xfrm>
            <a:off x="501650" y="4205933"/>
            <a:ext cx="1696362" cy="35907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5400" tIns="25400" rIns="25400" bIns="25400" anchor="ctr">
            <a:spAutoFit/>
          </a:bodyPr>
          <a:lstStyle/>
          <a:p>
            <a:r>
              <a:rPr lang="it-IT" altLang="it-IT" sz="2000"/>
              <a:t>DEVELOPMENT:</a:t>
            </a:r>
          </a:p>
        </p:txBody>
      </p:sp>
    </p:spTree>
    <p:extLst>
      <p:ext uri="{BB962C8B-B14F-4D97-AF65-F5344CB8AC3E}">
        <p14:creationId xmlns:p14="http://schemas.microsoft.com/office/powerpoint/2010/main" val="1228028028"/>
      </p:ext>
    </p:extLst>
  </p:cSld>
  <p:clrMapOvr>
    <a:masterClrMapping/>
  </p:clrMapOvr>
  <p:transition spd="med"/>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Line 1"/>
          <p:cNvSpPr>
            <a:spLocks noChangeShapeType="1"/>
          </p:cNvSpPr>
          <p:nvPr/>
        </p:nvSpPr>
        <p:spPr bwMode="auto">
          <a:xfrm>
            <a:off x="402432" y="3547269"/>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9218" name="Line 2"/>
          <p:cNvSpPr>
            <a:spLocks noChangeShapeType="1"/>
          </p:cNvSpPr>
          <p:nvPr/>
        </p:nvSpPr>
        <p:spPr bwMode="auto">
          <a:xfrm>
            <a:off x="402432" y="3228975"/>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9219" name="Line 3"/>
          <p:cNvSpPr>
            <a:spLocks noChangeShapeType="1"/>
          </p:cNvSpPr>
          <p:nvPr/>
        </p:nvSpPr>
        <p:spPr bwMode="auto">
          <a:xfrm>
            <a:off x="402432" y="2035969"/>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9220" name="Line 4"/>
          <p:cNvSpPr>
            <a:spLocks noChangeShapeType="1"/>
          </p:cNvSpPr>
          <p:nvPr/>
        </p:nvSpPr>
        <p:spPr bwMode="auto">
          <a:xfrm>
            <a:off x="402432" y="2672557"/>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9221" name="Line 5"/>
          <p:cNvSpPr>
            <a:spLocks noChangeShapeType="1"/>
          </p:cNvSpPr>
          <p:nvPr/>
        </p:nvSpPr>
        <p:spPr bwMode="auto">
          <a:xfrm>
            <a:off x="402432" y="2354263"/>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9222" name="Line 6"/>
          <p:cNvSpPr>
            <a:spLocks noChangeShapeType="1"/>
          </p:cNvSpPr>
          <p:nvPr/>
        </p:nvSpPr>
        <p:spPr bwMode="auto">
          <a:xfrm>
            <a:off x="402432" y="2961482"/>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9223" name="Line 7"/>
          <p:cNvSpPr>
            <a:spLocks noChangeShapeType="1"/>
          </p:cNvSpPr>
          <p:nvPr/>
        </p:nvSpPr>
        <p:spPr bwMode="auto">
          <a:xfrm>
            <a:off x="402432" y="6180932"/>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9224" name="Line 8"/>
          <p:cNvSpPr>
            <a:spLocks noChangeShapeType="1"/>
          </p:cNvSpPr>
          <p:nvPr/>
        </p:nvSpPr>
        <p:spPr bwMode="auto">
          <a:xfrm>
            <a:off x="402432" y="5322094"/>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9225" name="Line 9"/>
          <p:cNvSpPr>
            <a:spLocks noChangeShapeType="1"/>
          </p:cNvSpPr>
          <p:nvPr/>
        </p:nvSpPr>
        <p:spPr bwMode="auto">
          <a:xfrm>
            <a:off x="402432" y="5018882"/>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9226" name="Line 10"/>
          <p:cNvSpPr>
            <a:spLocks noChangeShapeType="1"/>
          </p:cNvSpPr>
          <p:nvPr/>
        </p:nvSpPr>
        <p:spPr bwMode="auto">
          <a:xfrm>
            <a:off x="402432" y="5611019"/>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9227" name="Line 11"/>
          <p:cNvSpPr>
            <a:spLocks noChangeShapeType="1"/>
          </p:cNvSpPr>
          <p:nvPr/>
        </p:nvSpPr>
        <p:spPr bwMode="auto">
          <a:xfrm>
            <a:off x="402432" y="5884863"/>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9228" name="Rectangle 12"/>
          <p:cNvSpPr>
            <a:spLocks/>
          </p:cNvSpPr>
          <p:nvPr/>
        </p:nvSpPr>
        <p:spPr bwMode="auto">
          <a:xfrm>
            <a:off x="4174332" y="240859"/>
            <a:ext cx="583493" cy="18979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5400" tIns="25400" rIns="25400" bIns="25400" anchor="ctr">
            <a:spAutoFit/>
          </a:bodyPr>
          <a:lstStyle/>
          <a:p>
            <a:r>
              <a:rPr lang="it-IT" altLang="it-IT" sz="900"/>
              <a:t>Game form</a:t>
            </a:r>
          </a:p>
        </p:txBody>
      </p:sp>
      <p:sp>
        <p:nvSpPr>
          <p:cNvPr id="9229" name="Rectangle 13"/>
          <p:cNvSpPr>
            <a:spLocks/>
          </p:cNvSpPr>
          <p:nvPr/>
        </p:nvSpPr>
        <p:spPr bwMode="auto">
          <a:xfrm>
            <a:off x="574675" y="4618286"/>
            <a:ext cx="6544469" cy="159017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spAutoFit/>
          </a:bodyPr>
          <a:lstStyle/>
          <a:p>
            <a:pPr algn="l"/>
            <a:r>
              <a:rPr lang="it-IT" altLang="it-IT" sz="2000"/>
              <a:t>Variante: i due giocatori si passano la palla all’esterno del quadrato con un push di rovescio correndo da un cono all’altro per passare e ricevere,ma  al segnale del coach entrano dentro il quadrato giocando un 1vs1. Ripetere l’esercizio con passaggio di push di dritto</a:t>
            </a:r>
          </a:p>
        </p:txBody>
      </p:sp>
      <p:grpSp>
        <p:nvGrpSpPr>
          <p:cNvPr id="9230" name="Group 14"/>
          <p:cNvGrpSpPr>
            <a:grpSpLocks/>
          </p:cNvGrpSpPr>
          <p:nvPr/>
        </p:nvGrpSpPr>
        <p:grpSpPr bwMode="auto">
          <a:xfrm>
            <a:off x="7517607" y="3665538"/>
            <a:ext cx="4319588" cy="3047207"/>
            <a:chOff x="0" y="0"/>
            <a:chExt cx="8640006" cy="6094291"/>
          </a:xfrm>
        </p:grpSpPr>
        <p:grpSp>
          <p:nvGrpSpPr>
            <p:cNvPr id="9231" name="Group 15"/>
            <p:cNvGrpSpPr>
              <a:grpSpLocks/>
            </p:cNvGrpSpPr>
            <p:nvPr/>
          </p:nvGrpSpPr>
          <p:grpSpPr bwMode="auto">
            <a:xfrm>
              <a:off x="0" y="0"/>
              <a:ext cx="8640006" cy="6094291"/>
              <a:chOff x="0" y="0"/>
              <a:chExt cx="8640006" cy="6094291"/>
            </a:xfrm>
          </p:grpSpPr>
          <p:sp>
            <p:nvSpPr>
              <p:cNvPr id="9232" name="Rectangle 16"/>
              <p:cNvSpPr>
                <a:spLocks/>
              </p:cNvSpPr>
              <p:nvPr/>
            </p:nvSpPr>
            <p:spPr bwMode="auto">
              <a:xfrm>
                <a:off x="0" y="0"/>
                <a:ext cx="8640006" cy="6094291"/>
              </a:xfrm>
              <a:prstGeom prst="rect">
                <a:avLst/>
              </a:prstGeom>
              <a:solidFill>
                <a:srgbClr val="C82506"/>
              </a:solid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lstStyle/>
              <a:p>
                <a:endParaRPr lang="it-IT" altLang="it-IT" sz="900"/>
              </a:p>
            </p:txBody>
          </p:sp>
          <p:pic>
            <p:nvPicPr>
              <p:cNvPr id="9233" name="Picture 17" descr="image3.jpe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8640006" cy="609429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
          <p:nvSpPr>
            <p:cNvPr id="9234" name="AutoShape 18"/>
            <p:cNvSpPr>
              <a:spLocks/>
            </p:cNvSpPr>
            <p:nvPr/>
          </p:nvSpPr>
          <p:spPr bwMode="auto">
            <a:xfrm>
              <a:off x="937324" y="3479141"/>
              <a:ext cx="370002" cy="37000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C8250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9235" name="AutoShape 19"/>
            <p:cNvSpPr>
              <a:spLocks/>
            </p:cNvSpPr>
            <p:nvPr/>
          </p:nvSpPr>
          <p:spPr bwMode="auto">
            <a:xfrm>
              <a:off x="3129963" y="3440103"/>
              <a:ext cx="370003" cy="37000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9236" name="AutoShape 20"/>
            <p:cNvSpPr>
              <a:spLocks/>
            </p:cNvSpPr>
            <p:nvPr/>
          </p:nvSpPr>
          <p:spPr bwMode="auto">
            <a:xfrm>
              <a:off x="3171527" y="5227335"/>
              <a:ext cx="370002" cy="37000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C8250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9237" name="AutoShape 21"/>
            <p:cNvSpPr>
              <a:spLocks/>
            </p:cNvSpPr>
            <p:nvPr/>
          </p:nvSpPr>
          <p:spPr bwMode="auto">
            <a:xfrm>
              <a:off x="937324" y="5255043"/>
              <a:ext cx="370002" cy="37000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9238" name="Oval 22"/>
            <p:cNvSpPr>
              <a:spLocks/>
            </p:cNvSpPr>
            <p:nvPr/>
          </p:nvSpPr>
          <p:spPr bwMode="auto">
            <a:xfrm rot="5400000" flipH="1">
              <a:off x="719685" y="3055975"/>
              <a:ext cx="281301" cy="281301"/>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grpSp>
          <p:nvGrpSpPr>
            <p:cNvPr id="9239" name="Group 23"/>
            <p:cNvGrpSpPr>
              <a:grpSpLocks/>
            </p:cNvGrpSpPr>
            <p:nvPr/>
          </p:nvGrpSpPr>
          <p:grpSpPr bwMode="auto">
            <a:xfrm>
              <a:off x="4492275" y="4330863"/>
              <a:ext cx="730003" cy="730004"/>
              <a:chOff x="0" y="0"/>
              <a:chExt cx="730003" cy="730003"/>
            </a:xfrm>
          </p:grpSpPr>
          <p:grpSp>
            <p:nvGrpSpPr>
              <p:cNvPr id="9240" name="Group 24"/>
              <p:cNvGrpSpPr>
                <a:grpSpLocks/>
              </p:cNvGrpSpPr>
              <p:nvPr/>
            </p:nvGrpSpPr>
            <p:grpSpPr bwMode="auto">
              <a:xfrm>
                <a:off x="0" y="0"/>
                <a:ext cx="730003" cy="730003"/>
                <a:chOff x="-1" y="-1"/>
                <a:chExt cx="730004" cy="730004"/>
              </a:xfrm>
            </p:grpSpPr>
            <p:sp>
              <p:nvSpPr>
                <p:cNvPr id="9241" name="AutoShape 25" descr="image6.png"/>
                <p:cNvSpPr>
                  <a:spLocks/>
                </p:cNvSpPr>
                <p:nvPr/>
              </p:nvSpPr>
              <p:spPr bwMode="auto">
                <a:xfrm>
                  <a:off x="-1" y="-1"/>
                  <a:ext cx="730004" cy="73000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10800"/>
                      </a:moveTo>
                      <a:lnTo>
                        <a:pt x="10800" y="21600"/>
                      </a:lnTo>
                      <a:lnTo>
                        <a:pt x="21600" y="10800"/>
                      </a:lnTo>
                      <a:lnTo>
                        <a:pt x="10800" y="0"/>
                      </a:lnTo>
                      <a:close/>
                    </a:path>
                  </a:pathLst>
                </a:custGeom>
                <a:blipFill dpi="0" rotWithShape="0">
                  <a:blip r:embed="rId3"/>
                  <a:srcRect/>
                  <a:tile tx="0" ty="0" sx="100000" sy="100000" flip="none" algn="tl"/>
                </a:blip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9242" name="Rectangle 26"/>
                <p:cNvSpPr>
                  <a:spLocks/>
                </p:cNvSpPr>
                <p:nvPr/>
              </p:nvSpPr>
              <p:spPr bwMode="auto">
                <a:xfrm>
                  <a:off x="140823" y="159820"/>
                  <a:ext cx="448354" cy="4103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spAutoFit/>
                </a:bodyPr>
                <a:lstStyle/>
                <a:p>
                  <a:r>
                    <a:rPr lang="it-IT" altLang="it-IT" sz="1000" b="1">
                      <a:solidFill>
                        <a:srgbClr val="FFFFFF"/>
                      </a:solidFill>
                      <a:latin typeface="Helvetica" charset="0"/>
                      <a:ea typeface="Helvetica" charset="0"/>
                      <a:cs typeface="Helvetica" charset="0"/>
                      <a:sym typeface="Helvetica" charset="0"/>
                    </a:rPr>
                    <a:t>C</a:t>
                  </a:r>
                </a:p>
              </p:txBody>
            </p:sp>
          </p:grpSp>
          <p:sp>
            <p:nvSpPr>
              <p:cNvPr id="9243" name="Rectangle 27"/>
              <p:cNvSpPr>
                <a:spLocks/>
              </p:cNvSpPr>
              <p:nvPr/>
            </p:nvSpPr>
            <p:spPr bwMode="auto">
              <a:xfrm>
                <a:off x="145738" y="164737"/>
                <a:ext cx="448356" cy="4103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spAutoFit/>
              </a:bodyPr>
              <a:lstStyle/>
              <a:p>
                <a:r>
                  <a:rPr lang="it-IT" altLang="it-IT" sz="1000" b="1">
                    <a:solidFill>
                      <a:srgbClr val="FFFFFF"/>
                    </a:solidFill>
                    <a:latin typeface="Helvetica" charset="0"/>
                    <a:ea typeface="Helvetica" charset="0"/>
                    <a:cs typeface="Helvetica" charset="0"/>
                    <a:sym typeface="Helvetica" charset="0"/>
                  </a:rPr>
                  <a:t>C</a:t>
                </a:r>
              </a:p>
            </p:txBody>
          </p:sp>
        </p:grpSp>
        <p:pic>
          <p:nvPicPr>
            <p:cNvPr id="9244" name="Picture 28" descr="image4.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126248" y="3128135"/>
              <a:ext cx="180003" cy="197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9245" name="Oval 29"/>
            <p:cNvSpPr>
              <a:spLocks/>
            </p:cNvSpPr>
            <p:nvPr/>
          </p:nvSpPr>
          <p:spPr bwMode="auto">
            <a:xfrm>
              <a:off x="736419" y="5677542"/>
              <a:ext cx="281301" cy="281301"/>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9246" name="Line 30"/>
            <p:cNvSpPr>
              <a:spLocks noChangeShapeType="1"/>
            </p:cNvSpPr>
            <p:nvPr/>
          </p:nvSpPr>
          <p:spPr bwMode="auto">
            <a:xfrm>
              <a:off x="1126248" y="5840855"/>
              <a:ext cx="2373717" cy="1589"/>
            </a:xfrm>
            <a:prstGeom prst="line">
              <a:avLst/>
            </a:prstGeom>
            <a:noFill/>
            <a:ln w="25400" cap="flat" cmpd="sng">
              <a:solidFill>
                <a:srgbClr val="000000"/>
              </a:solidFill>
              <a:prstDash val="dash"/>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9247" name="Line 31"/>
            <p:cNvSpPr>
              <a:spLocks noChangeShapeType="1"/>
            </p:cNvSpPr>
            <p:nvPr/>
          </p:nvSpPr>
          <p:spPr bwMode="auto">
            <a:xfrm>
              <a:off x="1219654" y="3220537"/>
              <a:ext cx="2373717" cy="1589"/>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9248" name="Line 32"/>
            <p:cNvSpPr>
              <a:spLocks noChangeShapeType="1"/>
            </p:cNvSpPr>
            <p:nvPr/>
          </p:nvSpPr>
          <p:spPr bwMode="auto">
            <a:xfrm flipH="1">
              <a:off x="937324" y="5677542"/>
              <a:ext cx="2514289" cy="1590"/>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9249" name="Line 33"/>
            <p:cNvSpPr>
              <a:spLocks noChangeShapeType="1"/>
            </p:cNvSpPr>
            <p:nvPr/>
          </p:nvSpPr>
          <p:spPr bwMode="auto">
            <a:xfrm flipH="1">
              <a:off x="1089724" y="3411189"/>
              <a:ext cx="2514289" cy="1589"/>
            </a:xfrm>
            <a:prstGeom prst="line">
              <a:avLst/>
            </a:prstGeom>
            <a:noFill/>
            <a:ln w="25400" cap="flat" cmpd="sng">
              <a:solidFill>
                <a:srgbClr val="000000"/>
              </a:solidFill>
              <a:prstDash val="dash"/>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grpSp>
          <p:nvGrpSpPr>
            <p:cNvPr id="9250" name="Group 34"/>
            <p:cNvGrpSpPr>
              <a:grpSpLocks/>
            </p:cNvGrpSpPr>
            <p:nvPr/>
          </p:nvGrpSpPr>
          <p:grpSpPr bwMode="auto">
            <a:xfrm>
              <a:off x="3321149" y="3297534"/>
              <a:ext cx="783765" cy="2543322"/>
              <a:chOff x="-1" y="-1"/>
              <a:chExt cx="783765" cy="2543322"/>
            </a:xfrm>
          </p:grpSpPr>
          <p:sp>
            <p:nvSpPr>
              <p:cNvPr id="9251" name="AutoShape 35"/>
              <p:cNvSpPr>
                <a:spLocks/>
              </p:cNvSpPr>
              <p:nvPr/>
            </p:nvSpPr>
            <p:spPr bwMode="auto">
              <a:xfrm rot="5400000">
                <a:off x="-780591" y="780591"/>
                <a:ext cx="2344946" cy="783763"/>
              </a:xfrm>
              <a:custGeom>
                <a:avLst/>
                <a:gdLst>
                  <a:gd name="T0" fmla="*/ 10800 w 21600"/>
                  <a:gd name="T1" fmla="+- 0 10593 1184"/>
                  <a:gd name="T2" fmla="*/ 10593 h 18818"/>
                  <a:gd name="T3" fmla="*/ 10800 w 21600"/>
                  <a:gd name="T4" fmla="+- 0 10593 1184"/>
                  <a:gd name="T5" fmla="*/ 10593 h 18818"/>
                  <a:gd name="T6" fmla="*/ 10800 w 21600"/>
                  <a:gd name="T7" fmla="+- 0 10593 1184"/>
                  <a:gd name="T8" fmla="*/ 10593 h 18818"/>
                  <a:gd name="T9" fmla="*/ 10800 w 21600"/>
                  <a:gd name="T10" fmla="+- 0 10593 1184"/>
                  <a:gd name="T11" fmla="*/ 10593 h 18818"/>
                </a:gdLst>
                <a:ahLst/>
                <a:cxnLst>
                  <a:cxn ang="0">
                    <a:pos x="T0" y="T2"/>
                  </a:cxn>
                  <a:cxn ang="0">
                    <a:pos x="T3" y="T5"/>
                  </a:cxn>
                  <a:cxn ang="0">
                    <a:pos x="T6" y="T8"/>
                  </a:cxn>
                  <a:cxn ang="0">
                    <a:pos x="T9" y="T11"/>
                  </a:cxn>
                </a:cxnLst>
                <a:rect l="0" t="0" r="r" b="b"/>
                <a:pathLst>
                  <a:path w="21600" h="18818">
                    <a:moveTo>
                      <a:pt x="0" y="10737"/>
                    </a:moveTo>
                    <a:cubicBezTo>
                      <a:pt x="4789" y="11623"/>
                      <a:pt x="9577" y="12508"/>
                      <a:pt x="11411" y="10737"/>
                    </a:cubicBezTo>
                    <a:cubicBezTo>
                      <a:pt x="13245" y="8967"/>
                      <a:pt x="11275" y="-1184"/>
                      <a:pt x="11004" y="114"/>
                    </a:cubicBezTo>
                    <a:cubicBezTo>
                      <a:pt x="10732" y="1413"/>
                      <a:pt x="9170" y="16639"/>
                      <a:pt x="9781" y="18527"/>
                    </a:cubicBezTo>
                    <a:cubicBezTo>
                      <a:pt x="10392" y="20416"/>
                      <a:pt x="12702" y="12508"/>
                      <a:pt x="14672" y="11446"/>
                    </a:cubicBezTo>
                    <a:cubicBezTo>
                      <a:pt x="16642" y="10383"/>
                      <a:pt x="19121" y="11268"/>
                      <a:pt x="21600" y="12154"/>
                    </a:cubicBezTo>
                  </a:path>
                </a:pathLst>
              </a:custGeom>
              <a:noFill/>
              <a:ln w="25400" cap="flat" cmpd="sng">
                <a:solidFill>
                  <a:srgbClr val="000000"/>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a:defRPr sz="5000">
                    <a:solidFill>
                      <a:srgbClr val="000000"/>
                    </a:solidFill>
                    <a:latin typeface="Helvetica Light" charset="0"/>
                    <a:ea typeface="Helvetica Light" charset="0"/>
                    <a:cs typeface="Helvetica Light" charset="0"/>
                    <a:sym typeface="Helvetica Light" charset="0"/>
                  </a:defRPr>
                </a:lvl1pPr>
                <a:lvl2pPr>
                  <a:defRPr sz="5000">
                    <a:solidFill>
                      <a:srgbClr val="000000"/>
                    </a:solidFill>
                    <a:latin typeface="Helvetica Light" charset="0"/>
                    <a:ea typeface="Helvetica Light" charset="0"/>
                    <a:cs typeface="Helvetica Light" charset="0"/>
                    <a:sym typeface="Helvetica Light" charset="0"/>
                  </a:defRPr>
                </a:lvl2pPr>
                <a:lvl3pPr>
                  <a:defRPr sz="5000">
                    <a:solidFill>
                      <a:srgbClr val="000000"/>
                    </a:solidFill>
                    <a:latin typeface="Helvetica Light" charset="0"/>
                    <a:ea typeface="Helvetica Light" charset="0"/>
                    <a:cs typeface="Helvetica Light" charset="0"/>
                    <a:sym typeface="Helvetica Light" charset="0"/>
                  </a:defRPr>
                </a:lvl3pPr>
                <a:lvl4pPr>
                  <a:defRPr sz="5000">
                    <a:solidFill>
                      <a:srgbClr val="000000"/>
                    </a:solidFill>
                    <a:latin typeface="Helvetica Light" charset="0"/>
                    <a:ea typeface="Helvetica Light" charset="0"/>
                    <a:cs typeface="Helvetica Light" charset="0"/>
                    <a:sym typeface="Helvetica Light" charset="0"/>
                  </a:defRPr>
                </a:lvl4pPr>
                <a:lvl5pPr>
                  <a:defRPr sz="5000">
                    <a:solidFill>
                      <a:srgbClr val="000000"/>
                    </a:solidFill>
                    <a:latin typeface="Helvetica Light" charset="0"/>
                    <a:ea typeface="Helvetica Light" charset="0"/>
                    <a:cs typeface="Helvetica Light" charset="0"/>
                    <a:sym typeface="Helvetica Light" charset="0"/>
                  </a:defRPr>
                </a:lvl5pPr>
                <a:lvl6pPr marL="4572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defTabSz="457200"/>
                <a:endParaRPr lang="it-IT" altLang="it-IT" sz="900"/>
              </a:p>
            </p:txBody>
          </p:sp>
          <p:sp>
            <p:nvSpPr>
              <p:cNvPr id="9252" name="Line 36"/>
              <p:cNvSpPr>
                <a:spLocks noChangeShapeType="1"/>
              </p:cNvSpPr>
              <p:nvPr/>
            </p:nvSpPr>
            <p:spPr bwMode="auto">
              <a:xfrm flipH="1">
                <a:off x="306532" y="2165328"/>
                <a:ext cx="1588" cy="377993"/>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grpSp>
        <p:grpSp>
          <p:nvGrpSpPr>
            <p:cNvPr id="9253" name="Group 37"/>
            <p:cNvGrpSpPr>
              <a:grpSpLocks/>
            </p:cNvGrpSpPr>
            <p:nvPr/>
          </p:nvGrpSpPr>
          <p:grpSpPr bwMode="auto">
            <a:xfrm>
              <a:off x="211622" y="3302449"/>
              <a:ext cx="783764" cy="2543322"/>
              <a:chOff x="0" y="0"/>
              <a:chExt cx="783764" cy="2543321"/>
            </a:xfrm>
          </p:grpSpPr>
          <p:sp>
            <p:nvSpPr>
              <p:cNvPr id="9254" name="AutoShape 38"/>
              <p:cNvSpPr>
                <a:spLocks/>
              </p:cNvSpPr>
              <p:nvPr/>
            </p:nvSpPr>
            <p:spPr bwMode="auto">
              <a:xfrm rot="16200000">
                <a:off x="-780592" y="978966"/>
                <a:ext cx="2344947" cy="783763"/>
              </a:xfrm>
              <a:custGeom>
                <a:avLst/>
                <a:gdLst>
                  <a:gd name="T0" fmla="*/ 10800 w 21600"/>
                  <a:gd name="T1" fmla="+- 0 10593 1184"/>
                  <a:gd name="T2" fmla="*/ 10593 h 18818"/>
                  <a:gd name="T3" fmla="*/ 10800 w 21600"/>
                  <a:gd name="T4" fmla="+- 0 10593 1184"/>
                  <a:gd name="T5" fmla="*/ 10593 h 18818"/>
                  <a:gd name="T6" fmla="*/ 10800 w 21600"/>
                  <a:gd name="T7" fmla="+- 0 10593 1184"/>
                  <a:gd name="T8" fmla="*/ 10593 h 18818"/>
                  <a:gd name="T9" fmla="*/ 10800 w 21600"/>
                  <a:gd name="T10" fmla="+- 0 10593 1184"/>
                  <a:gd name="T11" fmla="*/ 10593 h 18818"/>
                </a:gdLst>
                <a:ahLst/>
                <a:cxnLst>
                  <a:cxn ang="0">
                    <a:pos x="T0" y="T2"/>
                  </a:cxn>
                  <a:cxn ang="0">
                    <a:pos x="T3" y="T5"/>
                  </a:cxn>
                  <a:cxn ang="0">
                    <a:pos x="T6" y="T8"/>
                  </a:cxn>
                  <a:cxn ang="0">
                    <a:pos x="T9" y="T11"/>
                  </a:cxn>
                </a:cxnLst>
                <a:rect l="0" t="0" r="r" b="b"/>
                <a:pathLst>
                  <a:path w="21600" h="18818">
                    <a:moveTo>
                      <a:pt x="0" y="10737"/>
                    </a:moveTo>
                    <a:cubicBezTo>
                      <a:pt x="4789" y="11623"/>
                      <a:pt x="9577" y="12508"/>
                      <a:pt x="11411" y="10737"/>
                    </a:cubicBezTo>
                    <a:cubicBezTo>
                      <a:pt x="13245" y="8967"/>
                      <a:pt x="11275" y="-1184"/>
                      <a:pt x="11004" y="114"/>
                    </a:cubicBezTo>
                    <a:cubicBezTo>
                      <a:pt x="10732" y="1413"/>
                      <a:pt x="9170" y="16639"/>
                      <a:pt x="9781" y="18527"/>
                    </a:cubicBezTo>
                    <a:cubicBezTo>
                      <a:pt x="10392" y="20416"/>
                      <a:pt x="12702" y="12508"/>
                      <a:pt x="14672" y="11446"/>
                    </a:cubicBezTo>
                    <a:cubicBezTo>
                      <a:pt x="16642" y="10383"/>
                      <a:pt x="19121" y="11268"/>
                      <a:pt x="21600" y="12154"/>
                    </a:cubicBezTo>
                  </a:path>
                </a:pathLst>
              </a:custGeom>
              <a:noFill/>
              <a:ln w="25400" cap="flat" cmpd="sng">
                <a:solidFill>
                  <a:srgbClr val="000000"/>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a:defRPr sz="5000">
                    <a:solidFill>
                      <a:srgbClr val="000000"/>
                    </a:solidFill>
                    <a:latin typeface="Helvetica Light" charset="0"/>
                    <a:ea typeface="Helvetica Light" charset="0"/>
                    <a:cs typeface="Helvetica Light" charset="0"/>
                    <a:sym typeface="Helvetica Light" charset="0"/>
                  </a:defRPr>
                </a:lvl1pPr>
                <a:lvl2pPr>
                  <a:defRPr sz="5000">
                    <a:solidFill>
                      <a:srgbClr val="000000"/>
                    </a:solidFill>
                    <a:latin typeface="Helvetica Light" charset="0"/>
                    <a:ea typeface="Helvetica Light" charset="0"/>
                    <a:cs typeface="Helvetica Light" charset="0"/>
                    <a:sym typeface="Helvetica Light" charset="0"/>
                  </a:defRPr>
                </a:lvl2pPr>
                <a:lvl3pPr>
                  <a:defRPr sz="5000">
                    <a:solidFill>
                      <a:srgbClr val="000000"/>
                    </a:solidFill>
                    <a:latin typeface="Helvetica Light" charset="0"/>
                    <a:ea typeface="Helvetica Light" charset="0"/>
                    <a:cs typeface="Helvetica Light" charset="0"/>
                    <a:sym typeface="Helvetica Light" charset="0"/>
                  </a:defRPr>
                </a:lvl3pPr>
                <a:lvl4pPr>
                  <a:defRPr sz="5000">
                    <a:solidFill>
                      <a:srgbClr val="000000"/>
                    </a:solidFill>
                    <a:latin typeface="Helvetica Light" charset="0"/>
                    <a:ea typeface="Helvetica Light" charset="0"/>
                    <a:cs typeface="Helvetica Light" charset="0"/>
                    <a:sym typeface="Helvetica Light" charset="0"/>
                  </a:defRPr>
                </a:lvl4pPr>
                <a:lvl5pPr>
                  <a:defRPr sz="5000">
                    <a:solidFill>
                      <a:srgbClr val="000000"/>
                    </a:solidFill>
                    <a:latin typeface="Helvetica Light" charset="0"/>
                    <a:ea typeface="Helvetica Light" charset="0"/>
                    <a:cs typeface="Helvetica Light" charset="0"/>
                    <a:sym typeface="Helvetica Light" charset="0"/>
                  </a:defRPr>
                </a:lvl5pPr>
                <a:lvl6pPr marL="4572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defTabSz="457200"/>
                <a:endParaRPr lang="it-IT" altLang="it-IT" sz="900"/>
              </a:p>
            </p:txBody>
          </p:sp>
          <p:sp>
            <p:nvSpPr>
              <p:cNvPr id="9255" name="Line 39"/>
              <p:cNvSpPr>
                <a:spLocks noChangeShapeType="1"/>
              </p:cNvSpPr>
              <p:nvPr/>
            </p:nvSpPr>
            <p:spPr bwMode="auto">
              <a:xfrm flipV="1">
                <a:off x="475643" y="-1"/>
                <a:ext cx="1588" cy="377994"/>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grpSp>
      </p:grpSp>
      <p:grpSp>
        <p:nvGrpSpPr>
          <p:cNvPr id="9256" name="Group 40"/>
          <p:cNvGrpSpPr>
            <a:grpSpLocks/>
          </p:cNvGrpSpPr>
          <p:nvPr/>
        </p:nvGrpSpPr>
        <p:grpSpPr bwMode="auto">
          <a:xfrm>
            <a:off x="7593807" y="381794"/>
            <a:ext cx="4319588" cy="3047206"/>
            <a:chOff x="0" y="0"/>
            <a:chExt cx="8640006" cy="6094291"/>
          </a:xfrm>
        </p:grpSpPr>
        <p:grpSp>
          <p:nvGrpSpPr>
            <p:cNvPr id="9257" name="Group 41"/>
            <p:cNvGrpSpPr>
              <a:grpSpLocks/>
            </p:cNvGrpSpPr>
            <p:nvPr/>
          </p:nvGrpSpPr>
          <p:grpSpPr bwMode="auto">
            <a:xfrm>
              <a:off x="0" y="0"/>
              <a:ext cx="8640006" cy="6094291"/>
              <a:chOff x="0" y="0"/>
              <a:chExt cx="8640006" cy="6094291"/>
            </a:xfrm>
          </p:grpSpPr>
          <p:sp>
            <p:nvSpPr>
              <p:cNvPr id="9258" name="Rectangle 42"/>
              <p:cNvSpPr>
                <a:spLocks/>
              </p:cNvSpPr>
              <p:nvPr/>
            </p:nvSpPr>
            <p:spPr bwMode="auto">
              <a:xfrm>
                <a:off x="0" y="0"/>
                <a:ext cx="8640006" cy="6094291"/>
              </a:xfrm>
              <a:prstGeom prst="rect">
                <a:avLst/>
              </a:prstGeom>
              <a:solidFill>
                <a:srgbClr val="C82506"/>
              </a:solid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lstStyle/>
              <a:p>
                <a:endParaRPr lang="it-IT" altLang="it-IT" sz="900"/>
              </a:p>
            </p:txBody>
          </p:sp>
          <p:pic>
            <p:nvPicPr>
              <p:cNvPr id="9259" name="Picture 43" descr="image3.jpe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8640006" cy="609429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
          <p:nvSpPr>
            <p:cNvPr id="9260" name="AutoShape 44"/>
            <p:cNvSpPr>
              <a:spLocks/>
            </p:cNvSpPr>
            <p:nvPr/>
          </p:nvSpPr>
          <p:spPr bwMode="auto">
            <a:xfrm>
              <a:off x="937324" y="3479141"/>
              <a:ext cx="370002" cy="37000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C8250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9261" name="AutoShape 45"/>
            <p:cNvSpPr>
              <a:spLocks/>
            </p:cNvSpPr>
            <p:nvPr/>
          </p:nvSpPr>
          <p:spPr bwMode="auto">
            <a:xfrm>
              <a:off x="3129963" y="3440103"/>
              <a:ext cx="370003" cy="37000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9262" name="AutoShape 46"/>
            <p:cNvSpPr>
              <a:spLocks/>
            </p:cNvSpPr>
            <p:nvPr/>
          </p:nvSpPr>
          <p:spPr bwMode="auto">
            <a:xfrm>
              <a:off x="3171527" y="5227335"/>
              <a:ext cx="370002" cy="37000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C8250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9263" name="AutoShape 47"/>
            <p:cNvSpPr>
              <a:spLocks/>
            </p:cNvSpPr>
            <p:nvPr/>
          </p:nvSpPr>
          <p:spPr bwMode="auto">
            <a:xfrm>
              <a:off x="937324" y="5255043"/>
              <a:ext cx="370002" cy="37000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9264" name="Oval 48"/>
            <p:cNvSpPr>
              <a:spLocks/>
            </p:cNvSpPr>
            <p:nvPr/>
          </p:nvSpPr>
          <p:spPr bwMode="auto">
            <a:xfrm rot="5400000" flipH="1">
              <a:off x="719685" y="3055975"/>
              <a:ext cx="281301" cy="281301"/>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grpSp>
          <p:nvGrpSpPr>
            <p:cNvPr id="9265" name="Group 49"/>
            <p:cNvGrpSpPr>
              <a:grpSpLocks/>
            </p:cNvGrpSpPr>
            <p:nvPr/>
          </p:nvGrpSpPr>
          <p:grpSpPr bwMode="auto">
            <a:xfrm>
              <a:off x="4492275" y="4330863"/>
              <a:ext cx="730003" cy="730003"/>
              <a:chOff x="-1" y="-1"/>
              <a:chExt cx="730004" cy="730004"/>
            </a:xfrm>
          </p:grpSpPr>
          <p:grpSp>
            <p:nvGrpSpPr>
              <p:cNvPr id="9266" name="Group 50"/>
              <p:cNvGrpSpPr>
                <a:grpSpLocks/>
              </p:cNvGrpSpPr>
              <p:nvPr/>
            </p:nvGrpSpPr>
            <p:grpSpPr bwMode="auto">
              <a:xfrm>
                <a:off x="-1" y="-1"/>
                <a:ext cx="730004" cy="730004"/>
                <a:chOff x="-1" y="-1"/>
                <a:chExt cx="730004" cy="730004"/>
              </a:xfrm>
            </p:grpSpPr>
            <p:sp>
              <p:nvSpPr>
                <p:cNvPr id="9267" name="AutoShape 51" descr="image6.png"/>
                <p:cNvSpPr>
                  <a:spLocks/>
                </p:cNvSpPr>
                <p:nvPr/>
              </p:nvSpPr>
              <p:spPr bwMode="auto">
                <a:xfrm>
                  <a:off x="-1" y="-1"/>
                  <a:ext cx="730004" cy="73000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10800"/>
                      </a:moveTo>
                      <a:lnTo>
                        <a:pt x="10800" y="21600"/>
                      </a:lnTo>
                      <a:lnTo>
                        <a:pt x="21600" y="10800"/>
                      </a:lnTo>
                      <a:lnTo>
                        <a:pt x="10800" y="0"/>
                      </a:lnTo>
                      <a:close/>
                    </a:path>
                  </a:pathLst>
                </a:custGeom>
                <a:blipFill dpi="0" rotWithShape="0">
                  <a:blip r:embed="rId3"/>
                  <a:srcRect/>
                  <a:tile tx="0" ty="0" sx="100000" sy="100000" flip="none" algn="tl"/>
                </a:blip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9268" name="Rectangle 52"/>
                <p:cNvSpPr>
                  <a:spLocks/>
                </p:cNvSpPr>
                <p:nvPr/>
              </p:nvSpPr>
              <p:spPr bwMode="auto">
                <a:xfrm>
                  <a:off x="140823" y="159820"/>
                  <a:ext cx="448354" cy="4103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spAutoFit/>
                </a:bodyPr>
                <a:lstStyle/>
                <a:p>
                  <a:r>
                    <a:rPr lang="it-IT" altLang="it-IT" sz="1000" b="1">
                      <a:solidFill>
                        <a:srgbClr val="FFFFFF"/>
                      </a:solidFill>
                      <a:latin typeface="Helvetica" charset="0"/>
                      <a:ea typeface="Helvetica" charset="0"/>
                      <a:cs typeface="Helvetica" charset="0"/>
                      <a:sym typeface="Helvetica" charset="0"/>
                    </a:rPr>
                    <a:t>C</a:t>
                  </a:r>
                </a:p>
              </p:txBody>
            </p:sp>
          </p:grpSp>
          <p:sp>
            <p:nvSpPr>
              <p:cNvPr id="9269" name="Rectangle 53"/>
              <p:cNvSpPr>
                <a:spLocks/>
              </p:cNvSpPr>
              <p:nvPr/>
            </p:nvSpPr>
            <p:spPr bwMode="auto">
              <a:xfrm>
                <a:off x="145737" y="164736"/>
                <a:ext cx="448356" cy="4103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spAutoFit/>
              </a:bodyPr>
              <a:lstStyle/>
              <a:p>
                <a:r>
                  <a:rPr lang="it-IT" altLang="it-IT" sz="1000" b="1">
                    <a:solidFill>
                      <a:srgbClr val="FFFFFF"/>
                    </a:solidFill>
                    <a:latin typeface="Helvetica" charset="0"/>
                    <a:ea typeface="Helvetica" charset="0"/>
                    <a:cs typeface="Helvetica" charset="0"/>
                    <a:sym typeface="Helvetica" charset="0"/>
                  </a:rPr>
                  <a:t>C</a:t>
                </a:r>
              </a:p>
            </p:txBody>
          </p:sp>
        </p:grpSp>
        <p:pic>
          <p:nvPicPr>
            <p:cNvPr id="9270" name="Picture 54" descr="image4.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126248" y="3128135"/>
              <a:ext cx="180003" cy="197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9271" name="Oval 55"/>
            <p:cNvSpPr>
              <a:spLocks/>
            </p:cNvSpPr>
            <p:nvPr/>
          </p:nvSpPr>
          <p:spPr bwMode="auto">
            <a:xfrm>
              <a:off x="3863101" y="5677542"/>
              <a:ext cx="281301" cy="281301"/>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9272" name="Line 56"/>
            <p:cNvSpPr>
              <a:spLocks noChangeShapeType="1"/>
            </p:cNvSpPr>
            <p:nvPr/>
          </p:nvSpPr>
          <p:spPr bwMode="auto">
            <a:xfrm>
              <a:off x="1219654" y="3220537"/>
              <a:ext cx="2373717" cy="1589"/>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9273" name="Line 57"/>
            <p:cNvSpPr>
              <a:spLocks noChangeShapeType="1"/>
            </p:cNvSpPr>
            <p:nvPr/>
          </p:nvSpPr>
          <p:spPr bwMode="auto">
            <a:xfrm flipH="1">
              <a:off x="1089724" y="5859440"/>
              <a:ext cx="2514289" cy="1589"/>
            </a:xfrm>
            <a:prstGeom prst="line">
              <a:avLst/>
            </a:prstGeom>
            <a:noFill/>
            <a:ln w="25400" cap="flat" cmpd="sng">
              <a:solidFill>
                <a:srgbClr val="000000"/>
              </a:solidFill>
              <a:prstDash val="dash"/>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9274" name="Line 58"/>
            <p:cNvSpPr>
              <a:spLocks noChangeShapeType="1"/>
            </p:cNvSpPr>
            <p:nvPr/>
          </p:nvSpPr>
          <p:spPr bwMode="auto">
            <a:xfrm flipV="1">
              <a:off x="687266" y="3302450"/>
              <a:ext cx="1589" cy="377993"/>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grpSp>
      <p:sp>
        <p:nvSpPr>
          <p:cNvPr id="9275" name="Rectangle 59"/>
          <p:cNvSpPr>
            <a:spLocks/>
          </p:cNvSpPr>
          <p:nvPr/>
        </p:nvSpPr>
        <p:spPr bwMode="auto">
          <a:xfrm>
            <a:off x="540795" y="1638796"/>
            <a:ext cx="6253163" cy="159017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spAutoFit/>
          </a:bodyPr>
          <a:lstStyle/>
          <a:p>
            <a:pPr algn="l"/>
            <a:r>
              <a:rPr lang="it-IT" altLang="it-IT" sz="2000"/>
              <a:t>Il giocatore con la palla al via del coach corre in conduzione intorno al quadrato cercando di non farsi prendere dall’avversario che lo insegue, dopo il primo giro può scegliere quando entrare dentro il quadrato per giocare un 1 vs 1 verso il suo inseguitore, chi fa goal inizia con la palla</a:t>
            </a:r>
          </a:p>
        </p:txBody>
      </p:sp>
      <p:sp>
        <p:nvSpPr>
          <p:cNvPr id="9276" name="AutoShape 60"/>
          <p:cNvSpPr>
            <a:spLocks/>
          </p:cNvSpPr>
          <p:nvPr/>
        </p:nvSpPr>
        <p:spPr bwMode="auto">
          <a:xfrm>
            <a:off x="8966994" y="2005013"/>
            <a:ext cx="588963" cy="550863"/>
          </a:xfrm>
          <a:custGeom>
            <a:avLst/>
            <a:gdLst>
              <a:gd name="T0" fmla="*/ 10076 w 20153"/>
              <a:gd name="T1" fmla="*/ 10567 h 21134"/>
              <a:gd name="T2" fmla="*/ 10076 w 20153"/>
              <a:gd name="T3" fmla="*/ 10567 h 21134"/>
              <a:gd name="T4" fmla="*/ 10076 w 20153"/>
              <a:gd name="T5" fmla="*/ 10567 h 21134"/>
              <a:gd name="T6" fmla="*/ 10076 w 20153"/>
              <a:gd name="T7" fmla="*/ 10567 h 21134"/>
            </a:gdLst>
            <a:ahLst/>
            <a:cxnLst>
              <a:cxn ang="0">
                <a:pos x="T0" y="T1"/>
              </a:cxn>
              <a:cxn ang="0">
                <a:pos x="T2" y="T3"/>
              </a:cxn>
              <a:cxn ang="0">
                <a:pos x="T4" y="T5"/>
              </a:cxn>
              <a:cxn ang="0">
                <a:pos x="T6" y="T7"/>
              </a:cxn>
            </a:cxnLst>
            <a:rect l="0" t="0" r="r" b="b"/>
            <a:pathLst>
              <a:path w="20153" h="21134">
                <a:moveTo>
                  <a:pt x="17650" y="0"/>
                </a:moveTo>
                <a:cubicBezTo>
                  <a:pt x="19625" y="7310"/>
                  <a:pt x="21600" y="14620"/>
                  <a:pt x="18658" y="18110"/>
                </a:cubicBezTo>
                <a:cubicBezTo>
                  <a:pt x="15717" y="21600"/>
                  <a:pt x="7858" y="21270"/>
                  <a:pt x="0" y="20940"/>
                </a:cubicBezTo>
              </a:path>
            </a:pathLst>
          </a:custGeom>
          <a:noFill/>
          <a:ln w="25400" cap="flat" cmpd="sng">
            <a:solidFill>
              <a:srgbClr val="000000"/>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a:defRPr sz="5000">
                <a:solidFill>
                  <a:srgbClr val="000000"/>
                </a:solidFill>
                <a:latin typeface="Helvetica Light" charset="0"/>
                <a:ea typeface="Helvetica Light" charset="0"/>
                <a:cs typeface="Helvetica Light" charset="0"/>
                <a:sym typeface="Helvetica Light" charset="0"/>
              </a:defRPr>
            </a:lvl1pPr>
            <a:lvl2pPr>
              <a:defRPr sz="5000">
                <a:solidFill>
                  <a:srgbClr val="000000"/>
                </a:solidFill>
                <a:latin typeface="Helvetica Light" charset="0"/>
                <a:ea typeface="Helvetica Light" charset="0"/>
                <a:cs typeface="Helvetica Light" charset="0"/>
                <a:sym typeface="Helvetica Light" charset="0"/>
              </a:defRPr>
            </a:lvl2pPr>
            <a:lvl3pPr>
              <a:defRPr sz="5000">
                <a:solidFill>
                  <a:srgbClr val="000000"/>
                </a:solidFill>
                <a:latin typeface="Helvetica Light" charset="0"/>
                <a:ea typeface="Helvetica Light" charset="0"/>
                <a:cs typeface="Helvetica Light" charset="0"/>
                <a:sym typeface="Helvetica Light" charset="0"/>
              </a:defRPr>
            </a:lvl3pPr>
            <a:lvl4pPr>
              <a:defRPr sz="5000">
                <a:solidFill>
                  <a:srgbClr val="000000"/>
                </a:solidFill>
                <a:latin typeface="Helvetica Light" charset="0"/>
                <a:ea typeface="Helvetica Light" charset="0"/>
                <a:cs typeface="Helvetica Light" charset="0"/>
                <a:sym typeface="Helvetica Light" charset="0"/>
              </a:defRPr>
            </a:lvl4pPr>
            <a:lvl5pPr>
              <a:defRPr sz="5000">
                <a:solidFill>
                  <a:srgbClr val="000000"/>
                </a:solidFill>
                <a:latin typeface="Helvetica Light" charset="0"/>
                <a:ea typeface="Helvetica Light" charset="0"/>
                <a:cs typeface="Helvetica Light" charset="0"/>
                <a:sym typeface="Helvetica Light" charset="0"/>
              </a:defRPr>
            </a:lvl5pPr>
            <a:lvl6pPr marL="4572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defTabSz="457200"/>
            <a:endParaRPr lang="it-IT" altLang="it-IT" sz="900"/>
          </a:p>
        </p:txBody>
      </p:sp>
      <p:sp>
        <p:nvSpPr>
          <p:cNvPr id="9277" name="AutoShape 61"/>
          <p:cNvSpPr>
            <a:spLocks/>
          </p:cNvSpPr>
          <p:nvPr/>
        </p:nvSpPr>
        <p:spPr bwMode="auto">
          <a:xfrm rot="9342684">
            <a:off x="7897813" y="2669382"/>
            <a:ext cx="588963" cy="550863"/>
          </a:xfrm>
          <a:custGeom>
            <a:avLst/>
            <a:gdLst>
              <a:gd name="T0" fmla="*/ 10076 w 20153"/>
              <a:gd name="T1" fmla="*/ 10567 h 21134"/>
              <a:gd name="T2" fmla="*/ 10076 w 20153"/>
              <a:gd name="T3" fmla="*/ 10567 h 21134"/>
              <a:gd name="T4" fmla="*/ 10076 w 20153"/>
              <a:gd name="T5" fmla="*/ 10567 h 21134"/>
              <a:gd name="T6" fmla="*/ 10076 w 20153"/>
              <a:gd name="T7" fmla="*/ 10567 h 21134"/>
            </a:gdLst>
            <a:ahLst/>
            <a:cxnLst>
              <a:cxn ang="0">
                <a:pos x="T0" y="T1"/>
              </a:cxn>
              <a:cxn ang="0">
                <a:pos x="T2" y="T3"/>
              </a:cxn>
              <a:cxn ang="0">
                <a:pos x="T4" y="T5"/>
              </a:cxn>
              <a:cxn ang="0">
                <a:pos x="T6" y="T7"/>
              </a:cxn>
            </a:cxnLst>
            <a:rect l="0" t="0" r="r" b="b"/>
            <a:pathLst>
              <a:path w="20153" h="21134">
                <a:moveTo>
                  <a:pt x="17650" y="0"/>
                </a:moveTo>
                <a:cubicBezTo>
                  <a:pt x="19625" y="7310"/>
                  <a:pt x="21600" y="14620"/>
                  <a:pt x="18658" y="18110"/>
                </a:cubicBezTo>
                <a:cubicBezTo>
                  <a:pt x="15717" y="21600"/>
                  <a:pt x="7858" y="21270"/>
                  <a:pt x="0" y="20940"/>
                </a:cubicBezTo>
              </a:path>
            </a:pathLst>
          </a:custGeom>
          <a:noFill/>
          <a:ln w="25400" cap="flat" cmpd="sng">
            <a:solidFill>
              <a:srgbClr val="000000"/>
            </a:solidFill>
            <a:prstDash val="dash"/>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a:defRPr sz="5000">
                <a:solidFill>
                  <a:srgbClr val="000000"/>
                </a:solidFill>
                <a:latin typeface="Helvetica Light" charset="0"/>
                <a:ea typeface="Helvetica Light" charset="0"/>
                <a:cs typeface="Helvetica Light" charset="0"/>
                <a:sym typeface="Helvetica Light" charset="0"/>
              </a:defRPr>
            </a:lvl1pPr>
            <a:lvl2pPr>
              <a:defRPr sz="5000">
                <a:solidFill>
                  <a:srgbClr val="000000"/>
                </a:solidFill>
                <a:latin typeface="Helvetica Light" charset="0"/>
                <a:ea typeface="Helvetica Light" charset="0"/>
                <a:cs typeface="Helvetica Light" charset="0"/>
                <a:sym typeface="Helvetica Light" charset="0"/>
              </a:defRPr>
            </a:lvl2pPr>
            <a:lvl3pPr>
              <a:defRPr sz="5000">
                <a:solidFill>
                  <a:srgbClr val="000000"/>
                </a:solidFill>
                <a:latin typeface="Helvetica Light" charset="0"/>
                <a:ea typeface="Helvetica Light" charset="0"/>
                <a:cs typeface="Helvetica Light" charset="0"/>
                <a:sym typeface="Helvetica Light" charset="0"/>
              </a:defRPr>
            </a:lvl3pPr>
            <a:lvl4pPr>
              <a:defRPr sz="5000">
                <a:solidFill>
                  <a:srgbClr val="000000"/>
                </a:solidFill>
                <a:latin typeface="Helvetica Light" charset="0"/>
                <a:ea typeface="Helvetica Light" charset="0"/>
                <a:cs typeface="Helvetica Light" charset="0"/>
                <a:sym typeface="Helvetica Light" charset="0"/>
              </a:defRPr>
            </a:lvl4pPr>
            <a:lvl5pPr>
              <a:defRPr sz="5000">
                <a:solidFill>
                  <a:srgbClr val="000000"/>
                </a:solidFill>
                <a:latin typeface="Helvetica Light" charset="0"/>
                <a:ea typeface="Helvetica Light" charset="0"/>
                <a:cs typeface="Helvetica Light" charset="0"/>
                <a:sym typeface="Helvetica Light" charset="0"/>
              </a:defRPr>
            </a:lvl5pPr>
            <a:lvl6pPr marL="4572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defTabSz="457200"/>
            <a:endParaRPr lang="it-IT" altLang="it-IT" sz="900"/>
          </a:p>
        </p:txBody>
      </p:sp>
      <p:sp>
        <p:nvSpPr>
          <p:cNvPr id="9278" name="Rectangle 62"/>
          <p:cNvSpPr>
            <a:spLocks/>
          </p:cNvSpPr>
          <p:nvPr/>
        </p:nvSpPr>
        <p:spPr bwMode="auto">
          <a:xfrm>
            <a:off x="508000" y="888559"/>
            <a:ext cx="221214" cy="18979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5400" tIns="25400" rIns="25400" bIns="25400" anchor="ctr">
            <a:spAutoFit/>
          </a:bodyPr>
          <a:lstStyle/>
          <a:p>
            <a:r>
              <a:rPr lang="it-IT" altLang="it-IT" sz="900"/>
              <a:t>N°1</a:t>
            </a:r>
          </a:p>
        </p:txBody>
      </p:sp>
      <p:sp>
        <p:nvSpPr>
          <p:cNvPr id="9279" name="Rectangle 63"/>
          <p:cNvSpPr>
            <a:spLocks/>
          </p:cNvSpPr>
          <p:nvPr/>
        </p:nvSpPr>
        <p:spPr bwMode="auto">
          <a:xfrm>
            <a:off x="508000" y="3811940"/>
            <a:ext cx="221214" cy="18979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5400" tIns="25400" rIns="25400" bIns="25400" anchor="ctr">
            <a:spAutoFit/>
          </a:bodyPr>
          <a:lstStyle/>
          <a:p>
            <a:r>
              <a:rPr lang="it-IT" altLang="it-IT" sz="900"/>
              <a:t>N°2</a:t>
            </a:r>
          </a:p>
        </p:txBody>
      </p:sp>
      <p:sp>
        <p:nvSpPr>
          <p:cNvPr id="9280" name="Rectangle 64"/>
          <p:cNvSpPr>
            <a:spLocks/>
          </p:cNvSpPr>
          <p:nvPr/>
        </p:nvSpPr>
        <p:spPr bwMode="auto">
          <a:xfrm>
            <a:off x="448469" y="1200001"/>
            <a:ext cx="1008674" cy="35907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5400" tIns="25400" rIns="25400" bIns="25400" anchor="ctr">
            <a:spAutoFit/>
          </a:bodyPr>
          <a:lstStyle/>
          <a:p>
            <a:r>
              <a:rPr lang="it-IT" altLang="it-IT" sz="2000"/>
              <a:t>Sviluppo:</a:t>
            </a:r>
          </a:p>
        </p:txBody>
      </p:sp>
      <p:sp>
        <p:nvSpPr>
          <p:cNvPr id="9281" name="Rectangle 65"/>
          <p:cNvSpPr>
            <a:spLocks/>
          </p:cNvSpPr>
          <p:nvPr/>
        </p:nvSpPr>
        <p:spPr bwMode="auto">
          <a:xfrm>
            <a:off x="434975" y="4205933"/>
            <a:ext cx="1008674" cy="35907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5400" tIns="25400" rIns="25400" bIns="25400" anchor="ctr">
            <a:spAutoFit/>
          </a:bodyPr>
          <a:lstStyle/>
          <a:p>
            <a:r>
              <a:rPr lang="it-IT" altLang="it-IT" sz="2000"/>
              <a:t>Sviluppo:</a:t>
            </a:r>
          </a:p>
        </p:txBody>
      </p:sp>
    </p:spTree>
    <p:extLst>
      <p:ext uri="{BB962C8B-B14F-4D97-AF65-F5344CB8AC3E}">
        <p14:creationId xmlns:p14="http://schemas.microsoft.com/office/powerpoint/2010/main" val="1735279"/>
      </p:ext>
    </p:extLst>
  </p:cSld>
  <p:clrMapOvr>
    <a:masterClrMapping/>
  </p:clrMapOvr>
  <p:transition spd="med"/>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1" name="Picture 1" descr="image3.jpe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486650" y="3567113"/>
            <a:ext cx="4320382" cy="304720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0242" name="Line 2"/>
          <p:cNvSpPr>
            <a:spLocks noChangeShapeType="1"/>
          </p:cNvSpPr>
          <p:nvPr/>
        </p:nvSpPr>
        <p:spPr bwMode="auto">
          <a:xfrm>
            <a:off x="402432" y="2158207"/>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10243" name="Line 3"/>
          <p:cNvSpPr>
            <a:spLocks noChangeShapeType="1"/>
          </p:cNvSpPr>
          <p:nvPr/>
        </p:nvSpPr>
        <p:spPr bwMode="auto">
          <a:xfrm>
            <a:off x="402432" y="3369469"/>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10244" name="Line 4"/>
          <p:cNvSpPr>
            <a:spLocks noChangeShapeType="1"/>
          </p:cNvSpPr>
          <p:nvPr/>
        </p:nvSpPr>
        <p:spPr bwMode="auto">
          <a:xfrm>
            <a:off x="402432" y="2480469"/>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10245" name="Line 5"/>
          <p:cNvSpPr>
            <a:spLocks noChangeShapeType="1"/>
          </p:cNvSpPr>
          <p:nvPr/>
        </p:nvSpPr>
        <p:spPr bwMode="auto">
          <a:xfrm>
            <a:off x="402432" y="3084513"/>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10246" name="Line 6"/>
          <p:cNvSpPr>
            <a:spLocks noChangeShapeType="1"/>
          </p:cNvSpPr>
          <p:nvPr/>
        </p:nvSpPr>
        <p:spPr bwMode="auto">
          <a:xfrm>
            <a:off x="402432" y="2775744"/>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10247" name="Line 7"/>
          <p:cNvSpPr>
            <a:spLocks noChangeShapeType="1"/>
          </p:cNvSpPr>
          <p:nvPr/>
        </p:nvSpPr>
        <p:spPr bwMode="auto">
          <a:xfrm>
            <a:off x="402432" y="6046788"/>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10248" name="Line 8"/>
          <p:cNvSpPr>
            <a:spLocks noChangeShapeType="1"/>
          </p:cNvSpPr>
          <p:nvPr/>
        </p:nvSpPr>
        <p:spPr bwMode="auto">
          <a:xfrm>
            <a:off x="402432" y="5109369"/>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10249" name="Line 9"/>
          <p:cNvSpPr>
            <a:spLocks noChangeShapeType="1"/>
          </p:cNvSpPr>
          <p:nvPr/>
        </p:nvSpPr>
        <p:spPr bwMode="auto">
          <a:xfrm>
            <a:off x="402432" y="4842669"/>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10250" name="Line 10"/>
          <p:cNvSpPr>
            <a:spLocks noChangeShapeType="1"/>
          </p:cNvSpPr>
          <p:nvPr/>
        </p:nvSpPr>
        <p:spPr bwMode="auto">
          <a:xfrm>
            <a:off x="402432" y="5403850"/>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10251" name="Line 11"/>
          <p:cNvSpPr>
            <a:spLocks noChangeShapeType="1"/>
          </p:cNvSpPr>
          <p:nvPr/>
        </p:nvSpPr>
        <p:spPr bwMode="auto">
          <a:xfrm>
            <a:off x="402432" y="5755482"/>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grpSp>
        <p:nvGrpSpPr>
          <p:cNvPr id="10252" name="Group 12"/>
          <p:cNvGrpSpPr>
            <a:grpSpLocks/>
          </p:cNvGrpSpPr>
          <p:nvPr/>
        </p:nvGrpSpPr>
        <p:grpSpPr bwMode="auto">
          <a:xfrm>
            <a:off x="7450138" y="374650"/>
            <a:ext cx="4320382" cy="3047207"/>
            <a:chOff x="-1" y="-1"/>
            <a:chExt cx="8640008" cy="6094292"/>
          </a:xfrm>
        </p:grpSpPr>
        <p:sp>
          <p:nvSpPr>
            <p:cNvPr id="10253" name="Rectangle 13"/>
            <p:cNvSpPr>
              <a:spLocks/>
            </p:cNvSpPr>
            <p:nvPr/>
          </p:nvSpPr>
          <p:spPr bwMode="auto">
            <a:xfrm rot="10800000">
              <a:off x="0" y="0"/>
              <a:ext cx="8640006" cy="6094291"/>
            </a:xfrm>
            <a:prstGeom prst="rect">
              <a:avLst/>
            </a:prstGeom>
            <a:solidFill>
              <a:srgbClr val="C82506"/>
            </a:solid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lstStyle/>
            <a:p>
              <a:endParaRPr lang="it-IT" altLang="it-IT" sz="900"/>
            </a:p>
          </p:txBody>
        </p:sp>
        <p:pic>
          <p:nvPicPr>
            <p:cNvPr id="10254" name="Picture 14" descr="image3.jpe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rot="10800000">
              <a:off x="0" y="0"/>
              <a:ext cx="8640006" cy="609429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
        <p:nvSpPr>
          <p:cNvPr id="10255" name="AutoShape 15"/>
          <p:cNvSpPr>
            <a:spLocks/>
          </p:cNvSpPr>
          <p:nvPr/>
        </p:nvSpPr>
        <p:spPr bwMode="auto">
          <a:xfrm>
            <a:off x="10555288" y="719138"/>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FC0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0256" name="AutoShape 16"/>
          <p:cNvSpPr>
            <a:spLocks/>
          </p:cNvSpPr>
          <p:nvPr/>
        </p:nvSpPr>
        <p:spPr bwMode="auto">
          <a:xfrm>
            <a:off x="10584657" y="1769269"/>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grpSp>
        <p:nvGrpSpPr>
          <p:cNvPr id="10257" name="Group 17"/>
          <p:cNvGrpSpPr>
            <a:grpSpLocks/>
          </p:cNvGrpSpPr>
          <p:nvPr/>
        </p:nvGrpSpPr>
        <p:grpSpPr bwMode="auto">
          <a:xfrm>
            <a:off x="9427369" y="1916113"/>
            <a:ext cx="365125" cy="365125"/>
            <a:chOff x="-1" y="-1"/>
            <a:chExt cx="730004" cy="730004"/>
          </a:xfrm>
        </p:grpSpPr>
        <p:grpSp>
          <p:nvGrpSpPr>
            <p:cNvPr id="10258" name="Group 18"/>
            <p:cNvGrpSpPr>
              <a:grpSpLocks/>
            </p:cNvGrpSpPr>
            <p:nvPr/>
          </p:nvGrpSpPr>
          <p:grpSpPr bwMode="auto">
            <a:xfrm>
              <a:off x="-1" y="-1"/>
              <a:ext cx="730004" cy="730004"/>
              <a:chOff x="-1" y="-1"/>
              <a:chExt cx="730004" cy="730004"/>
            </a:xfrm>
          </p:grpSpPr>
          <p:sp>
            <p:nvSpPr>
              <p:cNvPr id="10259" name="AutoShape 19" descr="image6.png"/>
              <p:cNvSpPr>
                <a:spLocks/>
              </p:cNvSpPr>
              <p:nvPr/>
            </p:nvSpPr>
            <p:spPr bwMode="auto">
              <a:xfrm>
                <a:off x="-1" y="-1"/>
                <a:ext cx="730004" cy="73000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10800"/>
                    </a:moveTo>
                    <a:lnTo>
                      <a:pt x="10800" y="21600"/>
                    </a:lnTo>
                    <a:lnTo>
                      <a:pt x="21600" y="10800"/>
                    </a:lnTo>
                    <a:lnTo>
                      <a:pt x="10800" y="0"/>
                    </a:lnTo>
                    <a:close/>
                  </a:path>
                </a:pathLst>
              </a:custGeom>
              <a:blipFill dpi="0" rotWithShape="0">
                <a:blip r:embed="rId3"/>
                <a:srcRect/>
                <a:tile tx="0" ty="0" sx="100000" sy="100000" flip="none" algn="tl"/>
              </a:blip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0260" name="Rectangle 20"/>
              <p:cNvSpPr>
                <a:spLocks/>
              </p:cNvSpPr>
              <p:nvPr/>
            </p:nvSpPr>
            <p:spPr bwMode="auto">
              <a:xfrm>
                <a:off x="140824" y="159885"/>
                <a:ext cx="448355" cy="41023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spAutoFit/>
              </a:bodyPr>
              <a:lstStyle/>
              <a:p>
                <a:r>
                  <a:rPr lang="it-IT" altLang="it-IT" sz="1000" b="1">
                    <a:solidFill>
                      <a:srgbClr val="FFFFFF"/>
                    </a:solidFill>
                    <a:latin typeface="Helvetica" charset="0"/>
                    <a:ea typeface="Helvetica" charset="0"/>
                    <a:cs typeface="Helvetica" charset="0"/>
                    <a:sym typeface="Helvetica" charset="0"/>
                  </a:rPr>
                  <a:t>C</a:t>
                </a:r>
              </a:p>
            </p:txBody>
          </p:sp>
        </p:grpSp>
        <p:sp>
          <p:nvSpPr>
            <p:cNvPr id="10261" name="Rectangle 21"/>
            <p:cNvSpPr>
              <a:spLocks/>
            </p:cNvSpPr>
            <p:nvPr/>
          </p:nvSpPr>
          <p:spPr bwMode="auto">
            <a:xfrm>
              <a:off x="145738" y="164801"/>
              <a:ext cx="448357" cy="41023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spAutoFit/>
            </a:bodyPr>
            <a:lstStyle/>
            <a:p>
              <a:r>
                <a:rPr lang="it-IT" altLang="it-IT" sz="1000" b="1">
                  <a:solidFill>
                    <a:srgbClr val="FFFFFF"/>
                  </a:solidFill>
                  <a:latin typeface="Helvetica" charset="0"/>
                  <a:ea typeface="Helvetica" charset="0"/>
                  <a:cs typeface="Helvetica" charset="0"/>
                  <a:sym typeface="Helvetica" charset="0"/>
                </a:rPr>
                <a:t>C</a:t>
              </a:r>
            </a:p>
          </p:txBody>
        </p:sp>
      </p:grpSp>
      <p:grpSp>
        <p:nvGrpSpPr>
          <p:cNvPr id="10262" name="Group 22"/>
          <p:cNvGrpSpPr>
            <a:grpSpLocks/>
          </p:cNvGrpSpPr>
          <p:nvPr/>
        </p:nvGrpSpPr>
        <p:grpSpPr bwMode="auto">
          <a:xfrm>
            <a:off x="10978357" y="485775"/>
            <a:ext cx="141288" cy="292894"/>
            <a:chOff x="-1" y="-1"/>
            <a:chExt cx="281302" cy="586567"/>
          </a:xfrm>
        </p:grpSpPr>
        <p:sp>
          <p:nvSpPr>
            <p:cNvPr id="10263" name="Oval 23"/>
            <p:cNvSpPr>
              <a:spLocks/>
            </p:cNvSpPr>
            <p:nvPr/>
          </p:nvSpPr>
          <p:spPr bwMode="auto">
            <a:xfrm rot="10800000" flipH="1">
              <a:off x="0" y="0"/>
              <a:ext cx="281301" cy="281301"/>
            </a:xfrm>
            <a:prstGeom prst="ellipse">
              <a:avLst/>
            </a:prstGeom>
            <a:solidFill>
              <a:srgbClr val="FF00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pic>
          <p:nvPicPr>
            <p:cNvPr id="10264" name="Picture 24" descr="image4.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rot="5400000">
              <a:off x="20402" y="397827"/>
              <a:ext cx="180003" cy="197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
        <p:nvSpPr>
          <p:cNvPr id="10265" name="Oval 25"/>
          <p:cNvSpPr>
            <a:spLocks/>
          </p:cNvSpPr>
          <p:nvPr/>
        </p:nvSpPr>
        <p:spPr bwMode="auto">
          <a:xfrm>
            <a:off x="10410825" y="1081088"/>
            <a:ext cx="140494" cy="140494"/>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0266" name="AutoShape 26"/>
          <p:cNvSpPr>
            <a:spLocks/>
          </p:cNvSpPr>
          <p:nvPr/>
        </p:nvSpPr>
        <p:spPr bwMode="auto">
          <a:xfrm>
            <a:off x="8527257" y="731838"/>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0267" name="AutoShape 27"/>
          <p:cNvSpPr>
            <a:spLocks/>
          </p:cNvSpPr>
          <p:nvPr/>
        </p:nvSpPr>
        <p:spPr bwMode="auto">
          <a:xfrm>
            <a:off x="8547894" y="1624807"/>
            <a:ext cx="184944" cy="1857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FC0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0268" name="Oval 28"/>
          <p:cNvSpPr>
            <a:spLocks/>
          </p:cNvSpPr>
          <p:nvPr/>
        </p:nvSpPr>
        <p:spPr bwMode="auto">
          <a:xfrm>
            <a:off x="8775700" y="981869"/>
            <a:ext cx="141288" cy="140494"/>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0269" name="Oval 29"/>
          <p:cNvSpPr>
            <a:spLocks/>
          </p:cNvSpPr>
          <p:nvPr/>
        </p:nvSpPr>
        <p:spPr bwMode="auto">
          <a:xfrm>
            <a:off x="11298238" y="1762125"/>
            <a:ext cx="140494" cy="140494"/>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0270" name="Oval 30"/>
          <p:cNvSpPr>
            <a:spLocks/>
          </p:cNvSpPr>
          <p:nvPr/>
        </p:nvSpPr>
        <p:spPr bwMode="auto">
          <a:xfrm>
            <a:off x="8070850" y="1720057"/>
            <a:ext cx="140494" cy="140494"/>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0271" name="Oval 31"/>
          <p:cNvSpPr>
            <a:spLocks/>
          </p:cNvSpPr>
          <p:nvPr/>
        </p:nvSpPr>
        <p:spPr bwMode="auto">
          <a:xfrm flipV="1">
            <a:off x="8357394" y="492919"/>
            <a:ext cx="140494" cy="140494"/>
          </a:xfrm>
          <a:prstGeom prst="ellipse">
            <a:avLst/>
          </a:prstGeom>
          <a:solidFill>
            <a:srgbClr val="FF00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pic>
        <p:nvPicPr>
          <p:cNvPr id="10272" name="Picture 32" descr="image4.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rot="5400000">
            <a:off x="8367316" y="733029"/>
            <a:ext cx="90488" cy="9921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0273" name="Rectangle 33"/>
          <p:cNvSpPr>
            <a:spLocks/>
          </p:cNvSpPr>
          <p:nvPr/>
        </p:nvSpPr>
        <p:spPr bwMode="auto">
          <a:xfrm>
            <a:off x="4174332" y="240859"/>
            <a:ext cx="583493" cy="18979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5400" tIns="25400" rIns="25400" bIns="25400" anchor="ctr">
            <a:spAutoFit/>
          </a:bodyPr>
          <a:lstStyle/>
          <a:p>
            <a:r>
              <a:rPr lang="it-IT" altLang="it-IT" sz="900"/>
              <a:t>Game form</a:t>
            </a:r>
          </a:p>
        </p:txBody>
      </p:sp>
      <p:grpSp>
        <p:nvGrpSpPr>
          <p:cNvPr id="10274" name="Group 34"/>
          <p:cNvGrpSpPr>
            <a:grpSpLocks/>
          </p:cNvGrpSpPr>
          <p:nvPr/>
        </p:nvGrpSpPr>
        <p:grpSpPr bwMode="auto">
          <a:xfrm>
            <a:off x="8859838" y="4990307"/>
            <a:ext cx="155575" cy="404019"/>
            <a:chOff x="0" y="-1"/>
            <a:chExt cx="310899" cy="808133"/>
          </a:xfrm>
        </p:grpSpPr>
        <p:sp>
          <p:nvSpPr>
            <p:cNvPr id="10275" name="AutoShape 35"/>
            <p:cNvSpPr>
              <a:spLocks/>
            </p:cNvSpPr>
            <p:nvPr/>
          </p:nvSpPr>
          <p:spPr bwMode="auto">
            <a:xfrm>
              <a:off x="37812" y="535043"/>
              <a:ext cx="273087" cy="27308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0276" name="AutoShape 36"/>
            <p:cNvSpPr>
              <a:spLocks/>
            </p:cNvSpPr>
            <p:nvPr/>
          </p:nvSpPr>
          <p:spPr bwMode="auto">
            <a:xfrm>
              <a:off x="0" y="-1"/>
              <a:ext cx="273087" cy="27308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grpSp>
      <p:grpSp>
        <p:nvGrpSpPr>
          <p:cNvPr id="10277" name="Group 37"/>
          <p:cNvGrpSpPr>
            <a:grpSpLocks/>
          </p:cNvGrpSpPr>
          <p:nvPr/>
        </p:nvGrpSpPr>
        <p:grpSpPr bwMode="auto">
          <a:xfrm>
            <a:off x="8869363" y="5648325"/>
            <a:ext cx="161925" cy="715169"/>
            <a:chOff x="-1" y="0"/>
            <a:chExt cx="324226" cy="1431382"/>
          </a:xfrm>
        </p:grpSpPr>
        <p:sp>
          <p:nvSpPr>
            <p:cNvPr id="10278" name="AutoShape 38"/>
            <p:cNvSpPr>
              <a:spLocks/>
            </p:cNvSpPr>
            <p:nvPr/>
          </p:nvSpPr>
          <p:spPr bwMode="auto">
            <a:xfrm>
              <a:off x="51137" y="1158294"/>
              <a:ext cx="273088" cy="2730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0279" name="AutoShape 39"/>
            <p:cNvSpPr>
              <a:spLocks/>
            </p:cNvSpPr>
            <p:nvPr/>
          </p:nvSpPr>
          <p:spPr bwMode="auto">
            <a:xfrm>
              <a:off x="-1" y="0"/>
              <a:ext cx="273089" cy="2730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0280" name="AutoShape 40"/>
            <p:cNvSpPr>
              <a:spLocks/>
            </p:cNvSpPr>
            <p:nvPr/>
          </p:nvSpPr>
          <p:spPr bwMode="auto">
            <a:xfrm>
              <a:off x="13325" y="623250"/>
              <a:ext cx="273088" cy="2730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grpSp>
      <p:grpSp>
        <p:nvGrpSpPr>
          <p:cNvPr id="10281" name="Group 41"/>
          <p:cNvGrpSpPr>
            <a:grpSpLocks/>
          </p:cNvGrpSpPr>
          <p:nvPr/>
        </p:nvGrpSpPr>
        <p:grpSpPr bwMode="auto">
          <a:xfrm>
            <a:off x="10241757" y="4680744"/>
            <a:ext cx="143669" cy="448469"/>
            <a:chOff x="0" y="-1"/>
            <a:chExt cx="286413" cy="896339"/>
          </a:xfrm>
        </p:grpSpPr>
        <p:sp>
          <p:nvSpPr>
            <p:cNvPr id="10282" name="AutoShape 42"/>
            <p:cNvSpPr>
              <a:spLocks/>
            </p:cNvSpPr>
            <p:nvPr/>
          </p:nvSpPr>
          <p:spPr bwMode="auto">
            <a:xfrm>
              <a:off x="0" y="-1"/>
              <a:ext cx="273088" cy="27308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0283" name="AutoShape 43"/>
            <p:cNvSpPr>
              <a:spLocks/>
            </p:cNvSpPr>
            <p:nvPr/>
          </p:nvSpPr>
          <p:spPr bwMode="auto">
            <a:xfrm>
              <a:off x="13325" y="623250"/>
              <a:ext cx="273088" cy="2730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grpSp>
      <p:grpSp>
        <p:nvGrpSpPr>
          <p:cNvPr id="10284" name="Group 44"/>
          <p:cNvGrpSpPr>
            <a:grpSpLocks/>
          </p:cNvGrpSpPr>
          <p:nvPr/>
        </p:nvGrpSpPr>
        <p:grpSpPr bwMode="auto">
          <a:xfrm>
            <a:off x="10272713" y="5650707"/>
            <a:ext cx="162719" cy="715963"/>
            <a:chOff x="-1" y="0"/>
            <a:chExt cx="324226" cy="1431382"/>
          </a:xfrm>
        </p:grpSpPr>
        <p:sp>
          <p:nvSpPr>
            <p:cNvPr id="10285" name="AutoShape 45"/>
            <p:cNvSpPr>
              <a:spLocks/>
            </p:cNvSpPr>
            <p:nvPr/>
          </p:nvSpPr>
          <p:spPr bwMode="auto">
            <a:xfrm>
              <a:off x="51137" y="1158294"/>
              <a:ext cx="273088" cy="2730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0286" name="AutoShape 46"/>
            <p:cNvSpPr>
              <a:spLocks/>
            </p:cNvSpPr>
            <p:nvPr/>
          </p:nvSpPr>
          <p:spPr bwMode="auto">
            <a:xfrm>
              <a:off x="-1" y="0"/>
              <a:ext cx="273089" cy="2730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0287" name="AutoShape 47"/>
            <p:cNvSpPr>
              <a:spLocks/>
            </p:cNvSpPr>
            <p:nvPr/>
          </p:nvSpPr>
          <p:spPr bwMode="auto">
            <a:xfrm>
              <a:off x="13325" y="623250"/>
              <a:ext cx="273088" cy="2730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grpSp>
      <p:sp>
        <p:nvSpPr>
          <p:cNvPr id="10288" name="Rectangle 48"/>
          <p:cNvSpPr>
            <a:spLocks/>
          </p:cNvSpPr>
          <p:nvPr/>
        </p:nvSpPr>
        <p:spPr bwMode="auto">
          <a:xfrm>
            <a:off x="9500394" y="6282532"/>
            <a:ext cx="454025" cy="297656"/>
          </a:xfrm>
          <a:prstGeom prst="rect">
            <a:avLst/>
          </a:prstGeom>
          <a:noFill/>
          <a:ln w="12700" cap="flat" cmpd="sng">
            <a:solidFill>
              <a:srgbClr val="000000"/>
            </a:solidFill>
            <a:prstDash val="sysDash"/>
            <a:miter lim="400000"/>
            <a:headEnd type="none" w="med" len="med"/>
            <a:tailEnd type="none" w="med" len="med"/>
          </a:ln>
          <a:effectLst>
            <a:outerShdw blurRad="38100" dist="25400" dir="5400000" algn="ctr" rotWithShape="0">
              <a:srgbClr val="000000">
                <a:alpha val="50000"/>
              </a:srgbClr>
            </a:outerShdw>
          </a:effectLst>
          <a:extLst>
            <a:ext uri="{909E8E84-426E-40DD-AFC4-6F175D3DCCD1}">
              <a14:hiddenFill xmlns:a14="http://schemas.microsoft.com/office/drawing/2010/main">
                <a:solidFill>
                  <a:srgbClr val="FFFFFF"/>
                </a:solidFill>
              </a14:hiddenFill>
            </a:ext>
          </a:extLst>
        </p:spPr>
        <p:txBody>
          <a:bodyPr lIns="25400" tIns="25400" rIns="25400" bIns="25400" anchor="ctr"/>
          <a:lstStyle/>
          <a:p>
            <a:endParaRPr lang="it-IT" altLang="it-IT" sz="1600">
              <a:solidFill>
                <a:srgbClr val="FFFFFF"/>
              </a:solidFill>
            </a:endParaRPr>
          </a:p>
        </p:txBody>
      </p:sp>
      <p:grpSp>
        <p:nvGrpSpPr>
          <p:cNvPr id="10289" name="Group 49"/>
          <p:cNvGrpSpPr>
            <a:grpSpLocks/>
          </p:cNvGrpSpPr>
          <p:nvPr/>
        </p:nvGrpSpPr>
        <p:grpSpPr bwMode="auto">
          <a:xfrm>
            <a:off x="8832057" y="3729832"/>
            <a:ext cx="162719" cy="715169"/>
            <a:chOff x="-1" y="0"/>
            <a:chExt cx="324226" cy="1431382"/>
          </a:xfrm>
        </p:grpSpPr>
        <p:sp>
          <p:nvSpPr>
            <p:cNvPr id="10290" name="AutoShape 50"/>
            <p:cNvSpPr>
              <a:spLocks/>
            </p:cNvSpPr>
            <p:nvPr/>
          </p:nvSpPr>
          <p:spPr bwMode="auto">
            <a:xfrm>
              <a:off x="51137" y="1158294"/>
              <a:ext cx="273088" cy="2730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0291" name="AutoShape 51"/>
            <p:cNvSpPr>
              <a:spLocks/>
            </p:cNvSpPr>
            <p:nvPr/>
          </p:nvSpPr>
          <p:spPr bwMode="auto">
            <a:xfrm>
              <a:off x="-1" y="0"/>
              <a:ext cx="273089" cy="2730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0292" name="AutoShape 52"/>
            <p:cNvSpPr>
              <a:spLocks/>
            </p:cNvSpPr>
            <p:nvPr/>
          </p:nvSpPr>
          <p:spPr bwMode="auto">
            <a:xfrm>
              <a:off x="13325" y="623250"/>
              <a:ext cx="273088" cy="2730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grpSp>
      <p:grpSp>
        <p:nvGrpSpPr>
          <p:cNvPr id="10293" name="Group 53"/>
          <p:cNvGrpSpPr>
            <a:grpSpLocks/>
          </p:cNvGrpSpPr>
          <p:nvPr/>
        </p:nvGrpSpPr>
        <p:grpSpPr bwMode="auto">
          <a:xfrm>
            <a:off x="10221119" y="3732213"/>
            <a:ext cx="161925" cy="715169"/>
            <a:chOff x="-1" y="0"/>
            <a:chExt cx="324226" cy="1431382"/>
          </a:xfrm>
        </p:grpSpPr>
        <p:sp>
          <p:nvSpPr>
            <p:cNvPr id="10294" name="AutoShape 54"/>
            <p:cNvSpPr>
              <a:spLocks/>
            </p:cNvSpPr>
            <p:nvPr/>
          </p:nvSpPr>
          <p:spPr bwMode="auto">
            <a:xfrm>
              <a:off x="51137" y="1158294"/>
              <a:ext cx="273088" cy="2730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0295" name="AutoShape 55"/>
            <p:cNvSpPr>
              <a:spLocks/>
            </p:cNvSpPr>
            <p:nvPr/>
          </p:nvSpPr>
          <p:spPr bwMode="auto">
            <a:xfrm>
              <a:off x="-1" y="0"/>
              <a:ext cx="273089" cy="2730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0296" name="AutoShape 56"/>
            <p:cNvSpPr>
              <a:spLocks/>
            </p:cNvSpPr>
            <p:nvPr/>
          </p:nvSpPr>
          <p:spPr bwMode="auto">
            <a:xfrm>
              <a:off x="13325" y="623250"/>
              <a:ext cx="273088" cy="2730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grpSp>
      <p:sp>
        <p:nvSpPr>
          <p:cNvPr id="10297" name="AutoShape 57"/>
          <p:cNvSpPr>
            <a:spLocks/>
          </p:cNvSpPr>
          <p:nvPr/>
        </p:nvSpPr>
        <p:spPr bwMode="auto">
          <a:xfrm>
            <a:off x="8581232" y="5117307"/>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C8250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0298" name="AutoShape 58"/>
          <p:cNvSpPr>
            <a:spLocks/>
          </p:cNvSpPr>
          <p:nvPr/>
        </p:nvSpPr>
        <p:spPr bwMode="auto">
          <a:xfrm>
            <a:off x="10504488" y="5364163"/>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C8250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grpSp>
        <p:nvGrpSpPr>
          <p:cNvPr id="10299" name="Group 59"/>
          <p:cNvGrpSpPr>
            <a:grpSpLocks/>
          </p:cNvGrpSpPr>
          <p:nvPr/>
        </p:nvGrpSpPr>
        <p:grpSpPr bwMode="auto">
          <a:xfrm>
            <a:off x="8371682" y="4894263"/>
            <a:ext cx="90488" cy="98425"/>
            <a:chOff x="0" y="-1"/>
            <a:chExt cx="180003" cy="197476"/>
          </a:xfrm>
        </p:grpSpPr>
        <p:pic>
          <p:nvPicPr>
            <p:cNvPr id="10300" name="Picture 60" descr="image4.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1"/>
              <a:ext cx="180003" cy="19747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0301" name="Picture 61" descr="image5.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6148" y="59478"/>
              <a:ext cx="68128" cy="784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10302" name="Group 62"/>
          <p:cNvGrpSpPr>
            <a:grpSpLocks/>
          </p:cNvGrpSpPr>
          <p:nvPr/>
        </p:nvGrpSpPr>
        <p:grpSpPr bwMode="auto">
          <a:xfrm>
            <a:off x="8770144" y="4698207"/>
            <a:ext cx="89694" cy="98425"/>
            <a:chOff x="0" y="-1"/>
            <a:chExt cx="180003" cy="197476"/>
          </a:xfrm>
        </p:grpSpPr>
        <p:pic>
          <p:nvPicPr>
            <p:cNvPr id="10303" name="Picture 63" descr="image4.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1"/>
              <a:ext cx="180003" cy="19747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0304" name="Picture 64" descr="image5.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6148" y="59478"/>
              <a:ext cx="68128" cy="784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10305" name="Group 65"/>
          <p:cNvGrpSpPr>
            <a:grpSpLocks/>
          </p:cNvGrpSpPr>
          <p:nvPr/>
        </p:nvGrpSpPr>
        <p:grpSpPr bwMode="auto">
          <a:xfrm>
            <a:off x="8547894" y="4913313"/>
            <a:ext cx="90488" cy="99219"/>
            <a:chOff x="0" y="-1"/>
            <a:chExt cx="180003" cy="197476"/>
          </a:xfrm>
        </p:grpSpPr>
        <p:pic>
          <p:nvPicPr>
            <p:cNvPr id="10306" name="Picture 66" descr="image4.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1"/>
              <a:ext cx="180003" cy="19747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0307" name="Picture 67" descr="image5.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6148" y="59478"/>
              <a:ext cx="68128" cy="784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10308" name="Group 68"/>
          <p:cNvGrpSpPr>
            <a:grpSpLocks/>
          </p:cNvGrpSpPr>
          <p:nvPr/>
        </p:nvGrpSpPr>
        <p:grpSpPr bwMode="auto">
          <a:xfrm>
            <a:off x="10395744" y="5230813"/>
            <a:ext cx="89694" cy="98425"/>
            <a:chOff x="0" y="-1"/>
            <a:chExt cx="180003" cy="197476"/>
          </a:xfrm>
        </p:grpSpPr>
        <p:pic>
          <p:nvPicPr>
            <p:cNvPr id="10309" name="Picture 69" descr="image4.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1"/>
              <a:ext cx="180003" cy="19747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0310" name="Picture 70" descr="image5.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6148" y="59478"/>
              <a:ext cx="68128" cy="784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10311" name="Group 71"/>
          <p:cNvGrpSpPr>
            <a:grpSpLocks/>
          </p:cNvGrpSpPr>
          <p:nvPr/>
        </p:nvGrpSpPr>
        <p:grpSpPr bwMode="auto">
          <a:xfrm>
            <a:off x="10901363" y="5225257"/>
            <a:ext cx="89694" cy="99219"/>
            <a:chOff x="0" y="-1"/>
            <a:chExt cx="180003" cy="197476"/>
          </a:xfrm>
        </p:grpSpPr>
        <p:pic>
          <p:nvPicPr>
            <p:cNvPr id="10312" name="Picture 72" descr="image4.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1"/>
              <a:ext cx="180003" cy="19747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0313" name="Picture 73" descr="image5.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6148" y="59478"/>
              <a:ext cx="68128" cy="784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10314" name="Group 74"/>
          <p:cNvGrpSpPr>
            <a:grpSpLocks/>
          </p:cNvGrpSpPr>
          <p:nvPr/>
        </p:nvGrpSpPr>
        <p:grpSpPr bwMode="auto">
          <a:xfrm>
            <a:off x="10948988" y="5115719"/>
            <a:ext cx="89694" cy="99219"/>
            <a:chOff x="0" y="-1"/>
            <a:chExt cx="180003" cy="197476"/>
          </a:xfrm>
        </p:grpSpPr>
        <p:pic>
          <p:nvPicPr>
            <p:cNvPr id="10315" name="Picture 75" descr="image4.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1"/>
              <a:ext cx="180003" cy="19747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0316" name="Picture 76" descr="image5.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6148" y="59478"/>
              <a:ext cx="68128" cy="784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10317" name="Group 77"/>
          <p:cNvGrpSpPr>
            <a:grpSpLocks/>
          </p:cNvGrpSpPr>
          <p:nvPr/>
        </p:nvGrpSpPr>
        <p:grpSpPr bwMode="auto">
          <a:xfrm>
            <a:off x="10802938" y="5122863"/>
            <a:ext cx="90488" cy="98425"/>
            <a:chOff x="0" y="-1"/>
            <a:chExt cx="180003" cy="197476"/>
          </a:xfrm>
        </p:grpSpPr>
        <p:pic>
          <p:nvPicPr>
            <p:cNvPr id="10318" name="Picture 78" descr="image4.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1"/>
              <a:ext cx="180003" cy="19747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0319" name="Picture 79" descr="image5.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6148" y="59478"/>
              <a:ext cx="68128" cy="784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10320" name="Group 80"/>
          <p:cNvGrpSpPr>
            <a:grpSpLocks/>
          </p:cNvGrpSpPr>
          <p:nvPr/>
        </p:nvGrpSpPr>
        <p:grpSpPr bwMode="auto">
          <a:xfrm>
            <a:off x="8447882" y="4970463"/>
            <a:ext cx="90488" cy="98425"/>
            <a:chOff x="0" y="-1"/>
            <a:chExt cx="180003" cy="197476"/>
          </a:xfrm>
        </p:grpSpPr>
        <p:pic>
          <p:nvPicPr>
            <p:cNvPr id="10321" name="Picture 81" descr="image4.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1"/>
              <a:ext cx="180003" cy="19747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0322" name="Picture 82" descr="image5.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6148" y="59478"/>
              <a:ext cx="68128" cy="784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
        <p:nvSpPr>
          <p:cNvPr id="10323" name="Oval 83"/>
          <p:cNvSpPr>
            <a:spLocks/>
          </p:cNvSpPr>
          <p:nvPr/>
        </p:nvSpPr>
        <p:spPr bwMode="auto">
          <a:xfrm>
            <a:off x="8643938" y="4738688"/>
            <a:ext cx="140494" cy="140494"/>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0324" name="Oval 84"/>
          <p:cNvSpPr>
            <a:spLocks/>
          </p:cNvSpPr>
          <p:nvPr/>
        </p:nvSpPr>
        <p:spPr bwMode="auto">
          <a:xfrm>
            <a:off x="9431338" y="4196557"/>
            <a:ext cx="140494" cy="141288"/>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0325" name="Oval 85"/>
          <p:cNvSpPr>
            <a:spLocks/>
          </p:cNvSpPr>
          <p:nvPr/>
        </p:nvSpPr>
        <p:spPr bwMode="auto">
          <a:xfrm>
            <a:off x="9964738" y="4605338"/>
            <a:ext cx="140494" cy="140494"/>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0326" name="Oval 86"/>
          <p:cNvSpPr>
            <a:spLocks/>
          </p:cNvSpPr>
          <p:nvPr/>
        </p:nvSpPr>
        <p:spPr bwMode="auto">
          <a:xfrm flipV="1">
            <a:off x="8433594" y="4364038"/>
            <a:ext cx="140494" cy="140494"/>
          </a:xfrm>
          <a:prstGeom prst="ellipse">
            <a:avLst/>
          </a:prstGeom>
          <a:solidFill>
            <a:srgbClr val="FF00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0327" name="Oval 87"/>
          <p:cNvSpPr>
            <a:spLocks/>
          </p:cNvSpPr>
          <p:nvPr/>
        </p:nvSpPr>
        <p:spPr bwMode="auto">
          <a:xfrm flipV="1">
            <a:off x="8509794" y="4523582"/>
            <a:ext cx="140494" cy="140494"/>
          </a:xfrm>
          <a:prstGeom prst="ellipse">
            <a:avLst/>
          </a:prstGeom>
          <a:solidFill>
            <a:srgbClr val="FF00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0328" name="Oval 88"/>
          <p:cNvSpPr>
            <a:spLocks/>
          </p:cNvSpPr>
          <p:nvPr/>
        </p:nvSpPr>
        <p:spPr bwMode="auto">
          <a:xfrm flipV="1">
            <a:off x="8308975" y="4516438"/>
            <a:ext cx="140494" cy="140494"/>
          </a:xfrm>
          <a:prstGeom prst="ellipse">
            <a:avLst/>
          </a:prstGeom>
          <a:solidFill>
            <a:srgbClr val="FF00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0329" name="Oval 89"/>
          <p:cNvSpPr>
            <a:spLocks/>
          </p:cNvSpPr>
          <p:nvPr/>
        </p:nvSpPr>
        <p:spPr bwMode="auto">
          <a:xfrm>
            <a:off x="10581482" y="5161757"/>
            <a:ext cx="133350" cy="133350"/>
          </a:xfrm>
          <a:prstGeom prst="ellipse">
            <a:avLst/>
          </a:prstGeom>
          <a:solidFill>
            <a:srgbClr val="174F8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0330" name="Oval 90"/>
          <p:cNvSpPr>
            <a:spLocks/>
          </p:cNvSpPr>
          <p:nvPr/>
        </p:nvSpPr>
        <p:spPr bwMode="auto">
          <a:xfrm>
            <a:off x="9382919" y="5390357"/>
            <a:ext cx="133350" cy="133350"/>
          </a:xfrm>
          <a:prstGeom prst="ellipse">
            <a:avLst/>
          </a:prstGeom>
          <a:solidFill>
            <a:srgbClr val="174F8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0331" name="Oval 91"/>
          <p:cNvSpPr>
            <a:spLocks/>
          </p:cNvSpPr>
          <p:nvPr/>
        </p:nvSpPr>
        <p:spPr bwMode="auto">
          <a:xfrm>
            <a:off x="9791700" y="5784850"/>
            <a:ext cx="133350" cy="133350"/>
          </a:xfrm>
          <a:prstGeom prst="ellipse">
            <a:avLst/>
          </a:prstGeom>
          <a:solidFill>
            <a:srgbClr val="174F8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0332" name="Rectangle 92"/>
          <p:cNvSpPr>
            <a:spLocks/>
          </p:cNvSpPr>
          <p:nvPr/>
        </p:nvSpPr>
        <p:spPr bwMode="auto">
          <a:xfrm>
            <a:off x="429247" y="3782431"/>
            <a:ext cx="6543675" cy="251350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spAutoFit/>
          </a:bodyPr>
          <a:lstStyle/>
          <a:p>
            <a:pPr algn="l"/>
            <a:br>
              <a:rPr lang="it-IT" altLang="it-IT" sz="2000" dirty="0"/>
            </a:br>
            <a:r>
              <a:rPr lang="it-IT" altLang="it-IT" sz="2000" dirty="0"/>
              <a:t>the </a:t>
            </a:r>
            <a:r>
              <a:rPr lang="it-IT" altLang="it-IT" sz="2000" dirty="0" err="1"/>
              <a:t>yellow</a:t>
            </a:r>
            <a:r>
              <a:rPr lang="it-IT" altLang="it-IT" sz="2000" dirty="0"/>
              <a:t> team </a:t>
            </a:r>
            <a:r>
              <a:rPr lang="it-IT" altLang="it-IT" sz="2000" dirty="0" err="1"/>
              <a:t>plays</a:t>
            </a:r>
            <a:r>
              <a:rPr lang="it-IT" altLang="it-IT" sz="2000" dirty="0"/>
              <a:t> a 3 vs 2 </a:t>
            </a:r>
            <a:r>
              <a:rPr lang="it-IT" altLang="it-IT" sz="2000" dirty="0" err="1"/>
              <a:t>against</a:t>
            </a:r>
            <a:r>
              <a:rPr lang="it-IT" altLang="it-IT" sz="2000" dirty="0"/>
              <a:t> the blue </a:t>
            </a:r>
            <a:r>
              <a:rPr lang="it-IT" altLang="it-IT" sz="2000" dirty="0" err="1"/>
              <a:t>players</a:t>
            </a:r>
            <a:r>
              <a:rPr lang="it-IT" altLang="it-IT" sz="2000" dirty="0"/>
              <a:t> the </a:t>
            </a:r>
            <a:r>
              <a:rPr lang="it-IT" altLang="it-IT" sz="2000" dirty="0" err="1"/>
              <a:t>ball</a:t>
            </a:r>
            <a:r>
              <a:rPr lang="it-IT" altLang="it-IT" sz="2000" dirty="0"/>
              <a:t> </a:t>
            </a:r>
            <a:r>
              <a:rPr lang="it-IT" altLang="it-IT" sz="2000" dirty="0" err="1"/>
              <a:t>is</a:t>
            </a:r>
            <a:r>
              <a:rPr lang="it-IT" altLang="it-IT" sz="2000" dirty="0"/>
              <a:t> put </a:t>
            </a:r>
            <a:r>
              <a:rPr lang="it-IT" altLang="it-IT" sz="2000" dirty="0" err="1"/>
              <a:t>into</a:t>
            </a:r>
            <a:r>
              <a:rPr lang="it-IT" altLang="it-IT" sz="2000" dirty="0"/>
              <a:t> play by the partner </a:t>
            </a:r>
            <a:r>
              <a:rPr lang="it-IT" altLang="it-IT" sz="2000" dirty="0" err="1"/>
              <a:t>who</a:t>
            </a:r>
            <a:r>
              <a:rPr lang="it-IT" altLang="it-IT" sz="2000" dirty="0"/>
              <a:t> </a:t>
            </a:r>
            <a:r>
              <a:rPr lang="it-IT" altLang="it-IT" sz="2000" dirty="0" err="1"/>
              <a:t>is</a:t>
            </a:r>
            <a:r>
              <a:rPr lang="it-IT" altLang="it-IT" sz="2000" dirty="0"/>
              <a:t> off the </a:t>
            </a:r>
            <a:r>
              <a:rPr lang="it-IT" altLang="it-IT" sz="2000" dirty="0" err="1"/>
              <a:t>field</a:t>
            </a:r>
            <a:r>
              <a:rPr lang="it-IT" altLang="it-IT" sz="2000" dirty="0"/>
              <a:t> </a:t>
            </a:r>
            <a:r>
              <a:rPr lang="it-IT" altLang="it-IT" sz="2000" dirty="0" err="1"/>
              <a:t>that</a:t>
            </a:r>
            <a:r>
              <a:rPr lang="it-IT" altLang="it-IT" sz="2000" dirty="0"/>
              <a:t> once </a:t>
            </a:r>
            <a:r>
              <a:rPr lang="it-IT" altLang="it-IT" sz="2000" dirty="0" err="1"/>
              <a:t>passed</a:t>
            </a:r>
            <a:r>
              <a:rPr lang="it-IT" altLang="it-IT" sz="2000" dirty="0"/>
              <a:t> the </a:t>
            </a:r>
            <a:r>
              <a:rPr lang="it-IT" altLang="it-IT" sz="2000" dirty="0" err="1"/>
              <a:t>ball</a:t>
            </a:r>
            <a:r>
              <a:rPr lang="it-IT" altLang="it-IT" sz="2000" dirty="0"/>
              <a:t> </a:t>
            </a:r>
            <a:r>
              <a:rPr lang="it-IT" altLang="it-IT" sz="2000" dirty="0" err="1"/>
              <a:t>comes</a:t>
            </a:r>
            <a:r>
              <a:rPr lang="it-IT" altLang="it-IT" sz="2000" dirty="0"/>
              <a:t> </a:t>
            </a:r>
            <a:r>
              <a:rPr lang="it-IT" altLang="it-IT" sz="2000" dirty="0" err="1"/>
              <a:t>into</a:t>
            </a:r>
            <a:r>
              <a:rPr lang="it-IT" altLang="it-IT" sz="2000" dirty="0"/>
              <a:t> play for the 3 vs 2. </a:t>
            </a:r>
            <a:r>
              <a:rPr lang="it-IT" altLang="it-IT" sz="2000" dirty="0" err="1"/>
              <a:t>After</a:t>
            </a:r>
            <a:r>
              <a:rPr lang="it-IT" altLang="it-IT" sz="2000" dirty="0"/>
              <a:t> the blue </a:t>
            </a:r>
            <a:r>
              <a:rPr lang="it-IT" altLang="it-IT" sz="2000" dirty="0" err="1"/>
              <a:t>action</a:t>
            </a:r>
            <a:r>
              <a:rPr lang="it-IT" altLang="it-IT" sz="2000" dirty="0"/>
              <a:t> </a:t>
            </a:r>
            <a:r>
              <a:rPr lang="it-IT" altLang="it-IT" sz="2000" dirty="0" err="1"/>
              <a:t>will</a:t>
            </a:r>
            <a:r>
              <a:rPr lang="it-IT" altLang="it-IT" sz="2000" dirty="0"/>
              <a:t> play a 3VS 2 </a:t>
            </a:r>
            <a:r>
              <a:rPr lang="it-IT" altLang="it-IT" sz="2000" dirty="0" err="1"/>
              <a:t>against</a:t>
            </a:r>
            <a:r>
              <a:rPr lang="it-IT" altLang="it-IT" sz="2000" dirty="0"/>
              <a:t> the </a:t>
            </a:r>
            <a:r>
              <a:rPr lang="it-IT" altLang="it-IT" sz="2000" dirty="0" err="1"/>
              <a:t>red</a:t>
            </a:r>
            <a:r>
              <a:rPr lang="it-IT" altLang="it-IT" sz="2000" dirty="0"/>
              <a:t> team </a:t>
            </a:r>
            <a:r>
              <a:rPr lang="it-IT" altLang="it-IT" sz="2000" dirty="0" err="1"/>
              <a:t>who</a:t>
            </a:r>
            <a:r>
              <a:rPr lang="it-IT" altLang="it-IT" sz="2000" dirty="0"/>
              <a:t> </a:t>
            </a:r>
            <a:r>
              <a:rPr lang="it-IT" altLang="it-IT" sz="2000" dirty="0" err="1"/>
              <a:t>then</a:t>
            </a:r>
            <a:r>
              <a:rPr lang="it-IT" altLang="it-IT" sz="2000" dirty="0"/>
              <a:t> </a:t>
            </a:r>
            <a:r>
              <a:rPr lang="it-IT" altLang="it-IT" sz="2000" dirty="0" err="1"/>
              <a:t>will</a:t>
            </a:r>
            <a:r>
              <a:rPr lang="it-IT" altLang="it-IT" sz="2000" dirty="0"/>
              <a:t> start in a 3 vs 2 </a:t>
            </a:r>
            <a:r>
              <a:rPr lang="it-IT" altLang="it-IT" sz="2000" dirty="0" err="1"/>
              <a:t>against</a:t>
            </a:r>
            <a:r>
              <a:rPr lang="it-IT" altLang="it-IT" sz="2000" dirty="0"/>
              <a:t> the </a:t>
            </a:r>
            <a:r>
              <a:rPr lang="it-IT" altLang="it-IT" sz="2000" dirty="0" err="1"/>
              <a:t>yellow</a:t>
            </a:r>
            <a:r>
              <a:rPr lang="it-IT" altLang="it-IT" sz="2000" dirty="0"/>
              <a:t> team and so on , </a:t>
            </a:r>
            <a:r>
              <a:rPr lang="it-IT" altLang="it-IT" sz="2000" dirty="0" err="1"/>
              <a:t>alternating</a:t>
            </a:r>
            <a:r>
              <a:rPr lang="it-IT" altLang="it-IT" sz="2000" dirty="0"/>
              <a:t> </a:t>
            </a:r>
            <a:r>
              <a:rPr lang="it-IT" altLang="it-IT" sz="2000" dirty="0" err="1"/>
              <a:t>at</a:t>
            </a:r>
            <a:r>
              <a:rPr lang="it-IT" altLang="it-IT" sz="2000" dirty="0"/>
              <a:t> the end of the </a:t>
            </a:r>
            <a:r>
              <a:rPr lang="it-IT" altLang="it-IT" sz="2000" dirty="0" err="1"/>
              <a:t>action</a:t>
            </a:r>
            <a:r>
              <a:rPr lang="it-IT" altLang="it-IT" sz="2000" dirty="0"/>
              <a:t> ( the </a:t>
            </a:r>
            <a:r>
              <a:rPr lang="it-IT" altLang="it-IT" sz="2000" dirty="0" err="1"/>
              <a:t>action</a:t>
            </a:r>
            <a:r>
              <a:rPr lang="it-IT" altLang="it-IT" sz="2000" dirty="0"/>
              <a:t> </a:t>
            </a:r>
            <a:r>
              <a:rPr lang="it-IT" altLang="it-IT" sz="2000" dirty="0" err="1"/>
              <a:t>is</a:t>
            </a:r>
            <a:r>
              <a:rPr lang="it-IT" altLang="it-IT" sz="2000" dirty="0"/>
              <a:t> </a:t>
            </a:r>
            <a:r>
              <a:rPr lang="it-IT" altLang="it-IT" sz="2000" dirty="0" err="1"/>
              <a:t>considered</a:t>
            </a:r>
            <a:r>
              <a:rPr lang="it-IT" altLang="it-IT" sz="2000" dirty="0"/>
              <a:t> </a:t>
            </a:r>
            <a:r>
              <a:rPr lang="it-IT" altLang="it-IT" sz="2000" dirty="0" err="1"/>
              <a:t>finished</a:t>
            </a:r>
            <a:r>
              <a:rPr lang="it-IT" altLang="it-IT" sz="2000" dirty="0"/>
              <a:t> </a:t>
            </a:r>
            <a:r>
              <a:rPr lang="it-IT" altLang="it-IT" sz="2000" dirty="0" err="1"/>
              <a:t>after</a:t>
            </a:r>
            <a:r>
              <a:rPr lang="it-IT" altLang="it-IT" sz="2000" dirty="0"/>
              <a:t> a goal or </a:t>
            </a:r>
            <a:r>
              <a:rPr lang="it-IT" altLang="it-IT" sz="2000" dirty="0" err="1"/>
              <a:t>if</a:t>
            </a:r>
            <a:r>
              <a:rPr lang="it-IT" altLang="it-IT" sz="2000" dirty="0"/>
              <a:t> the </a:t>
            </a:r>
            <a:r>
              <a:rPr lang="it-IT" altLang="it-IT" sz="2000" dirty="0" err="1"/>
              <a:t>ball</a:t>
            </a:r>
            <a:r>
              <a:rPr lang="it-IT" altLang="it-IT" sz="2000" dirty="0"/>
              <a:t> </a:t>
            </a:r>
            <a:r>
              <a:rPr lang="it-IT" altLang="it-IT" sz="2000" dirty="0" err="1"/>
              <a:t>goes</a:t>
            </a:r>
            <a:r>
              <a:rPr lang="it-IT" altLang="it-IT" sz="2000" dirty="0"/>
              <a:t> out on the bottom )</a:t>
            </a:r>
          </a:p>
        </p:txBody>
      </p:sp>
      <p:grpSp>
        <p:nvGrpSpPr>
          <p:cNvPr id="10333" name="Group 93"/>
          <p:cNvGrpSpPr>
            <a:grpSpLocks/>
          </p:cNvGrpSpPr>
          <p:nvPr/>
        </p:nvGrpSpPr>
        <p:grpSpPr bwMode="auto">
          <a:xfrm>
            <a:off x="10977563" y="5301457"/>
            <a:ext cx="89694" cy="99219"/>
            <a:chOff x="0" y="-1"/>
            <a:chExt cx="180003" cy="197476"/>
          </a:xfrm>
        </p:grpSpPr>
        <p:pic>
          <p:nvPicPr>
            <p:cNvPr id="10334" name="Picture 94" descr="image4.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1"/>
              <a:ext cx="180003" cy="19747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0335" name="Picture 95" descr="image5.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6148" y="59478"/>
              <a:ext cx="68128" cy="784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
        <p:nvSpPr>
          <p:cNvPr id="10336" name="Rectangle 96"/>
          <p:cNvSpPr>
            <a:spLocks/>
          </p:cNvSpPr>
          <p:nvPr/>
        </p:nvSpPr>
        <p:spPr bwMode="auto">
          <a:xfrm>
            <a:off x="508000" y="777434"/>
            <a:ext cx="221214" cy="18979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5400" tIns="25400" rIns="25400" bIns="25400" anchor="ctr">
            <a:spAutoFit/>
          </a:bodyPr>
          <a:lstStyle/>
          <a:p>
            <a:r>
              <a:rPr lang="it-IT" altLang="it-IT" sz="900"/>
              <a:t>N°3</a:t>
            </a:r>
          </a:p>
        </p:txBody>
      </p:sp>
      <p:sp>
        <p:nvSpPr>
          <p:cNvPr id="10337" name="Rectangle 97"/>
          <p:cNvSpPr>
            <a:spLocks/>
          </p:cNvSpPr>
          <p:nvPr/>
        </p:nvSpPr>
        <p:spPr bwMode="auto">
          <a:xfrm>
            <a:off x="446088" y="3541271"/>
            <a:ext cx="221214" cy="18979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5400" tIns="25400" rIns="25400" bIns="25400" anchor="ctr">
            <a:spAutoFit/>
          </a:bodyPr>
          <a:lstStyle/>
          <a:p>
            <a:r>
              <a:rPr lang="it-IT" altLang="it-IT" sz="900"/>
              <a:t>N°4</a:t>
            </a:r>
          </a:p>
        </p:txBody>
      </p:sp>
      <p:sp>
        <p:nvSpPr>
          <p:cNvPr id="10338" name="Rectangle 98"/>
          <p:cNvSpPr>
            <a:spLocks/>
          </p:cNvSpPr>
          <p:nvPr/>
        </p:nvSpPr>
        <p:spPr bwMode="auto">
          <a:xfrm>
            <a:off x="408384" y="1832372"/>
            <a:ext cx="6589713" cy="97462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spAutoFit/>
          </a:bodyPr>
          <a:lstStyle/>
          <a:p>
            <a:pPr algn="l"/>
            <a:r>
              <a:rPr lang="it-IT" altLang="it-IT" sz="2000"/>
              <a:t>1 vs 2 defense </a:t>
            </a:r>
            <a:r>
              <a:rPr lang="it-IT" altLang="it-IT" sz="2000" dirty="0" err="1"/>
              <a:t>works</a:t>
            </a:r>
            <a:r>
              <a:rPr lang="it-IT" altLang="it-IT" sz="2000" dirty="0"/>
              <a:t> on the </a:t>
            </a:r>
            <a:r>
              <a:rPr lang="it-IT" altLang="it-IT" sz="2000" dirty="0" err="1"/>
              <a:t>channeling</a:t>
            </a:r>
            <a:r>
              <a:rPr lang="it-IT" altLang="it-IT" sz="2000" dirty="0"/>
              <a:t> side . the </a:t>
            </a:r>
            <a:r>
              <a:rPr lang="it-IT" altLang="it-IT" sz="2000" dirty="0" err="1"/>
              <a:t>exercise</a:t>
            </a:r>
            <a:r>
              <a:rPr lang="it-IT" altLang="it-IT" sz="2000" dirty="0"/>
              <a:t> </a:t>
            </a:r>
            <a:r>
              <a:rPr lang="it-IT" altLang="it-IT" sz="2000" dirty="0" err="1"/>
              <a:t>is</a:t>
            </a:r>
            <a:r>
              <a:rPr lang="it-IT" altLang="it-IT" sz="2000" dirty="0"/>
              <a:t> from </a:t>
            </a:r>
            <a:r>
              <a:rPr lang="it-IT" altLang="it-IT" sz="2000" dirty="0" err="1"/>
              <a:t>both</a:t>
            </a:r>
            <a:r>
              <a:rPr lang="it-IT" altLang="it-IT" sz="2000" dirty="0"/>
              <a:t> </a:t>
            </a:r>
            <a:r>
              <a:rPr lang="it-IT" altLang="it-IT" sz="2000" dirty="0" err="1"/>
              <a:t>sides</a:t>
            </a:r>
            <a:r>
              <a:rPr lang="it-IT" altLang="it-IT" sz="2000" dirty="0"/>
              <a:t> The </a:t>
            </a:r>
            <a:r>
              <a:rPr lang="it-IT" altLang="it-IT" sz="2000" dirty="0" err="1"/>
              <a:t>red</a:t>
            </a:r>
            <a:r>
              <a:rPr lang="it-IT" altLang="it-IT" sz="2000" dirty="0"/>
              <a:t> player </a:t>
            </a:r>
            <a:r>
              <a:rPr lang="it-IT" altLang="it-IT" sz="2000" dirty="0" err="1"/>
              <a:t>starts</a:t>
            </a:r>
            <a:r>
              <a:rPr lang="it-IT" altLang="it-IT" sz="2000" dirty="0"/>
              <a:t> with the </a:t>
            </a:r>
            <a:r>
              <a:rPr lang="it-IT" altLang="it-IT" sz="2000" dirty="0" err="1"/>
              <a:t>ball</a:t>
            </a:r>
            <a:r>
              <a:rPr lang="it-IT" altLang="it-IT" sz="2000" dirty="0"/>
              <a:t> and the first player </a:t>
            </a:r>
            <a:r>
              <a:rPr lang="it-IT" altLang="it-IT" sz="2000" dirty="0" err="1"/>
              <a:t>yellow</a:t>
            </a:r>
            <a:r>
              <a:rPr lang="it-IT" altLang="it-IT" sz="2000" dirty="0"/>
              <a:t> </a:t>
            </a:r>
            <a:r>
              <a:rPr lang="it-IT" altLang="it-IT" sz="2000" dirty="0" err="1"/>
              <a:t>channels</a:t>
            </a:r>
            <a:r>
              <a:rPr lang="it-IT" altLang="it-IT" sz="2000" dirty="0"/>
              <a:t> the </a:t>
            </a:r>
            <a:r>
              <a:rPr lang="it-IT" altLang="it-IT" sz="2000" dirty="0" err="1"/>
              <a:t>red</a:t>
            </a:r>
            <a:r>
              <a:rPr lang="it-IT" altLang="it-IT" sz="2000" dirty="0"/>
              <a:t> </a:t>
            </a:r>
            <a:r>
              <a:rPr lang="it-IT" altLang="it-IT" sz="2000" dirty="0" err="1"/>
              <a:t>towards</a:t>
            </a:r>
            <a:r>
              <a:rPr lang="it-IT" altLang="it-IT" sz="2000" dirty="0"/>
              <a:t> the </a:t>
            </a:r>
            <a:r>
              <a:rPr lang="it-IT" altLang="it-IT" sz="2000" dirty="0" err="1"/>
              <a:t>block</a:t>
            </a:r>
            <a:r>
              <a:rPr lang="it-IT" altLang="it-IT" sz="2000" dirty="0"/>
              <a:t> of </a:t>
            </a:r>
            <a:r>
              <a:rPr lang="it-IT" altLang="it-IT" sz="2000" dirty="0" err="1"/>
              <a:t>teammate</a:t>
            </a:r>
            <a:endParaRPr lang="it-IT" altLang="it-IT" sz="2000" dirty="0"/>
          </a:p>
        </p:txBody>
      </p:sp>
      <p:sp>
        <p:nvSpPr>
          <p:cNvPr id="10339" name="AutoShape 99"/>
          <p:cNvSpPr>
            <a:spLocks/>
          </p:cNvSpPr>
          <p:nvPr/>
        </p:nvSpPr>
        <p:spPr bwMode="auto">
          <a:xfrm>
            <a:off x="8256588" y="1039019"/>
            <a:ext cx="499269" cy="28575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600" y="0"/>
                </a:moveTo>
                <a:cubicBezTo>
                  <a:pt x="17700" y="0"/>
                  <a:pt x="13800" y="0"/>
                  <a:pt x="10200" y="3600"/>
                </a:cubicBezTo>
                <a:cubicBezTo>
                  <a:pt x="6600" y="7200"/>
                  <a:pt x="3300" y="14400"/>
                  <a:pt x="0" y="21600"/>
                </a:cubicBezTo>
              </a:path>
            </a:pathLst>
          </a:custGeom>
          <a:noFill/>
          <a:ln w="25400" cap="flat" cmpd="sng">
            <a:solidFill>
              <a:srgbClr val="000000"/>
            </a:solidFill>
            <a:prstDash val="dash"/>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a:defRPr sz="5000">
                <a:solidFill>
                  <a:srgbClr val="000000"/>
                </a:solidFill>
                <a:latin typeface="Helvetica Light" charset="0"/>
                <a:ea typeface="Helvetica Light" charset="0"/>
                <a:cs typeface="Helvetica Light" charset="0"/>
                <a:sym typeface="Helvetica Light" charset="0"/>
              </a:defRPr>
            </a:lvl1pPr>
            <a:lvl2pPr>
              <a:defRPr sz="5000">
                <a:solidFill>
                  <a:srgbClr val="000000"/>
                </a:solidFill>
                <a:latin typeface="Helvetica Light" charset="0"/>
                <a:ea typeface="Helvetica Light" charset="0"/>
                <a:cs typeface="Helvetica Light" charset="0"/>
                <a:sym typeface="Helvetica Light" charset="0"/>
              </a:defRPr>
            </a:lvl2pPr>
            <a:lvl3pPr>
              <a:defRPr sz="5000">
                <a:solidFill>
                  <a:srgbClr val="000000"/>
                </a:solidFill>
                <a:latin typeface="Helvetica Light" charset="0"/>
                <a:ea typeface="Helvetica Light" charset="0"/>
                <a:cs typeface="Helvetica Light" charset="0"/>
                <a:sym typeface="Helvetica Light" charset="0"/>
              </a:defRPr>
            </a:lvl3pPr>
            <a:lvl4pPr>
              <a:defRPr sz="5000">
                <a:solidFill>
                  <a:srgbClr val="000000"/>
                </a:solidFill>
                <a:latin typeface="Helvetica Light" charset="0"/>
                <a:ea typeface="Helvetica Light" charset="0"/>
                <a:cs typeface="Helvetica Light" charset="0"/>
                <a:sym typeface="Helvetica Light" charset="0"/>
              </a:defRPr>
            </a:lvl4pPr>
            <a:lvl5pPr>
              <a:defRPr sz="5000">
                <a:solidFill>
                  <a:srgbClr val="000000"/>
                </a:solidFill>
                <a:latin typeface="Helvetica Light" charset="0"/>
                <a:ea typeface="Helvetica Light" charset="0"/>
                <a:cs typeface="Helvetica Light" charset="0"/>
                <a:sym typeface="Helvetica Light" charset="0"/>
              </a:defRPr>
            </a:lvl5pPr>
            <a:lvl6pPr marL="4572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defTabSz="457200"/>
            <a:endParaRPr lang="it-IT" altLang="it-IT" sz="900"/>
          </a:p>
        </p:txBody>
      </p:sp>
      <p:sp>
        <p:nvSpPr>
          <p:cNvPr id="10340" name="AutoShape 100"/>
          <p:cNvSpPr>
            <a:spLocks/>
          </p:cNvSpPr>
          <p:nvPr/>
        </p:nvSpPr>
        <p:spPr bwMode="auto">
          <a:xfrm>
            <a:off x="8074819" y="734219"/>
            <a:ext cx="153988" cy="719931"/>
          </a:xfrm>
          <a:custGeom>
            <a:avLst/>
            <a:gdLst>
              <a:gd name="T0" fmla="+- 0 11445 1290"/>
              <a:gd name="T1" fmla="*/ T0 w 20310"/>
              <a:gd name="T2" fmla="*/ 10800 h 21600"/>
              <a:gd name="T3" fmla="+- 0 11445 1290"/>
              <a:gd name="T4" fmla="*/ T3 w 20310"/>
              <a:gd name="T5" fmla="*/ 10800 h 21600"/>
              <a:gd name="T6" fmla="+- 0 11445 1290"/>
              <a:gd name="T7" fmla="*/ T6 w 20310"/>
              <a:gd name="T8" fmla="*/ 10800 h 21600"/>
              <a:gd name="T9" fmla="+- 0 11445 1290"/>
              <a:gd name="T10" fmla="*/ T9 w 20310"/>
              <a:gd name="T11" fmla="*/ 10800 h 21600"/>
            </a:gdLst>
            <a:ahLst/>
            <a:cxnLst>
              <a:cxn ang="0">
                <a:pos x="T1" y="T2"/>
              </a:cxn>
              <a:cxn ang="0">
                <a:pos x="T4" y="T5"/>
              </a:cxn>
              <a:cxn ang="0">
                <a:pos x="T7" y="T8"/>
              </a:cxn>
              <a:cxn ang="0">
                <a:pos x="T10" y="T11"/>
              </a:cxn>
            </a:cxnLst>
            <a:rect l="0" t="0" r="r" b="b"/>
            <a:pathLst>
              <a:path w="20310" h="21600">
                <a:moveTo>
                  <a:pt x="20310" y="0"/>
                </a:moveTo>
                <a:cubicBezTo>
                  <a:pt x="11031" y="3185"/>
                  <a:pt x="1752" y="6369"/>
                  <a:pt x="231" y="9969"/>
                </a:cubicBezTo>
                <a:cubicBezTo>
                  <a:pt x="-1290" y="13569"/>
                  <a:pt x="4947" y="17585"/>
                  <a:pt x="11183" y="21600"/>
                </a:cubicBezTo>
              </a:path>
            </a:pathLst>
          </a:custGeom>
          <a:noFill/>
          <a:ln w="25400" cap="flat" cmpd="sng">
            <a:solidFill>
              <a:srgbClr val="000000"/>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a:defRPr sz="5000">
                <a:solidFill>
                  <a:srgbClr val="000000"/>
                </a:solidFill>
                <a:latin typeface="Helvetica Light" charset="0"/>
                <a:ea typeface="Helvetica Light" charset="0"/>
                <a:cs typeface="Helvetica Light" charset="0"/>
                <a:sym typeface="Helvetica Light" charset="0"/>
              </a:defRPr>
            </a:lvl1pPr>
            <a:lvl2pPr>
              <a:defRPr sz="5000">
                <a:solidFill>
                  <a:srgbClr val="000000"/>
                </a:solidFill>
                <a:latin typeface="Helvetica Light" charset="0"/>
                <a:ea typeface="Helvetica Light" charset="0"/>
                <a:cs typeface="Helvetica Light" charset="0"/>
                <a:sym typeface="Helvetica Light" charset="0"/>
              </a:defRPr>
            </a:lvl2pPr>
            <a:lvl3pPr>
              <a:defRPr sz="5000">
                <a:solidFill>
                  <a:srgbClr val="000000"/>
                </a:solidFill>
                <a:latin typeface="Helvetica Light" charset="0"/>
                <a:ea typeface="Helvetica Light" charset="0"/>
                <a:cs typeface="Helvetica Light" charset="0"/>
                <a:sym typeface="Helvetica Light" charset="0"/>
              </a:defRPr>
            </a:lvl3pPr>
            <a:lvl4pPr>
              <a:defRPr sz="5000">
                <a:solidFill>
                  <a:srgbClr val="000000"/>
                </a:solidFill>
                <a:latin typeface="Helvetica Light" charset="0"/>
                <a:ea typeface="Helvetica Light" charset="0"/>
                <a:cs typeface="Helvetica Light" charset="0"/>
                <a:sym typeface="Helvetica Light" charset="0"/>
              </a:defRPr>
            </a:lvl4pPr>
            <a:lvl5pPr>
              <a:defRPr sz="5000">
                <a:solidFill>
                  <a:srgbClr val="000000"/>
                </a:solidFill>
                <a:latin typeface="Helvetica Light" charset="0"/>
                <a:ea typeface="Helvetica Light" charset="0"/>
                <a:cs typeface="Helvetica Light" charset="0"/>
                <a:sym typeface="Helvetica Light" charset="0"/>
              </a:defRPr>
            </a:lvl5pPr>
            <a:lvl6pPr marL="4572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defTabSz="457200"/>
            <a:endParaRPr lang="it-IT" altLang="it-IT" sz="900"/>
          </a:p>
        </p:txBody>
      </p:sp>
      <p:sp>
        <p:nvSpPr>
          <p:cNvPr id="10341" name="Rectangle 101"/>
          <p:cNvSpPr>
            <a:spLocks/>
          </p:cNvSpPr>
          <p:nvPr/>
        </p:nvSpPr>
        <p:spPr bwMode="auto">
          <a:xfrm>
            <a:off x="419100" y="3748733"/>
            <a:ext cx="1696362" cy="35907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5400" tIns="25400" rIns="25400" bIns="25400" anchor="ctr">
            <a:spAutoFit/>
          </a:bodyPr>
          <a:lstStyle/>
          <a:p>
            <a:r>
              <a:rPr lang="it-IT" altLang="it-IT" sz="2000"/>
              <a:t>DEVELOPMENT:</a:t>
            </a:r>
          </a:p>
        </p:txBody>
      </p:sp>
      <p:sp>
        <p:nvSpPr>
          <p:cNvPr id="10342" name="Rectangle 102"/>
          <p:cNvSpPr>
            <a:spLocks/>
          </p:cNvSpPr>
          <p:nvPr/>
        </p:nvSpPr>
        <p:spPr bwMode="auto">
          <a:xfrm>
            <a:off x="460375" y="1352401"/>
            <a:ext cx="1696362" cy="35907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5400" tIns="25400" rIns="25400" bIns="25400" anchor="ctr">
            <a:spAutoFit/>
          </a:bodyPr>
          <a:lstStyle/>
          <a:p>
            <a:r>
              <a:rPr lang="it-IT" altLang="it-IT" sz="2000"/>
              <a:t>DEVELOPMENT:</a:t>
            </a:r>
          </a:p>
        </p:txBody>
      </p:sp>
      <p:sp>
        <p:nvSpPr>
          <p:cNvPr id="10343" name="Line 103"/>
          <p:cNvSpPr>
            <a:spLocks noChangeShapeType="1"/>
          </p:cNvSpPr>
          <p:nvPr/>
        </p:nvSpPr>
        <p:spPr bwMode="auto">
          <a:xfrm>
            <a:off x="423069" y="4434285"/>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10344" name="Line 104"/>
          <p:cNvSpPr>
            <a:spLocks noChangeShapeType="1"/>
          </p:cNvSpPr>
          <p:nvPr/>
        </p:nvSpPr>
        <p:spPr bwMode="auto">
          <a:xfrm>
            <a:off x="423069" y="6332538"/>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10345" name="Line 105"/>
          <p:cNvSpPr>
            <a:spLocks noChangeShapeType="1"/>
          </p:cNvSpPr>
          <p:nvPr/>
        </p:nvSpPr>
        <p:spPr bwMode="auto">
          <a:xfrm>
            <a:off x="443707" y="6657975"/>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Tree>
    <p:extLst>
      <p:ext uri="{BB962C8B-B14F-4D97-AF65-F5344CB8AC3E}">
        <p14:creationId xmlns:p14="http://schemas.microsoft.com/office/powerpoint/2010/main" val="1247546742"/>
      </p:ext>
    </p:extLst>
  </p:cSld>
  <p:clrMapOvr>
    <a:masterClrMapping/>
  </p:clrMapOvr>
  <p:transition spd="med"/>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5" name="Picture 1" descr="image3.jpe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486650" y="3567113"/>
            <a:ext cx="4320382" cy="304720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1266" name="Line 2"/>
          <p:cNvSpPr>
            <a:spLocks noChangeShapeType="1"/>
          </p:cNvSpPr>
          <p:nvPr/>
        </p:nvSpPr>
        <p:spPr bwMode="auto">
          <a:xfrm>
            <a:off x="402432" y="2158207"/>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11267" name="Line 3"/>
          <p:cNvSpPr>
            <a:spLocks noChangeShapeType="1"/>
          </p:cNvSpPr>
          <p:nvPr/>
        </p:nvSpPr>
        <p:spPr bwMode="auto">
          <a:xfrm>
            <a:off x="402432" y="3369469"/>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11268" name="Line 4"/>
          <p:cNvSpPr>
            <a:spLocks noChangeShapeType="1"/>
          </p:cNvSpPr>
          <p:nvPr/>
        </p:nvSpPr>
        <p:spPr bwMode="auto">
          <a:xfrm>
            <a:off x="402432" y="2480469"/>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11269" name="Line 5"/>
          <p:cNvSpPr>
            <a:spLocks noChangeShapeType="1"/>
          </p:cNvSpPr>
          <p:nvPr/>
        </p:nvSpPr>
        <p:spPr bwMode="auto">
          <a:xfrm>
            <a:off x="402432" y="3084513"/>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11270" name="Line 6"/>
          <p:cNvSpPr>
            <a:spLocks noChangeShapeType="1"/>
          </p:cNvSpPr>
          <p:nvPr/>
        </p:nvSpPr>
        <p:spPr bwMode="auto">
          <a:xfrm>
            <a:off x="402432" y="2775744"/>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11271" name="Line 7"/>
          <p:cNvSpPr>
            <a:spLocks noChangeShapeType="1"/>
          </p:cNvSpPr>
          <p:nvPr/>
        </p:nvSpPr>
        <p:spPr bwMode="auto">
          <a:xfrm>
            <a:off x="402432" y="6046788"/>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11272" name="Line 8"/>
          <p:cNvSpPr>
            <a:spLocks noChangeShapeType="1"/>
          </p:cNvSpPr>
          <p:nvPr/>
        </p:nvSpPr>
        <p:spPr bwMode="auto">
          <a:xfrm>
            <a:off x="402432" y="5109369"/>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11273" name="Line 9"/>
          <p:cNvSpPr>
            <a:spLocks noChangeShapeType="1"/>
          </p:cNvSpPr>
          <p:nvPr/>
        </p:nvSpPr>
        <p:spPr bwMode="auto">
          <a:xfrm>
            <a:off x="402432" y="4842669"/>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11274" name="Line 10"/>
          <p:cNvSpPr>
            <a:spLocks noChangeShapeType="1"/>
          </p:cNvSpPr>
          <p:nvPr/>
        </p:nvSpPr>
        <p:spPr bwMode="auto">
          <a:xfrm>
            <a:off x="402432" y="5403850"/>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11275" name="Line 11"/>
          <p:cNvSpPr>
            <a:spLocks noChangeShapeType="1"/>
          </p:cNvSpPr>
          <p:nvPr/>
        </p:nvSpPr>
        <p:spPr bwMode="auto">
          <a:xfrm>
            <a:off x="402432" y="5755482"/>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grpSp>
        <p:nvGrpSpPr>
          <p:cNvPr id="11276" name="Group 12"/>
          <p:cNvGrpSpPr>
            <a:grpSpLocks/>
          </p:cNvGrpSpPr>
          <p:nvPr/>
        </p:nvGrpSpPr>
        <p:grpSpPr bwMode="auto">
          <a:xfrm>
            <a:off x="7450138" y="374650"/>
            <a:ext cx="4320382" cy="3047207"/>
            <a:chOff x="-1" y="-1"/>
            <a:chExt cx="8640008" cy="6094292"/>
          </a:xfrm>
        </p:grpSpPr>
        <p:sp>
          <p:nvSpPr>
            <p:cNvPr id="11277" name="Rectangle 13"/>
            <p:cNvSpPr>
              <a:spLocks/>
            </p:cNvSpPr>
            <p:nvPr/>
          </p:nvSpPr>
          <p:spPr bwMode="auto">
            <a:xfrm rot="10800000">
              <a:off x="0" y="0"/>
              <a:ext cx="8640006" cy="6094291"/>
            </a:xfrm>
            <a:prstGeom prst="rect">
              <a:avLst/>
            </a:prstGeom>
            <a:solidFill>
              <a:srgbClr val="C82506"/>
            </a:solid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lstStyle/>
            <a:p>
              <a:endParaRPr lang="it-IT" altLang="it-IT" sz="900"/>
            </a:p>
          </p:txBody>
        </p:sp>
        <p:pic>
          <p:nvPicPr>
            <p:cNvPr id="11278" name="Picture 14" descr="image3.jpe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rot="10800000">
              <a:off x="0" y="0"/>
              <a:ext cx="8640006" cy="609429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
        <p:nvSpPr>
          <p:cNvPr id="11279" name="AutoShape 15"/>
          <p:cNvSpPr>
            <a:spLocks/>
          </p:cNvSpPr>
          <p:nvPr/>
        </p:nvSpPr>
        <p:spPr bwMode="auto">
          <a:xfrm>
            <a:off x="10555288" y="719138"/>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FC0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1280" name="AutoShape 16"/>
          <p:cNvSpPr>
            <a:spLocks/>
          </p:cNvSpPr>
          <p:nvPr/>
        </p:nvSpPr>
        <p:spPr bwMode="auto">
          <a:xfrm>
            <a:off x="10584657" y="1769269"/>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grpSp>
        <p:nvGrpSpPr>
          <p:cNvPr id="11281" name="Group 17"/>
          <p:cNvGrpSpPr>
            <a:grpSpLocks/>
          </p:cNvGrpSpPr>
          <p:nvPr/>
        </p:nvGrpSpPr>
        <p:grpSpPr bwMode="auto">
          <a:xfrm>
            <a:off x="9427369" y="1916113"/>
            <a:ext cx="365125" cy="365125"/>
            <a:chOff x="-1" y="-1"/>
            <a:chExt cx="730004" cy="730004"/>
          </a:xfrm>
        </p:grpSpPr>
        <p:grpSp>
          <p:nvGrpSpPr>
            <p:cNvPr id="11282" name="Group 18"/>
            <p:cNvGrpSpPr>
              <a:grpSpLocks/>
            </p:cNvGrpSpPr>
            <p:nvPr/>
          </p:nvGrpSpPr>
          <p:grpSpPr bwMode="auto">
            <a:xfrm>
              <a:off x="-1" y="-1"/>
              <a:ext cx="730004" cy="730004"/>
              <a:chOff x="-1" y="-1"/>
              <a:chExt cx="730004" cy="730004"/>
            </a:xfrm>
          </p:grpSpPr>
          <p:sp>
            <p:nvSpPr>
              <p:cNvPr id="11283" name="AutoShape 19" descr="image6.png"/>
              <p:cNvSpPr>
                <a:spLocks/>
              </p:cNvSpPr>
              <p:nvPr/>
            </p:nvSpPr>
            <p:spPr bwMode="auto">
              <a:xfrm>
                <a:off x="-1" y="-1"/>
                <a:ext cx="730004" cy="73000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10800"/>
                    </a:moveTo>
                    <a:lnTo>
                      <a:pt x="10800" y="21600"/>
                    </a:lnTo>
                    <a:lnTo>
                      <a:pt x="21600" y="10800"/>
                    </a:lnTo>
                    <a:lnTo>
                      <a:pt x="10800" y="0"/>
                    </a:lnTo>
                    <a:close/>
                  </a:path>
                </a:pathLst>
              </a:custGeom>
              <a:blipFill dpi="0" rotWithShape="0">
                <a:blip r:embed="rId3"/>
                <a:srcRect/>
                <a:tile tx="0" ty="0" sx="100000" sy="100000" flip="none" algn="tl"/>
              </a:blip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1284" name="Rectangle 20"/>
              <p:cNvSpPr>
                <a:spLocks/>
              </p:cNvSpPr>
              <p:nvPr/>
            </p:nvSpPr>
            <p:spPr bwMode="auto">
              <a:xfrm>
                <a:off x="140824" y="159885"/>
                <a:ext cx="448355" cy="41023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spAutoFit/>
              </a:bodyPr>
              <a:lstStyle/>
              <a:p>
                <a:r>
                  <a:rPr lang="it-IT" altLang="it-IT" sz="1000" b="1">
                    <a:solidFill>
                      <a:srgbClr val="FFFFFF"/>
                    </a:solidFill>
                    <a:latin typeface="Helvetica" charset="0"/>
                    <a:ea typeface="Helvetica" charset="0"/>
                    <a:cs typeface="Helvetica" charset="0"/>
                    <a:sym typeface="Helvetica" charset="0"/>
                  </a:rPr>
                  <a:t>C</a:t>
                </a:r>
              </a:p>
            </p:txBody>
          </p:sp>
        </p:grpSp>
        <p:sp>
          <p:nvSpPr>
            <p:cNvPr id="11285" name="Rectangle 21"/>
            <p:cNvSpPr>
              <a:spLocks/>
            </p:cNvSpPr>
            <p:nvPr/>
          </p:nvSpPr>
          <p:spPr bwMode="auto">
            <a:xfrm>
              <a:off x="145738" y="164801"/>
              <a:ext cx="448357" cy="41023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spAutoFit/>
            </a:bodyPr>
            <a:lstStyle/>
            <a:p>
              <a:r>
                <a:rPr lang="it-IT" altLang="it-IT" sz="1000" b="1">
                  <a:solidFill>
                    <a:srgbClr val="FFFFFF"/>
                  </a:solidFill>
                  <a:latin typeface="Helvetica" charset="0"/>
                  <a:ea typeface="Helvetica" charset="0"/>
                  <a:cs typeface="Helvetica" charset="0"/>
                  <a:sym typeface="Helvetica" charset="0"/>
                </a:rPr>
                <a:t>C</a:t>
              </a:r>
            </a:p>
          </p:txBody>
        </p:sp>
      </p:grpSp>
      <p:grpSp>
        <p:nvGrpSpPr>
          <p:cNvPr id="11286" name="Group 22"/>
          <p:cNvGrpSpPr>
            <a:grpSpLocks/>
          </p:cNvGrpSpPr>
          <p:nvPr/>
        </p:nvGrpSpPr>
        <p:grpSpPr bwMode="auto">
          <a:xfrm>
            <a:off x="10978357" y="485775"/>
            <a:ext cx="141288" cy="292894"/>
            <a:chOff x="-1" y="-1"/>
            <a:chExt cx="281302" cy="586567"/>
          </a:xfrm>
        </p:grpSpPr>
        <p:sp>
          <p:nvSpPr>
            <p:cNvPr id="11287" name="Oval 23"/>
            <p:cNvSpPr>
              <a:spLocks/>
            </p:cNvSpPr>
            <p:nvPr/>
          </p:nvSpPr>
          <p:spPr bwMode="auto">
            <a:xfrm rot="10800000" flipH="1">
              <a:off x="0" y="0"/>
              <a:ext cx="281301" cy="281301"/>
            </a:xfrm>
            <a:prstGeom prst="ellipse">
              <a:avLst/>
            </a:prstGeom>
            <a:solidFill>
              <a:srgbClr val="FF00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pic>
          <p:nvPicPr>
            <p:cNvPr id="11288" name="Picture 24" descr="image4.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rot="5400000">
              <a:off x="20402" y="397827"/>
              <a:ext cx="180003" cy="197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
        <p:nvSpPr>
          <p:cNvPr id="11289" name="Oval 25"/>
          <p:cNvSpPr>
            <a:spLocks/>
          </p:cNvSpPr>
          <p:nvPr/>
        </p:nvSpPr>
        <p:spPr bwMode="auto">
          <a:xfrm>
            <a:off x="10410825" y="1081088"/>
            <a:ext cx="140494" cy="140494"/>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1290" name="AutoShape 26"/>
          <p:cNvSpPr>
            <a:spLocks/>
          </p:cNvSpPr>
          <p:nvPr/>
        </p:nvSpPr>
        <p:spPr bwMode="auto">
          <a:xfrm>
            <a:off x="8527257" y="731838"/>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1291" name="AutoShape 27"/>
          <p:cNvSpPr>
            <a:spLocks/>
          </p:cNvSpPr>
          <p:nvPr/>
        </p:nvSpPr>
        <p:spPr bwMode="auto">
          <a:xfrm>
            <a:off x="8547894" y="1624807"/>
            <a:ext cx="184944" cy="1857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FC0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1292" name="Oval 28"/>
          <p:cNvSpPr>
            <a:spLocks/>
          </p:cNvSpPr>
          <p:nvPr/>
        </p:nvSpPr>
        <p:spPr bwMode="auto">
          <a:xfrm>
            <a:off x="8775700" y="981869"/>
            <a:ext cx="141288" cy="140494"/>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1293" name="Oval 29"/>
          <p:cNvSpPr>
            <a:spLocks/>
          </p:cNvSpPr>
          <p:nvPr/>
        </p:nvSpPr>
        <p:spPr bwMode="auto">
          <a:xfrm>
            <a:off x="11298238" y="1762125"/>
            <a:ext cx="140494" cy="140494"/>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1294" name="Oval 30"/>
          <p:cNvSpPr>
            <a:spLocks/>
          </p:cNvSpPr>
          <p:nvPr/>
        </p:nvSpPr>
        <p:spPr bwMode="auto">
          <a:xfrm>
            <a:off x="8070850" y="1720057"/>
            <a:ext cx="140494" cy="140494"/>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1295" name="Oval 31"/>
          <p:cNvSpPr>
            <a:spLocks/>
          </p:cNvSpPr>
          <p:nvPr/>
        </p:nvSpPr>
        <p:spPr bwMode="auto">
          <a:xfrm flipV="1">
            <a:off x="8357394" y="492919"/>
            <a:ext cx="140494" cy="140494"/>
          </a:xfrm>
          <a:prstGeom prst="ellipse">
            <a:avLst/>
          </a:prstGeom>
          <a:solidFill>
            <a:srgbClr val="FF00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pic>
        <p:nvPicPr>
          <p:cNvPr id="11296" name="Picture 32" descr="image4.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rot="5400000">
            <a:off x="8367316" y="733029"/>
            <a:ext cx="90488" cy="9921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1297" name="Rectangle 33"/>
          <p:cNvSpPr>
            <a:spLocks/>
          </p:cNvSpPr>
          <p:nvPr/>
        </p:nvSpPr>
        <p:spPr bwMode="auto">
          <a:xfrm>
            <a:off x="4174332" y="240859"/>
            <a:ext cx="583493" cy="18979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5400" tIns="25400" rIns="25400" bIns="25400" anchor="ctr">
            <a:spAutoFit/>
          </a:bodyPr>
          <a:lstStyle/>
          <a:p>
            <a:r>
              <a:rPr lang="it-IT" altLang="it-IT" sz="900"/>
              <a:t>Game form</a:t>
            </a:r>
          </a:p>
        </p:txBody>
      </p:sp>
      <p:grpSp>
        <p:nvGrpSpPr>
          <p:cNvPr id="11298" name="Group 34"/>
          <p:cNvGrpSpPr>
            <a:grpSpLocks/>
          </p:cNvGrpSpPr>
          <p:nvPr/>
        </p:nvGrpSpPr>
        <p:grpSpPr bwMode="auto">
          <a:xfrm>
            <a:off x="8859838" y="4990307"/>
            <a:ext cx="155575" cy="404019"/>
            <a:chOff x="0" y="-1"/>
            <a:chExt cx="310899" cy="808133"/>
          </a:xfrm>
        </p:grpSpPr>
        <p:sp>
          <p:nvSpPr>
            <p:cNvPr id="11299" name="AutoShape 35"/>
            <p:cNvSpPr>
              <a:spLocks/>
            </p:cNvSpPr>
            <p:nvPr/>
          </p:nvSpPr>
          <p:spPr bwMode="auto">
            <a:xfrm>
              <a:off x="37812" y="535043"/>
              <a:ext cx="273087" cy="27308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1300" name="AutoShape 36"/>
            <p:cNvSpPr>
              <a:spLocks/>
            </p:cNvSpPr>
            <p:nvPr/>
          </p:nvSpPr>
          <p:spPr bwMode="auto">
            <a:xfrm>
              <a:off x="0" y="-1"/>
              <a:ext cx="273087" cy="27308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grpSp>
      <p:grpSp>
        <p:nvGrpSpPr>
          <p:cNvPr id="11301" name="Group 37"/>
          <p:cNvGrpSpPr>
            <a:grpSpLocks/>
          </p:cNvGrpSpPr>
          <p:nvPr/>
        </p:nvGrpSpPr>
        <p:grpSpPr bwMode="auto">
          <a:xfrm>
            <a:off x="8869363" y="5648325"/>
            <a:ext cx="161925" cy="715169"/>
            <a:chOff x="-1" y="0"/>
            <a:chExt cx="324226" cy="1431382"/>
          </a:xfrm>
        </p:grpSpPr>
        <p:sp>
          <p:nvSpPr>
            <p:cNvPr id="11302" name="AutoShape 38"/>
            <p:cNvSpPr>
              <a:spLocks/>
            </p:cNvSpPr>
            <p:nvPr/>
          </p:nvSpPr>
          <p:spPr bwMode="auto">
            <a:xfrm>
              <a:off x="51137" y="1158294"/>
              <a:ext cx="273088" cy="2730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1303" name="AutoShape 39"/>
            <p:cNvSpPr>
              <a:spLocks/>
            </p:cNvSpPr>
            <p:nvPr/>
          </p:nvSpPr>
          <p:spPr bwMode="auto">
            <a:xfrm>
              <a:off x="-1" y="0"/>
              <a:ext cx="273089" cy="2730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1304" name="AutoShape 40"/>
            <p:cNvSpPr>
              <a:spLocks/>
            </p:cNvSpPr>
            <p:nvPr/>
          </p:nvSpPr>
          <p:spPr bwMode="auto">
            <a:xfrm>
              <a:off x="13325" y="623250"/>
              <a:ext cx="273088" cy="2730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grpSp>
      <p:grpSp>
        <p:nvGrpSpPr>
          <p:cNvPr id="11305" name="Group 41"/>
          <p:cNvGrpSpPr>
            <a:grpSpLocks/>
          </p:cNvGrpSpPr>
          <p:nvPr/>
        </p:nvGrpSpPr>
        <p:grpSpPr bwMode="auto">
          <a:xfrm>
            <a:off x="10241757" y="4680744"/>
            <a:ext cx="143669" cy="448469"/>
            <a:chOff x="0" y="-1"/>
            <a:chExt cx="286413" cy="896339"/>
          </a:xfrm>
        </p:grpSpPr>
        <p:sp>
          <p:nvSpPr>
            <p:cNvPr id="11306" name="AutoShape 42"/>
            <p:cNvSpPr>
              <a:spLocks/>
            </p:cNvSpPr>
            <p:nvPr/>
          </p:nvSpPr>
          <p:spPr bwMode="auto">
            <a:xfrm>
              <a:off x="0" y="-1"/>
              <a:ext cx="273088" cy="27308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1307" name="AutoShape 43"/>
            <p:cNvSpPr>
              <a:spLocks/>
            </p:cNvSpPr>
            <p:nvPr/>
          </p:nvSpPr>
          <p:spPr bwMode="auto">
            <a:xfrm>
              <a:off x="13325" y="623250"/>
              <a:ext cx="273088" cy="2730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grpSp>
      <p:grpSp>
        <p:nvGrpSpPr>
          <p:cNvPr id="11308" name="Group 44"/>
          <p:cNvGrpSpPr>
            <a:grpSpLocks/>
          </p:cNvGrpSpPr>
          <p:nvPr/>
        </p:nvGrpSpPr>
        <p:grpSpPr bwMode="auto">
          <a:xfrm>
            <a:off x="10272713" y="5650707"/>
            <a:ext cx="162719" cy="715963"/>
            <a:chOff x="-1" y="0"/>
            <a:chExt cx="324226" cy="1431382"/>
          </a:xfrm>
        </p:grpSpPr>
        <p:sp>
          <p:nvSpPr>
            <p:cNvPr id="11309" name="AutoShape 45"/>
            <p:cNvSpPr>
              <a:spLocks/>
            </p:cNvSpPr>
            <p:nvPr/>
          </p:nvSpPr>
          <p:spPr bwMode="auto">
            <a:xfrm>
              <a:off x="51137" y="1158294"/>
              <a:ext cx="273088" cy="2730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1310" name="AutoShape 46"/>
            <p:cNvSpPr>
              <a:spLocks/>
            </p:cNvSpPr>
            <p:nvPr/>
          </p:nvSpPr>
          <p:spPr bwMode="auto">
            <a:xfrm>
              <a:off x="-1" y="0"/>
              <a:ext cx="273089" cy="2730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1311" name="AutoShape 47"/>
            <p:cNvSpPr>
              <a:spLocks/>
            </p:cNvSpPr>
            <p:nvPr/>
          </p:nvSpPr>
          <p:spPr bwMode="auto">
            <a:xfrm>
              <a:off x="13325" y="623250"/>
              <a:ext cx="273088" cy="2730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grpSp>
      <p:sp>
        <p:nvSpPr>
          <p:cNvPr id="11312" name="Rectangle 48"/>
          <p:cNvSpPr>
            <a:spLocks/>
          </p:cNvSpPr>
          <p:nvPr/>
        </p:nvSpPr>
        <p:spPr bwMode="auto">
          <a:xfrm>
            <a:off x="9500394" y="6282532"/>
            <a:ext cx="454025" cy="297656"/>
          </a:xfrm>
          <a:prstGeom prst="rect">
            <a:avLst/>
          </a:prstGeom>
          <a:noFill/>
          <a:ln w="12700" cap="flat" cmpd="sng">
            <a:solidFill>
              <a:srgbClr val="000000"/>
            </a:solidFill>
            <a:prstDash val="sysDash"/>
            <a:miter lim="400000"/>
            <a:headEnd type="none" w="med" len="med"/>
            <a:tailEnd type="none" w="med" len="med"/>
          </a:ln>
          <a:effectLst>
            <a:outerShdw blurRad="38100" dist="25400" dir="5400000" algn="ctr" rotWithShape="0">
              <a:srgbClr val="000000">
                <a:alpha val="50000"/>
              </a:srgbClr>
            </a:outerShdw>
          </a:effectLst>
          <a:extLst>
            <a:ext uri="{909E8E84-426E-40DD-AFC4-6F175D3DCCD1}">
              <a14:hiddenFill xmlns:a14="http://schemas.microsoft.com/office/drawing/2010/main">
                <a:solidFill>
                  <a:srgbClr val="FFFFFF"/>
                </a:solidFill>
              </a14:hiddenFill>
            </a:ext>
          </a:extLst>
        </p:spPr>
        <p:txBody>
          <a:bodyPr lIns="25400" tIns="25400" rIns="25400" bIns="25400" anchor="ctr"/>
          <a:lstStyle/>
          <a:p>
            <a:endParaRPr lang="it-IT" altLang="it-IT" sz="1600">
              <a:solidFill>
                <a:srgbClr val="FFFFFF"/>
              </a:solidFill>
            </a:endParaRPr>
          </a:p>
        </p:txBody>
      </p:sp>
      <p:grpSp>
        <p:nvGrpSpPr>
          <p:cNvPr id="11313" name="Group 49"/>
          <p:cNvGrpSpPr>
            <a:grpSpLocks/>
          </p:cNvGrpSpPr>
          <p:nvPr/>
        </p:nvGrpSpPr>
        <p:grpSpPr bwMode="auto">
          <a:xfrm>
            <a:off x="8832057" y="3729832"/>
            <a:ext cx="162719" cy="715169"/>
            <a:chOff x="-1" y="0"/>
            <a:chExt cx="324226" cy="1431382"/>
          </a:xfrm>
        </p:grpSpPr>
        <p:sp>
          <p:nvSpPr>
            <p:cNvPr id="11314" name="AutoShape 50"/>
            <p:cNvSpPr>
              <a:spLocks/>
            </p:cNvSpPr>
            <p:nvPr/>
          </p:nvSpPr>
          <p:spPr bwMode="auto">
            <a:xfrm>
              <a:off x="51137" y="1158294"/>
              <a:ext cx="273088" cy="2730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1315" name="AutoShape 51"/>
            <p:cNvSpPr>
              <a:spLocks/>
            </p:cNvSpPr>
            <p:nvPr/>
          </p:nvSpPr>
          <p:spPr bwMode="auto">
            <a:xfrm>
              <a:off x="-1" y="0"/>
              <a:ext cx="273089" cy="2730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1316" name="AutoShape 52"/>
            <p:cNvSpPr>
              <a:spLocks/>
            </p:cNvSpPr>
            <p:nvPr/>
          </p:nvSpPr>
          <p:spPr bwMode="auto">
            <a:xfrm>
              <a:off x="13325" y="623250"/>
              <a:ext cx="273088" cy="2730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grpSp>
      <p:grpSp>
        <p:nvGrpSpPr>
          <p:cNvPr id="11317" name="Group 53"/>
          <p:cNvGrpSpPr>
            <a:grpSpLocks/>
          </p:cNvGrpSpPr>
          <p:nvPr/>
        </p:nvGrpSpPr>
        <p:grpSpPr bwMode="auto">
          <a:xfrm>
            <a:off x="10221119" y="3732213"/>
            <a:ext cx="161925" cy="715169"/>
            <a:chOff x="-1" y="0"/>
            <a:chExt cx="324226" cy="1431382"/>
          </a:xfrm>
        </p:grpSpPr>
        <p:sp>
          <p:nvSpPr>
            <p:cNvPr id="11318" name="AutoShape 54"/>
            <p:cNvSpPr>
              <a:spLocks/>
            </p:cNvSpPr>
            <p:nvPr/>
          </p:nvSpPr>
          <p:spPr bwMode="auto">
            <a:xfrm>
              <a:off x="51137" y="1158294"/>
              <a:ext cx="273088" cy="2730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1319" name="AutoShape 55"/>
            <p:cNvSpPr>
              <a:spLocks/>
            </p:cNvSpPr>
            <p:nvPr/>
          </p:nvSpPr>
          <p:spPr bwMode="auto">
            <a:xfrm>
              <a:off x="-1" y="0"/>
              <a:ext cx="273089" cy="2730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1320" name="AutoShape 56"/>
            <p:cNvSpPr>
              <a:spLocks/>
            </p:cNvSpPr>
            <p:nvPr/>
          </p:nvSpPr>
          <p:spPr bwMode="auto">
            <a:xfrm>
              <a:off x="13325" y="623250"/>
              <a:ext cx="273088" cy="2730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grpSp>
      <p:sp>
        <p:nvSpPr>
          <p:cNvPr id="11321" name="AutoShape 57"/>
          <p:cNvSpPr>
            <a:spLocks/>
          </p:cNvSpPr>
          <p:nvPr/>
        </p:nvSpPr>
        <p:spPr bwMode="auto">
          <a:xfrm>
            <a:off x="8581232" y="5117307"/>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C8250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1322" name="AutoShape 58"/>
          <p:cNvSpPr>
            <a:spLocks/>
          </p:cNvSpPr>
          <p:nvPr/>
        </p:nvSpPr>
        <p:spPr bwMode="auto">
          <a:xfrm>
            <a:off x="10504488" y="5364163"/>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C8250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grpSp>
        <p:nvGrpSpPr>
          <p:cNvPr id="11323" name="Group 59"/>
          <p:cNvGrpSpPr>
            <a:grpSpLocks/>
          </p:cNvGrpSpPr>
          <p:nvPr/>
        </p:nvGrpSpPr>
        <p:grpSpPr bwMode="auto">
          <a:xfrm>
            <a:off x="8371682" y="4894263"/>
            <a:ext cx="90488" cy="98425"/>
            <a:chOff x="0" y="-1"/>
            <a:chExt cx="180003" cy="197476"/>
          </a:xfrm>
        </p:grpSpPr>
        <p:pic>
          <p:nvPicPr>
            <p:cNvPr id="11324" name="Picture 60" descr="image4.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1"/>
              <a:ext cx="180003" cy="19747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1325" name="Picture 61" descr="image5.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6148" y="59478"/>
              <a:ext cx="68128" cy="784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11326" name="Group 62"/>
          <p:cNvGrpSpPr>
            <a:grpSpLocks/>
          </p:cNvGrpSpPr>
          <p:nvPr/>
        </p:nvGrpSpPr>
        <p:grpSpPr bwMode="auto">
          <a:xfrm>
            <a:off x="8770144" y="4698207"/>
            <a:ext cx="89694" cy="98425"/>
            <a:chOff x="0" y="-1"/>
            <a:chExt cx="180003" cy="197476"/>
          </a:xfrm>
        </p:grpSpPr>
        <p:pic>
          <p:nvPicPr>
            <p:cNvPr id="11327" name="Picture 63" descr="image4.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1"/>
              <a:ext cx="180003" cy="19747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1328" name="Picture 64" descr="image5.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6148" y="59478"/>
              <a:ext cx="68128" cy="784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11329" name="Group 65"/>
          <p:cNvGrpSpPr>
            <a:grpSpLocks/>
          </p:cNvGrpSpPr>
          <p:nvPr/>
        </p:nvGrpSpPr>
        <p:grpSpPr bwMode="auto">
          <a:xfrm>
            <a:off x="8547894" y="4913313"/>
            <a:ext cx="90488" cy="99219"/>
            <a:chOff x="0" y="-1"/>
            <a:chExt cx="180003" cy="197476"/>
          </a:xfrm>
        </p:grpSpPr>
        <p:pic>
          <p:nvPicPr>
            <p:cNvPr id="11330" name="Picture 66" descr="image4.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1"/>
              <a:ext cx="180003" cy="19747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1331" name="Picture 67" descr="image5.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6148" y="59478"/>
              <a:ext cx="68128" cy="784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11332" name="Group 68"/>
          <p:cNvGrpSpPr>
            <a:grpSpLocks/>
          </p:cNvGrpSpPr>
          <p:nvPr/>
        </p:nvGrpSpPr>
        <p:grpSpPr bwMode="auto">
          <a:xfrm>
            <a:off x="10395744" y="5230813"/>
            <a:ext cx="89694" cy="98425"/>
            <a:chOff x="0" y="-1"/>
            <a:chExt cx="180003" cy="197476"/>
          </a:xfrm>
        </p:grpSpPr>
        <p:pic>
          <p:nvPicPr>
            <p:cNvPr id="11333" name="Picture 69" descr="image4.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1"/>
              <a:ext cx="180003" cy="19747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1334" name="Picture 70" descr="image5.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6148" y="59478"/>
              <a:ext cx="68128" cy="784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11335" name="Group 71"/>
          <p:cNvGrpSpPr>
            <a:grpSpLocks/>
          </p:cNvGrpSpPr>
          <p:nvPr/>
        </p:nvGrpSpPr>
        <p:grpSpPr bwMode="auto">
          <a:xfrm>
            <a:off x="10901363" y="5225257"/>
            <a:ext cx="89694" cy="99219"/>
            <a:chOff x="0" y="-1"/>
            <a:chExt cx="180003" cy="197476"/>
          </a:xfrm>
        </p:grpSpPr>
        <p:pic>
          <p:nvPicPr>
            <p:cNvPr id="11336" name="Picture 72" descr="image4.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1"/>
              <a:ext cx="180003" cy="19747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1337" name="Picture 73" descr="image5.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6148" y="59478"/>
              <a:ext cx="68128" cy="784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11338" name="Group 74"/>
          <p:cNvGrpSpPr>
            <a:grpSpLocks/>
          </p:cNvGrpSpPr>
          <p:nvPr/>
        </p:nvGrpSpPr>
        <p:grpSpPr bwMode="auto">
          <a:xfrm>
            <a:off x="10948988" y="5115719"/>
            <a:ext cx="89694" cy="99219"/>
            <a:chOff x="0" y="-1"/>
            <a:chExt cx="180003" cy="197476"/>
          </a:xfrm>
        </p:grpSpPr>
        <p:pic>
          <p:nvPicPr>
            <p:cNvPr id="11339" name="Picture 75" descr="image4.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1"/>
              <a:ext cx="180003" cy="19747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1340" name="Picture 76" descr="image5.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6148" y="59478"/>
              <a:ext cx="68128" cy="784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11341" name="Group 77"/>
          <p:cNvGrpSpPr>
            <a:grpSpLocks/>
          </p:cNvGrpSpPr>
          <p:nvPr/>
        </p:nvGrpSpPr>
        <p:grpSpPr bwMode="auto">
          <a:xfrm>
            <a:off x="10802938" y="5122863"/>
            <a:ext cx="90488" cy="98425"/>
            <a:chOff x="0" y="-1"/>
            <a:chExt cx="180003" cy="197476"/>
          </a:xfrm>
        </p:grpSpPr>
        <p:pic>
          <p:nvPicPr>
            <p:cNvPr id="11342" name="Picture 78" descr="image4.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1"/>
              <a:ext cx="180003" cy="19747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1343" name="Picture 79" descr="image5.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6148" y="59478"/>
              <a:ext cx="68128" cy="784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11344" name="Group 80"/>
          <p:cNvGrpSpPr>
            <a:grpSpLocks/>
          </p:cNvGrpSpPr>
          <p:nvPr/>
        </p:nvGrpSpPr>
        <p:grpSpPr bwMode="auto">
          <a:xfrm>
            <a:off x="8447882" y="4970463"/>
            <a:ext cx="90488" cy="98425"/>
            <a:chOff x="0" y="-1"/>
            <a:chExt cx="180003" cy="197476"/>
          </a:xfrm>
        </p:grpSpPr>
        <p:pic>
          <p:nvPicPr>
            <p:cNvPr id="11345" name="Picture 81" descr="image4.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1"/>
              <a:ext cx="180003" cy="19747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1346" name="Picture 82" descr="image5.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6148" y="59478"/>
              <a:ext cx="68128" cy="784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
        <p:nvSpPr>
          <p:cNvPr id="11347" name="Oval 83"/>
          <p:cNvSpPr>
            <a:spLocks/>
          </p:cNvSpPr>
          <p:nvPr/>
        </p:nvSpPr>
        <p:spPr bwMode="auto">
          <a:xfrm>
            <a:off x="8643938" y="4738688"/>
            <a:ext cx="140494" cy="140494"/>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1348" name="Oval 84"/>
          <p:cNvSpPr>
            <a:spLocks/>
          </p:cNvSpPr>
          <p:nvPr/>
        </p:nvSpPr>
        <p:spPr bwMode="auto">
          <a:xfrm>
            <a:off x="9431338" y="4196557"/>
            <a:ext cx="140494" cy="141288"/>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1349" name="Oval 85"/>
          <p:cNvSpPr>
            <a:spLocks/>
          </p:cNvSpPr>
          <p:nvPr/>
        </p:nvSpPr>
        <p:spPr bwMode="auto">
          <a:xfrm>
            <a:off x="9964738" y="4605338"/>
            <a:ext cx="140494" cy="140494"/>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1350" name="Oval 86"/>
          <p:cNvSpPr>
            <a:spLocks/>
          </p:cNvSpPr>
          <p:nvPr/>
        </p:nvSpPr>
        <p:spPr bwMode="auto">
          <a:xfrm flipV="1">
            <a:off x="8433594" y="4364038"/>
            <a:ext cx="140494" cy="140494"/>
          </a:xfrm>
          <a:prstGeom prst="ellipse">
            <a:avLst/>
          </a:prstGeom>
          <a:solidFill>
            <a:srgbClr val="FF00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1351" name="Oval 87"/>
          <p:cNvSpPr>
            <a:spLocks/>
          </p:cNvSpPr>
          <p:nvPr/>
        </p:nvSpPr>
        <p:spPr bwMode="auto">
          <a:xfrm flipV="1">
            <a:off x="8509794" y="4523582"/>
            <a:ext cx="140494" cy="140494"/>
          </a:xfrm>
          <a:prstGeom prst="ellipse">
            <a:avLst/>
          </a:prstGeom>
          <a:solidFill>
            <a:srgbClr val="FF00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1352" name="Oval 88"/>
          <p:cNvSpPr>
            <a:spLocks/>
          </p:cNvSpPr>
          <p:nvPr/>
        </p:nvSpPr>
        <p:spPr bwMode="auto">
          <a:xfrm flipV="1">
            <a:off x="8308975" y="4516438"/>
            <a:ext cx="140494" cy="140494"/>
          </a:xfrm>
          <a:prstGeom prst="ellipse">
            <a:avLst/>
          </a:prstGeom>
          <a:solidFill>
            <a:srgbClr val="FF00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1353" name="Oval 89"/>
          <p:cNvSpPr>
            <a:spLocks/>
          </p:cNvSpPr>
          <p:nvPr/>
        </p:nvSpPr>
        <p:spPr bwMode="auto">
          <a:xfrm>
            <a:off x="10581482" y="5161757"/>
            <a:ext cx="133350" cy="133350"/>
          </a:xfrm>
          <a:prstGeom prst="ellipse">
            <a:avLst/>
          </a:prstGeom>
          <a:solidFill>
            <a:srgbClr val="174F8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1354" name="Oval 90"/>
          <p:cNvSpPr>
            <a:spLocks/>
          </p:cNvSpPr>
          <p:nvPr/>
        </p:nvSpPr>
        <p:spPr bwMode="auto">
          <a:xfrm>
            <a:off x="9382919" y="5390357"/>
            <a:ext cx="133350" cy="133350"/>
          </a:xfrm>
          <a:prstGeom prst="ellipse">
            <a:avLst/>
          </a:prstGeom>
          <a:solidFill>
            <a:srgbClr val="174F8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1355" name="Oval 91"/>
          <p:cNvSpPr>
            <a:spLocks/>
          </p:cNvSpPr>
          <p:nvPr/>
        </p:nvSpPr>
        <p:spPr bwMode="auto">
          <a:xfrm>
            <a:off x="9791700" y="5784850"/>
            <a:ext cx="133350" cy="133350"/>
          </a:xfrm>
          <a:prstGeom prst="ellipse">
            <a:avLst/>
          </a:prstGeom>
          <a:solidFill>
            <a:srgbClr val="174F8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1356" name="Rectangle 92"/>
          <p:cNvSpPr>
            <a:spLocks/>
          </p:cNvSpPr>
          <p:nvPr/>
        </p:nvSpPr>
        <p:spPr bwMode="auto">
          <a:xfrm>
            <a:off x="456407" y="4152275"/>
            <a:ext cx="6543675" cy="22057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spAutoFit/>
          </a:bodyPr>
          <a:lstStyle/>
          <a:p>
            <a:pPr algn="l"/>
            <a:r>
              <a:rPr lang="it-IT" altLang="it-IT" sz="2000" dirty="0"/>
              <a:t>la squadra gialla gioca un 3 vs 2 contro i giocatori blu la palla viene messa in gioco dal compagno che è fuori dal campo che una volta passata la palla entra in gioco per il 3 vs 2. Finita l’azione i blu giocheranno un 3vs 2 contro la squadra rossa che poi partirà in un 3 vs 2 contro la squadra gialla e via così alternandosi al termine dell’azione (l’azione si considera finita a seguito di un goal o se la palla esce sul fondo) </a:t>
            </a:r>
          </a:p>
        </p:txBody>
      </p:sp>
      <p:grpSp>
        <p:nvGrpSpPr>
          <p:cNvPr id="11357" name="Group 93"/>
          <p:cNvGrpSpPr>
            <a:grpSpLocks/>
          </p:cNvGrpSpPr>
          <p:nvPr/>
        </p:nvGrpSpPr>
        <p:grpSpPr bwMode="auto">
          <a:xfrm>
            <a:off x="10977563" y="5301457"/>
            <a:ext cx="89694" cy="99219"/>
            <a:chOff x="0" y="-1"/>
            <a:chExt cx="180003" cy="197476"/>
          </a:xfrm>
        </p:grpSpPr>
        <p:pic>
          <p:nvPicPr>
            <p:cNvPr id="11358" name="Picture 94" descr="image4.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1"/>
              <a:ext cx="180003" cy="19747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1359" name="Picture 95" descr="image5.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6148" y="59478"/>
              <a:ext cx="68128" cy="784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
        <p:nvSpPr>
          <p:cNvPr id="11360" name="Rectangle 96"/>
          <p:cNvSpPr>
            <a:spLocks/>
          </p:cNvSpPr>
          <p:nvPr/>
        </p:nvSpPr>
        <p:spPr bwMode="auto">
          <a:xfrm>
            <a:off x="508000" y="777434"/>
            <a:ext cx="221214" cy="18979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5400" tIns="25400" rIns="25400" bIns="25400" anchor="ctr">
            <a:spAutoFit/>
          </a:bodyPr>
          <a:lstStyle/>
          <a:p>
            <a:r>
              <a:rPr lang="it-IT" altLang="it-IT" sz="900"/>
              <a:t>N°3</a:t>
            </a:r>
          </a:p>
        </p:txBody>
      </p:sp>
      <p:sp>
        <p:nvSpPr>
          <p:cNvPr id="11361" name="Rectangle 97"/>
          <p:cNvSpPr>
            <a:spLocks/>
          </p:cNvSpPr>
          <p:nvPr/>
        </p:nvSpPr>
        <p:spPr bwMode="auto">
          <a:xfrm>
            <a:off x="446088" y="3541271"/>
            <a:ext cx="221214" cy="18979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5400" tIns="25400" rIns="25400" bIns="25400" anchor="ctr">
            <a:spAutoFit/>
          </a:bodyPr>
          <a:lstStyle/>
          <a:p>
            <a:r>
              <a:rPr lang="it-IT" altLang="it-IT" sz="900"/>
              <a:t>N°4</a:t>
            </a:r>
          </a:p>
        </p:txBody>
      </p:sp>
      <p:sp>
        <p:nvSpPr>
          <p:cNvPr id="11362" name="Rectangle 98"/>
          <p:cNvSpPr>
            <a:spLocks/>
          </p:cNvSpPr>
          <p:nvPr/>
        </p:nvSpPr>
        <p:spPr bwMode="auto">
          <a:xfrm>
            <a:off x="383080" y="1793278"/>
            <a:ext cx="6589713" cy="128240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spAutoFit/>
          </a:bodyPr>
          <a:lstStyle/>
          <a:p>
            <a:pPr algn="l"/>
            <a:r>
              <a:rPr lang="it-IT" altLang="it-IT" sz="2000" dirty="0"/>
              <a:t>1 vs 2 la difesa lavora la canalizzazione sui laterali</a:t>
            </a:r>
          </a:p>
          <a:p>
            <a:pPr algn="l"/>
            <a:r>
              <a:rPr lang="it-IT" altLang="it-IT" sz="2000" dirty="0"/>
              <a:t>da </a:t>
            </a:r>
            <a:r>
              <a:rPr lang="it-IT" altLang="it-IT" sz="2000" dirty="0" err="1"/>
              <a:t>entarmbi</a:t>
            </a:r>
            <a:r>
              <a:rPr lang="it-IT" altLang="it-IT" sz="2000" dirty="0"/>
              <a:t> i lati</a:t>
            </a:r>
          </a:p>
          <a:p>
            <a:pPr algn="l"/>
            <a:r>
              <a:rPr lang="it-IT" altLang="it-IT" sz="2000" dirty="0"/>
              <a:t>Il giocatore rosso parte con la palla e il primo giocatore giallo canalizza il rosso verso il blocco del compagno di squadra  </a:t>
            </a:r>
          </a:p>
        </p:txBody>
      </p:sp>
      <p:sp>
        <p:nvSpPr>
          <p:cNvPr id="11363" name="AutoShape 99"/>
          <p:cNvSpPr>
            <a:spLocks/>
          </p:cNvSpPr>
          <p:nvPr/>
        </p:nvSpPr>
        <p:spPr bwMode="auto">
          <a:xfrm>
            <a:off x="8256588" y="1039019"/>
            <a:ext cx="499269" cy="28575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600" y="0"/>
                </a:moveTo>
                <a:cubicBezTo>
                  <a:pt x="17700" y="0"/>
                  <a:pt x="13800" y="0"/>
                  <a:pt x="10200" y="3600"/>
                </a:cubicBezTo>
                <a:cubicBezTo>
                  <a:pt x="6600" y="7200"/>
                  <a:pt x="3300" y="14400"/>
                  <a:pt x="0" y="21600"/>
                </a:cubicBezTo>
              </a:path>
            </a:pathLst>
          </a:custGeom>
          <a:noFill/>
          <a:ln w="25400" cap="flat" cmpd="sng">
            <a:solidFill>
              <a:srgbClr val="000000"/>
            </a:solidFill>
            <a:prstDash val="dash"/>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a:defRPr sz="5000">
                <a:solidFill>
                  <a:srgbClr val="000000"/>
                </a:solidFill>
                <a:latin typeface="Helvetica Light" charset="0"/>
                <a:ea typeface="Helvetica Light" charset="0"/>
                <a:cs typeface="Helvetica Light" charset="0"/>
                <a:sym typeface="Helvetica Light" charset="0"/>
              </a:defRPr>
            </a:lvl1pPr>
            <a:lvl2pPr>
              <a:defRPr sz="5000">
                <a:solidFill>
                  <a:srgbClr val="000000"/>
                </a:solidFill>
                <a:latin typeface="Helvetica Light" charset="0"/>
                <a:ea typeface="Helvetica Light" charset="0"/>
                <a:cs typeface="Helvetica Light" charset="0"/>
                <a:sym typeface="Helvetica Light" charset="0"/>
              </a:defRPr>
            </a:lvl2pPr>
            <a:lvl3pPr>
              <a:defRPr sz="5000">
                <a:solidFill>
                  <a:srgbClr val="000000"/>
                </a:solidFill>
                <a:latin typeface="Helvetica Light" charset="0"/>
                <a:ea typeface="Helvetica Light" charset="0"/>
                <a:cs typeface="Helvetica Light" charset="0"/>
                <a:sym typeface="Helvetica Light" charset="0"/>
              </a:defRPr>
            </a:lvl3pPr>
            <a:lvl4pPr>
              <a:defRPr sz="5000">
                <a:solidFill>
                  <a:srgbClr val="000000"/>
                </a:solidFill>
                <a:latin typeface="Helvetica Light" charset="0"/>
                <a:ea typeface="Helvetica Light" charset="0"/>
                <a:cs typeface="Helvetica Light" charset="0"/>
                <a:sym typeface="Helvetica Light" charset="0"/>
              </a:defRPr>
            </a:lvl4pPr>
            <a:lvl5pPr>
              <a:defRPr sz="5000">
                <a:solidFill>
                  <a:srgbClr val="000000"/>
                </a:solidFill>
                <a:latin typeface="Helvetica Light" charset="0"/>
                <a:ea typeface="Helvetica Light" charset="0"/>
                <a:cs typeface="Helvetica Light" charset="0"/>
                <a:sym typeface="Helvetica Light" charset="0"/>
              </a:defRPr>
            </a:lvl5pPr>
            <a:lvl6pPr marL="4572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defTabSz="457200"/>
            <a:endParaRPr lang="it-IT" altLang="it-IT" sz="900"/>
          </a:p>
        </p:txBody>
      </p:sp>
      <p:sp>
        <p:nvSpPr>
          <p:cNvPr id="11364" name="AutoShape 100"/>
          <p:cNvSpPr>
            <a:spLocks/>
          </p:cNvSpPr>
          <p:nvPr/>
        </p:nvSpPr>
        <p:spPr bwMode="auto">
          <a:xfrm>
            <a:off x="8074819" y="734219"/>
            <a:ext cx="153988" cy="719931"/>
          </a:xfrm>
          <a:custGeom>
            <a:avLst/>
            <a:gdLst>
              <a:gd name="T0" fmla="+- 0 11445 1290"/>
              <a:gd name="T1" fmla="*/ T0 w 20310"/>
              <a:gd name="T2" fmla="*/ 10800 h 21600"/>
              <a:gd name="T3" fmla="+- 0 11445 1290"/>
              <a:gd name="T4" fmla="*/ T3 w 20310"/>
              <a:gd name="T5" fmla="*/ 10800 h 21600"/>
              <a:gd name="T6" fmla="+- 0 11445 1290"/>
              <a:gd name="T7" fmla="*/ T6 w 20310"/>
              <a:gd name="T8" fmla="*/ 10800 h 21600"/>
              <a:gd name="T9" fmla="+- 0 11445 1290"/>
              <a:gd name="T10" fmla="*/ T9 w 20310"/>
              <a:gd name="T11" fmla="*/ 10800 h 21600"/>
            </a:gdLst>
            <a:ahLst/>
            <a:cxnLst>
              <a:cxn ang="0">
                <a:pos x="T1" y="T2"/>
              </a:cxn>
              <a:cxn ang="0">
                <a:pos x="T4" y="T5"/>
              </a:cxn>
              <a:cxn ang="0">
                <a:pos x="T7" y="T8"/>
              </a:cxn>
              <a:cxn ang="0">
                <a:pos x="T10" y="T11"/>
              </a:cxn>
            </a:cxnLst>
            <a:rect l="0" t="0" r="r" b="b"/>
            <a:pathLst>
              <a:path w="20310" h="21600">
                <a:moveTo>
                  <a:pt x="20310" y="0"/>
                </a:moveTo>
                <a:cubicBezTo>
                  <a:pt x="11031" y="3185"/>
                  <a:pt x="1752" y="6369"/>
                  <a:pt x="231" y="9969"/>
                </a:cubicBezTo>
                <a:cubicBezTo>
                  <a:pt x="-1290" y="13569"/>
                  <a:pt x="4947" y="17585"/>
                  <a:pt x="11183" y="21600"/>
                </a:cubicBezTo>
              </a:path>
            </a:pathLst>
          </a:custGeom>
          <a:noFill/>
          <a:ln w="25400" cap="flat" cmpd="sng">
            <a:solidFill>
              <a:srgbClr val="000000"/>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a:defRPr sz="5000">
                <a:solidFill>
                  <a:srgbClr val="000000"/>
                </a:solidFill>
                <a:latin typeface="Helvetica Light" charset="0"/>
                <a:ea typeface="Helvetica Light" charset="0"/>
                <a:cs typeface="Helvetica Light" charset="0"/>
                <a:sym typeface="Helvetica Light" charset="0"/>
              </a:defRPr>
            </a:lvl1pPr>
            <a:lvl2pPr>
              <a:defRPr sz="5000">
                <a:solidFill>
                  <a:srgbClr val="000000"/>
                </a:solidFill>
                <a:latin typeface="Helvetica Light" charset="0"/>
                <a:ea typeface="Helvetica Light" charset="0"/>
                <a:cs typeface="Helvetica Light" charset="0"/>
                <a:sym typeface="Helvetica Light" charset="0"/>
              </a:defRPr>
            </a:lvl2pPr>
            <a:lvl3pPr>
              <a:defRPr sz="5000">
                <a:solidFill>
                  <a:srgbClr val="000000"/>
                </a:solidFill>
                <a:latin typeface="Helvetica Light" charset="0"/>
                <a:ea typeface="Helvetica Light" charset="0"/>
                <a:cs typeface="Helvetica Light" charset="0"/>
                <a:sym typeface="Helvetica Light" charset="0"/>
              </a:defRPr>
            </a:lvl3pPr>
            <a:lvl4pPr>
              <a:defRPr sz="5000">
                <a:solidFill>
                  <a:srgbClr val="000000"/>
                </a:solidFill>
                <a:latin typeface="Helvetica Light" charset="0"/>
                <a:ea typeface="Helvetica Light" charset="0"/>
                <a:cs typeface="Helvetica Light" charset="0"/>
                <a:sym typeface="Helvetica Light" charset="0"/>
              </a:defRPr>
            </a:lvl4pPr>
            <a:lvl5pPr>
              <a:defRPr sz="5000">
                <a:solidFill>
                  <a:srgbClr val="000000"/>
                </a:solidFill>
                <a:latin typeface="Helvetica Light" charset="0"/>
                <a:ea typeface="Helvetica Light" charset="0"/>
                <a:cs typeface="Helvetica Light" charset="0"/>
                <a:sym typeface="Helvetica Light" charset="0"/>
              </a:defRPr>
            </a:lvl5pPr>
            <a:lvl6pPr marL="4572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defTabSz="457200"/>
            <a:endParaRPr lang="it-IT" altLang="it-IT" sz="900"/>
          </a:p>
        </p:txBody>
      </p:sp>
      <p:sp>
        <p:nvSpPr>
          <p:cNvPr id="11365" name="Rectangle 101"/>
          <p:cNvSpPr>
            <a:spLocks/>
          </p:cNvSpPr>
          <p:nvPr/>
        </p:nvSpPr>
        <p:spPr bwMode="auto">
          <a:xfrm>
            <a:off x="351632" y="3748733"/>
            <a:ext cx="1008674" cy="35907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5400" tIns="25400" rIns="25400" bIns="25400" anchor="ctr">
            <a:spAutoFit/>
          </a:bodyPr>
          <a:lstStyle/>
          <a:p>
            <a:r>
              <a:rPr lang="it-IT" altLang="it-IT" sz="2000"/>
              <a:t>Sviluppo:</a:t>
            </a:r>
          </a:p>
        </p:txBody>
      </p:sp>
      <p:sp>
        <p:nvSpPr>
          <p:cNvPr id="11366" name="Rectangle 102"/>
          <p:cNvSpPr>
            <a:spLocks/>
          </p:cNvSpPr>
          <p:nvPr/>
        </p:nvSpPr>
        <p:spPr bwMode="auto">
          <a:xfrm>
            <a:off x="392907" y="1352401"/>
            <a:ext cx="1008674" cy="35907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5400" tIns="25400" rIns="25400" bIns="25400" anchor="ctr">
            <a:spAutoFit/>
          </a:bodyPr>
          <a:lstStyle/>
          <a:p>
            <a:r>
              <a:rPr lang="it-IT" altLang="it-IT" sz="2000"/>
              <a:t>Sviluppo:</a:t>
            </a:r>
          </a:p>
        </p:txBody>
      </p:sp>
      <p:sp>
        <p:nvSpPr>
          <p:cNvPr id="11367" name="Line 103"/>
          <p:cNvSpPr>
            <a:spLocks noChangeShapeType="1"/>
          </p:cNvSpPr>
          <p:nvPr/>
        </p:nvSpPr>
        <p:spPr bwMode="auto">
          <a:xfrm>
            <a:off x="423069" y="4517232"/>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11368" name="Line 104"/>
          <p:cNvSpPr>
            <a:spLocks noChangeShapeType="1"/>
          </p:cNvSpPr>
          <p:nvPr/>
        </p:nvSpPr>
        <p:spPr bwMode="auto">
          <a:xfrm>
            <a:off x="423069" y="6332538"/>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11369" name="Line 105"/>
          <p:cNvSpPr>
            <a:spLocks noChangeShapeType="1"/>
          </p:cNvSpPr>
          <p:nvPr/>
        </p:nvSpPr>
        <p:spPr bwMode="auto">
          <a:xfrm>
            <a:off x="443707" y="6657975"/>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Tree>
    <p:extLst>
      <p:ext uri="{BB962C8B-B14F-4D97-AF65-F5344CB8AC3E}">
        <p14:creationId xmlns:p14="http://schemas.microsoft.com/office/powerpoint/2010/main" val="1635247133"/>
      </p:ext>
    </p:extLst>
  </p:cSld>
  <p:clrMapOvr>
    <a:masterClrMapping/>
  </p:clrMapOvr>
  <p:transition spd="med"/>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89" name="Picture 1" descr="image7.jpe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398544" y="254000"/>
            <a:ext cx="4488656" cy="634920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2290" name="Rectangle 2"/>
          <p:cNvSpPr>
            <a:spLocks/>
          </p:cNvSpPr>
          <p:nvPr/>
        </p:nvSpPr>
        <p:spPr bwMode="auto">
          <a:xfrm>
            <a:off x="3822700" y="164659"/>
            <a:ext cx="658835" cy="18979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5400" tIns="25400" rIns="25400" bIns="25400" anchor="ctr">
            <a:spAutoFit/>
          </a:bodyPr>
          <a:lstStyle/>
          <a:p>
            <a:r>
              <a:rPr lang="it-IT" altLang="it-IT" sz="900"/>
              <a:t>Game phase </a:t>
            </a:r>
          </a:p>
        </p:txBody>
      </p:sp>
      <p:sp>
        <p:nvSpPr>
          <p:cNvPr id="12291" name="Oval 3"/>
          <p:cNvSpPr>
            <a:spLocks/>
          </p:cNvSpPr>
          <p:nvPr/>
        </p:nvSpPr>
        <p:spPr bwMode="auto">
          <a:xfrm>
            <a:off x="9598819" y="1172369"/>
            <a:ext cx="140494" cy="140494"/>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0000"/>
              </a:solidFill>
            </a:endParaRPr>
          </a:p>
        </p:txBody>
      </p:sp>
      <p:sp>
        <p:nvSpPr>
          <p:cNvPr id="12292" name="Oval 4"/>
          <p:cNvSpPr>
            <a:spLocks/>
          </p:cNvSpPr>
          <p:nvPr/>
        </p:nvSpPr>
        <p:spPr bwMode="auto">
          <a:xfrm>
            <a:off x="7887494" y="1858169"/>
            <a:ext cx="140494" cy="140494"/>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0000"/>
              </a:solidFill>
            </a:endParaRPr>
          </a:p>
        </p:txBody>
      </p:sp>
      <p:sp>
        <p:nvSpPr>
          <p:cNvPr id="12293" name="Oval 5"/>
          <p:cNvSpPr>
            <a:spLocks/>
          </p:cNvSpPr>
          <p:nvPr/>
        </p:nvSpPr>
        <p:spPr bwMode="auto">
          <a:xfrm>
            <a:off x="11080750" y="2031207"/>
            <a:ext cx="141288" cy="141288"/>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2294" name="Oval 6"/>
          <p:cNvSpPr>
            <a:spLocks/>
          </p:cNvSpPr>
          <p:nvPr/>
        </p:nvSpPr>
        <p:spPr bwMode="auto">
          <a:xfrm>
            <a:off x="8717757" y="3333750"/>
            <a:ext cx="140494" cy="140494"/>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2295" name="Oval 7"/>
          <p:cNvSpPr>
            <a:spLocks/>
          </p:cNvSpPr>
          <p:nvPr/>
        </p:nvSpPr>
        <p:spPr bwMode="auto">
          <a:xfrm>
            <a:off x="10327482" y="3237707"/>
            <a:ext cx="141288" cy="141288"/>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2296" name="Oval 8"/>
          <p:cNvSpPr>
            <a:spLocks/>
          </p:cNvSpPr>
          <p:nvPr/>
        </p:nvSpPr>
        <p:spPr bwMode="auto">
          <a:xfrm>
            <a:off x="10345738" y="2155032"/>
            <a:ext cx="133350" cy="133350"/>
          </a:xfrm>
          <a:prstGeom prst="ellipse">
            <a:avLst/>
          </a:prstGeom>
          <a:solidFill>
            <a:srgbClr val="174F8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2297" name="Oval 9"/>
          <p:cNvSpPr>
            <a:spLocks/>
          </p:cNvSpPr>
          <p:nvPr/>
        </p:nvSpPr>
        <p:spPr bwMode="auto">
          <a:xfrm>
            <a:off x="8371682" y="2120107"/>
            <a:ext cx="133350" cy="134144"/>
          </a:xfrm>
          <a:prstGeom prst="ellipse">
            <a:avLst/>
          </a:prstGeom>
          <a:solidFill>
            <a:srgbClr val="174F8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2298" name="Oval 10"/>
          <p:cNvSpPr>
            <a:spLocks/>
          </p:cNvSpPr>
          <p:nvPr/>
        </p:nvSpPr>
        <p:spPr bwMode="auto">
          <a:xfrm>
            <a:off x="9209882" y="1711325"/>
            <a:ext cx="133350" cy="134144"/>
          </a:xfrm>
          <a:prstGeom prst="ellipse">
            <a:avLst/>
          </a:prstGeom>
          <a:solidFill>
            <a:srgbClr val="174F8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2299" name="Rectangle 11"/>
          <p:cNvSpPr>
            <a:spLocks/>
          </p:cNvSpPr>
          <p:nvPr/>
        </p:nvSpPr>
        <p:spPr bwMode="auto">
          <a:xfrm>
            <a:off x="321469" y="1125389"/>
            <a:ext cx="6328569" cy="528349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spAutoFit/>
          </a:bodyPr>
          <a:lstStyle/>
          <a:p>
            <a:r>
              <a:rPr lang="it-IT" altLang="it-IT" sz="2000"/>
              <a:t>La squadra gialla gira la palla per l’uscita dalla rimessa, inizia con l’uscita a 3 cercando di creare gli spazi per i passaggi e uscire dalla pressione dell’attacco. La palla deve essere passata ai mediani  dietro una delle tre porte se la palla dietro la porta la riceve il compagno si esce dalla rimessa passando da 3 a 4   se la riceve il blu la passa ai compagni che attaccano 4 vs 3</a:t>
            </a:r>
          </a:p>
          <a:p>
            <a:endParaRPr lang="it-IT" altLang="it-IT" sz="2000"/>
          </a:p>
          <a:p>
            <a:endParaRPr lang="it-IT" altLang="it-IT" sz="2000"/>
          </a:p>
          <a:p>
            <a:r>
              <a:rPr lang="it-IT" altLang="it-IT" sz="2000"/>
              <a:t>The yellow team turn the ball to building up  the exit to three,  they try to create space for passage to getting out  of the pression. The ball must be passed to the midfielder behind one of the three doors.</a:t>
            </a:r>
          </a:p>
          <a:p>
            <a:r>
              <a:rPr lang="it-IT" altLang="it-IT" sz="2000"/>
              <a:t>If the ball is received from the companion, the exit will be changed with building up from 3 to 4. If the ball is received from the blue player,he will begin the attack of the blue team</a:t>
            </a:r>
          </a:p>
        </p:txBody>
      </p:sp>
      <p:grpSp>
        <p:nvGrpSpPr>
          <p:cNvPr id="12300" name="Group 12"/>
          <p:cNvGrpSpPr>
            <a:grpSpLocks/>
          </p:cNvGrpSpPr>
          <p:nvPr/>
        </p:nvGrpSpPr>
        <p:grpSpPr bwMode="auto">
          <a:xfrm>
            <a:off x="8014494" y="2032000"/>
            <a:ext cx="89694" cy="98425"/>
            <a:chOff x="0" y="-1"/>
            <a:chExt cx="180003" cy="197476"/>
          </a:xfrm>
        </p:grpSpPr>
        <p:pic>
          <p:nvPicPr>
            <p:cNvPr id="12301" name="Picture 13" descr="image4.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180003" cy="19747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2302" name="Picture 14" descr="image5.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6148" y="59478"/>
              <a:ext cx="68128" cy="784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12303" name="Group 15"/>
          <p:cNvGrpSpPr>
            <a:grpSpLocks/>
          </p:cNvGrpSpPr>
          <p:nvPr/>
        </p:nvGrpSpPr>
        <p:grpSpPr bwMode="auto">
          <a:xfrm>
            <a:off x="7674769" y="2921000"/>
            <a:ext cx="702469" cy="147638"/>
            <a:chOff x="-1" y="-1"/>
            <a:chExt cx="1404914" cy="295317"/>
          </a:xfrm>
        </p:grpSpPr>
        <p:sp>
          <p:nvSpPr>
            <p:cNvPr id="12304" name="AutoShape 16"/>
            <p:cNvSpPr>
              <a:spLocks/>
            </p:cNvSpPr>
            <p:nvPr/>
          </p:nvSpPr>
          <p:spPr bwMode="auto">
            <a:xfrm>
              <a:off x="1131824" y="22227"/>
              <a:ext cx="273089" cy="27308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2305" name="AutoShape 17"/>
            <p:cNvSpPr>
              <a:spLocks/>
            </p:cNvSpPr>
            <p:nvPr/>
          </p:nvSpPr>
          <p:spPr bwMode="auto">
            <a:xfrm>
              <a:off x="-1" y="-1"/>
              <a:ext cx="273088" cy="27309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grpSp>
      <p:grpSp>
        <p:nvGrpSpPr>
          <p:cNvPr id="12306" name="Group 18"/>
          <p:cNvGrpSpPr>
            <a:grpSpLocks/>
          </p:cNvGrpSpPr>
          <p:nvPr/>
        </p:nvGrpSpPr>
        <p:grpSpPr bwMode="auto">
          <a:xfrm>
            <a:off x="10925969" y="2996407"/>
            <a:ext cx="702469" cy="147638"/>
            <a:chOff x="-1" y="-1"/>
            <a:chExt cx="1404914" cy="295317"/>
          </a:xfrm>
        </p:grpSpPr>
        <p:sp>
          <p:nvSpPr>
            <p:cNvPr id="12307" name="AutoShape 19"/>
            <p:cNvSpPr>
              <a:spLocks/>
            </p:cNvSpPr>
            <p:nvPr/>
          </p:nvSpPr>
          <p:spPr bwMode="auto">
            <a:xfrm>
              <a:off x="1131824" y="22227"/>
              <a:ext cx="273089" cy="27308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2308" name="AutoShape 20"/>
            <p:cNvSpPr>
              <a:spLocks/>
            </p:cNvSpPr>
            <p:nvPr/>
          </p:nvSpPr>
          <p:spPr bwMode="auto">
            <a:xfrm>
              <a:off x="-1" y="-1"/>
              <a:ext cx="273088" cy="27309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grpSp>
      <p:sp>
        <p:nvSpPr>
          <p:cNvPr id="12309" name="Line 21"/>
          <p:cNvSpPr>
            <a:spLocks noChangeShapeType="1"/>
          </p:cNvSpPr>
          <p:nvPr/>
        </p:nvSpPr>
        <p:spPr bwMode="auto">
          <a:xfrm flipH="1" flipV="1">
            <a:off x="9772650" y="1312863"/>
            <a:ext cx="1304132" cy="755650"/>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12310" name="Line 22"/>
          <p:cNvSpPr>
            <a:spLocks noChangeShapeType="1"/>
          </p:cNvSpPr>
          <p:nvPr/>
        </p:nvSpPr>
        <p:spPr bwMode="auto">
          <a:xfrm flipV="1">
            <a:off x="8108950" y="1269207"/>
            <a:ext cx="1489869" cy="630238"/>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12311" name="Line 23"/>
          <p:cNvSpPr>
            <a:spLocks noChangeShapeType="1"/>
          </p:cNvSpPr>
          <p:nvPr/>
        </p:nvSpPr>
        <p:spPr bwMode="auto">
          <a:xfrm flipH="1">
            <a:off x="8026400" y="1186657"/>
            <a:ext cx="1572419" cy="630238"/>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12312" name="Line 24"/>
          <p:cNvSpPr>
            <a:spLocks noChangeShapeType="1"/>
          </p:cNvSpPr>
          <p:nvPr/>
        </p:nvSpPr>
        <p:spPr bwMode="auto">
          <a:xfrm>
            <a:off x="9772650" y="1186657"/>
            <a:ext cx="1308894" cy="800894"/>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grpSp>
        <p:nvGrpSpPr>
          <p:cNvPr id="12313" name="Group 25"/>
          <p:cNvGrpSpPr>
            <a:grpSpLocks/>
          </p:cNvGrpSpPr>
          <p:nvPr/>
        </p:nvGrpSpPr>
        <p:grpSpPr bwMode="auto">
          <a:xfrm>
            <a:off x="9353550" y="2754313"/>
            <a:ext cx="702469" cy="147638"/>
            <a:chOff x="-1" y="-1"/>
            <a:chExt cx="1404914" cy="295317"/>
          </a:xfrm>
        </p:grpSpPr>
        <p:sp>
          <p:nvSpPr>
            <p:cNvPr id="12314" name="AutoShape 26"/>
            <p:cNvSpPr>
              <a:spLocks/>
            </p:cNvSpPr>
            <p:nvPr/>
          </p:nvSpPr>
          <p:spPr bwMode="auto">
            <a:xfrm>
              <a:off x="1131824" y="22227"/>
              <a:ext cx="273089" cy="27308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2315" name="AutoShape 27"/>
            <p:cNvSpPr>
              <a:spLocks/>
            </p:cNvSpPr>
            <p:nvPr/>
          </p:nvSpPr>
          <p:spPr bwMode="auto">
            <a:xfrm>
              <a:off x="-1" y="-1"/>
              <a:ext cx="273088" cy="27309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grpSp>
      <p:sp>
        <p:nvSpPr>
          <p:cNvPr id="12316" name="Oval 28"/>
          <p:cNvSpPr>
            <a:spLocks/>
          </p:cNvSpPr>
          <p:nvPr/>
        </p:nvSpPr>
        <p:spPr bwMode="auto">
          <a:xfrm>
            <a:off x="9424194" y="3339307"/>
            <a:ext cx="134144" cy="134144"/>
          </a:xfrm>
          <a:prstGeom prst="ellipse">
            <a:avLst/>
          </a:prstGeom>
          <a:solidFill>
            <a:srgbClr val="174F8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2317" name="Line 29"/>
          <p:cNvSpPr>
            <a:spLocks noChangeShapeType="1"/>
          </p:cNvSpPr>
          <p:nvPr/>
        </p:nvSpPr>
        <p:spPr bwMode="auto">
          <a:xfrm flipH="1" flipV="1">
            <a:off x="8561388" y="3227388"/>
            <a:ext cx="764382" cy="111919"/>
          </a:xfrm>
          <a:prstGeom prst="line">
            <a:avLst/>
          </a:prstGeom>
          <a:noFill/>
          <a:ln w="25400" cap="flat" cmpd="sng">
            <a:solidFill>
              <a:srgbClr val="000000"/>
            </a:solidFill>
            <a:prstDash val="dash"/>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12318" name="Line 30"/>
          <p:cNvSpPr>
            <a:spLocks noChangeShapeType="1"/>
          </p:cNvSpPr>
          <p:nvPr/>
        </p:nvSpPr>
        <p:spPr bwMode="auto">
          <a:xfrm flipH="1" flipV="1">
            <a:off x="7931150" y="3275807"/>
            <a:ext cx="764382" cy="111919"/>
          </a:xfrm>
          <a:prstGeom prst="line">
            <a:avLst/>
          </a:prstGeom>
          <a:noFill/>
          <a:ln w="25400" cap="flat" cmpd="sng">
            <a:solidFill>
              <a:srgbClr val="000000"/>
            </a:solidFill>
            <a:prstDash val="dash"/>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12319" name="Rectangle 31"/>
          <p:cNvSpPr>
            <a:spLocks/>
          </p:cNvSpPr>
          <p:nvPr/>
        </p:nvSpPr>
        <p:spPr bwMode="auto">
          <a:xfrm>
            <a:off x="323850" y="715020"/>
            <a:ext cx="1008674" cy="35907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5400" tIns="25400" rIns="25400" bIns="25400" anchor="ctr">
            <a:spAutoFit/>
          </a:bodyPr>
          <a:lstStyle/>
          <a:p>
            <a:r>
              <a:rPr lang="it-IT" altLang="it-IT" sz="2000"/>
              <a:t>Sviluppo:</a:t>
            </a:r>
          </a:p>
        </p:txBody>
      </p:sp>
      <p:sp>
        <p:nvSpPr>
          <p:cNvPr id="12320" name="Rectangle 32"/>
          <p:cNvSpPr>
            <a:spLocks/>
          </p:cNvSpPr>
          <p:nvPr/>
        </p:nvSpPr>
        <p:spPr bwMode="auto">
          <a:xfrm>
            <a:off x="402432" y="3395514"/>
            <a:ext cx="1526828" cy="35907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5400" tIns="25400" rIns="25400" bIns="25400" anchor="ctr">
            <a:spAutoFit/>
          </a:bodyPr>
          <a:lstStyle/>
          <a:p>
            <a:r>
              <a:rPr lang="it-IT" altLang="it-IT" sz="2000"/>
              <a:t>Development:</a:t>
            </a:r>
          </a:p>
        </p:txBody>
      </p:sp>
    </p:spTree>
    <p:extLst>
      <p:ext uri="{BB962C8B-B14F-4D97-AF65-F5344CB8AC3E}">
        <p14:creationId xmlns:p14="http://schemas.microsoft.com/office/powerpoint/2010/main" val="102850025"/>
      </p:ext>
    </p:extLst>
  </p:cSld>
  <p:clrMapOvr>
    <a:masterClrMapping/>
  </p:clrMapOvr>
  <p:transition spd="med"/>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3" name="Picture 1" descr="image7.jpe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398544" y="254000"/>
            <a:ext cx="4488656" cy="634920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3314" name="Rectangle 2"/>
          <p:cNvSpPr>
            <a:spLocks/>
          </p:cNvSpPr>
          <p:nvPr/>
        </p:nvSpPr>
        <p:spPr bwMode="auto">
          <a:xfrm>
            <a:off x="3822700" y="164659"/>
            <a:ext cx="658835" cy="18979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5400" tIns="25400" rIns="25400" bIns="25400" anchor="ctr">
            <a:spAutoFit/>
          </a:bodyPr>
          <a:lstStyle/>
          <a:p>
            <a:r>
              <a:rPr lang="it-IT" altLang="it-IT" sz="900"/>
              <a:t>Game phase </a:t>
            </a:r>
          </a:p>
        </p:txBody>
      </p:sp>
      <p:sp>
        <p:nvSpPr>
          <p:cNvPr id="13315" name="AutoShape 3"/>
          <p:cNvSpPr>
            <a:spLocks/>
          </p:cNvSpPr>
          <p:nvPr/>
        </p:nvSpPr>
        <p:spPr bwMode="auto">
          <a:xfrm>
            <a:off x="10161588" y="1987550"/>
            <a:ext cx="130969" cy="13017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3316" name="AutoShape 4"/>
          <p:cNvSpPr>
            <a:spLocks/>
          </p:cNvSpPr>
          <p:nvPr/>
        </p:nvSpPr>
        <p:spPr bwMode="auto">
          <a:xfrm>
            <a:off x="9018588" y="1966119"/>
            <a:ext cx="130969" cy="13096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3317" name="AutoShape 5"/>
          <p:cNvSpPr>
            <a:spLocks/>
          </p:cNvSpPr>
          <p:nvPr/>
        </p:nvSpPr>
        <p:spPr bwMode="auto">
          <a:xfrm>
            <a:off x="10362407" y="3448844"/>
            <a:ext cx="130969" cy="13017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3318" name="AutoShape 6"/>
          <p:cNvSpPr>
            <a:spLocks/>
          </p:cNvSpPr>
          <p:nvPr/>
        </p:nvSpPr>
        <p:spPr bwMode="auto">
          <a:xfrm>
            <a:off x="11214894" y="795338"/>
            <a:ext cx="130175" cy="13096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3319" name="AutoShape 7"/>
          <p:cNvSpPr>
            <a:spLocks/>
          </p:cNvSpPr>
          <p:nvPr/>
        </p:nvSpPr>
        <p:spPr bwMode="auto">
          <a:xfrm>
            <a:off x="8049419" y="774700"/>
            <a:ext cx="130175" cy="13096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3320" name="AutoShape 8"/>
          <p:cNvSpPr>
            <a:spLocks/>
          </p:cNvSpPr>
          <p:nvPr/>
        </p:nvSpPr>
        <p:spPr bwMode="auto">
          <a:xfrm>
            <a:off x="8928894" y="3428207"/>
            <a:ext cx="130175" cy="13017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grpSp>
        <p:nvGrpSpPr>
          <p:cNvPr id="13321" name="Group 9"/>
          <p:cNvGrpSpPr>
            <a:grpSpLocks/>
          </p:cNvGrpSpPr>
          <p:nvPr/>
        </p:nvGrpSpPr>
        <p:grpSpPr bwMode="auto">
          <a:xfrm>
            <a:off x="9377363" y="1869748"/>
            <a:ext cx="140494" cy="297517"/>
            <a:chOff x="0" y="-5418"/>
            <a:chExt cx="281301" cy="595034"/>
          </a:xfrm>
        </p:grpSpPr>
        <p:sp>
          <p:nvSpPr>
            <p:cNvPr id="13322" name="Oval 10"/>
            <p:cNvSpPr>
              <a:spLocks/>
            </p:cNvSpPr>
            <p:nvPr/>
          </p:nvSpPr>
          <p:spPr bwMode="auto">
            <a:xfrm>
              <a:off x="0" y="151449"/>
              <a:ext cx="281301" cy="281302"/>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0000"/>
                </a:solidFill>
              </a:endParaRPr>
            </a:p>
          </p:txBody>
        </p:sp>
        <p:sp>
          <p:nvSpPr>
            <p:cNvPr id="13323" name="Rectangle 11"/>
            <p:cNvSpPr>
              <a:spLocks/>
            </p:cNvSpPr>
            <p:nvPr/>
          </p:nvSpPr>
          <p:spPr bwMode="auto">
            <a:xfrm>
              <a:off x="41196" y="-5418"/>
              <a:ext cx="198911" cy="59503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spAutoFit/>
            </a:bodyPr>
            <a:lstStyle/>
            <a:p>
              <a:r>
                <a:rPr lang="it-IT" altLang="it-IT" sz="1600">
                  <a:solidFill>
                    <a:srgbClr val="FF0000"/>
                  </a:solidFill>
                </a:rPr>
                <a:t>2</a:t>
              </a:r>
            </a:p>
          </p:txBody>
        </p:sp>
      </p:grpSp>
      <p:grpSp>
        <p:nvGrpSpPr>
          <p:cNvPr id="13324" name="Group 12"/>
          <p:cNvGrpSpPr>
            <a:grpSpLocks/>
          </p:cNvGrpSpPr>
          <p:nvPr/>
        </p:nvGrpSpPr>
        <p:grpSpPr bwMode="auto">
          <a:xfrm>
            <a:off x="9563894" y="1973729"/>
            <a:ext cx="140494" cy="297517"/>
            <a:chOff x="0" y="-5418"/>
            <a:chExt cx="281301" cy="595034"/>
          </a:xfrm>
        </p:grpSpPr>
        <p:sp>
          <p:nvSpPr>
            <p:cNvPr id="13325" name="Oval 13"/>
            <p:cNvSpPr>
              <a:spLocks/>
            </p:cNvSpPr>
            <p:nvPr/>
          </p:nvSpPr>
          <p:spPr bwMode="auto">
            <a:xfrm>
              <a:off x="0" y="151449"/>
              <a:ext cx="281301" cy="281302"/>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0000"/>
                </a:solidFill>
              </a:endParaRPr>
            </a:p>
          </p:txBody>
        </p:sp>
        <p:sp>
          <p:nvSpPr>
            <p:cNvPr id="13326" name="Rectangle 14"/>
            <p:cNvSpPr>
              <a:spLocks/>
            </p:cNvSpPr>
            <p:nvPr/>
          </p:nvSpPr>
          <p:spPr bwMode="auto">
            <a:xfrm>
              <a:off x="41196" y="-5418"/>
              <a:ext cx="198911" cy="59503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spAutoFit/>
            </a:bodyPr>
            <a:lstStyle/>
            <a:p>
              <a:r>
                <a:rPr lang="it-IT" altLang="it-IT" sz="1600">
                  <a:solidFill>
                    <a:srgbClr val="FF0000"/>
                  </a:solidFill>
                </a:rPr>
                <a:t>5</a:t>
              </a:r>
            </a:p>
          </p:txBody>
        </p:sp>
      </p:grpSp>
      <p:sp>
        <p:nvSpPr>
          <p:cNvPr id="13327" name="Oval 15"/>
          <p:cNvSpPr>
            <a:spLocks/>
          </p:cNvSpPr>
          <p:nvPr/>
        </p:nvSpPr>
        <p:spPr bwMode="auto">
          <a:xfrm>
            <a:off x="9764713" y="1975644"/>
            <a:ext cx="141288" cy="141288"/>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grpSp>
        <p:nvGrpSpPr>
          <p:cNvPr id="13328" name="Group 16"/>
          <p:cNvGrpSpPr>
            <a:grpSpLocks/>
          </p:cNvGrpSpPr>
          <p:nvPr/>
        </p:nvGrpSpPr>
        <p:grpSpPr bwMode="auto">
          <a:xfrm>
            <a:off x="9120982" y="477511"/>
            <a:ext cx="140494" cy="297517"/>
            <a:chOff x="0" y="-5418"/>
            <a:chExt cx="281301" cy="595034"/>
          </a:xfrm>
        </p:grpSpPr>
        <p:sp>
          <p:nvSpPr>
            <p:cNvPr id="13329" name="Oval 17"/>
            <p:cNvSpPr>
              <a:spLocks/>
            </p:cNvSpPr>
            <p:nvPr/>
          </p:nvSpPr>
          <p:spPr bwMode="auto">
            <a:xfrm>
              <a:off x="0" y="151449"/>
              <a:ext cx="281301" cy="281302"/>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0000"/>
                </a:solidFill>
              </a:endParaRPr>
            </a:p>
          </p:txBody>
        </p:sp>
        <p:sp>
          <p:nvSpPr>
            <p:cNvPr id="13330" name="Rectangle 18"/>
            <p:cNvSpPr>
              <a:spLocks/>
            </p:cNvSpPr>
            <p:nvPr/>
          </p:nvSpPr>
          <p:spPr bwMode="auto">
            <a:xfrm>
              <a:off x="41196" y="-5418"/>
              <a:ext cx="198911" cy="59503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spAutoFit/>
            </a:bodyPr>
            <a:lstStyle/>
            <a:p>
              <a:r>
                <a:rPr lang="it-IT" altLang="it-IT" sz="1600">
                  <a:solidFill>
                    <a:srgbClr val="FF0000"/>
                  </a:solidFill>
                </a:rPr>
                <a:t>9</a:t>
              </a:r>
            </a:p>
          </p:txBody>
        </p:sp>
      </p:grpSp>
      <p:grpSp>
        <p:nvGrpSpPr>
          <p:cNvPr id="13331" name="Group 19"/>
          <p:cNvGrpSpPr>
            <a:grpSpLocks/>
          </p:cNvGrpSpPr>
          <p:nvPr/>
        </p:nvGrpSpPr>
        <p:grpSpPr bwMode="auto">
          <a:xfrm>
            <a:off x="9606757" y="933917"/>
            <a:ext cx="140494" cy="297517"/>
            <a:chOff x="0" y="-5418"/>
            <a:chExt cx="281301" cy="595034"/>
          </a:xfrm>
        </p:grpSpPr>
        <p:sp>
          <p:nvSpPr>
            <p:cNvPr id="13332" name="Oval 20"/>
            <p:cNvSpPr>
              <a:spLocks/>
            </p:cNvSpPr>
            <p:nvPr/>
          </p:nvSpPr>
          <p:spPr bwMode="auto">
            <a:xfrm>
              <a:off x="0" y="151449"/>
              <a:ext cx="281301" cy="281302"/>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0000"/>
                </a:solidFill>
              </a:endParaRPr>
            </a:p>
          </p:txBody>
        </p:sp>
        <p:sp>
          <p:nvSpPr>
            <p:cNvPr id="13333" name="Rectangle 21"/>
            <p:cNvSpPr>
              <a:spLocks/>
            </p:cNvSpPr>
            <p:nvPr/>
          </p:nvSpPr>
          <p:spPr bwMode="auto">
            <a:xfrm>
              <a:off x="41196" y="-5418"/>
              <a:ext cx="198911" cy="59503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spAutoFit/>
            </a:bodyPr>
            <a:lstStyle/>
            <a:p>
              <a:r>
                <a:rPr lang="it-IT" altLang="it-IT" sz="1600">
                  <a:solidFill>
                    <a:srgbClr val="FF0000"/>
                  </a:solidFill>
                </a:rPr>
                <a:t>7</a:t>
              </a:r>
            </a:p>
          </p:txBody>
        </p:sp>
      </p:grpSp>
      <p:grpSp>
        <p:nvGrpSpPr>
          <p:cNvPr id="13334" name="Group 22"/>
          <p:cNvGrpSpPr>
            <a:grpSpLocks/>
          </p:cNvGrpSpPr>
          <p:nvPr/>
        </p:nvGrpSpPr>
        <p:grpSpPr bwMode="auto">
          <a:xfrm>
            <a:off x="10041732" y="484654"/>
            <a:ext cx="141288" cy="297517"/>
            <a:chOff x="0" y="-5418"/>
            <a:chExt cx="281301" cy="595034"/>
          </a:xfrm>
        </p:grpSpPr>
        <p:sp>
          <p:nvSpPr>
            <p:cNvPr id="13335" name="Oval 23"/>
            <p:cNvSpPr>
              <a:spLocks/>
            </p:cNvSpPr>
            <p:nvPr/>
          </p:nvSpPr>
          <p:spPr bwMode="auto">
            <a:xfrm>
              <a:off x="0" y="151449"/>
              <a:ext cx="281301" cy="281302"/>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0000"/>
                </a:solidFill>
              </a:endParaRPr>
            </a:p>
          </p:txBody>
        </p:sp>
        <p:sp>
          <p:nvSpPr>
            <p:cNvPr id="13336" name="Rectangle 24"/>
            <p:cNvSpPr>
              <a:spLocks/>
            </p:cNvSpPr>
            <p:nvPr/>
          </p:nvSpPr>
          <p:spPr bwMode="auto">
            <a:xfrm>
              <a:off x="41195" y="-5418"/>
              <a:ext cx="198910" cy="59503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spAutoFit/>
            </a:bodyPr>
            <a:lstStyle/>
            <a:p>
              <a:r>
                <a:rPr lang="it-IT" altLang="it-IT" sz="1600">
                  <a:solidFill>
                    <a:srgbClr val="FF0000"/>
                  </a:solidFill>
                </a:rPr>
                <a:t>1</a:t>
              </a:r>
            </a:p>
          </p:txBody>
        </p:sp>
      </p:grpSp>
      <p:sp>
        <p:nvSpPr>
          <p:cNvPr id="13337" name="Oval 25"/>
          <p:cNvSpPr>
            <a:spLocks/>
          </p:cNvSpPr>
          <p:nvPr/>
        </p:nvSpPr>
        <p:spPr bwMode="auto">
          <a:xfrm>
            <a:off x="8179594" y="3838575"/>
            <a:ext cx="140494" cy="140494"/>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3338" name="Oval 26"/>
          <p:cNvSpPr>
            <a:spLocks/>
          </p:cNvSpPr>
          <p:nvPr/>
        </p:nvSpPr>
        <p:spPr bwMode="auto">
          <a:xfrm>
            <a:off x="11074400" y="3979069"/>
            <a:ext cx="140494" cy="141288"/>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3339" name="Oval 27"/>
          <p:cNvSpPr>
            <a:spLocks/>
          </p:cNvSpPr>
          <p:nvPr/>
        </p:nvSpPr>
        <p:spPr bwMode="auto">
          <a:xfrm>
            <a:off x="9971882" y="617538"/>
            <a:ext cx="133350" cy="133350"/>
          </a:xfrm>
          <a:prstGeom prst="ellipse">
            <a:avLst/>
          </a:prstGeom>
          <a:solidFill>
            <a:srgbClr val="174F8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3340" name="Oval 28"/>
          <p:cNvSpPr>
            <a:spLocks/>
          </p:cNvSpPr>
          <p:nvPr/>
        </p:nvSpPr>
        <p:spPr bwMode="auto">
          <a:xfrm>
            <a:off x="9340850" y="679450"/>
            <a:ext cx="134144" cy="133350"/>
          </a:xfrm>
          <a:prstGeom prst="ellipse">
            <a:avLst/>
          </a:prstGeom>
          <a:solidFill>
            <a:srgbClr val="174F8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3341" name="Oval 29"/>
          <p:cNvSpPr>
            <a:spLocks/>
          </p:cNvSpPr>
          <p:nvPr/>
        </p:nvSpPr>
        <p:spPr bwMode="auto">
          <a:xfrm>
            <a:off x="9542463" y="977107"/>
            <a:ext cx="133350" cy="134144"/>
          </a:xfrm>
          <a:prstGeom prst="ellipse">
            <a:avLst/>
          </a:prstGeom>
          <a:solidFill>
            <a:srgbClr val="174F8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3342" name="Line 30"/>
          <p:cNvSpPr>
            <a:spLocks noChangeShapeType="1"/>
          </p:cNvSpPr>
          <p:nvPr/>
        </p:nvSpPr>
        <p:spPr bwMode="auto">
          <a:xfrm flipH="1">
            <a:off x="8179594" y="639763"/>
            <a:ext cx="838994" cy="386557"/>
          </a:xfrm>
          <a:prstGeom prst="line">
            <a:avLst/>
          </a:prstGeom>
          <a:noFill/>
          <a:ln w="25400" cap="flat" cmpd="sng">
            <a:solidFill>
              <a:srgbClr val="000000"/>
            </a:solidFill>
            <a:prstDash val="dash"/>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13343" name="AutoShape 31"/>
          <p:cNvSpPr>
            <a:spLocks/>
          </p:cNvSpPr>
          <p:nvPr/>
        </p:nvSpPr>
        <p:spPr bwMode="auto">
          <a:xfrm>
            <a:off x="8824913" y="1784350"/>
            <a:ext cx="568325" cy="279400"/>
          </a:xfrm>
          <a:custGeom>
            <a:avLst/>
            <a:gdLst>
              <a:gd name="T0" fmla="*/ 10800 w 21600"/>
              <a:gd name="T1" fmla="+- 0 11388 1176"/>
              <a:gd name="T2" fmla="*/ 11388 h 20424"/>
              <a:gd name="T3" fmla="*/ 10800 w 21600"/>
              <a:gd name="T4" fmla="+- 0 11388 1176"/>
              <a:gd name="T5" fmla="*/ 11388 h 20424"/>
              <a:gd name="T6" fmla="*/ 10800 w 21600"/>
              <a:gd name="T7" fmla="+- 0 11388 1176"/>
              <a:gd name="T8" fmla="*/ 11388 h 20424"/>
              <a:gd name="T9" fmla="*/ 10800 w 21600"/>
              <a:gd name="T10" fmla="+- 0 11388 1176"/>
              <a:gd name="T11" fmla="*/ 11388 h 20424"/>
            </a:gdLst>
            <a:ahLst/>
            <a:cxnLst>
              <a:cxn ang="0">
                <a:pos x="T0" y="T2"/>
              </a:cxn>
              <a:cxn ang="0">
                <a:pos x="T3" y="T5"/>
              </a:cxn>
              <a:cxn ang="0">
                <a:pos x="T6" y="T8"/>
              </a:cxn>
              <a:cxn ang="0">
                <a:pos x="T9" y="T11"/>
              </a:cxn>
            </a:cxnLst>
            <a:rect l="0" t="0" r="r" b="b"/>
            <a:pathLst>
              <a:path w="21600" h="20424">
                <a:moveTo>
                  <a:pt x="21600" y="12324"/>
                </a:moveTo>
                <a:cubicBezTo>
                  <a:pt x="17341" y="5574"/>
                  <a:pt x="13083" y="-1176"/>
                  <a:pt x="9483" y="174"/>
                </a:cubicBezTo>
                <a:cubicBezTo>
                  <a:pt x="5883" y="1524"/>
                  <a:pt x="2941" y="10974"/>
                  <a:pt x="0" y="20424"/>
                </a:cubicBezTo>
              </a:path>
            </a:pathLst>
          </a:custGeom>
          <a:noFill/>
          <a:ln w="25400" cap="flat" cmpd="sng">
            <a:solidFill>
              <a:srgbClr val="000000"/>
            </a:solidFill>
            <a:prstDash val="dash"/>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a:defRPr sz="5000">
                <a:solidFill>
                  <a:srgbClr val="000000"/>
                </a:solidFill>
                <a:latin typeface="Helvetica Light" charset="0"/>
                <a:ea typeface="Helvetica Light" charset="0"/>
                <a:cs typeface="Helvetica Light" charset="0"/>
                <a:sym typeface="Helvetica Light" charset="0"/>
              </a:defRPr>
            </a:lvl1pPr>
            <a:lvl2pPr>
              <a:defRPr sz="5000">
                <a:solidFill>
                  <a:srgbClr val="000000"/>
                </a:solidFill>
                <a:latin typeface="Helvetica Light" charset="0"/>
                <a:ea typeface="Helvetica Light" charset="0"/>
                <a:cs typeface="Helvetica Light" charset="0"/>
                <a:sym typeface="Helvetica Light" charset="0"/>
              </a:defRPr>
            </a:lvl2pPr>
            <a:lvl3pPr>
              <a:defRPr sz="5000">
                <a:solidFill>
                  <a:srgbClr val="000000"/>
                </a:solidFill>
                <a:latin typeface="Helvetica Light" charset="0"/>
                <a:ea typeface="Helvetica Light" charset="0"/>
                <a:cs typeface="Helvetica Light" charset="0"/>
                <a:sym typeface="Helvetica Light" charset="0"/>
              </a:defRPr>
            </a:lvl3pPr>
            <a:lvl4pPr>
              <a:defRPr sz="5000">
                <a:solidFill>
                  <a:srgbClr val="000000"/>
                </a:solidFill>
                <a:latin typeface="Helvetica Light" charset="0"/>
                <a:ea typeface="Helvetica Light" charset="0"/>
                <a:cs typeface="Helvetica Light" charset="0"/>
                <a:sym typeface="Helvetica Light" charset="0"/>
              </a:defRPr>
            </a:lvl4pPr>
            <a:lvl5pPr>
              <a:defRPr sz="5000">
                <a:solidFill>
                  <a:srgbClr val="000000"/>
                </a:solidFill>
                <a:latin typeface="Helvetica Light" charset="0"/>
                <a:ea typeface="Helvetica Light" charset="0"/>
                <a:cs typeface="Helvetica Light" charset="0"/>
                <a:sym typeface="Helvetica Light" charset="0"/>
              </a:defRPr>
            </a:lvl5pPr>
            <a:lvl6pPr marL="4572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defTabSz="457200"/>
            <a:endParaRPr lang="it-IT" altLang="it-IT" sz="900"/>
          </a:p>
        </p:txBody>
      </p:sp>
      <p:grpSp>
        <p:nvGrpSpPr>
          <p:cNvPr id="13344" name="Group 32"/>
          <p:cNvGrpSpPr>
            <a:grpSpLocks/>
          </p:cNvGrpSpPr>
          <p:nvPr/>
        </p:nvGrpSpPr>
        <p:grpSpPr bwMode="auto">
          <a:xfrm>
            <a:off x="10983913" y="3880644"/>
            <a:ext cx="90488" cy="98425"/>
            <a:chOff x="0" y="-1"/>
            <a:chExt cx="180003" cy="197476"/>
          </a:xfrm>
        </p:grpSpPr>
        <p:pic>
          <p:nvPicPr>
            <p:cNvPr id="13345" name="Picture 33" descr="image4.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180003" cy="19747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3346" name="Picture 34" descr="image5.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6148" y="59478"/>
              <a:ext cx="68128" cy="784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
        <p:nvSpPr>
          <p:cNvPr id="13347" name="Line 35"/>
          <p:cNvSpPr>
            <a:spLocks noChangeShapeType="1"/>
          </p:cNvSpPr>
          <p:nvPr/>
        </p:nvSpPr>
        <p:spPr bwMode="auto">
          <a:xfrm flipH="1" flipV="1">
            <a:off x="8492332" y="3979069"/>
            <a:ext cx="2491581" cy="794"/>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13348" name="AutoShape 36"/>
          <p:cNvSpPr>
            <a:spLocks/>
          </p:cNvSpPr>
          <p:nvPr/>
        </p:nvSpPr>
        <p:spPr bwMode="auto">
          <a:xfrm>
            <a:off x="7744619" y="3282950"/>
            <a:ext cx="442913" cy="52705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600" y="21600"/>
                </a:moveTo>
                <a:cubicBezTo>
                  <a:pt x="20025" y="20937"/>
                  <a:pt x="18450" y="20274"/>
                  <a:pt x="16875" y="19326"/>
                </a:cubicBezTo>
                <a:cubicBezTo>
                  <a:pt x="15300" y="18379"/>
                  <a:pt x="12038" y="16863"/>
                  <a:pt x="12150" y="15916"/>
                </a:cubicBezTo>
                <a:cubicBezTo>
                  <a:pt x="12263" y="14968"/>
                  <a:pt x="18000" y="14116"/>
                  <a:pt x="17550" y="13642"/>
                </a:cubicBezTo>
                <a:cubicBezTo>
                  <a:pt x="17100" y="13168"/>
                  <a:pt x="9900" y="13832"/>
                  <a:pt x="9450" y="13074"/>
                </a:cubicBezTo>
                <a:cubicBezTo>
                  <a:pt x="9000" y="12316"/>
                  <a:pt x="15525" y="9853"/>
                  <a:pt x="14850" y="9095"/>
                </a:cubicBezTo>
                <a:cubicBezTo>
                  <a:pt x="14175" y="8337"/>
                  <a:pt x="6075" y="9568"/>
                  <a:pt x="5400" y="8526"/>
                </a:cubicBezTo>
                <a:cubicBezTo>
                  <a:pt x="4725" y="7484"/>
                  <a:pt x="11700" y="4263"/>
                  <a:pt x="10800" y="2842"/>
                </a:cubicBezTo>
                <a:cubicBezTo>
                  <a:pt x="9900" y="1421"/>
                  <a:pt x="4950" y="711"/>
                  <a:pt x="0" y="0"/>
                </a:cubicBezTo>
              </a:path>
            </a:pathLst>
          </a:custGeom>
          <a:noFill/>
          <a:ln w="25400" cap="flat" cmpd="sng">
            <a:solidFill>
              <a:srgbClr val="000000"/>
            </a:solidFill>
            <a:prstDash val="dash"/>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a:defRPr sz="5000">
                <a:solidFill>
                  <a:srgbClr val="000000"/>
                </a:solidFill>
                <a:latin typeface="Helvetica Light" charset="0"/>
                <a:ea typeface="Helvetica Light" charset="0"/>
                <a:cs typeface="Helvetica Light" charset="0"/>
                <a:sym typeface="Helvetica Light" charset="0"/>
              </a:defRPr>
            </a:lvl1pPr>
            <a:lvl2pPr>
              <a:defRPr sz="5000">
                <a:solidFill>
                  <a:srgbClr val="000000"/>
                </a:solidFill>
                <a:latin typeface="Helvetica Light" charset="0"/>
                <a:ea typeface="Helvetica Light" charset="0"/>
                <a:cs typeface="Helvetica Light" charset="0"/>
                <a:sym typeface="Helvetica Light" charset="0"/>
              </a:defRPr>
            </a:lvl2pPr>
            <a:lvl3pPr>
              <a:defRPr sz="5000">
                <a:solidFill>
                  <a:srgbClr val="000000"/>
                </a:solidFill>
                <a:latin typeface="Helvetica Light" charset="0"/>
                <a:ea typeface="Helvetica Light" charset="0"/>
                <a:cs typeface="Helvetica Light" charset="0"/>
                <a:sym typeface="Helvetica Light" charset="0"/>
              </a:defRPr>
            </a:lvl3pPr>
            <a:lvl4pPr>
              <a:defRPr sz="5000">
                <a:solidFill>
                  <a:srgbClr val="000000"/>
                </a:solidFill>
                <a:latin typeface="Helvetica Light" charset="0"/>
                <a:ea typeface="Helvetica Light" charset="0"/>
                <a:cs typeface="Helvetica Light" charset="0"/>
                <a:sym typeface="Helvetica Light" charset="0"/>
              </a:defRPr>
            </a:lvl4pPr>
            <a:lvl5pPr>
              <a:defRPr sz="5000">
                <a:solidFill>
                  <a:srgbClr val="000000"/>
                </a:solidFill>
                <a:latin typeface="Helvetica Light" charset="0"/>
                <a:ea typeface="Helvetica Light" charset="0"/>
                <a:cs typeface="Helvetica Light" charset="0"/>
                <a:sym typeface="Helvetica Light" charset="0"/>
              </a:defRPr>
            </a:lvl5pPr>
            <a:lvl6pPr marL="4572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defTabSz="457200"/>
            <a:endParaRPr lang="it-IT" altLang="it-IT" sz="900"/>
          </a:p>
        </p:txBody>
      </p:sp>
      <p:grpSp>
        <p:nvGrpSpPr>
          <p:cNvPr id="13349" name="Group 37"/>
          <p:cNvGrpSpPr>
            <a:grpSpLocks/>
          </p:cNvGrpSpPr>
          <p:nvPr/>
        </p:nvGrpSpPr>
        <p:grpSpPr bwMode="auto">
          <a:xfrm>
            <a:off x="7531100" y="2086769"/>
            <a:ext cx="1279525" cy="1298575"/>
            <a:chOff x="0" y="-1"/>
            <a:chExt cx="2559633" cy="2597591"/>
          </a:xfrm>
        </p:grpSpPr>
        <p:sp>
          <p:nvSpPr>
            <p:cNvPr id="13350" name="AutoShape 38"/>
            <p:cNvSpPr>
              <a:spLocks/>
            </p:cNvSpPr>
            <p:nvPr/>
          </p:nvSpPr>
          <p:spPr bwMode="auto">
            <a:xfrm rot="18858924">
              <a:off x="-193513" y="948639"/>
              <a:ext cx="2946658" cy="700312"/>
            </a:xfrm>
            <a:custGeom>
              <a:avLst/>
              <a:gdLst>
                <a:gd name="T0" fmla="*/ 10800 w 21600"/>
                <a:gd name="T1" fmla="+- 0 10593 1184"/>
                <a:gd name="T2" fmla="*/ 10593 h 18818"/>
                <a:gd name="T3" fmla="*/ 10800 w 21600"/>
                <a:gd name="T4" fmla="+- 0 10593 1184"/>
                <a:gd name="T5" fmla="*/ 10593 h 18818"/>
                <a:gd name="T6" fmla="*/ 10800 w 21600"/>
                <a:gd name="T7" fmla="+- 0 10593 1184"/>
                <a:gd name="T8" fmla="*/ 10593 h 18818"/>
                <a:gd name="T9" fmla="*/ 10800 w 21600"/>
                <a:gd name="T10" fmla="+- 0 10593 1184"/>
                <a:gd name="T11" fmla="*/ 10593 h 18818"/>
              </a:gdLst>
              <a:ahLst/>
              <a:cxnLst>
                <a:cxn ang="0">
                  <a:pos x="T0" y="T2"/>
                </a:cxn>
                <a:cxn ang="0">
                  <a:pos x="T3" y="T5"/>
                </a:cxn>
                <a:cxn ang="0">
                  <a:pos x="T6" y="T8"/>
                </a:cxn>
                <a:cxn ang="0">
                  <a:pos x="T9" y="T11"/>
                </a:cxn>
              </a:cxnLst>
              <a:rect l="0" t="0" r="r" b="b"/>
              <a:pathLst>
                <a:path w="21600" h="18818">
                  <a:moveTo>
                    <a:pt x="0" y="10737"/>
                  </a:moveTo>
                  <a:cubicBezTo>
                    <a:pt x="4789" y="11623"/>
                    <a:pt x="9577" y="12508"/>
                    <a:pt x="11411" y="10737"/>
                  </a:cubicBezTo>
                  <a:cubicBezTo>
                    <a:pt x="13245" y="8967"/>
                    <a:pt x="11275" y="-1184"/>
                    <a:pt x="11004" y="114"/>
                  </a:cubicBezTo>
                  <a:cubicBezTo>
                    <a:pt x="10732" y="1413"/>
                    <a:pt x="9170" y="16639"/>
                    <a:pt x="9781" y="18527"/>
                  </a:cubicBezTo>
                  <a:cubicBezTo>
                    <a:pt x="10392" y="20416"/>
                    <a:pt x="12702" y="12508"/>
                    <a:pt x="14672" y="11446"/>
                  </a:cubicBezTo>
                  <a:cubicBezTo>
                    <a:pt x="16642" y="10383"/>
                    <a:pt x="19121" y="11268"/>
                    <a:pt x="21600" y="12154"/>
                  </a:cubicBezTo>
                </a:path>
              </a:pathLst>
            </a:custGeom>
            <a:noFill/>
            <a:ln w="25400" cap="flat" cmpd="sng">
              <a:solidFill>
                <a:srgbClr val="000000"/>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a:defRPr sz="5000">
                  <a:solidFill>
                    <a:srgbClr val="000000"/>
                  </a:solidFill>
                  <a:latin typeface="Helvetica Light" charset="0"/>
                  <a:ea typeface="Helvetica Light" charset="0"/>
                  <a:cs typeface="Helvetica Light" charset="0"/>
                  <a:sym typeface="Helvetica Light" charset="0"/>
                </a:defRPr>
              </a:lvl1pPr>
              <a:lvl2pPr>
                <a:defRPr sz="5000">
                  <a:solidFill>
                    <a:srgbClr val="000000"/>
                  </a:solidFill>
                  <a:latin typeface="Helvetica Light" charset="0"/>
                  <a:ea typeface="Helvetica Light" charset="0"/>
                  <a:cs typeface="Helvetica Light" charset="0"/>
                  <a:sym typeface="Helvetica Light" charset="0"/>
                </a:defRPr>
              </a:lvl2pPr>
              <a:lvl3pPr>
                <a:defRPr sz="5000">
                  <a:solidFill>
                    <a:srgbClr val="000000"/>
                  </a:solidFill>
                  <a:latin typeface="Helvetica Light" charset="0"/>
                  <a:ea typeface="Helvetica Light" charset="0"/>
                  <a:cs typeface="Helvetica Light" charset="0"/>
                  <a:sym typeface="Helvetica Light" charset="0"/>
                </a:defRPr>
              </a:lvl3pPr>
              <a:lvl4pPr>
                <a:defRPr sz="5000">
                  <a:solidFill>
                    <a:srgbClr val="000000"/>
                  </a:solidFill>
                  <a:latin typeface="Helvetica Light" charset="0"/>
                  <a:ea typeface="Helvetica Light" charset="0"/>
                  <a:cs typeface="Helvetica Light" charset="0"/>
                  <a:sym typeface="Helvetica Light" charset="0"/>
                </a:defRPr>
              </a:lvl4pPr>
              <a:lvl5pPr>
                <a:defRPr sz="5000">
                  <a:solidFill>
                    <a:srgbClr val="000000"/>
                  </a:solidFill>
                  <a:latin typeface="Helvetica Light" charset="0"/>
                  <a:ea typeface="Helvetica Light" charset="0"/>
                  <a:cs typeface="Helvetica Light" charset="0"/>
                  <a:sym typeface="Helvetica Light" charset="0"/>
                </a:defRPr>
              </a:lvl5pPr>
              <a:lvl6pPr marL="4572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defTabSz="457200"/>
              <a:endParaRPr lang="it-IT" altLang="it-IT" sz="900"/>
            </a:p>
          </p:txBody>
        </p:sp>
        <p:sp>
          <p:nvSpPr>
            <p:cNvPr id="13351" name="Line 39"/>
            <p:cNvSpPr>
              <a:spLocks noChangeShapeType="1"/>
            </p:cNvSpPr>
            <p:nvPr/>
          </p:nvSpPr>
          <p:spPr bwMode="auto">
            <a:xfrm flipV="1">
              <a:off x="2204965" y="119538"/>
              <a:ext cx="332843" cy="338864"/>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grpSp>
      <p:sp>
        <p:nvSpPr>
          <p:cNvPr id="13352" name="Line 40"/>
          <p:cNvSpPr>
            <a:spLocks noChangeShapeType="1"/>
          </p:cNvSpPr>
          <p:nvPr/>
        </p:nvSpPr>
        <p:spPr bwMode="auto">
          <a:xfrm flipH="1" flipV="1">
            <a:off x="8179594" y="1153319"/>
            <a:ext cx="592138" cy="795338"/>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13353" name="Line 41"/>
          <p:cNvSpPr>
            <a:spLocks noChangeShapeType="1"/>
          </p:cNvSpPr>
          <p:nvPr/>
        </p:nvSpPr>
        <p:spPr bwMode="auto">
          <a:xfrm flipH="1">
            <a:off x="8758238" y="795338"/>
            <a:ext cx="487363" cy="110332"/>
          </a:xfrm>
          <a:prstGeom prst="line">
            <a:avLst/>
          </a:prstGeom>
          <a:noFill/>
          <a:ln w="25400" cap="flat" cmpd="sng">
            <a:solidFill>
              <a:srgbClr val="000000"/>
            </a:solidFill>
            <a:prstDash val="dash"/>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13354" name="Line 42"/>
          <p:cNvSpPr>
            <a:spLocks noChangeShapeType="1"/>
          </p:cNvSpPr>
          <p:nvPr/>
        </p:nvSpPr>
        <p:spPr bwMode="auto">
          <a:xfrm flipH="1" flipV="1">
            <a:off x="9393238" y="562769"/>
            <a:ext cx="621507" cy="794"/>
          </a:xfrm>
          <a:prstGeom prst="line">
            <a:avLst/>
          </a:prstGeom>
          <a:noFill/>
          <a:ln w="25400" cap="flat" cmpd="sng">
            <a:solidFill>
              <a:srgbClr val="000000"/>
            </a:solidFill>
            <a:prstDash val="dash"/>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13355" name="Line 43"/>
          <p:cNvSpPr>
            <a:spLocks noChangeShapeType="1"/>
          </p:cNvSpPr>
          <p:nvPr/>
        </p:nvSpPr>
        <p:spPr bwMode="auto">
          <a:xfrm flipV="1">
            <a:off x="9764713" y="703263"/>
            <a:ext cx="277019" cy="308769"/>
          </a:xfrm>
          <a:prstGeom prst="line">
            <a:avLst/>
          </a:prstGeom>
          <a:noFill/>
          <a:ln w="25400" cap="flat" cmpd="sng">
            <a:solidFill>
              <a:srgbClr val="000000"/>
            </a:solidFill>
            <a:prstDash val="dash"/>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13356" name="Line 44"/>
          <p:cNvSpPr>
            <a:spLocks noChangeShapeType="1"/>
          </p:cNvSpPr>
          <p:nvPr/>
        </p:nvSpPr>
        <p:spPr bwMode="auto">
          <a:xfrm flipH="1" flipV="1">
            <a:off x="9261475" y="1325563"/>
            <a:ext cx="345282" cy="661988"/>
          </a:xfrm>
          <a:prstGeom prst="line">
            <a:avLst/>
          </a:prstGeom>
          <a:noFill/>
          <a:ln w="25400" cap="flat" cmpd="sng">
            <a:solidFill>
              <a:srgbClr val="000000"/>
            </a:solidFill>
            <a:prstDash val="dash"/>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grpSp>
        <p:nvGrpSpPr>
          <p:cNvPr id="13357" name="Group 45"/>
          <p:cNvGrpSpPr>
            <a:grpSpLocks/>
          </p:cNvGrpSpPr>
          <p:nvPr/>
        </p:nvGrpSpPr>
        <p:grpSpPr bwMode="auto">
          <a:xfrm>
            <a:off x="8181182" y="1051719"/>
            <a:ext cx="969169" cy="269081"/>
            <a:chOff x="0" y="0"/>
            <a:chExt cx="1938187" cy="538658"/>
          </a:xfrm>
        </p:grpSpPr>
        <p:sp>
          <p:nvSpPr>
            <p:cNvPr id="13358" name="AutoShape 46"/>
            <p:cNvSpPr>
              <a:spLocks/>
            </p:cNvSpPr>
            <p:nvPr/>
          </p:nvSpPr>
          <p:spPr bwMode="auto">
            <a:xfrm rot="11473365" flipH="1">
              <a:off x="11523" y="138792"/>
              <a:ext cx="1451916" cy="261074"/>
            </a:xfrm>
            <a:custGeom>
              <a:avLst/>
              <a:gdLst>
                <a:gd name="T0" fmla="*/ 10800 w 21600"/>
                <a:gd name="T1" fmla="+- 0 10397 703"/>
                <a:gd name="T2" fmla="*/ 10397 h 19389"/>
                <a:gd name="T3" fmla="*/ 10800 w 21600"/>
                <a:gd name="T4" fmla="+- 0 10397 703"/>
                <a:gd name="T5" fmla="*/ 10397 h 19389"/>
                <a:gd name="T6" fmla="*/ 10800 w 21600"/>
                <a:gd name="T7" fmla="+- 0 10397 703"/>
                <a:gd name="T8" fmla="*/ 10397 h 19389"/>
                <a:gd name="T9" fmla="*/ 10800 w 21600"/>
                <a:gd name="T10" fmla="+- 0 10397 703"/>
                <a:gd name="T11" fmla="*/ 10397 h 19389"/>
              </a:gdLst>
              <a:ahLst/>
              <a:cxnLst>
                <a:cxn ang="0">
                  <a:pos x="T0" y="T2"/>
                </a:cxn>
                <a:cxn ang="0">
                  <a:pos x="T3" y="T5"/>
                </a:cxn>
                <a:cxn ang="0">
                  <a:pos x="T6" y="T8"/>
                </a:cxn>
                <a:cxn ang="0">
                  <a:pos x="T9" y="T11"/>
                </a:cxn>
              </a:cxnLst>
              <a:rect l="0" t="0" r="r" b="b"/>
              <a:pathLst>
                <a:path w="21600" h="19389">
                  <a:moveTo>
                    <a:pt x="0" y="13697"/>
                  </a:moveTo>
                  <a:cubicBezTo>
                    <a:pt x="4140" y="6497"/>
                    <a:pt x="8280" y="-703"/>
                    <a:pt x="10368" y="55"/>
                  </a:cubicBezTo>
                  <a:cubicBezTo>
                    <a:pt x="12456" y="813"/>
                    <a:pt x="10656" y="15592"/>
                    <a:pt x="12528" y="18244"/>
                  </a:cubicBezTo>
                  <a:cubicBezTo>
                    <a:pt x="14400" y="20897"/>
                    <a:pt x="18000" y="18434"/>
                    <a:pt x="21600" y="15971"/>
                  </a:cubicBezTo>
                </a:path>
              </a:pathLst>
            </a:custGeom>
            <a:noFill/>
            <a:ln w="25400" cap="flat" cmpd="sng">
              <a:solidFill>
                <a:srgbClr val="000000"/>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a:defRPr sz="5000">
                  <a:solidFill>
                    <a:srgbClr val="000000"/>
                  </a:solidFill>
                  <a:latin typeface="Helvetica Light" charset="0"/>
                  <a:ea typeface="Helvetica Light" charset="0"/>
                  <a:cs typeface="Helvetica Light" charset="0"/>
                  <a:sym typeface="Helvetica Light" charset="0"/>
                </a:defRPr>
              </a:lvl1pPr>
              <a:lvl2pPr>
                <a:defRPr sz="5000">
                  <a:solidFill>
                    <a:srgbClr val="000000"/>
                  </a:solidFill>
                  <a:latin typeface="Helvetica Light" charset="0"/>
                  <a:ea typeface="Helvetica Light" charset="0"/>
                  <a:cs typeface="Helvetica Light" charset="0"/>
                  <a:sym typeface="Helvetica Light" charset="0"/>
                </a:defRPr>
              </a:lvl2pPr>
              <a:lvl3pPr>
                <a:defRPr sz="5000">
                  <a:solidFill>
                    <a:srgbClr val="000000"/>
                  </a:solidFill>
                  <a:latin typeface="Helvetica Light" charset="0"/>
                  <a:ea typeface="Helvetica Light" charset="0"/>
                  <a:cs typeface="Helvetica Light" charset="0"/>
                  <a:sym typeface="Helvetica Light" charset="0"/>
                </a:defRPr>
              </a:lvl3pPr>
              <a:lvl4pPr>
                <a:defRPr sz="5000">
                  <a:solidFill>
                    <a:srgbClr val="000000"/>
                  </a:solidFill>
                  <a:latin typeface="Helvetica Light" charset="0"/>
                  <a:ea typeface="Helvetica Light" charset="0"/>
                  <a:cs typeface="Helvetica Light" charset="0"/>
                  <a:sym typeface="Helvetica Light" charset="0"/>
                </a:defRPr>
              </a:lvl4pPr>
              <a:lvl5pPr>
                <a:defRPr sz="5000">
                  <a:solidFill>
                    <a:srgbClr val="000000"/>
                  </a:solidFill>
                  <a:latin typeface="Helvetica Light" charset="0"/>
                  <a:ea typeface="Helvetica Light" charset="0"/>
                  <a:cs typeface="Helvetica Light" charset="0"/>
                  <a:sym typeface="Helvetica Light" charset="0"/>
                </a:defRPr>
              </a:lvl5pPr>
              <a:lvl6pPr marL="4572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defTabSz="457200"/>
              <a:endParaRPr lang="it-IT" altLang="it-IT" sz="900"/>
            </a:p>
          </p:txBody>
        </p:sp>
        <p:sp>
          <p:nvSpPr>
            <p:cNvPr id="13359" name="Line 47"/>
            <p:cNvSpPr>
              <a:spLocks noChangeShapeType="1"/>
            </p:cNvSpPr>
            <p:nvPr/>
          </p:nvSpPr>
          <p:spPr bwMode="auto">
            <a:xfrm>
              <a:off x="1482422" y="299705"/>
              <a:ext cx="455765" cy="155881"/>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grpSp>
      <p:sp>
        <p:nvSpPr>
          <p:cNvPr id="13360" name="Rectangle 48"/>
          <p:cNvSpPr>
            <a:spLocks/>
          </p:cNvSpPr>
          <p:nvPr/>
        </p:nvSpPr>
        <p:spPr bwMode="auto">
          <a:xfrm>
            <a:off x="321469" y="961976"/>
            <a:ext cx="7077075" cy="559127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spAutoFit/>
          </a:bodyPr>
          <a:lstStyle/>
          <a:p>
            <a:pPr algn="l"/>
            <a:r>
              <a:rPr lang="it-IT" altLang="it-IT" sz="2000"/>
              <a:t>La squadra gialla attacca. Il difensore dx passa la palla al difensore sx, il quale passa la palla al mediano(2) che fa un movimento per ricevere esterno, nel frattempo l’attaccante(9) esce dall’area per ricevere il passaggio del mediano, ricevuta la palla cerca di passare la palla ai due attaccanti(1,7) e al centrocampista(5) che fanno dei movimenti per liberarsi e ricevere palla, mentre la squadra blu lavora sulla marcatura dentro l’area per non far ricevere la palla agli avversari. L'azione si sviluppa da entrambi i lati</a:t>
            </a:r>
          </a:p>
          <a:p>
            <a:pPr algn="l"/>
            <a:endParaRPr lang="it-IT" altLang="it-IT" sz="2000"/>
          </a:p>
          <a:p>
            <a:pPr algn="l"/>
            <a:endParaRPr lang="it-IT" altLang="it-IT" sz="2000"/>
          </a:p>
          <a:p>
            <a:pPr algn="l"/>
            <a:r>
              <a:rPr lang="it-IT" altLang="it-IT" sz="2000"/>
              <a:t>The yellow team is attacking . The right defender passes the ball to the left defender , who passes the ball to the median ( 2 ) making a move to get outside, in the meantime, the striker ( 9 ) leaves the area to receive the passage of the median , received the ball He tries to pass the ball to the two strikers ( 1.7 ) or midfielder ( 5 ) they doing movements to get free for receive the ball , while the blue team works on marking inside the area so as not to get the ball to the opponents . The action develops on both sides</a:t>
            </a:r>
          </a:p>
        </p:txBody>
      </p:sp>
      <p:grpSp>
        <p:nvGrpSpPr>
          <p:cNvPr id="13361" name="Group 49"/>
          <p:cNvGrpSpPr>
            <a:grpSpLocks/>
          </p:cNvGrpSpPr>
          <p:nvPr/>
        </p:nvGrpSpPr>
        <p:grpSpPr bwMode="auto">
          <a:xfrm>
            <a:off x="11254582" y="4150519"/>
            <a:ext cx="89694" cy="99219"/>
            <a:chOff x="0" y="-1"/>
            <a:chExt cx="180003" cy="197476"/>
          </a:xfrm>
        </p:grpSpPr>
        <p:pic>
          <p:nvPicPr>
            <p:cNvPr id="13362" name="Picture 50" descr="image4.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180003" cy="19747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3363" name="Picture 51" descr="image5.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6148" y="59478"/>
              <a:ext cx="68128" cy="784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13364" name="Group 52"/>
          <p:cNvGrpSpPr>
            <a:grpSpLocks/>
          </p:cNvGrpSpPr>
          <p:nvPr/>
        </p:nvGrpSpPr>
        <p:grpSpPr bwMode="auto">
          <a:xfrm>
            <a:off x="11199019" y="4248150"/>
            <a:ext cx="89694" cy="98425"/>
            <a:chOff x="0" y="-1"/>
            <a:chExt cx="180003" cy="197476"/>
          </a:xfrm>
        </p:grpSpPr>
        <p:pic>
          <p:nvPicPr>
            <p:cNvPr id="13365" name="Picture 53" descr="image4.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180003" cy="19747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3366" name="Picture 54" descr="image5.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6148" y="59478"/>
              <a:ext cx="68128" cy="784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13367" name="Group 55"/>
          <p:cNvGrpSpPr>
            <a:grpSpLocks/>
          </p:cNvGrpSpPr>
          <p:nvPr/>
        </p:nvGrpSpPr>
        <p:grpSpPr bwMode="auto">
          <a:xfrm>
            <a:off x="7915275" y="4233863"/>
            <a:ext cx="90488" cy="99219"/>
            <a:chOff x="0" y="-1"/>
            <a:chExt cx="180003" cy="197476"/>
          </a:xfrm>
        </p:grpSpPr>
        <p:pic>
          <p:nvPicPr>
            <p:cNvPr id="13368" name="Picture 56" descr="image4.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180003" cy="19747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3369" name="Picture 57" descr="image5.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6148" y="59478"/>
              <a:ext cx="68128" cy="784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13370" name="Group 58"/>
          <p:cNvGrpSpPr>
            <a:grpSpLocks/>
          </p:cNvGrpSpPr>
          <p:nvPr/>
        </p:nvGrpSpPr>
        <p:grpSpPr bwMode="auto">
          <a:xfrm>
            <a:off x="7991475" y="4310063"/>
            <a:ext cx="90488" cy="99219"/>
            <a:chOff x="0" y="-1"/>
            <a:chExt cx="180003" cy="197476"/>
          </a:xfrm>
        </p:grpSpPr>
        <p:pic>
          <p:nvPicPr>
            <p:cNvPr id="13371" name="Picture 59" descr="image4.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180003" cy="19747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3372" name="Picture 60" descr="image5.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6148" y="59478"/>
              <a:ext cx="68128" cy="784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
        <p:nvSpPr>
          <p:cNvPr id="13373" name="Rectangle 61"/>
          <p:cNvSpPr>
            <a:spLocks/>
          </p:cNvSpPr>
          <p:nvPr/>
        </p:nvSpPr>
        <p:spPr bwMode="auto">
          <a:xfrm>
            <a:off x="347663" y="3728095"/>
            <a:ext cx="1526828" cy="35907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5400" tIns="25400" rIns="25400" bIns="25400" anchor="ctr">
            <a:spAutoFit/>
          </a:bodyPr>
          <a:lstStyle/>
          <a:p>
            <a:r>
              <a:rPr lang="it-IT" altLang="it-IT" sz="2000"/>
              <a:t>Development:</a:t>
            </a:r>
          </a:p>
        </p:txBody>
      </p:sp>
      <p:sp>
        <p:nvSpPr>
          <p:cNvPr id="13374" name="Rectangle 62"/>
          <p:cNvSpPr>
            <a:spLocks/>
          </p:cNvSpPr>
          <p:nvPr/>
        </p:nvSpPr>
        <p:spPr bwMode="auto">
          <a:xfrm>
            <a:off x="303213" y="389583"/>
            <a:ext cx="1008674" cy="35907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5400" tIns="25400" rIns="25400" bIns="25400" anchor="ctr">
            <a:spAutoFit/>
          </a:bodyPr>
          <a:lstStyle/>
          <a:p>
            <a:r>
              <a:rPr lang="it-IT" altLang="it-IT" sz="2000"/>
              <a:t>Sviluppo:</a:t>
            </a:r>
          </a:p>
        </p:txBody>
      </p:sp>
    </p:spTree>
    <p:extLst>
      <p:ext uri="{BB962C8B-B14F-4D97-AF65-F5344CB8AC3E}">
        <p14:creationId xmlns:p14="http://schemas.microsoft.com/office/powerpoint/2010/main" val="2023517987"/>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89" name="Picture 1" descr="image2.jpe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398544" y="254000"/>
            <a:ext cx="4488656" cy="634920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nvGrpSpPr>
          <p:cNvPr id="12290" name="Group 2"/>
          <p:cNvGrpSpPr>
            <a:grpSpLocks/>
          </p:cNvGrpSpPr>
          <p:nvPr/>
        </p:nvGrpSpPr>
        <p:grpSpPr bwMode="auto">
          <a:xfrm>
            <a:off x="2880519" y="171450"/>
            <a:ext cx="1620044" cy="653072"/>
            <a:chOff x="0" y="0"/>
            <a:chExt cx="3240005" cy="1305741"/>
          </a:xfrm>
        </p:grpSpPr>
        <p:sp>
          <p:nvSpPr>
            <p:cNvPr id="12291" name="Rectangle 3"/>
            <p:cNvSpPr>
              <a:spLocks/>
            </p:cNvSpPr>
            <p:nvPr/>
          </p:nvSpPr>
          <p:spPr bwMode="auto">
            <a:xfrm>
              <a:off x="0" y="0"/>
              <a:ext cx="3240005" cy="1305741"/>
            </a:xfrm>
            <a:prstGeom prst="rect">
              <a:avLst/>
            </a:prstGeom>
            <a:solidFill>
              <a:srgbClr val="F76028"/>
            </a:solidFill>
            <a:ln w="9525" cap="flat" cmpd="sng">
              <a:solidFill>
                <a:srgbClr val="F95815"/>
              </a:solidFill>
              <a:prstDash val="solid"/>
              <a:round/>
              <a:headEnd type="none" w="med" len="med"/>
              <a:tailEnd type="none" w="med" len="med"/>
            </a:ln>
            <a:effectLst>
              <a:outerShdw blurRad="38100" dist="23000" dir="5400000" algn="ctr" rotWithShape="0">
                <a:srgbClr val="000000">
                  <a:alpha val="34999"/>
                </a:srgbClr>
              </a:outerShdw>
            </a:effectLst>
          </p:spPr>
          <p:txBody>
            <a:bodyPr lIns="25400" tIns="25400" rIns="25400" bIns="25400" anchor="ctr"/>
            <a:lstStyle>
              <a:lvl1pPr defTabSz="457200">
                <a:defRPr sz="5000">
                  <a:solidFill>
                    <a:srgbClr val="000000"/>
                  </a:solidFill>
                  <a:latin typeface="Helvetica" charset="0"/>
                  <a:ea typeface="Helvetica" charset="0"/>
                  <a:cs typeface="Helvetica" charset="0"/>
                  <a:sym typeface="Helvetica" charset="0"/>
                </a:defRPr>
              </a:lvl1pPr>
              <a:lvl2pPr defTabSz="457200">
                <a:defRPr sz="5000">
                  <a:solidFill>
                    <a:srgbClr val="000000"/>
                  </a:solidFill>
                  <a:latin typeface="Helvetica" charset="0"/>
                  <a:ea typeface="Helvetica" charset="0"/>
                  <a:cs typeface="Helvetica" charset="0"/>
                  <a:sym typeface="Helvetica" charset="0"/>
                </a:defRPr>
              </a:lvl2pPr>
              <a:lvl3pPr defTabSz="457200">
                <a:defRPr sz="5000">
                  <a:solidFill>
                    <a:srgbClr val="000000"/>
                  </a:solidFill>
                  <a:latin typeface="Helvetica" charset="0"/>
                  <a:ea typeface="Helvetica" charset="0"/>
                  <a:cs typeface="Helvetica" charset="0"/>
                  <a:sym typeface="Helvetica" charset="0"/>
                </a:defRPr>
              </a:lvl3pPr>
              <a:lvl4pPr defTabSz="457200">
                <a:defRPr sz="5000">
                  <a:solidFill>
                    <a:srgbClr val="000000"/>
                  </a:solidFill>
                  <a:latin typeface="Helvetica" charset="0"/>
                  <a:ea typeface="Helvetica" charset="0"/>
                  <a:cs typeface="Helvetica" charset="0"/>
                  <a:sym typeface="Helvetica" charset="0"/>
                </a:defRPr>
              </a:lvl4pPr>
              <a:lvl5pPr defTabSz="457200">
                <a:defRPr sz="5000">
                  <a:solidFill>
                    <a:srgbClr val="000000"/>
                  </a:solidFill>
                  <a:latin typeface="Helvetica" charset="0"/>
                  <a:ea typeface="Helvetica" charset="0"/>
                  <a:cs typeface="Helvetica" charset="0"/>
                  <a:sym typeface="Helvetica" charset="0"/>
                </a:defRPr>
              </a:lvl5pPr>
              <a:lvl6pPr marL="457200" algn="ctr" defTabSz="457200"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6pPr>
              <a:lvl7pPr marL="914400" algn="ctr" defTabSz="457200"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7pPr>
              <a:lvl8pPr marL="1371600" algn="ctr" defTabSz="457200"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8pPr>
              <a:lvl9pPr marL="1828800" algn="ctr" defTabSz="457200"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9pPr>
            </a:lstStyle>
            <a:p>
              <a:endParaRPr lang="it-IT" altLang="it-IT" sz="1500">
                <a:solidFill>
                  <a:srgbClr val="FFFFFF"/>
                </a:solidFill>
                <a:latin typeface="Calibri" charset="0"/>
                <a:ea typeface="Calibri" charset="0"/>
                <a:cs typeface="Calibri" charset="0"/>
                <a:sym typeface="Calibri" charset="0"/>
              </a:endParaRPr>
            </a:p>
          </p:txBody>
        </p:sp>
        <p:sp>
          <p:nvSpPr>
            <p:cNvPr id="12292" name="Rectangle 4"/>
            <p:cNvSpPr>
              <a:spLocks/>
            </p:cNvSpPr>
            <p:nvPr/>
          </p:nvSpPr>
          <p:spPr bwMode="auto">
            <a:xfrm>
              <a:off x="520939" y="382806"/>
              <a:ext cx="2198126" cy="55382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59" tIns="22859" rIns="22859" bIns="22859">
              <a:spAutoFit/>
            </a:bodyPr>
            <a:lstStyle>
              <a:lvl1pPr defTabSz="457200">
                <a:defRPr sz="5000">
                  <a:solidFill>
                    <a:srgbClr val="000000"/>
                  </a:solidFill>
                  <a:latin typeface="Helvetica" charset="0"/>
                  <a:ea typeface="Helvetica" charset="0"/>
                  <a:cs typeface="Helvetica" charset="0"/>
                  <a:sym typeface="Helvetica" charset="0"/>
                </a:defRPr>
              </a:lvl1pPr>
              <a:lvl2pPr defTabSz="457200">
                <a:defRPr sz="5000">
                  <a:solidFill>
                    <a:srgbClr val="000000"/>
                  </a:solidFill>
                  <a:latin typeface="Helvetica" charset="0"/>
                  <a:ea typeface="Helvetica" charset="0"/>
                  <a:cs typeface="Helvetica" charset="0"/>
                  <a:sym typeface="Helvetica" charset="0"/>
                </a:defRPr>
              </a:lvl2pPr>
              <a:lvl3pPr defTabSz="457200">
                <a:defRPr sz="5000">
                  <a:solidFill>
                    <a:srgbClr val="000000"/>
                  </a:solidFill>
                  <a:latin typeface="Helvetica" charset="0"/>
                  <a:ea typeface="Helvetica" charset="0"/>
                  <a:cs typeface="Helvetica" charset="0"/>
                  <a:sym typeface="Helvetica" charset="0"/>
                </a:defRPr>
              </a:lvl3pPr>
              <a:lvl4pPr defTabSz="457200">
                <a:defRPr sz="5000">
                  <a:solidFill>
                    <a:srgbClr val="000000"/>
                  </a:solidFill>
                  <a:latin typeface="Helvetica" charset="0"/>
                  <a:ea typeface="Helvetica" charset="0"/>
                  <a:cs typeface="Helvetica" charset="0"/>
                  <a:sym typeface="Helvetica" charset="0"/>
                </a:defRPr>
              </a:lvl4pPr>
              <a:lvl5pPr defTabSz="457200">
                <a:defRPr sz="5000">
                  <a:solidFill>
                    <a:srgbClr val="000000"/>
                  </a:solidFill>
                  <a:latin typeface="Helvetica" charset="0"/>
                  <a:ea typeface="Helvetica" charset="0"/>
                  <a:cs typeface="Helvetica" charset="0"/>
                  <a:sym typeface="Helvetica" charset="0"/>
                </a:defRPr>
              </a:lvl5pPr>
              <a:lvl6pPr marL="457200" algn="ctr" defTabSz="457200"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6pPr>
              <a:lvl7pPr marL="914400" algn="ctr" defTabSz="457200"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7pPr>
              <a:lvl8pPr marL="1371600" algn="ctr" defTabSz="457200"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8pPr>
              <a:lvl9pPr marL="1828800" algn="ctr" defTabSz="457200"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9pPr>
            </a:lstStyle>
            <a:p>
              <a:pPr algn="l"/>
              <a:r>
                <a:rPr lang="it-IT" altLang="it-IT" sz="1500" b="1" i="1">
                  <a:latin typeface="Calibri" charset="0"/>
                  <a:ea typeface="Calibri" charset="0"/>
                  <a:cs typeface="Calibri" charset="0"/>
                  <a:sym typeface="Calibri" charset="0"/>
                </a:rPr>
                <a:t>Game Phase</a:t>
              </a:r>
            </a:p>
          </p:txBody>
        </p:sp>
      </p:grpSp>
      <p:sp>
        <p:nvSpPr>
          <p:cNvPr id="12293" name="AutoShape 5"/>
          <p:cNvSpPr>
            <a:spLocks/>
          </p:cNvSpPr>
          <p:nvPr/>
        </p:nvSpPr>
        <p:spPr bwMode="auto">
          <a:xfrm>
            <a:off x="9187657" y="3689350"/>
            <a:ext cx="166688" cy="19923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12294" name="AutoShape 6"/>
          <p:cNvSpPr>
            <a:spLocks/>
          </p:cNvSpPr>
          <p:nvPr/>
        </p:nvSpPr>
        <p:spPr bwMode="auto">
          <a:xfrm>
            <a:off x="10320338" y="2896394"/>
            <a:ext cx="166688" cy="1984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12295" name="AutoShape 7"/>
          <p:cNvSpPr>
            <a:spLocks/>
          </p:cNvSpPr>
          <p:nvPr/>
        </p:nvSpPr>
        <p:spPr bwMode="auto">
          <a:xfrm>
            <a:off x="9225757" y="1651794"/>
            <a:ext cx="165894" cy="1984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12296" name="AutoShape 8"/>
          <p:cNvSpPr>
            <a:spLocks/>
          </p:cNvSpPr>
          <p:nvPr/>
        </p:nvSpPr>
        <p:spPr bwMode="auto">
          <a:xfrm>
            <a:off x="9391650" y="1651794"/>
            <a:ext cx="166688" cy="1984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12297" name="AutoShape 9"/>
          <p:cNvSpPr>
            <a:spLocks/>
          </p:cNvSpPr>
          <p:nvPr/>
        </p:nvSpPr>
        <p:spPr bwMode="auto">
          <a:xfrm>
            <a:off x="10402094" y="1347788"/>
            <a:ext cx="166688" cy="1984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12298" name="AutoShape 10"/>
          <p:cNvSpPr>
            <a:spLocks/>
          </p:cNvSpPr>
          <p:nvPr/>
        </p:nvSpPr>
        <p:spPr bwMode="auto">
          <a:xfrm>
            <a:off x="10568782" y="1551782"/>
            <a:ext cx="166688" cy="199231"/>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12299" name="AutoShape 11"/>
          <p:cNvSpPr>
            <a:spLocks/>
          </p:cNvSpPr>
          <p:nvPr/>
        </p:nvSpPr>
        <p:spPr bwMode="auto">
          <a:xfrm>
            <a:off x="10665619" y="1790700"/>
            <a:ext cx="166688" cy="1984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grpSp>
        <p:nvGrpSpPr>
          <p:cNvPr id="12300" name="Group 12"/>
          <p:cNvGrpSpPr>
            <a:grpSpLocks/>
          </p:cNvGrpSpPr>
          <p:nvPr/>
        </p:nvGrpSpPr>
        <p:grpSpPr bwMode="auto">
          <a:xfrm>
            <a:off x="9301163" y="3430787"/>
            <a:ext cx="150019" cy="205184"/>
            <a:chOff x="0" y="-12291"/>
            <a:chExt cx="301247" cy="409972"/>
          </a:xfrm>
        </p:grpSpPr>
        <p:sp>
          <p:nvSpPr>
            <p:cNvPr id="12301" name="Oval 13"/>
            <p:cNvSpPr>
              <a:spLocks/>
            </p:cNvSpPr>
            <p:nvPr/>
          </p:nvSpPr>
          <p:spPr bwMode="auto">
            <a:xfrm>
              <a:off x="0" y="16331"/>
              <a:ext cx="301247" cy="352731"/>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000" b="1">
                <a:latin typeface="Arial" charset="0"/>
                <a:ea typeface="Arial" charset="0"/>
                <a:cs typeface="Arial" charset="0"/>
                <a:sym typeface="Arial" charset="0"/>
              </a:endParaRPr>
            </a:p>
          </p:txBody>
        </p:sp>
        <p:sp>
          <p:nvSpPr>
            <p:cNvPr id="12302" name="Rectangle 14"/>
            <p:cNvSpPr>
              <a:spLocks/>
            </p:cNvSpPr>
            <p:nvPr/>
          </p:nvSpPr>
          <p:spPr bwMode="auto">
            <a:xfrm>
              <a:off x="44115" y="-12291"/>
              <a:ext cx="213015" cy="40997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spAutoFit/>
            </a:bodyPr>
            <a:lstStyle/>
            <a:p>
              <a:r>
                <a:rPr lang="it-IT" altLang="it-IT" sz="1000" b="1">
                  <a:latin typeface="Arial" charset="0"/>
                  <a:ea typeface="Arial" charset="0"/>
                  <a:cs typeface="Arial" charset="0"/>
                  <a:sym typeface="Arial" charset="0"/>
                </a:rPr>
                <a:t>A</a:t>
              </a:r>
            </a:p>
          </p:txBody>
        </p:sp>
      </p:grpSp>
      <p:grpSp>
        <p:nvGrpSpPr>
          <p:cNvPr id="12303" name="Group 15"/>
          <p:cNvGrpSpPr>
            <a:grpSpLocks/>
          </p:cNvGrpSpPr>
          <p:nvPr/>
        </p:nvGrpSpPr>
        <p:grpSpPr bwMode="auto">
          <a:xfrm>
            <a:off x="10169525" y="2793405"/>
            <a:ext cx="150813" cy="205184"/>
            <a:chOff x="0" y="-12293"/>
            <a:chExt cx="301247" cy="409974"/>
          </a:xfrm>
        </p:grpSpPr>
        <p:sp>
          <p:nvSpPr>
            <p:cNvPr id="12304" name="Oval 16"/>
            <p:cNvSpPr>
              <a:spLocks/>
            </p:cNvSpPr>
            <p:nvPr/>
          </p:nvSpPr>
          <p:spPr bwMode="auto">
            <a:xfrm>
              <a:off x="0" y="16331"/>
              <a:ext cx="301247" cy="352731"/>
            </a:xfrm>
            <a:prstGeom prst="ellipse">
              <a:avLst/>
            </a:prstGeom>
            <a:solidFill>
              <a:srgbClr val="FFFF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000" b="1">
                <a:latin typeface="Arial" charset="0"/>
                <a:ea typeface="Arial" charset="0"/>
                <a:cs typeface="Arial" charset="0"/>
                <a:sym typeface="Arial" charset="0"/>
              </a:endParaRPr>
            </a:p>
          </p:txBody>
        </p:sp>
        <p:sp>
          <p:nvSpPr>
            <p:cNvPr id="12305" name="Rectangle 17"/>
            <p:cNvSpPr>
              <a:spLocks/>
            </p:cNvSpPr>
            <p:nvPr/>
          </p:nvSpPr>
          <p:spPr bwMode="auto">
            <a:xfrm>
              <a:off x="44116" y="-12293"/>
              <a:ext cx="213014" cy="40997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spAutoFit/>
            </a:bodyPr>
            <a:lstStyle/>
            <a:p>
              <a:r>
                <a:rPr lang="it-IT" altLang="it-IT" sz="1000" b="1">
                  <a:latin typeface="Arial" charset="0"/>
                  <a:ea typeface="Arial" charset="0"/>
                  <a:cs typeface="Arial" charset="0"/>
                  <a:sym typeface="Arial" charset="0"/>
                </a:rPr>
                <a:t>B</a:t>
              </a:r>
            </a:p>
          </p:txBody>
        </p:sp>
      </p:grpSp>
      <p:grpSp>
        <p:nvGrpSpPr>
          <p:cNvPr id="12306" name="Group 18"/>
          <p:cNvGrpSpPr>
            <a:grpSpLocks/>
          </p:cNvGrpSpPr>
          <p:nvPr/>
        </p:nvGrpSpPr>
        <p:grpSpPr bwMode="auto">
          <a:xfrm>
            <a:off x="10071894" y="2902744"/>
            <a:ext cx="89694" cy="99219"/>
            <a:chOff x="0" y="-2"/>
            <a:chExt cx="180006" cy="197479"/>
          </a:xfrm>
        </p:grpSpPr>
        <p:pic>
          <p:nvPicPr>
            <p:cNvPr id="12307" name="Picture 19" descr="image1.tif"/>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2"/>
              <a:ext cx="180006" cy="19747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2308" name="Picture 20" descr="image1.jpe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6282" y="59421"/>
              <a:ext cx="68128" cy="784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12309" name="Group 21"/>
          <p:cNvGrpSpPr>
            <a:grpSpLocks/>
          </p:cNvGrpSpPr>
          <p:nvPr/>
        </p:nvGrpSpPr>
        <p:grpSpPr bwMode="auto">
          <a:xfrm>
            <a:off x="9405144" y="1374180"/>
            <a:ext cx="150813" cy="205184"/>
            <a:chOff x="0" y="-12293"/>
            <a:chExt cx="301247" cy="409974"/>
          </a:xfrm>
        </p:grpSpPr>
        <p:sp>
          <p:nvSpPr>
            <p:cNvPr id="12310" name="Oval 22"/>
            <p:cNvSpPr>
              <a:spLocks/>
            </p:cNvSpPr>
            <p:nvPr/>
          </p:nvSpPr>
          <p:spPr bwMode="auto">
            <a:xfrm>
              <a:off x="0" y="16331"/>
              <a:ext cx="301247" cy="352731"/>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000" b="1">
                <a:latin typeface="Arial" charset="0"/>
                <a:ea typeface="Arial" charset="0"/>
                <a:cs typeface="Arial" charset="0"/>
                <a:sym typeface="Arial" charset="0"/>
              </a:endParaRPr>
            </a:p>
          </p:txBody>
        </p:sp>
        <p:sp>
          <p:nvSpPr>
            <p:cNvPr id="12311" name="Rectangle 23"/>
            <p:cNvSpPr>
              <a:spLocks/>
            </p:cNvSpPr>
            <p:nvPr/>
          </p:nvSpPr>
          <p:spPr bwMode="auto">
            <a:xfrm>
              <a:off x="44116" y="-12293"/>
              <a:ext cx="213014" cy="40997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spAutoFit/>
            </a:bodyPr>
            <a:lstStyle/>
            <a:p>
              <a:r>
                <a:rPr lang="it-IT" altLang="it-IT" sz="1000" b="1">
                  <a:latin typeface="Arial" charset="0"/>
                  <a:ea typeface="Arial" charset="0"/>
                  <a:cs typeface="Arial" charset="0"/>
                  <a:sym typeface="Arial" charset="0"/>
                </a:rPr>
                <a:t>C</a:t>
              </a:r>
            </a:p>
          </p:txBody>
        </p:sp>
      </p:grpSp>
      <p:sp>
        <p:nvSpPr>
          <p:cNvPr id="12312" name="Line 24"/>
          <p:cNvSpPr>
            <a:spLocks noChangeShapeType="1"/>
          </p:cNvSpPr>
          <p:nvPr/>
        </p:nvSpPr>
        <p:spPr bwMode="auto">
          <a:xfrm flipH="1">
            <a:off x="9462294" y="3001963"/>
            <a:ext cx="609600" cy="431800"/>
          </a:xfrm>
          <a:prstGeom prst="line">
            <a:avLst/>
          </a:prstGeom>
          <a:noFill/>
          <a:ln w="635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12313" name="Line 25"/>
          <p:cNvSpPr>
            <a:spLocks noChangeShapeType="1"/>
          </p:cNvSpPr>
          <p:nvPr/>
        </p:nvSpPr>
        <p:spPr bwMode="auto">
          <a:xfrm flipV="1">
            <a:off x="9354344" y="1989138"/>
            <a:ext cx="96838" cy="1363663"/>
          </a:xfrm>
          <a:prstGeom prst="line">
            <a:avLst/>
          </a:prstGeom>
          <a:noFill/>
          <a:ln w="635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12314" name="Line 26"/>
          <p:cNvSpPr>
            <a:spLocks noChangeShapeType="1"/>
          </p:cNvSpPr>
          <p:nvPr/>
        </p:nvSpPr>
        <p:spPr bwMode="auto">
          <a:xfrm flipV="1">
            <a:off x="9605169" y="1651794"/>
            <a:ext cx="638969" cy="337344"/>
          </a:xfrm>
          <a:prstGeom prst="line">
            <a:avLst/>
          </a:prstGeom>
          <a:noFill/>
          <a:ln w="635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12315" name="Line 27"/>
          <p:cNvSpPr>
            <a:spLocks noChangeShapeType="1"/>
          </p:cNvSpPr>
          <p:nvPr/>
        </p:nvSpPr>
        <p:spPr bwMode="auto">
          <a:xfrm flipH="1" flipV="1">
            <a:off x="9668669" y="633413"/>
            <a:ext cx="534988" cy="838994"/>
          </a:xfrm>
          <a:prstGeom prst="line">
            <a:avLst/>
          </a:prstGeom>
          <a:noFill/>
          <a:ln w="635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12316" name="AutoShape 28"/>
          <p:cNvSpPr>
            <a:spLocks/>
          </p:cNvSpPr>
          <p:nvPr/>
        </p:nvSpPr>
        <p:spPr bwMode="auto">
          <a:xfrm>
            <a:off x="9465469" y="1600200"/>
            <a:ext cx="262731" cy="397669"/>
          </a:xfrm>
          <a:custGeom>
            <a:avLst/>
            <a:gdLst>
              <a:gd name="T0" fmla="*/ 10572 w 21145"/>
              <a:gd name="T1" fmla="*/ 10800 h 21600"/>
              <a:gd name="T2" fmla="*/ 10572 w 21145"/>
              <a:gd name="T3" fmla="*/ 10800 h 21600"/>
              <a:gd name="T4" fmla="*/ 10572 w 21145"/>
              <a:gd name="T5" fmla="*/ 10800 h 21600"/>
              <a:gd name="T6" fmla="*/ 10572 w 21145"/>
              <a:gd name="T7" fmla="*/ 10800 h 21600"/>
            </a:gdLst>
            <a:ahLst/>
            <a:cxnLst>
              <a:cxn ang="0">
                <a:pos x="T0" y="T1"/>
              </a:cxn>
              <a:cxn ang="0">
                <a:pos x="T2" y="T3"/>
              </a:cxn>
              <a:cxn ang="0">
                <a:pos x="T4" y="T5"/>
              </a:cxn>
              <a:cxn ang="0">
                <a:pos x="T6" y="T7"/>
              </a:cxn>
            </a:cxnLst>
            <a:rect l="0" t="0" r="r" b="b"/>
            <a:pathLst>
              <a:path w="21145" h="21600">
                <a:moveTo>
                  <a:pt x="6821" y="0"/>
                </a:moveTo>
                <a:cubicBezTo>
                  <a:pt x="8413" y="153"/>
                  <a:pt x="10029" y="216"/>
                  <a:pt x="11596" y="460"/>
                </a:cubicBezTo>
                <a:cubicBezTo>
                  <a:pt x="12997" y="677"/>
                  <a:pt x="15688" y="1379"/>
                  <a:pt x="15688" y="1379"/>
                </a:cubicBezTo>
                <a:cubicBezTo>
                  <a:pt x="16143" y="1838"/>
                  <a:pt x="16473" y="2367"/>
                  <a:pt x="17053" y="2757"/>
                </a:cubicBezTo>
                <a:cubicBezTo>
                  <a:pt x="21600" y="5821"/>
                  <a:pt x="16825" y="1379"/>
                  <a:pt x="20463" y="5055"/>
                </a:cubicBezTo>
                <a:cubicBezTo>
                  <a:pt x="20691" y="5515"/>
                  <a:pt x="21145" y="5950"/>
                  <a:pt x="21145" y="6434"/>
                </a:cubicBezTo>
                <a:cubicBezTo>
                  <a:pt x="21145" y="7028"/>
                  <a:pt x="20621" y="10011"/>
                  <a:pt x="19781" y="11030"/>
                </a:cubicBezTo>
                <a:cubicBezTo>
                  <a:pt x="18985" y="11995"/>
                  <a:pt x="18608" y="13438"/>
                  <a:pt x="17053" y="13787"/>
                </a:cubicBezTo>
                <a:lnTo>
                  <a:pt x="15006" y="14247"/>
                </a:lnTo>
                <a:cubicBezTo>
                  <a:pt x="14552" y="14706"/>
                  <a:pt x="14222" y="15235"/>
                  <a:pt x="13642" y="15626"/>
                </a:cubicBezTo>
                <a:cubicBezTo>
                  <a:pt x="12320" y="16516"/>
                  <a:pt x="11214" y="16630"/>
                  <a:pt x="9549" y="17004"/>
                </a:cubicBezTo>
                <a:cubicBezTo>
                  <a:pt x="8867" y="17311"/>
                  <a:pt x="8083" y="17533"/>
                  <a:pt x="7503" y="17923"/>
                </a:cubicBezTo>
                <a:cubicBezTo>
                  <a:pt x="4718" y="19800"/>
                  <a:pt x="7844" y="19838"/>
                  <a:pt x="2046" y="21140"/>
                </a:cubicBezTo>
                <a:lnTo>
                  <a:pt x="0" y="21600"/>
                </a:lnTo>
              </a:path>
            </a:pathLst>
          </a:custGeom>
          <a:noFill/>
          <a:ln w="57150" cap="flat" cmpd="sng">
            <a:solidFill>
              <a:srgbClr val="000000"/>
            </a:solidFill>
            <a:prstDash val="sysDash"/>
            <a:round/>
            <a:headEnd type="none" w="med" len="med"/>
            <a:tailEnd type="triangl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a:defRPr sz="5000">
                <a:solidFill>
                  <a:srgbClr val="000000"/>
                </a:solidFill>
                <a:latin typeface="Helvetica" charset="0"/>
                <a:ea typeface="Helvetica" charset="0"/>
                <a:cs typeface="Helvetica" charset="0"/>
                <a:sym typeface="Helvetica" charset="0"/>
              </a:defRPr>
            </a:lvl1pPr>
            <a:lvl2pPr>
              <a:defRPr sz="5000">
                <a:solidFill>
                  <a:srgbClr val="000000"/>
                </a:solidFill>
                <a:latin typeface="Helvetica" charset="0"/>
                <a:ea typeface="Helvetica" charset="0"/>
                <a:cs typeface="Helvetica" charset="0"/>
                <a:sym typeface="Helvetica" charset="0"/>
              </a:defRPr>
            </a:lvl2pPr>
            <a:lvl3pPr>
              <a:defRPr sz="5000">
                <a:solidFill>
                  <a:srgbClr val="000000"/>
                </a:solidFill>
                <a:latin typeface="Helvetica" charset="0"/>
                <a:ea typeface="Helvetica" charset="0"/>
                <a:cs typeface="Helvetica" charset="0"/>
                <a:sym typeface="Helvetica" charset="0"/>
              </a:defRPr>
            </a:lvl3pPr>
            <a:lvl4pPr>
              <a:defRPr sz="5000">
                <a:solidFill>
                  <a:srgbClr val="000000"/>
                </a:solidFill>
                <a:latin typeface="Helvetica" charset="0"/>
                <a:ea typeface="Helvetica" charset="0"/>
                <a:cs typeface="Helvetica" charset="0"/>
                <a:sym typeface="Helvetica" charset="0"/>
              </a:defRPr>
            </a:lvl4pPr>
            <a:lvl5pPr>
              <a:defRPr sz="5000">
                <a:solidFill>
                  <a:srgbClr val="000000"/>
                </a:solidFill>
                <a:latin typeface="Helvetica" charset="0"/>
                <a:ea typeface="Helvetica" charset="0"/>
                <a:cs typeface="Helvetica" charset="0"/>
                <a:sym typeface="Helvetica" charset="0"/>
              </a:defRPr>
            </a:lvl5pPr>
            <a:lvl6pPr marL="4572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6pPr>
            <a:lvl7pPr marL="9144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7pPr>
            <a:lvl8pPr marL="13716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8pPr>
            <a:lvl9pPr marL="18288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9pPr>
          </a:lstStyle>
          <a:p>
            <a:pPr defTabSz="457200"/>
            <a:endParaRPr lang="it-IT" altLang="it-IT" sz="900">
              <a:latin typeface="Helvetica Light" charset="0"/>
              <a:ea typeface="Helvetica Light" charset="0"/>
              <a:cs typeface="Helvetica Light" charset="0"/>
              <a:sym typeface="Helvetica Light" charset="0"/>
            </a:endParaRPr>
          </a:p>
        </p:txBody>
      </p:sp>
      <p:sp>
        <p:nvSpPr>
          <p:cNvPr id="12317" name="AutoShape 29"/>
          <p:cNvSpPr>
            <a:spLocks/>
          </p:cNvSpPr>
          <p:nvPr/>
        </p:nvSpPr>
        <p:spPr bwMode="auto">
          <a:xfrm>
            <a:off x="8994775" y="515938"/>
            <a:ext cx="461963" cy="2895600"/>
          </a:xfrm>
          <a:custGeom>
            <a:avLst/>
            <a:gdLst>
              <a:gd name="T0" fmla="+- 0 11416 1232"/>
              <a:gd name="T1" fmla="*/ T0 w 20368"/>
              <a:gd name="T2" fmla="*/ 10800 h 21600"/>
              <a:gd name="T3" fmla="+- 0 11416 1232"/>
              <a:gd name="T4" fmla="*/ T3 w 20368"/>
              <a:gd name="T5" fmla="*/ 10800 h 21600"/>
              <a:gd name="T6" fmla="+- 0 11416 1232"/>
              <a:gd name="T7" fmla="*/ T6 w 20368"/>
              <a:gd name="T8" fmla="*/ 10800 h 21600"/>
              <a:gd name="T9" fmla="+- 0 11416 1232"/>
              <a:gd name="T10" fmla="*/ T9 w 20368"/>
              <a:gd name="T11" fmla="*/ 10800 h 21600"/>
            </a:gdLst>
            <a:ahLst/>
            <a:cxnLst>
              <a:cxn ang="0">
                <a:pos x="T1" y="T2"/>
              </a:cxn>
              <a:cxn ang="0">
                <a:pos x="T4" y="T5"/>
              </a:cxn>
              <a:cxn ang="0">
                <a:pos x="T7" y="T8"/>
              </a:cxn>
              <a:cxn ang="0">
                <a:pos x="T10" y="T11"/>
              </a:cxn>
            </a:cxnLst>
            <a:rect l="0" t="0" r="r" b="b"/>
            <a:pathLst>
              <a:path w="20368" h="21600">
                <a:moveTo>
                  <a:pt x="11778" y="21600"/>
                </a:moveTo>
                <a:cubicBezTo>
                  <a:pt x="5273" y="16232"/>
                  <a:pt x="-1232" y="10863"/>
                  <a:pt x="200" y="7263"/>
                </a:cubicBezTo>
                <a:cubicBezTo>
                  <a:pt x="1631" y="3663"/>
                  <a:pt x="20368" y="0"/>
                  <a:pt x="20368" y="0"/>
                </a:cubicBezTo>
              </a:path>
            </a:pathLst>
          </a:custGeom>
          <a:noFill/>
          <a:ln w="57150" cap="flat" cmpd="sng">
            <a:solidFill>
              <a:srgbClr val="000000"/>
            </a:solidFill>
            <a:prstDash val="sysDash"/>
            <a:round/>
            <a:headEnd type="none" w="med" len="med"/>
            <a:tailEnd type="triangl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a:defRPr sz="5000">
                <a:solidFill>
                  <a:srgbClr val="000000"/>
                </a:solidFill>
                <a:latin typeface="Helvetica" charset="0"/>
                <a:ea typeface="Helvetica" charset="0"/>
                <a:cs typeface="Helvetica" charset="0"/>
                <a:sym typeface="Helvetica" charset="0"/>
              </a:defRPr>
            </a:lvl1pPr>
            <a:lvl2pPr>
              <a:defRPr sz="5000">
                <a:solidFill>
                  <a:srgbClr val="000000"/>
                </a:solidFill>
                <a:latin typeface="Helvetica" charset="0"/>
                <a:ea typeface="Helvetica" charset="0"/>
                <a:cs typeface="Helvetica" charset="0"/>
                <a:sym typeface="Helvetica" charset="0"/>
              </a:defRPr>
            </a:lvl2pPr>
            <a:lvl3pPr>
              <a:defRPr sz="5000">
                <a:solidFill>
                  <a:srgbClr val="000000"/>
                </a:solidFill>
                <a:latin typeface="Helvetica" charset="0"/>
                <a:ea typeface="Helvetica" charset="0"/>
                <a:cs typeface="Helvetica" charset="0"/>
                <a:sym typeface="Helvetica" charset="0"/>
              </a:defRPr>
            </a:lvl3pPr>
            <a:lvl4pPr>
              <a:defRPr sz="5000">
                <a:solidFill>
                  <a:srgbClr val="000000"/>
                </a:solidFill>
                <a:latin typeface="Helvetica" charset="0"/>
                <a:ea typeface="Helvetica" charset="0"/>
                <a:cs typeface="Helvetica" charset="0"/>
                <a:sym typeface="Helvetica" charset="0"/>
              </a:defRPr>
            </a:lvl4pPr>
            <a:lvl5pPr>
              <a:defRPr sz="5000">
                <a:solidFill>
                  <a:srgbClr val="000000"/>
                </a:solidFill>
                <a:latin typeface="Helvetica" charset="0"/>
                <a:ea typeface="Helvetica" charset="0"/>
                <a:cs typeface="Helvetica" charset="0"/>
                <a:sym typeface="Helvetica" charset="0"/>
              </a:defRPr>
            </a:lvl5pPr>
            <a:lvl6pPr marL="4572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6pPr>
            <a:lvl7pPr marL="9144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7pPr>
            <a:lvl8pPr marL="13716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8pPr>
            <a:lvl9pPr marL="18288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9pPr>
          </a:lstStyle>
          <a:p>
            <a:pPr defTabSz="457200"/>
            <a:endParaRPr lang="it-IT" altLang="it-IT" sz="900">
              <a:latin typeface="Helvetica Light" charset="0"/>
              <a:ea typeface="Helvetica Light" charset="0"/>
              <a:cs typeface="Helvetica Light" charset="0"/>
              <a:sym typeface="Helvetica Light" charset="0"/>
            </a:endParaRPr>
          </a:p>
        </p:txBody>
      </p:sp>
      <p:sp>
        <p:nvSpPr>
          <p:cNvPr id="12318" name="AutoShape 30"/>
          <p:cNvSpPr>
            <a:spLocks/>
          </p:cNvSpPr>
          <p:nvPr/>
        </p:nvSpPr>
        <p:spPr bwMode="auto">
          <a:xfrm>
            <a:off x="9054307" y="778669"/>
            <a:ext cx="512763" cy="1161256"/>
          </a:xfrm>
          <a:custGeom>
            <a:avLst/>
            <a:gdLst>
              <a:gd name="T0" fmla="+- 0 11299 999"/>
              <a:gd name="T1" fmla="*/ T0 w 20601"/>
              <a:gd name="T2" fmla="*/ 10737 h 21475"/>
              <a:gd name="T3" fmla="+- 0 11299 999"/>
              <a:gd name="T4" fmla="*/ T3 w 20601"/>
              <a:gd name="T5" fmla="*/ 10737 h 21475"/>
              <a:gd name="T6" fmla="+- 0 11299 999"/>
              <a:gd name="T7" fmla="*/ T6 w 20601"/>
              <a:gd name="T8" fmla="*/ 10737 h 21475"/>
              <a:gd name="T9" fmla="+- 0 11299 999"/>
              <a:gd name="T10" fmla="*/ T9 w 20601"/>
              <a:gd name="T11" fmla="*/ 10737 h 21475"/>
            </a:gdLst>
            <a:ahLst/>
            <a:cxnLst>
              <a:cxn ang="0">
                <a:pos x="T1" y="T2"/>
              </a:cxn>
              <a:cxn ang="0">
                <a:pos x="T4" y="T5"/>
              </a:cxn>
              <a:cxn ang="0">
                <a:pos x="T7" y="T8"/>
              </a:cxn>
              <a:cxn ang="0">
                <a:pos x="T10" y="T11"/>
              </a:cxn>
            </a:cxnLst>
            <a:rect l="0" t="0" r="r" b="b"/>
            <a:pathLst>
              <a:path w="20601" h="21475">
                <a:moveTo>
                  <a:pt x="14138" y="21443"/>
                </a:moveTo>
                <a:cubicBezTo>
                  <a:pt x="7760" y="21522"/>
                  <a:pt x="1382" y="21600"/>
                  <a:pt x="192" y="19722"/>
                </a:cubicBezTo>
                <a:cubicBezTo>
                  <a:pt x="-999" y="17843"/>
                  <a:pt x="3593" y="13461"/>
                  <a:pt x="6995" y="10174"/>
                </a:cubicBezTo>
                <a:cubicBezTo>
                  <a:pt x="10396" y="6887"/>
                  <a:pt x="20601" y="0"/>
                  <a:pt x="20601" y="0"/>
                </a:cubicBezTo>
              </a:path>
            </a:pathLst>
          </a:custGeom>
          <a:noFill/>
          <a:ln w="57150" cap="flat" cmpd="sng">
            <a:solidFill>
              <a:srgbClr val="000000"/>
            </a:solidFill>
            <a:prstDash val="sysDash"/>
            <a:round/>
            <a:headEnd type="none" w="med" len="med"/>
            <a:tailEnd type="triangl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a:defRPr sz="5000">
                <a:solidFill>
                  <a:srgbClr val="000000"/>
                </a:solidFill>
                <a:latin typeface="Helvetica" charset="0"/>
                <a:ea typeface="Helvetica" charset="0"/>
                <a:cs typeface="Helvetica" charset="0"/>
                <a:sym typeface="Helvetica" charset="0"/>
              </a:defRPr>
            </a:lvl1pPr>
            <a:lvl2pPr>
              <a:defRPr sz="5000">
                <a:solidFill>
                  <a:srgbClr val="000000"/>
                </a:solidFill>
                <a:latin typeface="Helvetica" charset="0"/>
                <a:ea typeface="Helvetica" charset="0"/>
                <a:cs typeface="Helvetica" charset="0"/>
                <a:sym typeface="Helvetica" charset="0"/>
              </a:defRPr>
            </a:lvl2pPr>
            <a:lvl3pPr>
              <a:defRPr sz="5000">
                <a:solidFill>
                  <a:srgbClr val="000000"/>
                </a:solidFill>
                <a:latin typeface="Helvetica" charset="0"/>
                <a:ea typeface="Helvetica" charset="0"/>
                <a:cs typeface="Helvetica" charset="0"/>
                <a:sym typeface="Helvetica" charset="0"/>
              </a:defRPr>
            </a:lvl3pPr>
            <a:lvl4pPr>
              <a:defRPr sz="5000">
                <a:solidFill>
                  <a:srgbClr val="000000"/>
                </a:solidFill>
                <a:latin typeface="Helvetica" charset="0"/>
                <a:ea typeface="Helvetica" charset="0"/>
                <a:cs typeface="Helvetica" charset="0"/>
                <a:sym typeface="Helvetica" charset="0"/>
              </a:defRPr>
            </a:lvl4pPr>
            <a:lvl5pPr>
              <a:defRPr sz="5000">
                <a:solidFill>
                  <a:srgbClr val="000000"/>
                </a:solidFill>
                <a:latin typeface="Helvetica" charset="0"/>
                <a:ea typeface="Helvetica" charset="0"/>
                <a:cs typeface="Helvetica" charset="0"/>
                <a:sym typeface="Helvetica" charset="0"/>
              </a:defRPr>
            </a:lvl5pPr>
            <a:lvl6pPr marL="4572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6pPr>
            <a:lvl7pPr marL="9144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7pPr>
            <a:lvl8pPr marL="13716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8pPr>
            <a:lvl9pPr marL="18288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9pPr>
          </a:lstStyle>
          <a:p>
            <a:pPr defTabSz="457200"/>
            <a:endParaRPr lang="it-IT" altLang="it-IT" sz="900">
              <a:latin typeface="Helvetica Light" charset="0"/>
              <a:ea typeface="Helvetica Light" charset="0"/>
              <a:cs typeface="Helvetica Light" charset="0"/>
              <a:sym typeface="Helvetica Light" charset="0"/>
            </a:endParaRPr>
          </a:p>
        </p:txBody>
      </p:sp>
      <p:sp>
        <p:nvSpPr>
          <p:cNvPr id="12319" name="Line 31"/>
          <p:cNvSpPr>
            <a:spLocks noChangeShapeType="1"/>
          </p:cNvSpPr>
          <p:nvPr/>
        </p:nvSpPr>
        <p:spPr bwMode="auto">
          <a:xfrm flipH="1" flipV="1">
            <a:off x="10320338" y="1751013"/>
            <a:ext cx="0" cy="1057275"/>
          </a:xfrm>
          <a:prstGeom prst="line">
            <a:avLst/>
          </a:prstGeom>
          <a:noFill/>
          <a:ln w="63500" cap="flat" cmpd="sng">
            <a:solidFill>
              <a:srgbClr val="000000"/>
            </a:solidFill>
            <a:prstDash val="sysDash"/>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12320" name="Rectangle 32"/>
          <p:cNvSpPr>
            <a:spLocks/>
          </p:cNvSpPr>
          <p:nvPr/>
        </p:nvSpPr>
        <p:spPr bwMode="auto">
          <a:xfrm>
            <a:off x="10036175" y="3056404"/>
            <a:ext cx="165110" cy="29751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5400" tIns="25400" rIns="25400" bIns="25400" anchor="ctr">
            <a:spAutoFit/>
          </a:bodyPr>
          <a:lstStyle/>
          <a:p>
            <a:r>
              <a:rPr lang="it-IT" altLang="it-IT" sz="1600">
                <a:latin typeface="Helvetica Light" charset="0"/>
                <a:ea typeface="Helvetica Light" charset="0"/>
                <a:cs typeface="Helvetica Light" charset="0"/>
                <a:sym typeface="Helvetica Light" charset="0"/>
              </a:rPr>
              <a:t>1</a:t>
            </a:r>
          </a:p>
        </p:txBody>
      </p:sp>
      <p:sp>
        <p:nvSpPr>
          <p:cNvPr id="12321" name="Rectangle 33"/>
          <p:cNvSpPr>
            <a:spLocks/>
          </p:cNvSpPr>
          <p:nvPr/>
        </p:nvSpPr>
        <p:spPr bwMode="auto">
          <a:xfrm>
            <a:off x="9454357" y="2414261"/>
            <a:ext cx="165110" cy="29751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5400" tIns="25400" rIns="25400" bIns="25400" anchor="ctr">
            <a:spAutoFit/>
          </a:bodyPr>
          <a:lstStyle/>
          <a:p>
            <a:r>
              <a:rPr lang="it-IT" altLang="it-IT" sz="1600">
                <a:latin typeface="Helvetica Light" charset="0"/>
                <a:ea typeface="Helvetica Light" charset="0"/>
                <a:cs typeface="Helvetica Light" charset="0"/>
                <a:sym typeface="Helvetica Light" charset="0"/>
              </a:rPr>
              <a:t>2</a:t>
            </a:r>
          </a:p>
        </p:txBody>
      </p:sp>
      <p:sp>
        <p:nvSpPr>
          <p:cNvPr id="12322" name="Rectangle 34"/>
          <p:cNvSpPr>
            <a:spLocks/>
          </p:cNvSpPr>
          <p:nvPr/>
        </p:nvSpPr>
        <p:spPr bwMode="auto">
          <a:xfrm>
            <a:off x="9929813" y="1840379"/>
            <a:ext cx="165110" cy="29751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5400" tIns="25400" rIns="25400" bIns="25400" anchor="ctr">
            <a:spAutoFit/>
          </a:bodyPr>
          <a:lstStyle/>
          <a:p>
            <a:r>
              <a:rPr lang="it-IT" altLang="it-IT" sz="1600">
                <a:latin typeface="Helvetica Light" charset="0"/>
                <a:ea typeface="Helvetica Light" charset="0"/>
                <a:cs typeface="Helvetica Light" charset="0"/>
                <a:sym typeface="Helvetica Light" charset="0"/>
              </a:rPr>
              <a:t>3</a:t>
            </a:r>
          </a:p>
        </p:txBody>
      </p:sp>
      <p:sp>
        <p:nvSpPr>
          <p:cNvPr id="12323" name="Rectangle 35"/>
          <p:cNvSpPr>
            <a:spLocks/>
          </p:cNvSpPr>
          <p:nvPr/>
        </p:nvSpPr>
        <p:spPr bwMode="auto">
          <a:xfrm>
            <a:off x="10118725" y="1076792"/>
            <a:ext cx="165110" cy="29751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5400" tIns="25400" rIns="25400" bIns="25400" anchor="ctr">
            <a:spAutoFit/>
          </a:bodyPr>
          <a:lstStyle/>
          <a:p>
            <a:r>
              <a:rPr lang="it-IT" altLang="it-IT" sz="1600">
                <a:latin typeface="Helvetica Light" charset="0"/>
                <a:ea typeface="Helvetica Light" charset="0"/>
                <a:cs typeface="Helvetica Light" charset="0"/>
                <a:sym typeface="Helvetica Light" charset="0"/>
              </a:rPr>
              <a:t>4</a:t>
            </a:r>
          </a:p>
        </p:txBody>
      </p:sp>
      <p:sp>
        <p:nvSpPr>
          <p:cNvPr id="12324" name="Rectangle 36"/>
          <p:cNvSpPr>
            <a:spLocks/>
          </p:cNvSpPr>
          <p:nvPr/>
        </p:nvSpPr>
        <p:spPr bwMode="auto">
          <a:xfrm>
            <a:off x="431800" y="1076415"/>
            <a:ext cx="7086600" cy="454483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spAutoFit/>
          </a:bodyPr>
          <a:lstStyle/>
          <a:p>
            <a:pPr algn="l"/>
            <a:r>
              <a:rPr lang="it-IT" altLang="it-IT">
                <a:latin typeface="Helvetica Light" charset="0"/>
                <a:ea typeface="Helvetica Light" charset="0"/>
                <a:cs typeface="Helvetica Light" charset="0"/>
                <a:sym typeface="Helvetica Light" charset="0"/>
              </a:rPr>
              <a:t>3v0 pass &amp; go + anticipo + sovrapposizioni</a:t>
            </a:r>
          </a:p>
          <a:p>
            <a:pPr algn="l"/>
            <a:endParaRPr lang="it-IT" altLang="it-IT">
              <a:latin typeface="Helvetica Light" charset="0"/>
              <a:ea typeface="Helvetica Light" charset="0"/>
              <a:cs typeface="Helvetica Light" charset="0"/>
              <a:sym typeface="Helvetica Light" charset="0"/>
            </a:endParaRPr>
          </a:p>
          <a:p>
            <a:pPr algn="l"/>
            <a:r>
              <a:rPr lang="it-IT" altLang="it-IT" sz="1600">
                <a:latin typeface="Helvetica Light" charset="0"/>
                <a:ea typeface="Helvetica Light" charset="0"/>
                <a:cs typeface="Helvetica Light" charset="0"/>
                <a:sym typeface="Helvetica Light" charset="0"/>
              </a:rPr>
              <a:t>Svolgimento:</a:t>
            </a:r>
          </a:p>
          <a:p>
            <a:pPr algn="l"/>
            <a:r>
              <a:rPr lang="it-IT" altLang="it-IT" sz="1600">
                <a:latin typeface="Helvetica Light" charset="0"/>
                <a:ea typeface="Helvetica Light" charset="0"/>
                <a:cs typeface="Helvetica Light" charset="0"/>
                <a:sym typeface="Helvetica Light" charset="0"/>
              </a:rPr>
              <a:t>B passa indietro ad A (1) e comincia il movimento verso l’area, nel frattempo C anticipa i coni per ricevere il passaggio di A (2).</a:t>
            </a:r>
          </a:p>
          <a:p>
            <a:pPr algn="l"/>
            <a:r>
              <a:rPr lang="it-IT" altLang="it-IT" sz="1600">
                <a:latin typeface="Helvetica Light" charset="0"/>
                <a:ea typeface="Helvetica Light" charset="0"/>
                <a:cs typeface="Helvetica Light" charset="0"/>
                <a:sym typeface="Helvetica Light" charset="0"/>
              </a:rPr>
              <a:t>A dopo il passaggio a C sovrappone in area.</a:t>
            </a:r>
          </a:p>
          <a:p>
            <a:pPr algn="l"/>
            <a:r>
              <a:rPr lang="it-IT" altLang="it-IT" sz="1600">
                <a:latin typeface="Helvetica Light" charset="0"/>
                <a:ea typeface="Helvetica Light" charset="0"/>
                <a:cs typeface="Helvetica Light" charset="0"/>
                <a:sym typeface="Helvetica Light" charset="0"/>
              </a:rPr>
              <a:t>C dopo aver ricevuto passa a B (3) e corre in area per una deviazione.</a:t>
            </a:r>
          </a:p>
          <a:p>
            <a:pPr algn="l"/>
            <a:r>
              <a:rPr lang="it-IT" altLang="it-IT" sz="1600">
                <a:latin typeface="Helvetica Light" charset="0"/>
                <a:ea typeface="Helvetica Light" charset="0"/>
                <a:cs typeface="Helvetica Light" charset="0"/>
                <a:sym typeface="Helvetica Light" charset="0"/>
              </a:rPr>
              <a:t>B tira in porta (4) o crossa per A e C.</a:t>
            </a:r>
          </a:p>
          <a:p>
            <a:pPr algn="l"/>
            <a:endParaRPr lang="it-IT" altLang="it-IT" sz="1600">
              <a:latin typeface="Helvetica Light" charset="0"/>
              <a:ea typeface="Helvetica Light" charset="0"/>
              <a:cs typeface="Helvetica Light" charset="0"/>
              <a:sym typeface="Helvetica Light" charset="0"/>
            </a:endParaRPr>
          </a:p>
          <a:p>
            <a:pPr algn="l"/>
            <a:r>
              <a:rPr lang="it-IT" altLang="it-IT" sz="1600">
                <a:latin typeface="Helvetica Light" charset="0"/>
                <a:ea typeface="Helvetica Light" charset="0"/>
                <a:cs typeface="Helvetica Light" charset="0"/>
                <a:sym typeface="Helvetica Light" charset="0"/>
              </a:rPr>
              <a:t>L’esercizio si può eseguire su entrambi i lati e le distanze sono in base al livello e all’età dei giocatori.</a:t>
            </a:r>
          </a:p>
          <a:p>
            <a:pPr algn="l"/>
            <a:endParaRPr lang="it-IT" altLang="it-IT" sz="1600">
              <a:latin typeface="Helvetica Light" charset="0"/>
              <a:ea typeface="Helvetica Light" charset="0"/>
              <a:cs typeface="Helvetica Light" charset="0"/>
              <a:sym typeface="Helvetica Light" charset="0"/>
            </a:endParaRPr>
          </a:p>
          <a:p>
            <a:pPr algn="l"/>
            <a:r>
              <a:rPr lang="it-IT" altLang="it-IT" sz="1600">
                <a:latin typeface="Helvetica Light" charset="0"/>
                <a:ea typeface="Helvetica Light" charset="0"/>
                <a:cs typeface="Helvetica Light" charset="0"/>
                <a:sym typeface="Helvetica Light" charset="0"/>
              </a:rPr>
              <a:t>Variante 1</a:t>
            </a:r>
          </a:p>
          <a:p>
            <a:pPr algn="l"/>
            <a:r>
              <a:rPr lang="it-IT" altLang="it-IT" sz="1600">
                <a:latin typeface="Helvetica Light" charset="0"/>
                <a:ea typeface="Helvetica Light" charset="0"/>
                <a:cs typeface="Helvetica Light" charset="0"/>
                <a:sym typeface="Helvetica Light" charset="0"/>
              </a:rPr>
              <a:t>Le palline partono da A che esegue un doppio scambio con B, entrambi devono ricevere in movimento.</a:t>
            </a:r>
          </a:p>
          <a:p>
            <a:pPr algn="l"/>
            <a:endParaRPr lang="it-IT" altLang="it-IT" sz="1600">
              <a:latin typeface="Helvetica Light" charset="0"/>
              <a:ea typeface="Helvetica Light" charset="0"/>
              <a:cs typeface="Helvetica Light" charset="0"/>
              <a:sym typeface="Helvetica Light" charset="0"/>
            </a:endParaRPr>
          </a:p>
          <a:p>
            <a:pPr algn="l"/>
            <a:r>
              <a:rPr lang="it-IT" altLang="it-IT" sz="1600">
                <a:latin typeface="Helvetica Light" charset="0"/>
                <a:ea typeface="Helvetica Light" charset="0"/>
                <a:cs typeface="Helvetica Light" charset="0"/>
                <a:sym typeface="Helvetica Light" charset="0"/>
              </a:rPr>
              <a:t>Variante 2</a:t>
            </a:r>
          </a:p>
          <a:p>
            <a:pPr algn="l"/>
            <a:r>
              <a:rPr lang="it-IT" altLang="it-IT" sz="1600">
                <a:latin typeface="Helvetica Light" charset="0"/>
                <a:ea typeface="Helvetica Light" charset="0"/>
                <a:cs typeface="Helvetica Light" charset="0"/>
                <a:sym typeface="Helvetica Light" charset="0"/>
              </a:rPr>
              <a:t>Aggiungere i difensori, trasformandolo in 3v1 – 3v2 – 3v3 </a:t>
            </a:r>
          </a:p>
        </p:txBody>
      </p:sp>
      <p:grpSp>
        <p:nvGrpSpPr>
          <p:cNvPr id="12325" name="Group 37"/>
          <p:cNvGrpSpPr>
            <a:grpSpLocks/>
          </p:cNvGrpSpPr>
          <p:nvPr/>
        </p:nvGrpSpPr>
        <p:grpSpPr bwMode="auto">
          <a:xfrm>
            <a:off x="392113" y="6448426"/>
            <a:ext cx="406161" cy="146194"/>
            <a:chOff x="0" y="0"/>
            <a:chExt cx="812358" cy="291489"/>
          </a:xfrm>
        </p:grpSpPr>
        <p:sp>
          <p:nvSpPr>
            <p:cNvPr id="12326" name="Rectangle 38"/>
            <p:cNvSpPr>
              <a:spLocks/>
            </p:cNvSpPr>
            <p:nvPr/>
          </p:nvSpPr>
          <p:spPr bwMode="auto">
            <a:xfrm>
              <a:off x="174976" y="0"/>
              <a:ext cx="637382" cy="29148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2860" rIns="22860">
              <a:spAutoFit/>
            </a:bodyPr>
            <a:lstStyle>
              <a:lvl1pPr>
                <a:defRPr sz="5000">
                  <a:solidFill>
                    <a:srgbClr val="000000"/>
                  </a:solidFill>
                  <a:latin typeface="Helvetica" charset="0"/>
                  <a:ea typeface="Helvetica" charset="0"/>
                  <a:cs typeface="Helvetica" charset="0"/>
                  <a:sym typeface="Helvetica" charset="0"/>
                </a:defRPr>
              </a:lvl1pPr>
              <a:lvl2pPr>
                <a:defRPr sz="5000">
                  <a:solidFill>
                    <a:srgbClr val="000000"/>
                  </a:solidFill>
                  <a:latin typeface="Helvetica" charset="0"/>
                  <a:ea typeface="Helvetica" charset="0"/>
                  <a:cs typeface="Helvetica" charset="0"/>
                  <a:sym typeface="Helvetica" charset="0"/>
                </a:defRPr>
              </a:lvl2pPr>
              <a:lvl3pPr>
                <a:defRPr sz="5000">
                  <a:solidFill>
                    <a:srgbClr val="000000"/>
                  </a:solidFill>
                  <a:latin typeface="Helvetica" charset="0"/>
                  <a:ea typeface="Helvetica" charset="0"/>
                  <a:cs typeface="Helvetica" charset="0"/>
                  <a:sym typeface="Helvetica" charset="0"/>
                </a:defRPr>
              </a:lvl3pPr>
              <a:lvl4pPr>
                <a:defRPr sz="5000">
                  <a:solidFill>
                    <a:srgbClr val="000000"/>
                  </a:solidFill>
                  <a:latin typeface="Helvetica" charset="0"/>
                  <a:ea typeface="Helvetica" charset="0"/>
                  <a:cs typeface="Helvetica" charset="0"/>
                  <a:sym typeface="Helvetica" charset="0"/>
                </a:defRPr>
              </a:lvl4pPr>
              <a:lvl5pPr>
                <a:defRPr sz="5000">
                  <a:solidFill>
                    <a:srgbClr val="000000"/>
                  </a:solidFill>
                  <a:latin typeface="Helvetica" charset="0"/>
                  <a:ea typeface="Helvetica" charset="0"/>
                  <a:cs typeface="Helvetica" charset="0"/>
                  <a:sym typeface="Helvetica" charset="0"/>
                </a:defRPr>
              </a:lvl5pPr>
              <a:lvl6pPr marL="4572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6pPr>
              <a:lvl7pPr marL="9144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7pPr>
              <a:lvl8pPr marL="13716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8pPr>
              <a:lvl9pPr marL="18288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9pPr>
            </a:lstStyle>
            <a:p>
              <a:pPr defTabSz="457200"/>
              <a:r>
                <a:rPr lang="it-IT" altLang="it-IT" sz="350">
                  <a:latin typeface="Calibri" charset="0"/>
                  <a:ea typeface="Calibri" charset="0"/>
                  <a:cs typeface="Calibri" charset="0"/>
                  <a:sym typeface="Calibri" charset="0"/>
                </a:rPr>
                <a:t>Stefano Angius</a:t>
              </a:r>
            </a:p>
          </p:txBody>
        </p:sp>
        <p:pic>
          <p:nvPicPr>
            <p:cNvPr id="12327" name="Picture 39" descr="pasted-image.tiff"/>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13754"/>
              <a:ext cx="178232" cy="1782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Tree>
    <p:extLst>
      <p:ext uri="{BB962C8B-B14F-4D97-AF65-F5344CB8AC3E}">
        <p14:creationId xmlns:p14="http://schemas.microsoft.com/office/powerpoint/2010/main" val="2090784077"/>
      </p:ext>
    </p:extLst>
  </p:cSld>
  <p:clrMapOvr>
    <a:masterClrMapping/>
  </p:clrMapOvr>
  <p:transition spd="med"/>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7" name="Picture 1" descr="image.jpe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540501" y="1177926"/>
            <a:ext cx="3679825" cy="25955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4098" name="Picture 2" descr="image.jpe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553201" y="3963988"/>
            <a:ext cx="3679825" cy="25955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nvGrpSpPr>
          <p:cNvPr id="4099" name="Group 3"/>
          <p:cNvGrpSpPr>
            <a:grpSpLocks/>
          </p:cNvGrpSpPr>
          <p:nvPr/>
        </p:nvGrpSpPr>
        <p:grpSpPr bwMode="auto">
          <a:xfrm>
            <a:off x="3568700" y="386254"/>
            <a:ext cx="2160588" cy="624495"/>
            <a:chOff x="0" y="13176"/>
            <a:chExt cx="2162175" cy="623888"/>
          </a:xfrm>
        </p:grpSpPr>
        <p:sp>
          <p:nvSpPr>
            <p:cNvPr id="4100" name="Rectangle 4"/>
            <p:cNvSpPr>
              <a:spLocks/>
            </p:cNvSpPr>
            <p:nvPr/>
          </p:nvSpPr>
          <p:spPr bwMode="auto">
            <a:xfrm>
              <a:off x="0" y="13176"/>
              <a:ext cx="2162175" cy="623888"/>
            </a:xfrm>
            <a:prstGeom prst="rect">
              <a:avLst/>
            </a:prstGeom>
            <a:solidFill>
              <a:srgbClr val="77EDFF"/>
            </a:solidFill>
            <a:ln w="9525" cap="flat" cmpd="sng">
              <a:solidFill>
                <a:srgbClr val="F95815"/>
              </a:solidFill>
              <a:prstDash val="solid"/>
              <a:round/>
              <a:headEnd type="none" w="med" len="med"/>
              <a:tailEnd type="none" w="med" len="med"/>
            </a:ln>
            <a:effectLst>
              <a:outerShdw blurRad="38100" dist="23000" dir="5400000" algn="ctr" rotWithShape="0">
                <a:srgbClr val="808080">
                  <a:alpha val="34999"/>
                </a:srgbClr>
              </a:outerShdw>
            </a:effectLst>
          </p:spPr>
          <p:txBody>
            <a:bodyPr lIns="45720" rIns="45720" anchor="ctr"/>
            <a:lstStyle/>
            <a:p>
              <a:pPr algn="ctr"/>
              <a:endParaRPr lang="it-IT" altLang="it-IT">
                <a:solidFill>
                  <a:srgbClr val="FFFFFF"/>
                </a:solidFill>
              </a:endParaRPr>
            </a:p>
          </p:txBody>
        </p:sp>
        <p:sp>
          <p:nvSpPr>
            <p:cNvPr id="4101" name="Rectangle 5"/>
            <p:cNvSpPr>
              <a:spLocks/>
            </p:cNvSpPr>
            <p:nvPr/>
          </p:nvSpPr>
          <p:spPr bwMode="auto">
            <a:xfrm>
              <a:off x="0" y="140634"/>
              <a:ext cx="2162175" cy="36897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nchor="ctr">
              <a:spAutoFit/>
            </a:bodyPr>
            <a:lstStyle/>
            <a:p>
              <a:pPr algn="ctr"/>
              <a:r>
                <a:rPr lang="it-IT" altLang="it-IT" b="1" i="1">
                  <a:latin typeface="Helvetica" charset="0"/>
                  <a:ea typeface="Helvetica" charset="0"/>
                  <a:cs typeface="Helvetica" charset="0"/>
                  <a:sym typeface="Helvetica" charset="0"/>
                </a:rPr>
                <a:t>Technique</a:t>
              </a:r>
            </a:p>
          </p:txBody>
        </p:sp>
      </p:grpSp>
      <p:sp>
        <p:nvSpPr>
          <p:cNvPr id="4102" name="Oval 6"/>
          <p:cNvSpPr>
            <a:spLocks/>
          </p:cNvSpPr>
          <p:nvPr/>
        </p:nvSpPr>
        <p:spPr bwMode="auto">
          <a:xfrm>
            <a:off x="8291514" y="3665539"/>
            <a:ext cx="92075" cy="79375"/>
          </a:xfrm>
          <a:prstGeom prst="ellipse">
            <a:avLst/>
          </a:prstGeom>
          <a:solidFill>
            <a:srgbClr val="3366FF"/>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sp>
        <p:nvSpPr>
          <p:cNvPr id="4103" name="AutoShape 7"/>
          <p:cNvSpPr>
            <a:spLocks/>
          </p:cNvSpPr>
          <p:nvPr/>
        </p:nvSpPr>
        <p:spPr bwMode="auto">
          <a:xfrm>
            <a:off x="7831138" y="3163889"/>
            <a:ext cx="100012" cy="10477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79646"/>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sp>
        <p:nvSpPr>
          <p:cNvPr id="4104" name="AutoShape 8"/>
          <p:cNvSpPr>
            <a:spLocks/>
          </p:cNvSpPr>
          <p:nvPr/>
        </p:nvSpPr>
        <p:spPr bwMode="auto">
          <a:xfrm>
            <a:off x="8689976" y="3216276"/>
            <a:ext cx="100013" cy="10477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79646"/>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sp>
        <p:nvSpPr>
          <p:cNvPr id="4105" name="AutoShape 9"/>
          <p:cNvSpPr>
            <a:spLocks/>
          </p:cNvSpPr>
          <p:nvPr/>
        </p:nvSpPr>
        <p:spPr bwMode="auto">
          <a:xfrm>
            <a:off x="7931151" y="2908301"/>
            <a:ext cx="100013" cy="10477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79646"/>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sp>
        <p:nvSpPr>
          <p:cNvPr id="4106" name="AutoShape 10"/>
          <p:cNvSpPr>
            <a:spLocks/>
          </p:cNvSpPr>
          <p:nvPr/>
        </p:nvSpPr>
        <p:spPr bwMode="auto">
          <a:xfrm>
            <a:off x="8540751" y="2441576"/>
            <a:ext cx="100013" cy="10477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79646"/>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sp>
        <p:nvSpPr>
          <p:cNvPr id="4107" name="AutoShape 11"/>
          <p:cNvSpPr>
            <a:spLocks/>
          </p:cNvSpPr>
          <p:nvPr/>
        </p:nvSpPr>
        <p:spPr bwMode="auto">
          <a:xfrm>
            <a:off x="8737601" y="2644776"/>
            <a:ext cx="100013" cy="10477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79646"/>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sp>
        <p:nvSpPr>
          <p:cNvPr id="4108" name="AutoShape 12"/>
          <p:cNvSpPr>
            <a:spLocks/>
          </p:cNvSpPr>
          <p:nvPr/>
        </p:nvSpPr>
        <p:spPr bwMode="auto">
          <a:xfrm>
            <a:off x="8836026" y="3476626"/>
            <a:ext cx="100013" cy="10477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79646"/>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sp>
        <p:nvSpPr>
          <p:cNvPr id="4109" name="Oval 13"/>
          <p:cNvSpPr>
            <a:spLocks/>
          </p:cNvSpPr>
          <p:nvPr/>
        </p:nvSpPr>
        <p:spPr bwMode="auto">
          <a:xfrm>
            <a:off x="8851901" y="3321051"/>
            <a:ext cx="92075" cy="79375"/>
          </a:xfrm>
          <a:prstGeom prst="ellipse">
            <a:avLst/>
          </a:prstGeom>
          <a:solidFill>
            <a:srgbClr val="3366FF"/>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sp>
        <p:nvSpPr>
          <p:cNvPr id="4110" name="Oval 14"/>
          <p:cNvSpPr>
            <a:spLocks/>
          </p:cNvSpPr>
          <p:nvPr/>
        </p:nvSpPr>
        <p:spPr bwMode="auto">
          <a:xfrm>
            <a:off x="7831139" y="3013076"/>
            <a:ext cx="92075" cy="79375"/>
          </a:xfrm>
          <a:prstGeom prst="ellipse">
            <a:avLst/>
          </a:prstGeom>
          <a:solidFill>
            <a:srgbClr val="3366FF"/>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sp>
        <p:nvSpPr>
          <p:cNvPr id="4111" name="Oval 15"/>
          <p:cNvSpPr>
            <a:spLocks/>
          </p:cNvSpPr>
          <p:nvPr/>
        </p:nvSpPr>
        <p:spPr bwMode="auto">
          <a:xfrm>
            <a:off x="8713789" y="2506664"/>
            <a:ext cx="92075" cy="79375"/>
          </a:xfrm>
          <a:prstGeom prst="ellipse">
            <a:avLst/>
          </a:prstGeom>
          <a:solidFill>
            <a:srgbClr val="3366FF"/>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grpSp>
        <p:nvGrpSpPr>
          <p:cNvPr id="4112" name="Group 16"/>
          <p:cNvGrpSpPr>
            <a:grpSpLocks/>
          </p:cNvGrpSpPr>
          <p:nvPr/>
        </p:nvGrpSpPr>
        <p:grpSpPr bwMode="auto">
          <a:xfrm>
            <a:off x="8475664" y="5697538"/>
            <a:ext cx="46037" cy="44450"/>
            <a:chOff x="0" y="0"/>
            <a:chExt cx="46038" cy="44451"/>
          </a:xfrm>
        </p:grpSpPr>
        <p:pic>
          <p:nvPicPr>
            <p:cNvPr id="4113" name="Picture 17" descr="imag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46038" cy="4445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4114" name="Picture 18" descr="image.jpeg"/>
            <p:cNvPicPr>
              <a:picLocks noChangeAspect="1"/>
            </p:cNvPicPr>
            <p:nvPr/>
          </p:nvPicPr>
          <p:blipFill>
            <a:blip r:embed="rId4">
              <a:extLst>
                <a:ext uri="{28A0092B-C50C-407E-A947-70E740481C1C}">
                  <a14:useLocalDpi xmlns:a14="http://schemas.microsoft.com/office/drawing/2010/main" val="0"/>
                </a:ext>
              </a:extLst>
            </a:blip>
            <a:srcRect l="19446" t="11926" r="19530" b="18028"/>
            <a:stretch>
              <a:fillRect/>
            </a:stretch>
          </p:blipFill>
          <p:spPr bwMode="auto">
            <a:xfrm>
              <a:off x="14275" y="13401"/>
              <a:ext cx="17471" cy="1764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4115" name="Group 19"/>
          <p:cNvGrpSpPr>
            <a:grpSpLocks/>
          </p:cNvGrpSpPr>
          <p:nvPr/>
        </p:nvGrpSpPr>
        <p:grpSpPr bwMode="auto">
          <a:xfrm>
            <a:off x="8383589" y="3643313"/>
            <a:ext cx="46037" cy="44450"/>
            <a:chOff x="0" y="0"/>
            <a:chExt cx="46038" cy="44451"/>
          </a:xfrm>
        </p:grpSpPr>
        <p:pic>
          <p:nvPicPr>
            <p:cNvPr id="4116" name="Picture 20" descr="imag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46038" cy="4445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4117" name="Picture 21" descr="image.jpeg"/>
            <p:cNvPicPr>
              <a:picLocks noChangeAspect="1"/>
            </p:cNvPicPr>
            <p:nvPr/>
          </p:nvPicPr>
          <p:blipFill>
            <a:blip r:embed="rId4">
              <a:extLst>
                <a:ext uri="{28A0092B-C50C-407E-A947-70E740481C1C}">
                  <a14:useLocalDpi xmlns:a14="http://schemas.microsoft.com/office/drawing/2010/main" val="0"/>
                </a:ext>
              </a:extLst>
            </a:blip>
            <a:srcRect l="19446" t="11926" r="19530" b="18028"/>
            <a:stretch>
              <a:fillRect/>
            </a:stretch>
          </p:blipFill>
          <p:spPr bwMode="auto">
            <a:xfrm>
              <a:off x="14275" y="13401"/>
              <a:ext cx="17471" cy="1764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
        <p:nvSpPr>
          <p:cNvPr id="4118" name="Oval 22"/>
          <p:cNvSpPr>
            <a:spLocks/>
          </p:cNvSpPr>
          <p:nvPr/>
        </p:nvSpPr>
        <p:spPr bwMode="auto">
          <a:xfrm>
            <a:off x="8383589" y="6003926"/>
            <a:ext cx="92075" cy="79375"/>
          </a:xfrm>
          <a:prstGeom prst="ellipse">
            <a:avLst/>
          </a:prstGeom>
          <a:solidFill>
            <a:srgbClr val="3366FF"/>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sp>
        <p:nvSpPr>
          <p:cNvPr id="4119" name="Oval 23"/>
          <p:cNvSpPr>
            <a:spLocks/>
          </p:cNvSpPr>
          <p:nvPr/>
        </p:nvSpPr>
        <p:spPr bwMode="auto">
          <a:xfrm>
            <a:off x="8369301" y="5719764"/>
            <a:ext cx="92075" cy="79375"/>
          </a:xfrm>
          <a:prstGeom prst="ellipse">
            <a:avLst/>
          </a:prstGeom>
          <a:solidFill>
            <a:srgbClr val="3366FF"/>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sp>
        <p:nvSpPr>
          <p:cNvPr id="4120" name="Oval 24"/>
          <p:cNvSpPr>
            <a:spLocks/>
          </p:cNvSpPr>
          <p:nvPr/>
        </p:nvSpPr>
        <p:spPr bwMode="auto">
          <a:xfrm>
            <a:off x="7831139" y="5700714"/>
            <a:ext cx="92075" cy="79375"/>
          </a:xfrm>
          <a:prstGeom prst="ellipse">
            <a:avLst/>
          </a:prstGeom>
          <a:solidFill>
            <a:srgbClr val="3366FF"/>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sp>
        <p:nvSpPr>
          <p:cNvPr id="4121" name="Oval 25"/>
          <p:cNvSpPr>
            <a:spLocks/>
          </p:cNvSpPr>
          <p:nvPr/>
        </p:nvSpPr>
        <p:spPr bwMode="auto">
          <a:xfrm>
            <a:off x="8936039" y="5637214"/>
            <a:ext cx="92075" cy="79375"/>
          </a:xfrm>
          <a:prstGeom prst="ellipse">
            <a:avLst/>
          </a:prstGeom>
          <a:solidFill>
            <a:srgbClr val="3366FF"/>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sp>
        <p:nvSpPr>
          <p:cNvPr id="4122" name="Oval 26"/>
          <p:cNvSpPr>
            <a:spLocks/>
          </p:cNvSpPr>
          <p:nvPr/>
        </p:nvSpPr>
        <p:spPr bwMode="auto">
          <a:xfrm>
            <a:off x="7831139" y="6003926"/>
            <a:ext cx="92075" cy="79375"/>
          </a:xfrm>
          <a:prstGeom prst="ellipse">
            <a:avLst/>
          </a:prstGeom>
          <a:solidFill>
            <a:srgbClr val="3366FF"/>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sp>
        <p:nvSpPr>
          <p:cNvPr id="4123" name="Oval 27"/>
          <p:cNvSpPr>
            <a:spLocks/>
          </p:cNvSpPr>
          <p:nvPr/>
        </p:nvSpPr>
        <p:spPr bwMode="auto">
          <a:xfrm>
            <a:off x="8943976" y="6043614"/>
            <a:ext cx="92075" cy="79375"/>
          </a:xfrm>
          <a:prstGeom prst="ellipse">
            <a:avLst/>
          </a:prstGeom>
          <a:solidFill>
            <a:srgbClr val="3366FF"/>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grpSp>
        <p:nvGrpSpPr>
          <p:cNvPr id="4124" name="Group 28"/>
          <p:cNvGrpSpPr>
            <a:grpSpLocks/>
          </p:cNvGrpSpPr>
          <p:nvPr/>
        </p:nvGrpSpPr>
        <p:grpSpPr bwMode="auto">
          <a:xfrm>
            <a:off x="8464550" y="5970588"/>
            <a:ext cx="46038" cy="44450"/>
            <a:chOff x="0" y="0"/>
            <a:chExt cx="46038" cy="44451"/>
          </a:xfrm>
        </p:grpSpPr>
        <p:pic>
          <p:nvPicPr>
            <p:cNvPr id="4125" name="Picture 29" descr="imag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46038" cy="4445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4126" name="Picture 30" descr="image.jpeg"/>
            <p:cNvPicPr>
              <a:picLocks noChangeAspect="1"/>
            </p:cNvPicPr>
            <p:nvPr/>
          </p:nvPicPr>
          <p:blipFill>
            <a:blip r:embed="rId4">
              <a:extLst>
                <a:ext uri="{28A0092B-C50C-407E-A947-70E740481C1C}">
                  <a14:useLocalDpi xmlns:a14="http://schemas.microsoft.com/office/drawing/2010/main" val="0"/>
                </a:ext>
              </a:extLst>
            </a:blip>
            <a:srcRect l="19446" t="11926" r="19530" b="18028"/>
            <a:stretch>
              <a:fillRect/>
            </a:stretch>
          </p:blipFill>
          <p:spPr bwMode="auto">
            <a:xfrm>
              <a:off x="14275" y="13401"/>
              <a:ext cx="17471" cy="1764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
        <p:nvSpPr>
          <p:cNvPr id="4127" name="Rectangle 31"/>
          <p:cNvSpPr>
            <a:spLocks noGrp="1" noChangeArrowheads="1"/>
          </p:cNvSpPr>
          <p:nvPr>
            <p:ph type="body" sz="half" idx="4294967295"/>
          </p:nvPr>
        </p:nvSpPr>
        <p:spPr>
          <a:xfrm>
            <a:off x="1981200" y="1600200"/>
            <a:ext cx="4305300" cy="4959350"/>
          </a:xfrm>
        </p:spPr>
        <p:txBody>
          <a:bodyPr/>
          <a:lstStyle/>
          <a:p>
            <a:pPr>
              <a:spcBef>
                <a:spcPts val="300"/>
              </a:spcBef>
              <a:buFont typeface="Arial" charset="0"/>
              <a:buChar char="•"/>
            </a:pPr>
            <a:r>
              <a:rPr lang="it-IT" altLang="it-IT" sz="1600" b="1">
                <a:solidFill>
                  <a:srgbClr val="898989"/>
                </a:solidFill>
                <a:latin typeface="Helvetica" charset="0"/>
                <a:ea typeface="Helvetica" charset="0"/>
                <a:cs typeface="Helvetica" charset="0"/>
                <a:sym typeface="Helvetica" charset="0"/>
              </a:rPr>
              <a:t>Pass and move</a:t>
            </a:r>
          </a:p>
          <a:p>
            <a:pPr>
              <a:spcBef>
                <a:spcPts val="300"/>
              </a:spcBef>
              <a:buNone/>
            </a:pPr>
            <a:r>
              <a:rPr lang="it-IT" altLang="it-IT" sz="1600">
                <a:solidFill>
                  <a:srgbClr val="898989"/>
                </a:solidFill>
              </a:rPr>
              <a:t>  - The player with the ball start with a straight run and pass to the players positioned in the different goals.</a:t>
            </a:r>
          </a:p>
          <a:p>
            <a:pPr>
              <a:buFontTx/>
              <a:buChar char="-"/>
            </a:pPr>
            <a:endParaRPr lang="it-IT" altLang="it-IT" sz="1600">
              <a:solidFill>
                <a:srgbClr val="898989"/>
              </a:solidFill>
            </a:endParaRPr>
          </a:p>
          <a:p>
            <a:pPr>
              <a:buFontTx/>
              <a:buChar char="-"/>
            </a:pPr>
            <a:endParaRPr lang="it-IT" altLang="it-IT" sz="1600">
              <a:solidFill>
                <a:srgbClr val="898989"/>
              </a:solidFill>
            </a:endParaRPr>
          </a:p>
          <a:p>
            <a:pPr>
              <a:buFontTx/>
              <a:buChar char="-"/>
            </a:pPr>
            <a:endParaRPr lang="it-IT" altLang="it-IT" sz="1600">
              <a:solidFill>
                <a:srgbClr val="898989"/>
              </a:solidFill>
            </a:endParaRPr>
          </a:p>
          <a:p>
            <a:pPr>
              <a:buFontTx/>
              <a:buChar char="-"/>
            </a:pPr>
            <a:endParaRPr lang="it-IT" altLang="it-IT" sz="1600">
              <a:solidFill>
                <a:srgbClr val="898989"/>
              </a:solidFill>
            </a:endParaRPr>
          </a:p>
          <a:p>
            <a:pPr>
              <a:spcBef>
                <a:spcPts val="300"/>
              </a:spcBef>
              <a:buFont typeface="Arial" charset="0"/>
              <a:buChar char="•"/>
            </a:pPr>
            <a:r>
              <a:rPr lang="it-IT" altLang="it-IT" sz="1600">
                <a:solidFill>
                  <a:srgbClr val="898989"/>
                </a:solidFill>
              </a:rPr>
              <a:t> </a:t>
            </a:r>
            <a:r>
              <a:rPr lang="it-IT" altLang="it-IT" sz="1600" b="1">
                <a:solidFill>
                  <a:srgbClr val="898989"/>
                </a:solidFill>
                <a:latin typeface="Helvetica" charset="0"/>
                <a:ea typeface="Helvetica" charset="0"/>
                <a:cs typeface="Helvetica" charset="0"/>
                <a:sym typeface="Helvetica" charset="0"/>
              </a:rPr>
              <a:t>Pass and move 2</a:t>
            </a:r>
          </a:p>
          <a:p>
            <a:pPr>
              <a:spcBef>
                <a:spcPts val="300"/>
              </a:spcBef>
              <a:buFontTx/>
              <a:buChar char="-"/>
            </a:pPr>
            <a:r>
              <a:rPr lang="it-IT" altLang="it-IT" sz="1600">
                <a:solidFill>
                  <a:srgbClr val="898989"/>
                </a:solidFill>
              </a:rPr>
              <a:t>3 players run straight to the goal and pass the ball each others changing direction of the passes</a:t>
            </a:r>
          </a:p>
        </p:txBody>
      </p:sp>
      <p:sp>
        <p:nvSpPr>
          <p:cNvPr id="4128" name="Line 32"/>
          <p:cNvSpPr>
            <a:spLocks noChangeShapeType="1"/>
          </p:cNvSpPr>
          <p:nvPr/>
        </p:nvSpPr>
        <p:spPr bwMode="auto">
          <a:xfrm flipV="1">
            <a:off x="8545513" y="5741988"/>
            <a:ext cx="311150" cy="25400"/>
          </a:xfrm>
          <a:prstGeom prst="line">
            <a:avLst/>
          </a:prstGeom>
          <a:noFill/>
          <a:ln w="12700" cap="flat" cmpd="sng">
            <a:solidFill>
              <a:srgbClr val="000000"/>
            </a:solidFill>
            <a:prstDash val="solid"/>
            <a:round/>
            <a:headEnd type="none" w="med" len="med"/>
            <a:tailEnd type="triangle" w="med" len="med"/>
          </a:ln>
          <a:effectLst>
            <a:outerShdw blurRad="38100" dist="20000" dir="5400000" algn="ctr" rotWithShape="0">
              <a:srgbClr val="808080">
                <a:alpha val="37999"/>
              </a:srgbClr>
            </a:outerShdw>
          </a:effectLst>
          <a:extLst>
            <a:ext uri="{909E8E84-426E-40DD-AFC4-6F175D3DCCD1}">
              <a14:hiddenFill xmlns:a14="http://schemas.microsoft.com/office/drawing/2010/main">
                <a:noFill/>
              </a14:hiddenFill>
            </a:ext>
          </a:extLst>
        </p:spPr>
        <p:txBody>
          <a:bodyPr lIns="45720" rIns="45720"/>
          <a:lstStyle/>
          <a:p>
            <a:endParaRPr lang="it-IT" altLang="it-IT"/>
          </a:p>
        </p:txBody>
      </p:sp>
      <p:sp>
        <p:nvSpPr>
          <p:cNvPr id="4129" name="Line 33"/>
          <p:cNvSpPr>
            <a:spLocks noChangeShapeType="1"/>
          </p:cNvSpPr>
          <p:nvPr/>
        </p:nvSpPr>
        <p:spPr bwMode="auto">
          <a:xfrm flipH="1">
            <a:off x="8556625" y="5675313"/>
            <a:ext cx="285750" cy="49212"/>
          </a:xfrm>
          <a:prstGeom prst="line">
            <a:avLst/>
          </a:prstGeom>
          <a:noFill/>
          <a:ln w="12700" cap="flat" cmpd="sng">
            <a:solidFill>
              <a:srgbClr val="000000"/>
            </a:solidFill>
            <a:prstDash val="solid"/>
            <a:round/>
            <a:headEnd type="none" w="med" len="med"/>
            <a:tailEnd type="triangle" w="med" len="med"/>
          </a:ln>
          <a:effectLst>
            <a:outerShdw blurRad="38100" dist="20000" dir="5400000" algn="ctr" rotWithShape="0">
              <a:srgbClr val="808080">
                <a:alpha val="37999"/>
              </a:srgbClr>
            </a:outerShdw>
          </a:effectLst>
          <a:extLst>
            <a:ext uri="{909E8E84-426E-40DD-AFC4-6F175D3DCCD1}">
              <a14:hiddenFill xmlns:a14="http://schemas.microsoft.com/office/drawing/2010/main">
                <a:noFill/>
              </a14:hiddenFill>
            </a:ext>
          </a:extLst>
        </p:spPr>
        <p:txBody>
          <a:bodyPr lIns="45720" rIns="45720"/>
          <a:lstStyle/>
          <a:p>
            <a:endParaRPr lang="it-IT" altLang="it-IT"/>
          </a:p>
        </p:txBody>
      </p:sp>
      <p:pic>
        <p:nvPicPr>
          <p:cNvPr id="4130" name="Picture 34" descr="image.pn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753351" y="5224463"/>
            <a:ext cx="238125" cy="4699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4131" name="Picture 35" descr="image.pn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8289926" y="5413375"/>
            <a:ext cx="238125"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4132" name="Line 36"/>
          <p:cNvSpPr>
            <a:spLocks noChangeShapeType="1"/>
          </p:cNvSpPr>
          <p:nvPr/>
        </p:nvSpPr>
        <p:spPr bwMode="auto">
          <a:xfrm flipV="1">
            <a:off x="8428039" y="3457575"/>
            <a:ext cx="377825" cy="184150"/>
          </a:xfrm>
          <a:prstGeom prst="line">
            <a:avLst/>
          </a:prstGeom>
          <a:noFill/>
          <a:ln w="12700" cap="flat" cmpd="sng">
            <a:solidFill>
              <a:srgbClr val="000000"/>
            </a:solidFill>
            <a:prstDash val="solid"/>
            <a:round/>
            <a:headEnd type="none" w="med" len="med"/>
            <a:tailEnd type="triangle" w="med" len="med"/>
          </a:ln>
          <a:effectLst>
            <a:outerShdw blurRad="38100" dist="20000" dir="5400000" algn="ctr" rotWithShape="0">
              <a:srgbClr val="808080">
                <a:alpha val="37999"/>
              </a:srgbClr>
            </a:outerShdw>
          </a:effectLst>
          <a:extLst>
            <a:ext uri="{909E8E84-426E-40DD-AFC4-6F175D3DCCD1}">
              <a14:hiddenFill xmlns:a14="http://schemas.microsoft.com/office/drawing/2010/main">
                <a:noFill/>
              </a14:hiddenFill>
            </a:ext>
          </a:extLst>
        </p:spPr>
        <p:txBody>
          <a:bodyPr lIns="45720" rIns="45720"/>
          <a:lstStyle/>
          <a:p>
            <a:endParaRPr lang="it-IT" altLang="it-IT"/>
          </a:p>
        </p:txBody>
      </p:sp>
      <p:sp>
        <p:nvSpPr>
          <p:cNvPr id="4133" name="Line 37"/>
          <p:cNvSpPr>
            <a:spLocks noChangeShapeType="1"/>
          </p:cNvSpPr>
          <p:nvPr/>
        </p:nvSpPr>
        <p:spPr bwMode="auto">
          <a:xfrm flipH="1">
            <a:off x="8429625" y="3373439"/>
            <a:ext cx="401638" cy="92075"/>
          </a:xfrm>
          <a:prstGeom prst="line">
            <a:avLst/>
          </a:prstGeom>
          <a:noFill/>
          <a:ln w="12700" cap="flat" cmpd="sng">
            <a:solidFill>
              <a:srgbClr val="000000"/>
            </a:solidFill>
            <a:prstDash val="solid"/>
            <a:round/>
            <a:headEnd type="none" w="med" len="med"/>
            <a:tailEnd type="triangle" w="med" len="med"/>
          </a:ln>
          <a:effectLst>
            <a:outerShdw blurRad="38100" dist="20000" dir="5400000" algn="ctr" rotWithShape="0">
              <a:srgbClr val="808080">
                <a:alpha val="37999"/>
              </a:srgbClr>
            </a:outerShdw>
          </a:effectLst>
          <a:extLst>
            <a:ext uri="{909E8E84-426E-40DD-AFC4-6F175D3DCCD1}">
              <a14:hiddenFill xmlns:a14="http://schemas.microsoft.com/office/drawing/2010/main">
                <a:noFill/>
              </a14:hiddenFill>
            </a:ext>
          </a:extLst>
        </p:spPr>
        <p:txBody>
          <a:bodyPr lIns="45720" rIns="45720"/>
          <a:lstStyle/>
          <a:p>
            <a:endParaRPr lang="it-IT" altLang="it-IT"/>
          </a:p>
        </p:txBody>
      </p:sp>
      <p:pic>
        <p:nvPicPr>
          <p:cNvPr id="4134" name="Picture 38" descr="image.png"/>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8210551" y="3346450"/>
            <a:ext cx="238125" cy="3111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1293596401"/>
      </p:ext>
    </p:extLst>
  </p:cSld>
  <p:clrMapOvr>
    <a:masterClrMapping/>
  </p:clrMapOvr>
  <p:transition spd="med"/>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3" name="Picture 1" descr="ANH.jpe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8259" y="0"/>
            <a:ext cx="1922928" cy="192264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2" name="CasellaDiTesto 1"/>
          <p:cNvSpPr txBox="1"/>
          <p:nvPr/>
        </p:nvSpPr>
        <p:spPr>
          <a:xfrm>
            <a:off x="215152" y="1909483"/>
            <a:ext cx="1896035" cy="646331"/>
          </a:xfrm>
          <a:prstGeom prst="rect">
            <a:avLst/>
          </a:prstGeom>
          <a:noFill/>
        </p:spPr>
        <p:txBody>
          <a:bodyPr wrap="square" rtlCol="0">
            <a:spAutoFit/>
          </a:bodyPr>
          <a:lstStyle/>
          <a:p>
            <a:pPr algn="ctr"/>
            <a:r>
              <a:rPr lang="it-IT" dirty="0"/>
              <a:t>Tecnico Federale</a:t>
            </a:r>
          </a:p>
          <a:p>
            <a:pPr algn="ctr"/>
            <a:r>
              <a:rPr lang="it-IT" dirty="0"/>
              <a:t>Luciano Bazzoni</a:t>
            </a:r>
          </a:p>
        </p:txBody>
      </p:sp>
    </p:spTree>
    <p:extLst>
      <p:ext uri="{BB962C8B-B14F-4D97-AF65-F5344CB8AC3E}">
        <p14:creationId xmlns:p14="http://schemas.microsoft.com/office/powerpoint/2010/main" val="1519066542"/>
      </p:ext>
    </p:extLst>
  </p:cSld>
  <p:clrMapOvr>
    <a:masterClrMapping/>
  </p:clrMapOvr>
  <p:transition spd="med"/>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1" name="Picture 1" descr="image.jpe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540501" y="1177926"/>
            <a:ext cx="3679825" cy="25955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5122" name="Picture 2" descr="image.jpe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553201" y="3963988"/>
            <a:ext cx="3679825" cy="25955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5123" name="AutoShape 3"/>
          <p:cNvSpPr>
            <a:spLocks/>
          </p:cNvSpPr>
          <p:nvPr/>
        </p:nvSpPr>
        <p:spPr bwMode="auto">
          <a:xfrm>
            <a:off x="7931151" y="2581276"/>
            <a:ext cx="100013" cy="10477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79646"/>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sp>
        <p:nvSpPr>
          <p:cNvPr id="5124" name="Oval 4"/>
          <p:cNvSpPr>
            <a:spLocks/>
          </p:cNvSpPr>
          <p:nvPr/>
        </p:nvSpPr>
        <p:spPr bwMode="auto">
          <a:xfrm>
            <a:off x="8369301" y="3013076"/>
            <a:ext cx="92075" cy="79375"/>
          </a:xfrm>
          <a:prstGeom prst="ellipse">
            <a:avLst/>
          </a:prstGeom>
          <a:solidFill>
            <a:srgbClr val="3366FF"/>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grpSp>
        <p:nvGrpSpPr>
          <p:cNvPr id="5125" name="Group 5"/>
          <p:cNvGrpSpPr>
            <a:grpSpLocks/>
          </p:cNvGrpSpPr>
          <p:nvPr/>
        </p:nvGrpSpPr>
        <p:grpSpPr bwMode="auto">
          <a:xfrm>
            <a:off x="8466139" y="3459163"/>
            <a:ext cx="46037" cy="44450"/>
            <a:chOff x="0" y="0"/>
            <a:chExt cx="46038" cy="44451"/>
          </a:xfrm>
        </p:grpSpPr>
        <p:pic>
          <p:nvPicPr>
            <p:cNvPr id="5126" name="Picture 6" descr="imag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46038" cy="4445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5127" name="Picture 7" descr="image.jpeg"/>
            <p:cNvPicPr>
              <a:picLocks noChangeAspect="1"/>
            </p:cNvPicPr>
            <p:nvPr/>
          </p:nvPicPr>
          <p:blipFill>
            <a:blip r:embed="rId4">
              <a:extLst>
                <a:ext uri="{28A0092B-C50C-407E-A947-70E740481C1C}">
                  <a14:useLocalDpi xmlns:a14="http://schemas.microsoft.com/office/drawing/2010/main" val="0"/>
                </a:ext>
              </a:extLst>
            </a:blip>
            <a:srcRect l="19446" t="11926" r="19530" b="18028"/>
            <a:stretch>
              <a:fillRect/>
            </a:stretch>
          </p:blipFill>
          <p:spPr bwMode="auto">
            <a:xfrm>
              <a:off x="14275" y="13401"/>
              <a:ext cx="17471" cy="1764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
        <p:nvSpPr>
          <p:cNvPr id="5128" name="AutoShape 8"/>
          <p:cNvSpPr>
            <a:spLocks/>
          </p:cNvSpPr>
          <p:nvPr/>
        </p:nvSpPr>
        <p:spPr bwMode="auto">
          <a:xfrm>
            <a:off x="8135938" y="2581276"/>
            <a:ext cx="100012" cy="10477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79646"/>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sp>
        <p:nvSpPr>
          <p:cNvPr id="5129" name="AutoShape 9"/>
          <p:cNvSpPr>
            <a:spLocks/>
          </p:cNvSpPr>
          <p:nvPr/>
        </p:nvSpPr>
        <p:spPr bwMode="auto">
          <a:xfrm>
            <a:off x="8347076" y="2476501"/>
            <a:ext cx="100013" cy="10477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79646"/>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sp>
        <p:nvSpPr>
          <p:cNvPr id="5130" name="AutoShape 10"/>
          <p:cNvSpPr>
            <a:spLocks/>
          </p:cNvSpPr>
          <p:nvPr/>
        </p:nvSpPr>
        <p:spPr bwMode="auto">
          <a:xfrm>
            <a:off x="8031163" y="2476501"/>
            <a:ext cx="100012" cy="10477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79646"/>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sp>
        <p:nvSpPr>
          <p:cNvPr id="5131" name="AutoShape 11"/>
          <p:cNvSpPr>
            <a:spLocks/>
          </p:cNvSpPr>
          <p:nvPr/>
        </p:nvSpPr>
        <p:spPr bwMode="auto">
          <a:xfrm>
            <a:off x="8491538" y="2581276"/>
            <a:ext cx="100012" cy="10477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79646"/>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sp>
        <p:nvSpPr>
          <p:cNvPr id="5132" name="AutoShape 12"/>
          <p:cNvSpPr>
            <a:spLocks/>
          </p:cNvSpPr>
          <p:nvPr/>
        </p:nvSpPr>
        <p:spPr bwMode="auto">
          <a:xfrm>
            <a:off x="8696326" y="2424114"/>
            <a:ext cx="100013" cy="10477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79646"/>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sp>
        <p:nvSpPr>
          <p:cNvPr id="5133" name="AutoShape 13"/>
          <p:cNvSpPr>
            <a:spLocks/>
          </p:cNvSpPr>
          <p:nvPr/>
        </p:nvSpPr>
        <p:spPr bwMode="auto">
          <a:xfrm>
            <a:off x="8174038" y="2398714"/>
            <a:ext cx="100012" cy="10477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79646"/>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sp>
        <p:nvSpPr>
          <p:cNvPr id="5134" name="AutoShape 14"/>
          <p:cNvSpPr>
            <a:spLocks/>
          </p:cNvSpPr>
          <p:nvPr/>
        </p:nvSpPr>
        <p:spPr bwMode="auto">
          <a:xfrm>
            <a:off x="7931151" y="2371726"/>
            <a:ext cx="100013" cy="10477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79646"/>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sp>
        <p:nvSpPr>
          <p:cNvPr id="5135" name="AutoShape 15"/>
          <p:cNvSpPr>
            <a:spLocks/>
          </p:cNvSpPr>
          <p:nvPr/>
        </p:nvSpPr>
        <p:spPr bwMode="auto">
          <a:xfrm>
            <a:off x="8540751" y="2371726"/>
            <a:ext cx="100013" cy="10477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79646"/>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sp>
        <p:nvSpPr>
          <p:cNvPr id="5136" name="AutoShape 16"/>
          <p:cNvSpPr>
            <a:spLocks/>
          </p:cNvSpPr>
          <p:nvPr/>
        </p:nvSpPr>
        <p:spPr bwMode="auto">
          <a:xfrm>
            <a:off x="8693151" y="2581276"/>
            <a:ext cx="100013" cy="10477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79646"/>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sp>
        <p:nvSpPr>
          <p:cNvPr id="5137" name="AutoShape 17"/>
          <p:cNvSpPr>
            <a:spLocks/>
          </p:cNvSpPr>
          <p:nvPr/>
        </p:nvSpPr>
        <p:spPr bwMode="auto">
          <a:xfrm>
            <a:off x="8347076" y="2325689"/>
            <a:ext cx="100013" cy="10477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79646"/>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sp>
        <p:nvSpPr>
          <p:cNvPr id="5138" name="Oval 18"/>
          <p:cNvSpPr>
            <a:spLocks/>
          </p:cNvSpPr>
          <p:nvPr/>
        </p:nvSpPr>
        <p:spPr bwMode="auto">
          <a:xfrm>
            <a:off x="8383589" y="3486151"/>
            <a:ext cx="92075" cy="79375"/>
          </a:xfrm>
          <a:prstGeom prst="ellipse">
            <a:avLst/>
          </a:prstGeom>
          <a:solidFill>
            <a:srgbClr val="3366FF"/>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sp>
        <p:nvSpPr>
          <p:cNvPr id="5139" name="Oval 19"/>
          <p:cNvSpPr>
            <a:spLocks/>
          </p:cNvSpPr>
          <p:nvPr/>
        </p:nvSpPr>
        <p:spPr bwMode="auto">
          <a:xfrm>
            <a:off x="8421689" y="3625851"/>
            <a:ext cx="92075" cy="79375"/>
          </a:xfrm>
          <a:prstGeom prst="ellipse">
            <a:avLst/>
          </a:prstGeom>
          <a:solidFill>
            <a:srgbClr val="3366FF"/>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sp>
        <p:nvSpPr>
          <p:cNvPr id="5140" name="Oval 20"/>
          <p:cNvSpPr>
            <a:spLocks/>
          </p:cNvSpPr>
          <p:nvPr/>
        </p:nvSpPr>
        <p:spPr bwMode="auto">
          <a:xfrm>
            <a:off x="8255001" y="3675064"/>
            <a:ext cx="92075" cy="79375"/>
          </a:xfrm>
          <a:prstGeom prst="ellipse">
            <a:avLst/>
          </a:prstGeom>
          <a:solidFill>
            <a:srgbClr val="3366FF"/>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grpSp>
        <p:nvGrpSpPr>
          <p:cNvPr id="5141" name="Group 21"/>
          <p:cNvGrpSpPr>
            <a:grpSpLocks/>
          </p:cNvGrpSpPr>
          <p:nvPr/>
        </p:nvGrpSpPr>
        <p:grpSpPr bwMode="auto">
          <a:xfrm>
            <a:off x="8523289" y="3611563"/>
            <a:ext cx="46037" cy="44450"/>
            <a:chOff x="0" y="0"/>
            <a:chExt cx="46038" cy="44451"/>
          </a:xfrm>
        </p:grpSpPr>
        <p:pic>
          <p:nvPicPr>
            <p:cNvPr id="5142" name="Picture 22" descr="imag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46038" cy="4445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5143" name="Picture 23" descr="image.jpeg"/>
            <p:cNvPicPr>
              <a:picLocks noChangeAspect="1"/>
            </p:cNvPicPr>
            <p:nvPr/>
          </p:nvPicPr>
          <p:blipFill>
            <a:blip r:embed="rId4">
              <a:extLst>
                <a:ext uri="{28A0092B-C50C-407E-A947-70E740481C1C}">
                  <a14:useLocalDpi xmlns:a14="http://schemas.microsoft.com/office/drawing/2010/main" val="0"/>
                </a:ext>
              </a:extLst>
            </a:blip>
            <a:srcRect l="19446" t="11926" r="19530" b="18028"/>
            <a:stretch>
              <a:fillRect/>
            </a:stretch>
          </p:blipFill>
          <p:spPr bwMode="auto">
            <a:xfrm>
              <a:off x="14275" y="13401"/>
              <a:ext cx="17471" cy="1764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5144" name="Group 24"/>
          <p:cNvGrpSpPr>
            <a:grpSpLocks/>
          </p:cNvGrpSpPr>
          <p:nvPr/>
        </p:nvGrpSpPr>
        <p:grpSpPr bwMode="auto">
          <a:xfrm>
            <a:off x="8337550" y="3633788"/>
            <a:ext cx="46038" cy="44450"/>
            <a:chOff x="0" y="0"/>
            <a:chExt cx="46038" cy="44451"/>
          </a:xfrm>
        </p:grpSpPr>
        <p:pic>
          <p:nvPicPr>
            <p:cNvPr id="5145" name="Picture 25" descr="imag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46038" cy="4445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5146" name="Picture 26" descr="image.jpeg"/>
            <p:cNvPicPr>
              <a:picLocks noChangeAspect="1"/>
            </p:cNvPicPr>
            <p:nvPr/>
          </p:nvPicPr>
          <p:blipFill>
            <a:blip r:embed="rId4">
              <a:extLst>
                <a:ext uri="{28A0092B-C50C-407E-A947-70E740481C1C}">
                  <a14:useLocalDpi xmlns:a14="http://schemas.microsoft.com/office/drawing/2010/main" val="0"/>
                </a:ext>
              </a:extLst>
            </a:blip>
            <a:srcRect l="19446" t="11926" r="19530" b="18028"/>
            <a:stretch>
              <a:fillRect/>
            </a:stretch>
          </p:blipFill>
          <p:spPr bwMode="auto">
            <a:xfrm>
              <a:off x="14275" y="13401"/>
              <a:ext cx="17471" cy="1764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
        <p:nvSpPr>
          <p:cNvPr id="5147" name="AutoShape 27"/>
          <p:cNvSpPr>
            <a:spLocks/>
          </p:cNvSpPr>
          <p:nvPr/>
        </p:nvSpPr>
        <p:spPr bwMode="auto">
          <a:xfrm>
            <a:off x="8056564" y="2976564"/>
            <a:ext cx="261937" cy="134937"/>
          </a:xfrm>
          <a:custGeom>
            <a:avLst/>
            <a:gdLst>
              <a:gd name="T0" fmla="*/ 10800 w 21600"/>
              <a:gd name="T1" fmla="+- 0 10854 1316"/>
              <a:gd name="T2" fmla="*/ 10854 h 19076"/>
              <a:gd name="T3" fmla="*/ 10800 w 21600"/>
              <a:gd name="T4" fmla="+- 0 10854 1316"/>
              <a:gd name="T5" fmla="*/ 10854 h 19076"/>
              <a:gd name="T6" fmla="*/ 10800 w 21600"/>
              <a:gd name="T7" fmla="+- 0 10854 1316"/>
              <a:gd name="T8" fmla="*/ 10854 h 19076"/>
              <a:gd name="T9" fmla="*/ 10800 w 21600"/>
              <a:gd name="T10" fmla="+- 0 10854 1316"/>
              <a:gd name="T11" fmla="*/ 10854 h 19076"/>
            </a:gdLst>
            <a:ahLst/>
            <a:cxnLst>
              <a:cxn ang="0">
                <a:pos x="T0" y="T2"/>
              </a:cxn>
              <a:cxn ang="0">
                <a:pos x="T3" y="T5"/>
              </a:cxn>
              <a:cxn ang="0">
                <a:pos x="T6" y="T8"/>
              </a:cxn>
              <a:cxn ang="0">
                <a:pos x="T9" y="T11"/>
              </a:cxn>
            </a:cxnLst>
            <a:rect l="0" t="0" r="r" b="b"/>
            <a:pathLst>
              <a:path w="21600" h="19076">
                <a:moveTo>
                  <a:pt x="21600" y="9333"/>
                </a:moveTo>
                <a:cubicBezTo>
                  <a:pt x="19597" y="4009"/>
                  <a:pt x="17594" y="-1316"/>
                  <a:pt x="15329" y="291"/>
                </a:cubicBezTo>
                <a:cubicBezTo>
                  <a:pt x="13064" y="1899"/>
                  <a:pt x="10568" y="17672"/>
                  <a:pt x="8013" y="18978"/>
                </a:cubicBezTo>
                <a:cubicBezTo>
                  <a:pt x="5458" y="20284"/>
                  <a:pt x="0" y="8128"/>
                  <a:pt x="0" y="8128"/>
                </a:cubicBezTo>
              </a:path>
            </a:pathLst>
          </a:custGeom>
          <a:noFill/>
          <a:ln w="25400" cap="flat" cmpd="sng">
            <a:solidFill>
              <a:schemeClr val="accent1"/>
            </a:solidFill>
            <a:prstDash val="solid"/>
            <a:round/>
            <a:headEnd type="none" w="med" len="med"/>
            <a:tailEnd type="none" w="med" len="med"/>
          </a:ln>
          <a:effectLst>
            <a:outerShdw blurRad="38100" dist="20000" dir="5400000" algn="ctr" rotWithShape="0">
              <a:srgbClr val="808080">
                <a:alpha val="37999"/>
              </a:srgbClr>
            </a:outerShdw>
          </a:effectLst>
          <a:extLst>
            <a:ext uri="{909E8E84-426E-40DD-AFC4-6F175D3DCCD1}">
              <a14:hiddenFill xmlns:a14="http://schemas.microsoft.com/office/drawing/2010/main">
                <a:solidFill>
                  <a:srgbClr val="FFFFFF"/>
                </a:solidFill>
              </a14:hiddenFill>
            </a:ext>
          </a:extLst>
        </p:spPr>
        <p:txBody>
          <a:bodyPr lIns="45720" rIns="45720" anchor="ctr"/>
          <a:lstStyle/>
          <a:p>
            <a:pPr algn="ctr"/>
            <a:endParaRPr lang="it-IT" altLang="it-IT"/>
          </a:p>
        </p:txBody>
      </p:sp>
      <p:sp>
        <p:nvSpPr>
          <p:cNvPr id="5148" name="AutoShape 28"/>
          <p:cNvSpPr>
            <a:spLocks/>
          </p:cNvSpPr>
          <p:nvPr/>
        </p:nvSpPr>
        <p:spPr bwMode="auto">
          <a:xfrm>
            <a:off x="8491539" y="2976564"/>
            <a:ext cx="261937" cy="134937"/>
          </a:xfrm>
          <a:custGeom>
            <a:avLst/>
            <a:gdLst>
              <a:gd name="T0" fmla="*/ 10800 w 21600"/>
              <a:gd name="T1" fmla="+- 0 10854 1316"/>
              <a:gd name="T2" fmla="*/ 10854 h 19076"/>
              <a:gd name="T3" fmla="*/ 10800 w 21600"/>
              <a:gd name="T4" fmla="+- 0 10854 1316"/>
              <a:gd name="T5" fmla="*/ 10854 h 19076"/>
              <a:gd name="T6" fmla="*/ 10800 w 21600"/>
              <a:gd name="T7" fmla="+- 0 10854 1316"/>
              <a:gd name="T8" fmla="*/ 10854 h 19076"/>
              <a:gd name="T9" fmla="*/ 10800 w 21600"/>
              <a:gd name="T10" fmla="+- 0 10854 1316"/>
              <a:gd name="T11" fmla="*/ 10854 h 19076"/>
            </a:gdLst>
            <a:ahLst/>
            <a:cxnLst>
              <a:cxn ang="0">
                <a:pos x="T0" y="T2"/>
              </a:cxn>
              <a:cxn ang="0">
                <a:pos x="T3" y="T5"/>
              </a:cxn>
              <a:cxn ang="0">
                <a:pos x="T6" y="T8"/>
              </a:cxn>
              <a:cxn ang="0">
                <a:pos x="T9" y="T11"/>
              </a:cxn>
            </a:cxnLst>
            <a:rect l="0" t="0" r="r" b="b"/>
            <a:pathLst>
              <a:path w="21600" h="19076">
                <a:moveTo>
                  <a:pt x="21600" y="9333"/>
                </a:moveTo>
                <a:cubicBezTo>
                  <a:pt x="19597" y="4009"/>
                  <a:pt x="17594" y="-1316"/>
                  <a:pt x="15329" y="291"/>
                </a:cubicBezTo>
                <a:cubicBezTo>
                  <a:pt x="13064" y="1899"/>
                  <a:pt x="10568" y="17672"/>
                  <a:pt x="8013" y="18978"/>
                </a:cubicBezTo>
                <a:cubicBezTo>
                  <a:pt x="5458" y="20284"/>
                  <a:pt x="0" y="8128"/>
                  <a:pt x="0" y="8128"/>
                </a:cubicBezTo>
              </a:path>
            </a:pathLst>
          </a:custGeom>
          <a:noFill/>
          <a:ln w="25400" cap="flat" cmpd="sng">
            <a:solidFill>
              <a:schemeClr val="accent1"/>
            </a:solidFill>
            <a:prstDash val="solid"/>
            <a:round/>
            <a:headEnd type="none" w="med" len="med"/>
            <a:tailEnd type="none" w="med" len="med"/>
          </a:ln>
          <a:effectLst>
            <a:outerShdw blurRad="38100" dist="20000" dir="5400000" algn="ctr" rotWithShape="0">
              <a:srgbClr val="808080">
                <a:alpha val="37999"/>
              </a:srgbClr>
            </a:outerShdw>
          </a:effectLst>
          <a:extLst>
            <a:ext uri="{909E8E84-426E-40DD-AFC4-6F175D3DCCD1}">
              <a14:hiddenFill xmlns:a14="http://schemas.microsoft.com/office/drawing/2010/main">
                <a:solidFill>
                  <a:srgbClr val="FFFFFF"/>
                </a:solidFill>
              </a14:hiddenFill>
            </a:ext>
          </a:extLst>
        </p:spPr>
        <p:txBody>
          <a:bodyPr lIns="45720" rIns="45720" anchor="ctr"/>
          <a:lstStyle/>
          <a:p>
            <a:pPr algn="ctr"/>
            <a:endParaRPr lang="it-IT" altLang="it-IT"/>
          </a:p>
        </p:txBody>
      </p:sp>
      <p:sp>
        <p:nvSpPr>
          <p:cNvPr id="5149" name="Rectangle 29"/>
          <p:cNvSpPr>
            <a:spLocks noGrp="1" noChangeArrowheads="1"/>
          </p:cNvSpPr>
          <p:nvPr>
            <p:ph type="title" idx="4294967295"/>
          </p:nvPr>
        </p:nvSpPr>
        <p:spPr>
          <a:xfrm>
            <a:off x="3606800" y="274639"/>
            <a:ext cx="2222500" cy="663575"/>
          </a:xfrm>
          <a:solidFill>
            <a:srgbClr val="77EDFF"/>
          </a:solidFill>
          <a:ln>
            <a:solidFill>
              <a:srgbClr val="F95815"/>
            </a:solidFill>
            <a:round/>
            <a:headEnd/>
            <a:tailEnd/>
          </a:ln>
          <a:effectLst>
            <a:outerShdw blurRad="38100" dist="23000" dir="5400000" algn="ctr" rotWithShape="0">
              <a:srgbClr val="000000">
                <a:alpha val="34999"/>
              </a:srgbClr>
            </a:outerShdw>
          </a:effectLst>
        </p:spPr>
        <p:txBody>
          <a:bodyPr/>
          <a:lstStyle/>
          <a:p>
            <a:pPr algn="ctr" defTabSz="333375"/>
            <a:r>
              <a:rPr lang="it-IT" altLang="it-IT" sz="1700" b="1" i="1" dirty="0" err="1">
                <a:latin typeface="Helvetica" charset="0"/>
                <a:ea typeface="Helvetica" charset="0"/>
                <a:cs typeface="Helvetica" charset="0"/>
                <a:sym typeface="Helvetica" charset="0"/>
              </a:rPr>
              <a:t>Technique</a:t>
            </a:r>
            <a:br>
              <a:rPr lang="it-IT" altLang="it-IT" sz="1700" b="1" i="1" dirty="0">
                <a:latin typeface="Helvetica" charset="0"/>
                <a:ea typeface="Helvetica" charset="0"/>
                <a:cs typeface="Helvetica" charset="0"/>
                <a:sym typeface="Helvetica" charset="0"/>
              </a:rPr>
            </a:br>
            <a:endParaRPr lang="it-IT" altLang="it-IT" sz="1700" b="1" i="1" dirty="0">
              <a:latin typeface="Helvetica" charset="0"/>
              <a:ea typeface="Helvetica" charset="0"/>
              <a:cs typeface="Helvetica" charset="0"/>
              <a:sym typeface="Helvetica" charset="0"/>
            </a:endParaRPr>
          </a:p>
        </p:txBody>
      </p:sp>
      <p:sp>
        <p:nvSpPr>
          <p:cNvPr id="5150" name="AutoShape 30"/>
          <p:cNvSpPr>
            <a:spLocks/>
          </p:cNvSpPr>
          <p:nvPr/>
        </p:nvSpPr>
        <p:spPr bwMode="auto">
          <a:xfrm>
            <a:off x="7213601" y="4946651"/>
            <a:ext cx="100013" cy="10477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79646"/>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sp>
        <p:nvSpPr>
          <p:cNvPr id="5151" name="AutoShape 31"/>
          <p:cNvSpPr>
            <a:spLocks/>
          </p:cNvSpPr>
          <p:nvPr/>
        </p:nvSpPr>
        <p:spPr bwMode="auto">
          <a:xfrm>
            <a:off x="7466014" y="5151439"/>
            <a:ext cx="98425" cy="10477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79646"/>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sp>
        <p:nvSpPr>
          <p:cNvPr id="5152" name="AutoShape 32"/>
          <p:cNvSpPr>
            <a:spLocks/>
          </p:cNvSpPr>
          <p:nvPr/>
        </p:nvSpPr>
        <p:spPr bwMode="auto">
          <a:xfrm>
            <a:off x="6946901" y="5151439"/>
            <a:ext cx="100013" cy="10477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79646"/>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sp>
        <p:nvSpPr>
          <p:cNvPr id="5153" name="AutoShape 33"/>
          <p:cNvSpPr>
            <a:spLocks/>
          </p:cNvSpPr>
          <p:nvPr/>
        </p:nvSpPr>
        <p:spPr bwMode="auto">
          <a:xfrm>
            <a:off x="7213601" y="6423026"/>
            <a:ext cx="100013" cy="10477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79646"/>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sp>
        <p:nvSpPr>
          <p:cNvPr id="5154" name="AutoShape 34"/>
          <p:cNvSpPr>
            <a:spLocks/>
          </p:cNvSpPr>
          <p:nvPr/>
        </p:nvSpPr>
        <p:spPr bwMode="auto">
          <a:xfrm>
            <a:off x="7478714" y="6207126"/>
            <a:ext cx="98425" cy="10477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79646"/>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sp>
        <p:nvSpPr>
          <p:cNvPr id="5155" name="AutoShape 35"/>
          <p:cNvSpPr>
            <a:spLocks/>
          </p:cNvSpPr>
          <p:nvPr/>
        </p:nvSpPr>
        <p:spPr bwMode="auto">
          <a:xfrm>
            <a:off x="6946901" y="6207126"/>
            <a:ext cx="100013" cy="10477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79646"/>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sp>
        <p:nvSpPr>
          <p:cNvPr id="5156" name="Oval 36"/>
          <p:cNvSpPr>
            <a:spLocks/>
          </p:cNvSpPr>
          <p:nvPr/>
        </p:nvSpPr>
        <p:spPr bwMode="auto">
          <a:xfrm>
            <a:off x="7267576" y="5011739"/>
            <a:ext cx="92075" cy="79375"/>
          </a:xfrm>
          <a:prstGeom prst="ellipse">
            <a:avLst/>
          </a:prstGeom>
          <a:solidFill>
            <a:srgbClr val="3366FF"/>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sp>
        <p:nvSpPr>
          <p:cNvPr id="5157" name="Oval 37"/>
          <p:cNvSpPr>
            <a:spLocks/>
          </p:cNvSpPr>
          <p:nvPr/>
        </p:nvSpPr>
        <p:spPr bwMode="auto">
          <a:xfrm>
            <a:off x="7151689" y="6383339"/>
            <a:ext cx="92075" cy="79375"/>
          </a:xfrm>
          <a:prstGeom prst="ellipse">
            <a:avLst/>
          </a:prstGeom>
          <a:solidFill>
            <a:srgbClr val="3366FF"/>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grpSp>
        <p:nvGrpSpPr>
          <p:cNvPr id="5158" name="Group 38"/>
          <p:cNvGrpSpPr>
            <a:grpSpLocks/>
          </p:cNvGrpSpPr>
          <p:nvPr/>
        </p:nvGrpSpPr>
        <p:grpSpPr bwMode="auto">
          <a:xfrm>
            <a:off x="7243764" y="5116513"/>
            <a:ext cx="46037" cy="44450"/>
            <a:chOff x="0" y="0"/>
            <a:chExt cx="46038" cy="44451"/>
          </a:xfrm>
        </p:grpSpPr>
        <p:pic>
          <p:nvPicPr>
            <p:cNvPr id="5159" name="Picture 39" descr="imag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46038" cy="4445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5160" name="Picture 40" descr="image.jpeg"/>
            <p:cNvPicPr>
              <a:picLocks noChangeAspect="1"/>
            </p:cNvPicPr>
            <p:nvPr/>
          </p:nvPicPr>
          <p:blipFill>
            <a:blip r:embed="rId4">
              <a:extLst>
                <a:ext uri="{28A0092B-C50C-407E-A947-70E740481C1C}">
                  <a14:useLocalDpi xmlns:a14="http://schemas.microsoft.com/office/drawing/2010/main" val="0"/>
                </a:ext>
              </a:extLst>
            </a:blip>
            <a:srcRect l="19446" t="11926" r="19530" b="18028"/>
            <a:stretch>
              <a:fillRect/>
            </a:stretch>
          </p:blipFill>
          <p:spPr bwMode="auto">
            <a:xfrm>
              <a:off x="14275" y="13401"/>
              <a:ext cx="17471" cy="1764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
        <p:nvSpPr>
          <p:cNvPr id="5161" name="Rectangle 41"/>
          <p:cNvSpPr>
            <a:spLocks noGrp="1" noChangeArrowheads="1"/>
          </p:cNvSpPr>
          <p:nvPr>
            <p:ph type="body" sz="half" idx="4294967295"/>
          </p:nvPr>
        </p:nvSpPr>
        <p:spPr>
          <a:xfrm>
            <a:off x="1981200" y="1177926"/>
            <a:ext cx="4406900" cy="5133975"/>
          </a:xfrm>
        </p:spPr>
        <p:txBody>
          <a:bodyPr/>
          <a:lstStyle/>
          <a:p>
            <a:pPr>
              <a:spcBef>
                <a:spcPts val="300"/>
              </a:spcBef>
              <a:buFont typeface="Arial" charset="0"/>
              <a:buChar char="•"/>
            </a:pPr>
            <a:r>
              <a:rPr lang="it-IT" altLang="it-IT" sz="1600" b="1">
                <a:solidFill>
                  <a:srgbClr val="898989"/>
                </a:solidFill>
                <a:latin typeface="Helvetica" charset="0"/>
                <a:ea typeface="Helvetica" charset="0"/>
                <a:cs typeface="Helvetica" charset="0"/>
                <a:sym typeface="Helvetica" charset="0"/>
              </a:rPr>
              <a:t> Dribble drill</a:t>
            </a:r>
          </a:p>
          <a:p>
            <a:pPr>
              <a:spcBef>
                <a:spcPts val="300"/>
              </a:spcBef>
              <a:buNone/>
            </a:pPr>
            <a:r>
              <a:rPr lang="it-IT" altLang="it-IT" sz="1600">
                <a:solidFill>
                  <a:srgbClr val="898989"/>
                </a:solidFill>
              </a:rPr>
              <a:t>  - A player start conducing the ball, the first stage is rappresented by a teammate holding a rope ad trying to touch the ball of the attacker. The second stage is a space fullfiled of cones disposed in a random orde, the player has to dribble without touch any cone and shoot to the goal.</a:t>
            </a:r>
          </a:p>
          <a:p>
            <a:pPr>
              <a:buFontTx/>
              <a:buChar char="-"/>
            </a:pPr>
            <a:endParaRPr lang="it-IT" altLang="it-IT" sz="1600">
              <a:solidFill>
                <a:srgbClr val="898989"/>
              </a:solidFill>
            </a:endParaRPr>
          </a:p>
          <a:p>
            <a:pPr>
              <a:buFontTx/>
              <a:buChar char="-"/>
            </a:pPr>
            <a:endParaRPr lang="it-IT" altLang="it-IT" sz="1600">
              <a:solidFill>
                <a:srgbClr val="898989"/>
              </a:solidFill>
            </a:endParaRPr>
          </a:p>
          <a:p>
            <a:pPr>
              <a:buSzTx/>
              <a:buFont typeface="Arial" charset="0"/>
              <a:buNone/>
            </a:pPr>
            <a:endParaRPr lang="it-IT" altLang="it-IT" sz="1600">
              <a:solidFill>
                <a:srgbClr val="898989"/>
              </a:solidFill>
            </a:endParaRPr>
          </a:p>
          <a:p>
            <a:pPr>
              <a:spcBef>
                <a:spcPts val="300"/>
              </a:spcBef>
              <a:buFont typeface="Arial" charset="0"/>
              <a:buChar char="•"/>
            </a:pPr>
            <a:r>
              <a:rPr lang="it-IT" altLang="it-IT" sz="1600">
                <a:solidFill>
                  <a:srgbClr val="898989"/>
                </a:solidFill>
              </a:rPr>
              <a:t> </a:t>
            </a:r>
            <a:r>
              <a:rPr lang="it-IT" altLang="it-IT" sz="1600" b="1">
                <a:solidFill>
                  <a:srgbClr val="898989"/>
                </a:solidFill>
                <a:latin typeface="Helvetica" charset="0"/>
                <a:ea typeface="Helvetica" charset="0"/>
                <a:cs typeface="Helvetica" charset="0"/>
                <a:sym typeface="Helvetica" charset="0"/>
              </a:rPr>
              <a:t>Pass and receive</a:t>
            </a:r>
          </a:p>
          <a:p>
            <a:pPr>
              <a:spcBef>
                <a:spcPts val="300"/>
              </a:spcBef>
              <a:buNone/>
            </a:pPr>
            <a:r>
              <a:rPr lang="it-IT" altLang="it-IT" sz="1600">
                <a:solidFill>
                  <a:srgbClr val="898989"/>
                </a:solidFill>
              </a:rPr>
              <a:t>- The drill start with a pass to the player in the front, the receiver has to move to the ball, receive with a protective profile and turn around the cones. After thet, he pass the ball to the teammate that repeat the sequence.</a:t>
            </a:r>
          </a:p>
        </p:txBody>
      </p:sp>
      <p:sp>
        <p:nvSpPr>
          <p:cNvPr id="5162" name="Line 42"/>
          <p:cNvSpPr>
            <a:spLocks noChangeShapeType="1"/>
          </p:cNvSpPr>
          <p:nvPr/>
        </p:nvSpPr>
        <p:spPr bwMode="auto">
          <a:xfrm flipH="1">
            <a:off x="7265989" y="5256213"/>
            <a:ext cx="22225" cy="850900"/>
          </a:xfrm>
          <a:prstGeom prst="line">
            <a:avLst/>
          </a:prstGeom>
          <a:noFill/>
          <a:ln w="12700" cap="flat" cmpd="sng">
            <a:solidFill>
              <a:srgbClr val="000000"/>
            </a:solidFill>
            <a:prstDash val="solid"/>
            <a:round/>
            <a:headEnd type="none" w="med" len="med"/>
            <a:tailEnd type="triangle" w="med" len="med"/>
          </a:ln>
          <a:effectLst>
            <a:outerShdw blurRad="38100" dist="20000" dir="5400000" algn="ctr" rotWithShape="0">
              <a:srgbClr val="808080">
                <a:alpha val="37999"/>
              </a:srgbClr>
            </a:outerShdw>
          </a:effectLst>
          <a:extLst>
            <a:ext uri="{909E8E84-426E-40DD-AFC4-6F175D3DCCD1}">
              <a14:hiddenFill xmlns:a14="http://schemas.microsoft.com/office/drawing/2010/main">
                <a:noFill/>
              </a14:hiddenFill>
            </a:ext>
          </a:extLst>
        </p:spPr>
        <p:txBody>
          <a:bodyPr lIns="45720" rIns="45720"/>
          <a:lstStyle/>
          <a:p>
            <a:endParaRPr lang="it-IT" altLang="it-IT"/>
          </a:p>
        </p:txBody>
      </p:sp>
      <p:pic>
        <p:nvPicPr>
          <p:cNvPr id="5163" name="Picture 43" descr="image.pn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143751" y="6083300"/>
            <a:ext cx="238125"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5164" name="Oval 44"/>
          <p:cNvSpPr>
            <a:spLocks/>
          </p:cNvSpPr>
          <p:nvPr/>
        </p:nvSpPr>
        <p:spPr bwMode="auto">
          <a:xfrm>
            <a:off x="7229476" y="6110289"/>
            <a:ext cx="92075" cy="79375"/>
          </a:xfrm>
          <a:prstGeom prst="ellipse">
            <a:avLst/>
          </a:prstGeom>
          <a:solidFill>
            <a:srgbClr val="3366FF">
              <a:alpha val="74901"/>
            </a:srgbClr>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sp>
        <p:nvSpPr>
          <p:cNvPr id="5165" name="AutoShape 45"/>
          <p:cNvSpPr>
            <a:spLocks/>
          </p:cNvSpPr>
          <p:nvPr/>
        </p:nvSpPr>
        <p:spPr bwMode="auto">
          <a:xfrm>
            <a:off x="6837364" y="6134100"/>
            <a:ext cx="357187" cy="254000"/>
          </a:xfrm>
          <a:custGeom>
            <a:avLst/>
            <a:gdLst>
              <a:gd name="T0" fmla="+- 0 11723 1847"/>
              <a:gd name="T1" fmla="*/ T0 w 19753"/>
              <a:gd name="T2" fmla="*/ 10800 h 21600"/>
              <a:gd name="T3" fmla="+- 0 11723 1847"/>
              <a:gd name="T4" fmla="*/ T3 w 19753"/>
              <a:gd name="T5" fmla="*/ 10800 h 21600"/>
              <a:gd name="T6" fmla="+- 0 11723 1847"/>
              <a:gd name="T7" fmla="*/ T6 w 19753"/>
              <a:gd name="T8" fmla="*/ 10800 h 21600"/>
              <a:gd name="T9" fmla="+- 0 11723 1847"/>
              <a:gd name="T10" fmla="*/ T9 w 19753"/>
              <a:gd name="T11" fmla="*/ 10800 h 21600"/>
            </a:gdLst>
            <a:ahLst/>
            <a:cxnLst>
              <a:cxn ang="0">
                <a:pos x="T1" y="T2"/>
              </a:cxn>
              <a:cxn ang="0">
                <a:pos x="T4" y="T5"/>
              </a:cxn>
              <a:cxn ang="0">
                <a:pos x="T7" y="T8"/>
              </a:cxn>
              <a:cxn ang="0">
                <a:pos x="T10" y="T11"/>
              </a:cxn>
            </a:cxnLst>
            <a:rect l="0" t="0" r="r" b="b"/>
            <a:pathLst>
              <a:path w="19753" h="21600">
                <a:moveTo>
                  <a:pt x="19753" y="0"/>
                </a:moveTo>
                <a:cubicBezTo>
                  <a:pt x="11183" y="3060"/>
                  <a:pt x="2614" y="6120"/>
                  <a:pt x="383" y="9720"/>
                </a:cubicBezTo>
                <a:cubicBezTo>
                  <a:pt x="-1847" y="13320"/>
                  <a:pt x="6370" y="21600"/>
                  <a:pt x="6370" y="21600"/>
                </a:cubicBezTo>
              </a:path>
            </a:pathLst>
          </a:custGeom>
          <a:noFill/>
          <a:ln w="15875" cap="flat" cmpd="sng">
            <a:solidFill>
              <a:srgbClr val="000000"/>
            </a:solidFill>
            <a:prstDash val="solid"/>
            <a:round/>
            <a:headEnd type="none" w="med" len="med"/>
            <a:tailEnd type="triangle" w="med" len="med"/>
          </a:ln>
          <a:effectLst>
            <a:outerShdw blurRad="38100" dist="20000" dir="5400000" algn="ctr" rotWithShape="0">
              <a:srgbClr val="808080">
                <a:alpha val="37999"/>
              </a:srgbClr>
            </a:outerShdw>
          </a:effectLst>
          <a:extLst>
            <a:ext uri="{909E8E84-426E-40DD-AFC4-6F175D3DCCD1}">
              <a14:hiddenFill xmlns:a14="http://schemas.microsoft.com/office/drawing/2010/main">
                <a:solidFill>
                  <a:srgbClr val="FFFFFF"/>
                </a:solidFill>
              </a14:hiddenFill>
            </a:ext>
          </a:extLst>
        </p:spPr>
        <p:txBody>
          <a:bodyPr lIns="45720" rIns="45720" anchor="ctr"/>
          <a:lstStyle/>
          <a:p>
            <a:pPr algn="ctr"/>
            <a:endParaRPr lang="it-IT" altLang="it-IT"/>
          </a:p>
        </p:txBody>
      </p:sp>
    </p:spTree>
    <p:extLst>
      <p:ext uri="{BB962C8B-B14F-4D97-AF65-F5344CB8AC3E}">
        <p14:creationId xmlns:p14="http://schemas.microsoft.com/office/powerpoint/2010/main" val="350269379"/>
      </p:ext>
    </p:extLst>
  </p:cSld>
  <p:clrMapOvr>
    <a:masterClrMapping/>
  </p:clrMapOvr>
  <p:transition spd="med"/>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Rectangle 1"/>
          <p:cNvSpPr>
            <a:spLocks noGrp="1" noChangeArrowheads="1"/>
          </p:cNvSpPr>
          <p:nvPr>
            <p:ph type="body" sz="half" idx="4294967295"/>
          </p:nvPr>
        </p:nvSpPr>
        <p:spPr>
          <a:xfrm>
            <a:off x="2032000" y="1409700"/>
            <a:ext cx="3975100" cy="4787900"/>
          </a:xfrm>
        </p:spPr>
        <p:txBody>
          <a:bodyPr/>
          <a:lstStyle/>
          <a:p>
            <a:pPr marL="0" indent="0" defTabSz="433388">
              <a:spcBef>
                <a:spcPts val="300"/>
              </a:spcBef>
              <a:buFont typeface="Arial" charset="0"/>
              <a:buChar char="•"/>
            </a:pPr>
            <a:r>
              <a:rPr lang="it-IT" altLang="it-IT" sz="1500">
                <a:solidFill>
                  <a:srgbClr val="898989"/>
                </a:solidFill>
              </a:rPr>
              <a:t> </a:t>
            </a:r>
            <a:r>
              <a:rPr lang="it-IT" altLang="it-IT" sz="1500" b="1">
                <a:solidFill>
                  <a:srgbClr val="898989"/>
                </a:solidFill>
                <a:latin typeface="Helvetica" charset="0"/>
                <a:ea typeface="Helvetica" charset="0"/>
                <a:cs typeface="Helvetica" charset="0"/>
                <a:sym typeface="Helvetica" charset="0"/>
              </a:rPr>
              <a:t>Dynamic 2v1  </a:t>
            </a:r>
          </a:p>
          <a:p>
            <a:pPr marL="0" indent="0" defTabSz="433388">
              <a:spcBef>
                <a:spcPts val="300"/>
              </a:spcBef>
              <a:buNone/>
            </a:pPr>
            <a:r>
              <a:rPr lang="it-IT" altLang="it-IT" sz="1500">
                <a:solidFill>
                  <a:srgbClr val="898989"/>
                </a:solidFill>
              </a:rPr>
              <a:t>  - The players in the middle of the pitch have to pass and receive the ball from the teammates that are outside the pitch;</a:t>
            </a:r>
          </a:p>
          <a:p>
            <a:pPr marL="0" indent="0" defTabSz="433388">
              <a:spcBef>
                <a:spcPts val="300"/>
              </a:spcBef>
              <a:buNone/>
            </a:pPr>
            <a:r>
              <a:rPr lang="it-IT" altLang="it-IT" sz="1500">
                <a:solidFill>
                  <a:srgbClr val="898989"/>
                </a:solidFill>
              </a:rPr>
              <a:t> - If the pass from the outside is received by the player in the center, the outside player can enter in the pitch and move free.</a:t>
            </a:r>
          </a:p>
          <a:p>
            <a:pPr marL="0" indent="0" defTabSz="433388">
              <a:spcBef>
                <a:spcPts val="300"/>
              </a:spcBef>
              <a:buFontTx/>
              <a:buChar char="-"/>
            </a:pPr>
            <a:r>
              <a:rPr lang="it-IT" altLang="it-IT" sz="1500">
                <a:solidFill>
                  <a:srgbClr val="898989"/>
                </a:solidFill>
              </a:rPr>
              <a:t>When all the teammates are in the pitch, the team can score to the goal.</a:t>
            </a:r>
          </a:p>
          <a:p>
            <a:pPr marL="0" indent="0" defTabSz="433388">
              <a:buFontTx/>
              <a:buChar char="-"/>
            </a:pPr>
            <a:endParaRPr lang="it-IT" altLang="it-IT" sz="1500">
              <a:solidFill>
                <a:srgbClr val="898989"/>
              </a:solidFill>
            </a:endParaRPr>
          </a:p>
          <a:p>
            <a:pPr marL="0" indent="0" defTabSz="433388">
              <a:buFontTx/>
              <a:buChar char="-"/>
            </a:pPr>
            <a:endParaRPr lang="it-IT" altLang="it-IT" sz="1500">
              <a:solidFill>
                <a:srgbClr val="898989"/>
              </a:solidFill>
            </a:endParaRPr>
          </a:p>
          <a:p>
            <a:pPr marL="0" indent="0" defTabSz="433388">
              <a:spcBef>
                <a:spcPts val="300"/>
              </a:spcBef>
              <a:buFont typeface="Arial" charset="0"/>
              <a:buChar char="•"/>
            </a:pPr>
            <a:r>
              <a:rPr lang="it-IT" altLang="it-IT" sz="1500">
                <a:solidFill>
                  <a:srgbClr val="898989"/>
                </a:solidFill>
              </a:rPr>
              <a:t> </a:t>
            </a:r>
            <a:r>
              <a:rPr lang="it-IT" altLang="it-IT" sz="1500" b="1">
                <a:solidFill>
                  <a:srgbClr val="898989"/>
                </a:solidFill>
                <a:latin typeface="Helvetica" charset="0"/>
                <a:ea typeface="Helvetica" charset="0"/>
                <a:cs typeface="Helvetica" charset="0"/>
                <a:sym typeface="Helvetica" charset="0"/>
              </a:rPr>
              <a:t>Dynamic 3v2</a:t>
            </a:r>
          </a:p>
          <a:p>
            <a:pPr marL="0" indent="0" defTabSz="433388">
              <a:spcBef>
                <a:spcPts val="300"/>
              </a:spcBef>
              <a:buFontTx/>
              <a:buChar char="-"/>
            </a:pPr>
            <a:r>
              <a:rPr lang="it-IT" altLang="it-IT" sz="1500">
                <a:solidFill>
                  <a:srgbClr val="898989"/>
                </a:solidFill>
              </a:rPr>
              <a:t> The game is based on a 3v2 situation, when a team score a goal or the ball or outside the goal side the defending team have to pass the ball to a teammate that enter in the game.</a:t>
            </a:r>
          </a:p>
          <a:p>
            <a:pPr marL="0" indent="0" defTabSz="433388">
              <a:spcBef>
                <a:spcPts val="300"/>
              </a:spcBef>
              <a:buFontTx/>
              <a:buChar char="-"/>
            </a:pPr>
            <a:r>
              <a:rPr lang="it-IT" altLang="it-IT" sz="1500">
                <a:solidFill>
                  <a:srgbClr val="898989"/>
                </a:solidFill>
              </a:rPr>
              <a:t> The team that was attacking has to defend, the player that shoot to the goal can’t continue the game</a:t>
            </a:r>
          </a:p>
        </p:txBody>
      </p:sp>
      <p:grpSp>
        <p:nvGrpSpPr>
          <p:cNvPr id="6146" name="Group 2"/>
          <p:cNvGrpSpPr>
            <a:grpSpLocks/>
          </p:cNvGrpSpPr>
          <p:nvPr/>
        </p:nvGrpSpPr>
        <p:grpSpPr bwMode="auto">
          <a:xfrm>
            <a:off x="3492500" y="285206"/>
            <a:ext cx="2160588" cy="769441"/>
            <a:chOff x="0" y="-72453"/>
            <a:chExt cx="2162175" cy="768793"/>
          </a:xfrm>
        </p:grpSpPr>
        <p:sp>
          <p:nvSpPr>
            <p:cNvPr id="6147" name="Rectangle 3"/>
            <p:cNvSpPr>
              <a:spLocks/>
            </p:cNvSpPr>
            <p:nvPr/>
          </p:nvSpPr>
          <p:spPr bwMode="auto">
            <a:xfrm>
              <a:off x="0" y="0"/>
              <a:ext cx="2162175" cy="623888"/>
            </a:xfrm>
            <a:prstGeom prst="rect">
              <a:avLst/>
            </a:prstGeom>
            <a:solidFill>
              <a:srgbClr val="5FD506"/>
            </a:solidFill>
            <a:ln w="9525" cap="flat" cmpd="sng">
              <a:solidFill>
                <a:srgbClr val="F95815"/>
              </a:solidFill>
              <a:prstDash val="solid"/>
              <a:round/>
              <a:headEnd type="none" w="med" len="med"/>
              <a:tailEnd type="none" w="med" len="med"/>
            </a:ln>
            <a:effectLst>
              <a:outerShdw blurRad="38100" dist="23000" dir="5400000" algn="ctr" rotWithShape="0">
                <a:srgbClr val="808080">
                  <a:alpha val="34999"/>
                </a:srgbClr>
              </a:outerShdw>
            </a:effectLst>
          </p:spPr>
          <p:txBody>
            <a:bodyPr lIns="45720" rIns="45720" anchor="ctr"/>
            <a:lstStyle/>
            <a:p>
              <a:pPr algn="ctr"/>
              <a:endParaRPr lang="it-IT" altLang="it-IT">
                <a:solidFill>
                  <a:srgbClr val="FFFFFF"/>
                </a:solidFill>
              </a:endParaRPr>
            </a:p>
          </p:txBody>
        </p:sp>
        <p:sp>
          <p:nvSpPr>
            <p:cNvPr id="6148" name="Rectangle 4"/>
            <p:cNvSpPr>
              <a:spLocks/>
            </p:cNvSpPr>
            <p:nvPr/>
          </p:nvSpPr>
          <p:spPr bwMode="auto">
            <a:xfrm>
              <a:off x="311843" y="-72453"/>
              <a:ext cx="1538489" cy="76879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nchor="ctr">
              <a:spAutoFit/>
            </a:bodyPr>
            <a:lstStyle/>
            <a:p>
              <a:pPr algn="ctr"/>
              <a:r>
                <a:rPr lang="it-IT" altLang="it-IT" sz="2200" b="1" i="1">
                  <a:latin typeface="Helvetica" charset="0"/>
                  <a:ea typeface="Helvetica" charset="0"/>
                  <a:cs typeface="Helvetica" charset="0"/>
                  <a:sym typeface="Helvetica" charset="0"/>
                </a:rPr>
                <a:t>Game Form</a:t>
              </a:r>
            </a:p>
          </p:txBody>
        </p:sp>
      </p:grpSp>
      <p:pic>
        <p:nvPicPr>
          <p:cNvPr id="6149" name="Picture 5" descr="image.jpe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540501" y="1177926"/>
            <a:ext cx="3679825" cy="25955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6150" name="AutoShape 6"/>
          <p:cNvSpPr>
            <a:spLocks/>
          </p:cNvSpPr>
          <p:nvPr/>
        </p:nvSpPr>
        <p:spPr bwMode="auto">
          <a:xfrm>
            <a:off x="7596188" y="1655764"/>
            <a:ext cx="100012" cy="10477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79646"/>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sp>
        <p:nvSpPr>
          <p:cNvPr id="6151" name="AutoShape 7"/>
          <p:cNvSpPr>
            <a:spLocks/>
          </p:cNvSpPr>
          <p:nvPr/>
        </p:nvSpPr>
        <p:spPr bwMode="auto">
          <a:xfrm>
            <a:off x="7596188" y="2068514"/>
            <a:ext cx="100012" cy="10477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79646"/>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sp>
        <p:nvSpPr>
          <p:cNvPr id="6152" name="AutoShape 8"/>
          <p:cNvSpPr>
            <a:spLocks/>
          </p:cNvSpPr>
          <p:nvPr/>
        </p:nvSpPr>
        <p:spPr bwMode="auto">
          <a:xfrm>
            <a:off x="7596188" y="2425701"/>
            <a:ext cx="100012" cy="10636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79646"/>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sp>
        <p:nvSpPr>
          <p:cNvPr id="6153" name="AutoShape 9"/>
          <p:cNvSpPr>
            <a:spLocks/>
          </p:cNvSpPr>
          <p:nvPr/>
        </p:nvSpPr>
        <p:spPr bwMode="auto">
          <a:xfrm>
            <a:off x="7596188" y="2836864"/>
            <a:ext cx="100012" cy="10477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79646"/>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sp>
        <p:nvSpPr>
          <p:cNvPr id="6154" name="AutoShape 10"/>
          <p:cNvSpPr>
            <a:spLocks/>
          </p:cNvSpPr>
          <p:nvPr/>
        </p:nvSpPr>
        <p:spPr bwMode="auto">
          <a:xfrm>
            <a:off x="9009063" y="1655764"/>
            <a:ext cx="100012" cy="10477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79646"/>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sp>
        <p:nvSpPr>
          <p:cNvPr id="6155" name="AutoShape 11"/>
          <p:cNvSpPr>
            <a:spLocks/>
          </p:cNvSpPr>
          <p:nvPr/>
        </p:nvSpPr>
        <p:spPr bwMode="auto">
          <a:xfrm>
            <a:off x="9009063" y="2068514"/>
            <a:ext cx="100012" cy="10477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79646"/>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sp>
        <p:nvSpPr>
          <p:cNvPr id="6156" name="AutoShape 12"/>
          <p:cNvSpPr>
            <a:spLocks/>
          </p:cNvSpPr>
          <p:nvPr/>
        </p:nvSpPr>
        <p:spPr bwMode="auto">
          <a:xfrm>
            <a:off x="9009063" y="2425701"/>
            <a:ext cx="100012" cy="10636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79646"/>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sp>
        <p:nvSpPr>
          <p:cNvPr id="6157" name="AutoShape 13"/>
          <p:cNvSpPr>
            <a:spLocks/>
          </p:cNvSpPr>
          <p:nvPr/>
        </p:nvSpPr>
        <p:spPr bwMode="auto">
          <a:xfrm>
            <a:off x="9009063" y="2836864"/>
            <a:ext cx="100012" cy="10477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79646"/>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sp>
        <p:nvSpPr>
          <p:cNvPr id="6158" name="Oval 14"/>
          <p:cNvSpPr>
            <a:spLocks/>
          </p:cNvSpPr>
          <p:nvPr/>
        </p:nvSpPr>
        <p:spPr bwMode="auto">
          <a:xfrm>
            <a:off x="7524751" y="1758951"/>
            <a:ext cx="80963" cy="80963"/>
          </a:xfrm>
          <a:prstGeom prst="ellipse">
            <a:avLst/>
          </a:prstGeom>
          <a:solidFill>
            <a:srgbClr val="3366FF"/>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sp>
        <p:nvSpPr>
          <p:cNvPr id="6159" name="Oval 15"/>
          <p:cNvSpPr>
            <a:spLocks/>
          </p:cNvSpPr>
          <p:nvPr/>
        </p:nvSpPr>
        <p:spPr bwMode="auto">
          <a:xfrm>
            <a:off x="7454901" y="2136776"/>
            <a:ext cx="80963" cy="80963"/>
          </a:xfrm>
          <a:prstGeom prst="ellipse">
            <a:avLst/>
          </a:prstGeom>
          <a:solidFill>
            <a:srgbClr val="FFFF00"/>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sp>
        <p:nvSpPr>
          <p:cNvPr id="6160" name="Oval 16"/>
          <p:cNvSpPr>
            <a:spLocks/>
          </p:cNvSpPr>
          <p:nvPr/>
        </p:nvSpPr>
        <p:spPr bwMode="auto">
          <a:xfrm>
            <a:off x="7454901" y="2532063"/>
            <a:ext cx="80963" cy="80962"/>
          </a:xfrm>
          <a:prstGeom prst="ellipse">
            <a:avLst/>
          </a:prstGeom>
          <a:solidFill>
            <a:srgbClr val="3366FF"/>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sp>
        <p:nvSpPr>
          <p:cNvPr id="6161" name="Oval 17"/>
          <p:cNvSpPr>
            <a:spLocks/>
          </p:cNvSpPr>
          <p:nvPr/>
        </p:nvSpPr>
        <p:spPr bwMode="auto">
          <a:xfrm>
            <a:off x="9109076" y="1760538"/>
            <a:ext cx="79375" cy="82550"/>
          </a:xfrm>
          <a:prstGeom prst="ellipse">
            <a:avLst/>
          </a:prstGeom>
          <a:solidFill>
            <a:srgbClr val="FFFF00"/>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sp>
        <p:nvSpPr>
          <p:cNvPr id="6162" name="Oval 18"/>
          <p:cNvSpPr>
            <a:spLocks/>
          </p:cNvSpPr>
          <p:nvPr/>
        </p:nvSpPr>
        <p:spPr bwMode="auto">
          <a:xfrm>
            <a:off x="9109076" y="2176463"/>
            <a:ext cx="79375" cy="82550"/>
          </a:xfrm>
          <a:prstGeom prst="ellipse">
            <a:avLst/>
          </a:prstGeom>
          <a:solidFill>
            <a:srgbClr val="3366FF"/>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sp>
        <p:nvSpPr>
          <p:cNvPr id="6163" name="Oval 19"/>
          <p:cNvSpPr>
            <a:spLocks/>
          </p:cNvSpPr>
          <p:nvPr/>
        </p:nvSpPr>
        <p:spPr bwMode="auto">
          <a:xfrm>
            <a:off x="7454901" y="2941638"/>
            <a:ext cx="80963" cy="82550"/>
          </a:xfrm>
          <a:prstGeom prst="ellipse">
            <a:avLst/>
          </a:prstGeom>
          <a:solidFill>
            <a:srgbClr val="FFFF00"/>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sp>
        <p:nvSpPr>
          <p:cNvPr id="6164" name="Oval 20"/>
          <p:cNvSpPr>
            <a:spLocks/>
          </p:cNvSpPr>
          <p:nvPr/>
        </p:nvSpPr>
        <p:spPr bwMode="auto">
          <a:xfrm>
            <a:off x="9109076" y="2532063"/>
            <a:ext cx="79375" cy="80962"/>
          </a:xfrm>
          <a:prstGeom prst="ellipse">
            <a:avLst/>
          </a:prstGeom>
          <a:solidFill>
            <a:srgbClr val="FFFF00"/>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sp>
        <p:nvSpPr>
          <p:cNvPr id="6165" name="Oval 21"/>
          <p:cNvSpPr>
            <a:spLocks/>
          </p:cNvSpPr>
          <p:nvPr/>
        </p:nvSpPr>
        <p:spPr bwMode="auto">
          <a:xfrm>
            <a:off x="9109076" y="2941638"/>
            <a:ext cx="79375" cy="82550"/>
          </a:xfrm>
          <a:prstGeom prst="ellipse">
            <a:avLst/>
          </a:prstGeom>
          <a:solidFill>
            <a:srgbClr val="3366FF"/>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sp>
        <p:nvSpPr>
          <p:cNvPr id="6166" name="Oval 22"/>
          <p:cNvSpPr>
            <a:spLocks/>
          </p:cNvSpPr>
          <p:nvPr/>
        </p:nvSpPr>
        <p:spPr bwMode="auto">
          <a:xfrm>
            <a:off x="8170864" y="2132013"/>
            <a:ext cx="79375" cy="82550"/>
          </a:xfrm>
          <a:prstGeom prst="ellipse">
            <a:avLst/>
          </a:prstGeom>
          <a:solidFill>
            <a:srgbClr val="3366FF"/>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sp>
        <p:nvSpPr>
          <p:cNvPr id="6167" name="Oval 23"/>
          <p:cNvSpPr>
            <a:spLocks/>
          </p:cNvSpPr>
          <p:nvPr/>
        </p:nvSpPr>
        <p:spPr bwMode="auto">
          <a:xfrm>
            <a:off x="8250238" y="2343150"/>
            <a:ext cx="80962" cy="82550"/>
          </a:xfrm>
          <a:prstGeom prst="ellipse">
            <a:avLst/>
          </a:prstGeom>
          <a:solidFill>
            <a:srgbClr val="FFFF00"/>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grpSp>
        <p:nvGrpSpPr>
          <p:cNvPr id="6168" name="Group 24"/>
          <p:cNvGrpSpPr>
            <a:grpSpLocks/>
          </p:cNvGrpSpPr>
          <p:nvPr/>
        </p:nvGrpSpPr>
        <p:grpSpPr bwMode="auto">
          <a:xfrm>
            <a:off x="8115301" y="2212976"/>
            <a:ext cx="55563" cy="61913"/>
            <a:chOff x="-1" y="-1"/>
            <a:chExt cx="53977" cy="60327"/>
          </a:xfrm>
        </p:grpSpPr>
        <p:pic>
          <p:nvPicPr>
            <p:cNvPr id="6169" name="Picture 25" descr="imag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 y="-1"/>
              <a:ext cx="53977" cy="6032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6170" name="Picture 26" descr="image.jpeg"/>
            <p:cNvPicPr>
              <a:picLocks noChangeAspect="1"/>
            </p:cNvPicPr>
            <p:nvPr/>
          </p:nvPicPr>
          <p:blipFill>
            <a:blip r:embed="rId4">
              <a:extLst>
                <a:ext uri="{28A0092B-C50C-407E-A947-70E740481C1C}">
                  <a14:useLocalDpi xmlns:a14="http://schemas.microsoft.com/office/drawing/2010/main" val="0"/>
                </a:ext>
              </a:extLst>
            </a:blip>
            <a:srcRect l="19444" t="11926" r="19531" b="18028"/>
            <a:stretch>
              <a:fillRect/>
            </a:stretch>
          </p:blipFill>
          <p:spPr bwMode="auto">
            <a:xfrm>
              <a:off x="16737" y="18187"/>
              <a:ext cx="20483" cy="2395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pic>
        <p:nvPicPr>
          <p:cNvPr id="6171" name="Picture 27" descr="image.jpe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553201" y="3963988"/>
            <a:ext cx="3679825" cy="25955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6172" name="AutoShape 28"/>
          <p:cNvSpPr>
            <a:spLocks/>
          </p:cNvSpPr>
          <p:nvPr/>
        </p:nvSpPr>
        <p:spPr bwMode="auto">
          <a:xfrm>
            <a:off x="7596188" y="4359276"/>
            <a:ext cx="100012" cy="10477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79646"/>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sp>
        <p:nvSpPr>
          <p:cNvPr id="6173" name="AutoShape 29"/>
          <p:cNvSpPr>
            <a:spLocks/>
          </p:cNvSpPr>
          <p:nvPr/>
        </p:nvSpPr>
        <p:spPr bwMode="auto">
          <a:xfrm>
            <a:off x="7596188" y="4776788"/>
            <a:ext cx="100012" cy="10636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79646"/>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sp>
        <p:nvSpPr>
          <p:cNvPr id="6174" name="AutoShape 30"/>
          <p:cNvSpPr>
            <a:spLocks/>
          </p:cNvSpPr>
          <p:nvPr/>
        </p:nvSpPr>
        <p:spPr bwMode="auto">
          <a:xfrm>
            <a:off x="7596188" y="5702301"/>
            <a:ext cx="100012" cy="10636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79646"/>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sp>
        <p:nvSpPr>
          <p:cNvPr id="6175" name="AutoShape 31"/>
          <p:cNvSpPr>
            <a:spLocks/>
          </p:cNvSpPr>
          <p:nvPr/>
        </p:nvSpPr>
        <p:spPr bwMode="auto">
          <a:xfrm>
            <a:off x="7596188" y="5208588"/>
            <a:ext cx="100012" cy="10636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79646"/>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sp>
        <p:nvSpPr>
          <p:cNvPr id="6176" name="AutoShape 32"/>
          <p:cNvSpPr>
            <a:spLocks/>
          </p:cNvSpPr>
          <p:nvPr/>
        </p:nvSpPr>
        <p:spPr bwMode="auto">
          <a:xfrm>
            <a:off x="9047163" y="4359276"/>
            <a:ext cx="100012" cy="10477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79646"/>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sp>
        <p:nvSpPr>
          <p:cNvPr id="6177" name="AutoShape 33"/>
          <p:cNvSpPr>
            <a:spLocks/>
          </p:cNvSpPr>
          <p:nvPr/>
        </p:nvSpPr>
        <p:spPr bwMode="auto">
          <a:xfrm>
            <a:off x="9047163" y="4776788"/>
            <a:ext cx="100012" cy="10636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79646"/>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sp>
        <p:nvSpPr>
          <p:cNvPr id="6178" name="AutoShape 34"/>
          <p:cNvSpPr>
            <a:spLocks/>
          </p:cNvSpPr>
          <p:nvPr/>
        </p:nvSpPr>
        <p:spPr bwMode="auto">
          <a:xfrm>
            <a:off x="9053513" y="5208588"/>
            <a:ext cx="100012" cy="10636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79646"/>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sp>
        <p:nvSpPr>
          <p:cNvPr id="6179" name="AutoShape 35"/>
          <p:cNvSpPr>
            <a:spLocks/>
          </p:cNvSpPr>
          <p:nvPr/>
        </p:nvSpPr>
        <p:spPr bwMode="auto">
          <a:xfrm>
            <a:off x="9053513" y="5684838"/>
            <a:ext cx="100012" cy="10636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79646"/>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sp>
        <p:nvSpPr>
          <p:cNvPr id="6180" name="Oval 36"/>
          <p:cNvSpPr>
            <a:spLocks/>
          </p:cNvSpPr>
          <p:nvPr/>
        </p:nvSpPr>
        <p:spPr bwMode="auto">
          <a:xfrm>
            <a:off x="8331201" y="5035550"/>
            <a:ext cx="80963" cy="82550"/>
          </a:xfrm>
          <a:prstGeom prst="ellipse">
            <a:avLst/>
          </a:prstGeom>
          <a:solidFill>
            <a:srgbClr val="3366FF"/>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sp>
        <p:nvSpPr>
          <p:cNvPr id="6181" name="Oval 37"/>
          <p:cNvSpPr>
            <a:spLocks/>
          </p:cNvSpPr>
          <p:nvPr/>
        </p:nvSpPr>
        <p:spPr bwMode="auto">
          <a:xfrm>
            <a:off x="8788401" y="4737101"/>
            <a:ext cx="80963" cy="80963"/>
          </a:xfrm>
          <a:prstGeom prst="ellipse">
            <a:avLst/>
          </a:prstGeom>
          <a:solidFill>
            <a:srgbClr val="3366FF"/>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sp>
        <p:nvSpPr>
          <p:cNvPr id="6182" name="Oval 38"/>
          <p:cNvSpPr>
            <a:spLocks/>
          </p:cNvSpPr>
          <p:nvPr/>
        </p:nvSpPr>
        <p:spPr bwMode="auto">
          <a:xfrm>
            <a:off x="7993064" y="4556126"/>
            <a:ext cx="79375" cy="80963"/>
          </a:xfrm>
          <a:prstGeom prst="ellipse">
            <a:avLst/>
          </a:prstGeom>
          <a:solidFill>
            <a:srgbClr val="3366FF"/>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sp>
        <p:nvSpPr>
          <p:cNvPr id="6183" name="Oval 39"/>
          <p:cNvSpPr>
            <a:spLocks/>
          </p:cNvSpPr>
          <p:nvPr/>
        </p:nvSpPr>
        <p:spPr bwMode="auto">
          <a:xfrm>
            <a:off x="7415214" y="4383088"/>
            <a:ext cx="79375" cy="80962"/>
          </a:xfrm>
          <a:prstGeom prst="ellipse">
            <a:avLst/>
          </a:prstGeom>
          <a:solidFill>
            <a:srgbClr val="FFFF00"/>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sp>
        <p:nvSpPr>
          <p:cNvPr id="6184" name="Oval 40"/>
          <p:cNvSpPr>
            <a:spLocks/>
          </p:cNvSpPr>
          <p:nvPr/>
        </p:nvSpPr>
        <p:spPr bwMode="auto">
          <a:xfrm>
            <a:off x="8370888" y="4841875"/>
            <a:ext cx="80962" cy="82550"/>
          </a:xfrm>
          <a:prstGeom prst="ellipse">
            <a:avLst/>
          </a:prstGeom>
          <a:solidFill>
            <a:srgbClr val="FFFF00"/>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sp>
        <p:nvSpPr>
          <p:cNvPr id="6185" name="Oval 41"/>
          <p:cNvSpPr>
            <a:spLocks/>
          </p:cNvSpPr>
          <p:nvPr/>
        </p:nvSpPr>
        <p:spPr bwMode="auto">
          <a:xfrm>
            <a:off x="8451851" y="4514850"/>
            <a:ext cx="80963" cy="82550"/>
          </a:xfrm>
          <a:prstGeom prst="ellipse">
            <a:avLst/>
          </a:prstGeom>
          <a:solidFill>
            <a:srgbClr val="FFFF00"/>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sp>
        <p:nvSpPr>
          <p:cNvPr id="6186" name="Oval 42"/>
          <p:cNvSpPr>
            <a:spLocks/>
          </p:cNvSpPr>
          <p:nvPr/>
        </p:nvSpPr>
        <p:spPr bwMode="auto">
          <a:xfrm>
            <a:off x="8370888" y="4111625"/>
            <a:ext cx="80962" cy="82550"/>
          </a:xfrm>
          <a:prstGeom prst="ellipse">
            <a:avLst/>
          </a:prstGeom>
          <a:solidFill>
            <a:srgbClr val="8064A2"/>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sp>
        <p:nvSpPr>
          <p:cNvPr id="6187" name="Oval 43"/>
          <p:cNvSpPr>
            <a:spLocks/>
          </p:cNvSpPr>
          <p:nvPr/>
        </p:nvSpPr>
        <p:spPr bwMode="auto">
          <a:xfrm>
            <a:off x="8370888" y="5808663"/>
            <a:ext cx="80962" cy="80962"/>
          </a:xfrm>
          <a:prstGeom prst="ellipse">
            <a:avLst/>
          </a:prstGeom>
          <a:solidFill>
            <a:srgbClr val="8064A2"/>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sp>
        <p:nvSpPr>
          <p:cNvPr id="6188" name="Oval 44"/>
          <p:cNvSpPr>
            <a:spLocks/>
          </p:cNvSpPr>
          <p:nvPr/>
        </p:nvSpPr>
        <p:spPr bwMode="auto">
          <a:xfrm>
            <a:off x="7373938" y="4276725"/>
            <a:ext cx="80962" cy="82550"/>
          </a:xfrm>
          <a:prstGeom prst="ellipse">
            <a:avLst/>
          </a:prstGeom>
          <a:solidFill>
            <a:srgbClr val="FFFF00"/>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sp>
        <p:nvSpPr>
          <p:cNvPr id="6189" name="Oval 45"/>
          <p:cNvSpPr>
            <a:spLocks/>
          </p:cNvSpPr>
          <p:nvPr/>
        </p:nvSpPr>
        <p:spPr bwMode="auto">
          <a:xfrm>
            <a:off x="9269413" y="5645151"/>
            <a:ext cx="80962" cy="80963"/>
          </a:xfrm>
          <a:prstGeom prst="ellipse">
            <a:avLst/>
          </a:prstGeom>
          <a:solidFill>
            <a:srgbClr val="3366FF"/>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sp>
        <p:nvSpPr>
          <p:cNvPr id="6190" name="Oval 46"/>
          <p:cNvSpPr>
            <a:spLocks/>
          </p:cNvSpPr>
          <p:nvPr/>
        </p:nvSpPr>
        <p:spPr bwMode="auto">
          <a:xfrm>
            <a:off x="9188451" y="5516563"/>
            <a:ext cx="80963" cy="80962"/>
          </a:xfrm>
          <a:prstGeom prst="ellipse">
            <a:avLst/>
          </a:prstGeom>
          <a:solidFill>
            <a:srgbClr val="3366FF"/>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grpSp>
        <p:nvGrpSpPr>
          <p:cNvPr id="6191" name="Group 47"/>
          <p:cNvGrpSpPr>
            <a:grpSpLocks/>
          </p:cNvGrpSpPr>
          <p:nvPr/>
        </p:nvGrpSpPr>
        <p:grpSpPr bwMode="auto">
          <a:xfrm>
            <a:off x="8183564" y="4006850"/>
            <a:ext cx="46037" cy="44450"/>
            <a:chOff x="0" y="0"/>
            <a:chExt cx="46038" cy="44451"/>
          </a:xfrm>
        </p:grpSpPr>
        <p:pic>
          <p:nvPicPr>
            <p:cNvPr id="6192" name="Picture 48" descr="imag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46038" cy="4445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6193" name="Picture 49" descr="image.jpeg"/>
            <p:cNvPicPr>
              <a:picLocks noChangeAspect="1"/>
            </p:cNvPicPr>
            <p:nvPr/>
          </p:nvPicPr>
          <p:blipFill>
            <a:blip r:embed="rId4">
              <a:extLst>
                <a:ext uri="{28A0092B-C50C-407E-A947-70E740481C1C}">
                  <a14:useLocalDpi xmlns:a14="http://schemas.microsoft.com/office/drawing/2010/main" val="0"/>
                </a:ext>
              </a:extLst>
            </a:blip>
            <a:srcRect l="19446" t="11926" r="19530" b="18028"/>
            <a:stretch>
              <a:fillRect/>
            </a:stretch>
          </p:blipFill>
          <p:spPr bwMode="auto">
            <a:xfrm>
              <a:off x="14275" y="13401"/>
              <a:ext cx="17471" cy="1764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6194" name="Group 50"/>
          <p:cNvGrpSpPr>
            <a:grpSpLocks/>
          </p:cNvGrpSpPr>
          <p:nvPr/>
        </p:nvGrpSpPr>
        <p:grpSpPr bwMode="auto">
          <a:xfrm>
            <a:off x="8093075" y="4006850"/>
            <a:ext cx="46038" cy="44450"/>
            <a:chOff x="-1" y="0"/>
            <a:chExt cx="44452" cy="44451"/>
          </a:xfrm>
        </p:grpSpPr>
        <p:pic>
          <p:nvPicPr>
            <p:cNvPr id="6195" name="Picture 51" descr="imag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44452" cy="4445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6196" name="Picture 52" descr="image.jpeg"/>
            <p:cNvPicPr>
              <a:picLocks noChangeAspect="1"/>
            </p:cNvPicPr>
            <p:nvPr/>
          </p:nvPicPr>
          <p:blipFill>
            <a:blip r:embed="rId4">
              <a:extLst>
                <a:ext uri="{28A0092B-C50C-407E-A947-70E740481C1C}">
                  <a14:useLocalDpi xmlns:a14="http://schemas.microsoft.com/office/drawing/2010/main" val="0"/>
                </a:ext>
              </a:extLst>
            </a:blip>
            <a:srcRect l="19446" t="11926" r="19530" b="18028"/>
            <a:stretch>
              <a:fillRect/>
            </a:stretch>
          </p:blipFill>
          <p:spPr bwMode="auto">
            <a:xfrm>
              <a:off x="13783" y="13401"/>
              <a:ext cx="16869" cy="1764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6197" name="Group 53"/>
          <p:cNvGrpSpPr>
            <a:grpSpLocks/>
          </p:cNvGrpSpPr>
          <p:nvPr/>
        </p:nvGrpSpPr>
        <p:grpSpPr bwMode="auto">
          <a:xfrm>
            <a:off x="8204200" y="3941763"/>
            <a:ext cx="46038" cy="44450"/>
            <a:chOff x="0" y="0"/>
            <a:chExt cx="46038" cy="44451"/>
          </a:xfrm>
        </p:grpSpPr>
        <p:pic>
          <p:nvPicPr>
            <p:cNvPr id="6198" name="Picture 54" descr="imag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46038" cy="4445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6199" name="Picture 55" descr="image.jpeg"/>
            <p:cNvPicPr>
              <a:picLocks noChangeAspect="1"/>
            </p:cNvPicPr>
            <p:nvPr/>
          </p:nvPicPr>
          <p:blipFill>
            <a:blip r:embed="rId4">
              <a:extLst>
                <a:ext uri="{28A0092B-C50C-407E-A947-70E740481C1C}">
                  <a14:useLocalDpi xmlns:a14="http://schemas.microsoft.com/office/drawing/2010/main" val="0"/>
                </a:ext>
              </a:extLst>
            </a:blip>
            <a:srcRect l="19446" t="11926" r="19530" b="18028"/>
            <a:stretch>
              <a:fillRect/>
            </a:stretch>
          </p:blipFill>
          <p:spPr bwMode="auto">
            <a:xfrm>
              <a:off x="14275" y="13401"/>
              <a:ext cx="17471" cy="1764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6200" name="Group 56"/>
          <p:cNvGrpSpPr>
            <a:grpSpLocks/>
          </p:cNvGrpSpPr>
          <p:nvPr/>
        </p:nvGrpSpPr>
        <p:grpSpPr bwMode="auto">
          <a:xfrm>
            <a:off x="8139114" y="3973514"/>
            <a:ext cx="46037" cy="46037"/>
            <a:chOff x="0" y="0"/>
            <a:chExt cx="46038" cy="46038"/>
          </a:xfrm>
        </p:grpSpPr>
        <p:pic>
          <p:nvPicPr>
            <p:cNvPr id="6201" name="Picture 57" descr="imag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46038" cy="460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6202" name="Picture 58" descr="image.jpeg"/>
            <p:cNvPicPr>
              <a:picLocks noChangeAspect="1"/>
            </p:cNvPicPr>
            <p:nvPr/>
          </p:nvPicPr>
          <p:blipFill>
            <a:blip r:embed="rId4">
              <a:extLst>
                <a:ext uri="{28A0092B-C50C-407E-A947-70E740481C1C}">
                  <a14:useLocalDpi xmlns:a14="http://schemas.microsoft.com/office/drawing/2010/main" val="0"/>
                </a:ext>
              </a:extLst>
            </a:blip>
            <a:srcRect l="19446" t="11926" r="19530" b="18027"/>
            <a:stretch>
              <a:fillRect/>
            </a:stretch>
          </p:blipFill>
          <p:spPr bwMode="auto">
            <a:xfrm>
              <a:off x="14275" y="13879"/>
              <a:ext cx="17471" cy="1828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6203" name="Group 59"/>
          <p:cNvGrpSpPr>
            <a:grpSpLocks/>
          </p:cNvGrpSpPr>
          <p:nvPr/>
        </p:nvGrpSpPr>
        <p:grpSpPr bwMode="auto">
          <a:xfrm>
            <a:off x="8078789" y="3949700"/>
            <a:ext cx="46037" cy="46038"/>
            <a:chOff x="-1" y="0"/>
            <a:chExt cx="44452" cy="46038"/>
          </a:xfrm>
        </p:grpSpPr>
        <p:pic>
          <p:nvPicPr>
            <p:cNvPr id="6204" name="Picture 60" descr="imag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44452" cy="460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6205" name="Picture 61" descr="image.jpeg"/>
            <p:cNvPicPr>
              <a:picLocks noChangeAspect="1"/>
            </p:cNvPicPr>
            <p:nvPr/>
          </p:nvPicPr>
          <p:blipFill>
            <a:blip r:embed="rId4">
              <a:extLst>
                <a:ext uri="{28A0092B-C50C-407E-A947-70E740481C1C}">
                  <a14:useLocalDpi xmlns:a14="http://schemas.microsoft.com/office/drawing/2010/main" val="0"/>
                </a:ext>
              </a:extLst>
            </a:blip>
            <a:srcRect l="19446" t="11926" r="19530" b="18027"/>
            <a:stretch>
              <a:fillRect/>
            </a:stretch>
          </p:blipFill>
          <p:spPr bwMode="auto">
            <a:xfrm>
              <a:off x="13783" y="13879"/>
              <a:ext cx="16869" cy="1828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6206" name="Group 62"/>
          <p:cNvGrpSpPr>
            <a:grpSpLocks/>
          </p:cNvGrpSpPr>
          <p:nvPr/>
        </p:nvGrpSpPr>
        <p:grpSpPr bwMode="auto">
          <a:xfrm>
            <a:off x="8612189" y="5980114"/>
            <a:ext cx="46037" cy="46037"/>
            <a:chOff x="0" y="0"/>
            <a:chExt cx="46038" cy="46038"/>
          </a:xfrm>
        </p:grpSpPr>
        <p:pic>
          <p:nvPicPr>
            <p:cNvPr id="6207" name="Picture 63" descr="imag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46038" cy="460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6208" name="Picture 64" descr="image.jpeg"/>
            <p:cNvPicPr>
              <a:picLocks noChangeAspect="1"/>
            </p:cNvPicPr>
            <p:nvPr/>
          </p:nvPicPr>
          <p:blipFill>
            <a:blip r:embed="rId4">
              <a:extLst>
                <a:ext uri="{28A0092B-C50C-407E-A947-70E740481C1C}">
                  <a14:useLocalDpi xmlns:a14="http://schemas.microsoft.com/office/drawing/2010/main" val="0"/>
                </a:ext>
              </a:extLst>
            </a:blip>
            <a:srcRect l="19446" t="11926" r="19530" b="18027"/>
            <a:stretch>
              <a:fillRect/>
            </a:stretch>
          </p:blipFill>
          <p:spPr bwMode="auto">
            <a:xfrm>
              <a:off x="14275" y="13879"/>
              <a:ext cx="17471" cy="1828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
        <p:nvSpPr>
          <p:cNvPr id="6209" name="AutoShape 65"/>
          <p:cNvSpPr>
            <a:spLocks/>
          </p:cNvSpPr>
          <p:nvPr/>
        </p:nvSpPr>
        <p:spPr bwMode="auto">
          <a:xfrm>
            <a:off x="8235951" y="5980113"/>
            <a:ext cx="295275" cy="10795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16" y="0"/>
                </a:lnTo>
                <a:lnTo>
                  <a:pt x="16" y="21600"/>
                </a:lnTo>
                <a:lnTo>
                  <a:pt x="21600" y="21600"/>
                </a:lnTo>
              </a:path>
            </a:pathLst>
          </a:custGeom>
          <a:noFill/>
          <a:ln w="25400" cap="flat" cmpd="sng">
            <a:solidFill>
              <a:srgbClr val="000000"/>
            </a:solidFill>
            <a:prstDash val="solid"/>
            <a:round/>
            <a:headEnd type="none" w="med" len="med"/>
            <a:tailEnd type="none" w="med" len="med"/>
          </a:ln>
          <a:effectLst>
            <a:outerShdw blurRad="38100" dist="20000" dir="5400000" algn="ctr" rotWithShape="0">
              <a:srgbClr val="808080">
                <a:alpha val="37999"/>
              </a:srgbClr>
            </a:outerShdw>
          </a:effectLst>
          <a:extLst>
            <a:ext uri="{909E8E84-426E-40DD-AFC4-6F175D3DCCD1}">
              <a14:hiddenFill xmlns:a14="http://schemas.microsoft.com/office/drawing/2010/main">
                <a:solidFill>
                  <a:srgbClr val="FFFFFF"/>
                </a:solidFill>
              </a14:hiddenFill>
            </a:ext>
          </a:extLst>
        </p:spPr>
        <p:txBody>
          <a:bodyPr lIns="45720" rIns="45720"/>
          <a:lstStyle/>
          <a:p>
            <a:endParaRPr lang="it-IT" altLang="it-IT"/>
          </a:p>
        </p:txBody>
      </p:sp>
      <p:sp>
        <p:nvSpPr>
          <p:cNvPr id="6210" name="Line 66"/>
          <p:cNvSpPr>
            <a:spLocks noChangeShapeType="1"/>
          </p:cNvSpPr>
          <p:nvPr/>
        </p:nvSpPr>
        <p:spPr bwMode="auto">
          <a:xfrm flipV="1">
            <a:off x="8532814" y="5980113"/>
            <a:ext cx="1587" cy="107950"/>
          </a:xfrm>
          <a:prstGeom prst="line">
            <a:avLst/>
          </a:prstGeom>
          <a:noFill/>
          <a:ln w="25400" cap="flat" cmpd="sng">
            <a:solidFill>
              <a:srgbClr val="000000"/>
            </a:solidFill>
            <a:prstDash val="solid"/>
            <a:round/>
            <a:headEnd type="none" w="med" len="med"/>
            <a:tailEnd type="none" w="med" len="med"/>
          </a:ln>
          <a:effectLst>
            <a:outerShdw blurRad="38100" dist="20000" dir="5400000" algn="ctr" rotWithShape="0">
              <a:srgbClr val="808080">
                <a:alpha val="37999"/>
              </a:srgbClr>
            </a:outerShdw>
          </a:effectLst>
          <a:extLst>
            <a:ext uri="{909E8E84-426E-40DD-AFC4-6F175D3DCCD1}">
              <a14:hiddenFill xmlns:a14="http://schemas.microsoft.com/office/drawing/2010/main">
                <a:noFill/>
              </a14:hiddenFill>
            </a:ext>
          </a:extLst>
        </p:spPr>
        <p:txBody>
          <a:bodyPr lIns="45720" rIns="45720"/>
          <a:lstStyle/>
          <a:p>
            <a:endParaRPr lang="it-IT" altLang="it-IT"/>
          </a:p>
        </p:txBody>
      </p:sp>
      <p:grpSp>
        <p:nvGrpSpPr>
          <p:cNvPr id="6211" name="Group 67"/>
          <p:cNvGrpSpPr>
            <a:grpSpLocks/>
          </p:cNvGrpSpPr>
          <p:nvPr/>
        </p:nvGrpSpPr>
        <p:grpSpPr bwMode="auto">
          <a:xfrm>
            <a:off x="8580439" y="6043614"/>
            <a:ext cx="46037" cy="46037"/>
            <a:chOff x="-1" y="0"/>
            <a:chExt cx="44452" cy="46038"/>
          </a:xfrm>
        </p:grpSpPr>
        <p:pic>
          <p:nvPicPr>
            <p:cNvPr id="6212" name="Picture 68" descr="imag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44452" cy="460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6213" name="Picture 69" descr="image.jpeg"/>
            <p:cNvPicPr>
              <a:picLocks noChangeAspect="1"/>
            </p:cNvPicPr>
            <p:nvPr/>
          </p:nvPicPr>
          <p:blipFill>
            <a:blip r:embed="rId4">
              <a:extLst>
                <a:ext uri="{28A0092B-C50C-407E-A947-70E740481C1C}">
                  <a14:useLocalDpi xmlns:a14="http://schemas.microsoft.com/office/drawing/2010/main" val="0"/>
                </a:ext>
              </a:extLst>
            </a:blip>
            <a:srcRect l="19446" t="11926" r="19530" b="18027"/>
            <a:stretch>
              <a:fillRect/>
            </a:stretch>
          </p:blipFill>
          <p:spPr bwMode="auto">
            <a:xfrm>
              <a:off x="13783" y="13879"/>
              <a:ext cx="16869" cy="1828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6214" name="Group 70"/>
          <p:cNvGrpSpPr>
            <a:grpSpLocks/>
          </p:cNvGrpSpPr>
          <p:nvPr/>
        </p:nvGrpSpPr>
        <p:grpSpPr bwMode="auto">
          <a:xfrm>
            <a:off x="8658225" y="6019800"/>
            <a:ext cx="46038" cy="46038"/>
            <a:chOff x="0" y="0"/>
            <a:chExt cx="46038" cy="46038"/>
          </a:xfrm>
        </p:grpSpPr>
        <p:pic>
          <p:nvPicPr>
            <p:cNvPr id="6215" name="Picture 71" descr="imag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46038" cy="460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6216" name="Picture 72" descr="image.jpeg"/>
            <p:cNvPicPr>
              <a:picLocks noChangeAspect="1"/>
            </p:cNvPicPr>
            <p:nvPr/>
          </p:nvPicPr>
          <p:blipFill>
            <a:blip r:embed="rId4">
              <a:extLst>
                <a:ext uri="{28A0092B-C50C-407E-A947-70E740481C1C}">
                  <a14:useLocalDpi xmlns:a14="http://schemas.microsoft.com/office/drawing/2010/main" val="0"/>
                </a:ext>
              </a:extLst>
            </a:blip>
            <a:srcRect l="19446" t="11926" r="19530" b="18027"/>
            <a:stretch>
              <a:fillRect/>
            </a:stretch>
          </p:blipFill>
          <p:spPr bwMode="auto">
            <a:xfrm>
              <a:off x="14275" y="13879"/>
              <a:ext cx="17471" cy="1828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6217" name="Group 73"/>
          <p:cNvGrpSpPr>
            <a:grpSpLocks/>
          </p:cNvGrpSpPr>
          <p:nvPr/>
        </p:nvGrpSpPr>
        <p:grpSpPr bwMode="auto">
          <a:xfrm>
            <a:off x="8636000" y="6100764"/>
            <a:ext cx="46038" cy="46037"/>
            <a:chOff x="0" y="0"/>
            <a:chExt cx="46038" cy="46038"/>
          </a:xfrm>
        </p:grpSpPr>
        <p:pic>
          <p:nvPicPr>
            <p:cNvPr id="6218" name="Picture 74" descr="imag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46038" cy="460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6219" name="Picture 75" descr="image.jpeg"/>
            <p:cNvPicPr>
              <a:picLocks noChangeAspect="1"/>
            </p:cNvPicPr>
            <p:nvPr/>
          </p:nvPicPr>
          <p:blipFill>
            <a:blip r:embed="rId4">
              <a:extLst>
                <a:ext uri="{28A0092B-C50C-407E-A947-70E740481C1C}">
                  <a14:useLocalDpi xmlns:a14="http://schemas.microsoft.com/office/drawing/2010/main" val="0"/>
                </a:ext>
              </a:extLst>
            </a:blip>
            <a:srcRect l="19446" t="11926" r="19530" b="18027"/>
            <a:stretch>
              <a:fillRect/>
            </a:stretch>
          </p:blipFill>
          <p:spPr bwMode="auto">
            <a:xfrm>
              <a:off x="14275" y="13879"/>
              <a:ext cx="17471" cy="1828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6220" name="Group 76"/>
          <p:cNvGrpSpPr>
            <a:grpSpLocks/>
          </p:cNvGrpSpPr>
          <p:nvPr/>
        </p:nvGrpSpPr>
        <p:grpSpPr bwMode="auto">
          <a:xfrm>
            <a:off x="8704264" y="6076950"/>
            <a:ext cx="46037" cy="46038"/>
            <a:chOff x="0" y="0"/>
            <a:chExt cx="46038" cy="46038"/>
          </a:xfrm>
        </p:grpSpPr>
        <p:pic>
          <p:nvPicPr>
            <p:cNvPr id="6221" name="Picture 77" descr="imag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46038" cy="460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6222" name="Picture 78" descr="image.jpeg"/>
            <p:cNvPicPr>
              <a:picLocks noChangeAspect="1"/>
            </p:cNvPicPr>
            <p:nvPr/>
          </p:nvPicPr>
          <p:blipFill>
            <a:blip r:embed="rId4">
              <a:extLst>
                <a:ext uri="{28A0092B-C50C-407E-A947-70E740481C1C}">
                  <a14:useLocalDpi xmlns:a14="http://schemas.microsoft.com/office/drawing/2010/main" val="0"/>
                </a:ext>
              </a:extLst>
            </a:blip>
            <a:srcRect l="19446" t="11926" r="19530" b="18027"/>
            <a:stretch>
              <a:fillRect/>
            </a:stretch>
          </p:blipFill>
          <p:spPr bwMode="auto">
            <a:xfrm>
              <a:off x="14275" y="13879"/>
              <a:ext cx="17471" cy="1828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6223" name="Group 79"/>
          <p:cNvGrpSpPr>
            <a:grpSpLocks/>
          </p:cNvGrpSpPr>
          <p:nvPr/>
        </p:nvGrpSpPr>
        <p:grpSpPr bwMode="auto">
          <a:xfrm>
            <a:off x="8428039" y="5013325"/>
            <a:ext cx="46037" cy="44450"/>
            <a:chOff x="-1" y="0"/>
            <a:chExt cx="44452" cy="44451"/>
          </a:xfrm>
        </p:grpSpPr>
        <p:pic>
          <p:nvPicPr>
            <p:cNvPr id="6224" name="Picture 80" descr="imag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44452" cy="4445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6225" name="Picture 81" descr="image.jpeg"/>
            <p:cNvPicPr>
              <a:picLocks noChangeAspect="1"/>
            </p:cNvPicPr>
            <p:nvPr/>
          </p:nvPicPr>
          <p:blipFill>
            <a:blip r:embed="rId4">
              <a:extLst>
                <a:ext uri="{28A0092B-C50C-407E-A947-70E740481C1C}">
                  <a14:useLocalDpi xmlns:a14="http://schemas.microsoft.com/office/drawing/2010/main" val="0"/>
                </a:ext>
              </a:extLst>
            </a:blip>
            <a:srcRect l="19446" t="11926" r="19530" b="18028"/>
            <a:stretch>
              <a:fillRect/>
            </a:stretch>
          </p:blipFill>
          <p:spPr bwMode="auto">
            <a:xfrm>
              <a:off x="13783" y="13401"/>
              <a:ext cx="16869" cy="1764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
        <p:nvSpPr>
          <p:cNvPr id="6226" name="Line 82"/>
          <p:cNvSpPr>
            <a:spLocks noChangeShapeType="1"/>
          </p:cNvSpPr>
          <p:nvPr/>
        </p:nvSpPr>
        <p:spPr bwMode="auto">
          <a:xfrm>
            <a:off x="7874000" y="0"/>
            <a:ext cx="376238" cy="0"/>
          </a:xfrm>
          <a:prstGeom prst="line">
            <a:avLst/>
          </a:prstGeom>
          <a:noFill/>
          <a:ln w="635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6227" name="Line 83"/>
          <p:cNvSpPr>
            <a:spLocks noChangeShapeType="1"/>
          </p:cNvSpPr>
          <p:nvPr/>
        </p:nvSpPr>
        <p:spPr bwMode="auto">
          <a:xfrm>
            <a:off x="7705726" y="1827213"/>
            <a:ext cx="396875" cy="273050"/>
          </a:xfrm>
          <a:prstGeom prst="line">
            <a:avLst/>
          </a:prstGeom>
          <a:noFill/>
          <a:ln w="12700" cap="flat" cmpd="sng">
            <a:solidFill>
              <a:srgbClr val="000000"/>
            </a:solidFill>
            <a:prstDash val="solid"/>
            <a:round/>
            <a:headEnd type="none" w="med" len="med"/>
            <a:tailEnd type="triangle" w="med" len="med"/>
          </a:ln>
          <a:effectLst>
            <a:outerShdw blurRad="38100" dist="20000" dir="5400000" algn="ctr" rotWithShape="0">
              <a:srgbClr val="808080">
                <a:alpha val="37999"/>
              </a:srgbClr>
            </a:outerShdw>
          </a:effectLst>
          <a:extLst>
            <a:ext uri="{909E8E84-426E-40DD-AFC4-6F175D3DCCD1}">
              <a14:hiddenFill xmlns:a14="http://schemas.microsoft.com/office/drawing/2010/main">
                <a:noFill/>
              </a14:hiddenFill>
            </a:ext>
          </a:extLst>
        </p:spPr>
        <p:txBody>
          <a:bodyPr lIns="45720" rIns="45720"/>
          <a:lstStyle/>
          <a:p>
            <a:endParaRPr lang="it-IT" altLang="it-IT"/>
          </a:p>
        </p:txBody>
      </p:sp>
      <p:pic>
        <p:nvPicPr>
          <p:cNvPr id="6228" name="Picture 84" descr="image.pn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620000" y="1768475"/>
            <a:ext cx="762000" cy="2365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6229" name="Line 85"/>
          <p:cNvSpPr>
            <a:spLocks noChangeShapeType="1"/>
          </p:cNvSpPr>
          <p:nvPr/>
        </p:nvSpPr>
        <p:spPr bwMode="auto">
          <a:xfrm flipH="1" flipV="1">
            <a:off x="7661275" y="1868489"/>
            <a:ext cx="330200" cy="230187"/>
          </a:xfrm>
          <a:prstGeom prst="line">
            <a:avLst/>
          </a:prstGeom>
          <a:noFill/>
          <a:ln w="12700" cap="flat" cmpd="sng">
            <a:solidFill>
              <a:srgbClr val="000000"/>
            </a:solidFill>
            <a:prstDash val="solid"/>
            <a:round/>
            <a:headEnd type="none" w="med" len="med"/>
            <a:tailEnd type="triangle" w="med" len="med"/>
          </a:ln>
          <a:effectLst>
            <a:outerShdw blurRad="38100" dist="20000" dir="5400000" algn="ctr" rotWithShape="0">
              <a:srgbClr val="808080">
                <a:alpha val="37999"/>
              </a:srgbClr>
            </a:outerShdw>
          </a:effectLst>
          <a:extLst>
            <a:ext uri="{909E8E84-426E-40DD-AFC4-6F175D3DCCD1}">
              <a14:hiddenFill xmlns:a14="http://schemas.microsoft.com/office/drawing/2010/main">
                <a:noFill/>
              </a14:hiddenFill>
            </a:ext>
          </a:extLst>
        </p:spPr>
        <p:txBody>
          <a:bodyPr lIns="45720" rIns="45720"/>
          <a:lstStyle/>
          <a:p>
            <a:endParaRPr lang="it-IT" altLang="it-IT"/>
          </a:p>
        </p:txBody>
      </p:sp>
    </p:spTree>
    <p:extLst>
      <p:ext uri="{BB962C8B-B14F-4D97-AF65-F5344CB8AC3E}">
        <p14:creationId xmlns:p14="http://schemas.microsoft.com/office/powerpoint/2010/main" val="724776426"/>
      </p:ext>
    </p:extLst>
  </p:cSld>
  <p:clrMapOvr>
    <a:masterClrMapping/>
  </p:clrMapOvr>
  <p:transition spd="med"/>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9" name="Picture 1" descr="image.jpe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540501" y="1177926"/>
            <a:ext cx="3679825" cy="25955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7170" name="Picture 2" descr="image.jpe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553201" y="3963988"/>
            <a:ext cx="3679825" cy="25955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7171" name="AutoShape 3"/>
          <p:cNvSpPr>
            <a:spLocks/>
          </p:cNvSpPr>
          <p:nvPr/>
        </p:nvSpPr>
        <p:spPr bwMode="auto">
          <a:xfrm>
            <a:off x="6675438" y="2616201"/>
            <a:ext cx="100012" cy="10477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79646"/>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sp>
        <p:nvSpPr>
          <p:cNvPr id="7172" name="AutoShape 4"/>
          <p:cNvSpPr>
            <a:spLocks/>
          </p:cNvSpPr>
          <p:nvPr/>
        </p:nvSpPr>
        <p:spPr bwMode="auto">
          <a:xfrm>
            <a:off x="6997701" y="2616201"/>
            <a:ext cx="100013" cy="10477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79646"/>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sp>
        <p:nvSpPr>
          <p:cNvPr id="7173" name="AutoShape 5"/>
          <p:cNvSpPr>
            <a:spLocks/>
          </p:cNvSpPr>
          <p:nvPr/>
        </p:nvSpPr>
        <p:spPr bwMode="auto">
          <a:xfrm>
            <a:off x="7646989" y="2616201"/>
            <a:ext cx="98425" cy="10477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79646"/>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sp>
        <p:nvSpPr>
          <p:cNvPr id="7174" name="AutoShape 6"/>
          <p:cNvSpPr>
            <a:spLocks/>
          </p:cNvSpPr>
          <p:nvPr/>
        </p:nvSpPr>
        <p:spPr bwMode="auto">
          <a:xfrm>
            <a:off x="7994651" y="2616201"/>
            <a:ext cx="100013" cy="10477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79646"/>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sp>
        <p:nvSpPr>
          <p:cNvPr id="7175" name="AutoShape 7"/>
          <p:cNvSpPr>
            <a:spLocks/>
          </p:cNvSpPr>
          <p:nvPr/>
        </p:nvSpPr>
        <p:spPr bwMode="auto">
          <a:xfrm>
            <a:off x="6675438" y="3446464"/>
            <a:ext cx="100012" cy="10477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79646"/>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sp>
        <p:nvSpPr>
          <p:cNvPr id="7176" name="AutoShape 8"/>
          <p:cNvSpPr>
            <a:spLocks/>
          </p:cNvSpPr>
          <p:nvPr/>
        </p:nvSpPr>
        <p:spPr bwMode="auto">
          <a:xfrm>
            <a:off x="7000876" y="3446464"/>
            <a:ext cx="100013" cy="10477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79646"/>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sp>
        <p:nvSpPr>
          <p:cNvPr id="7177" name="AutoShape 9"/>
          <p:cNvSpPr>
            <a:spLocks/>
          </p:cNvSpPr>
          <p:nvPr/>
        </p:nvSpPr>
        <p:spPr bwMode="auto">
          <a:xfrm>
            <a:off x="7646989" y="3446464"/>
            <a:ext cx="98425" cy="10477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79646"/>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sp>
        <p:nvSpPr>
          <p:cNvPr id="7178" name="AutoShape 10"/>
          <p:cNvSpPr>
            <a:spLocks/>
          </p:cNvSpPr>
          <p:nvPr/>
        </p:nvSpPr>
        <p:spPr bwMode="auto">
          <a:xfrm>
            <a:off x="7994651" y="3446464"/>
            <a:ext cx="100013" cy="10477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79646"/>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sp>
        <p:nvSpPr>
          <p:cNvPr id="7179" name="Oval 11"/>
          <p:cNvSpPr>
            <a:spLocks/>
          </p:cNvSpPr>
          <p:nvPr/>
        </p:nvSpPr>
        <p:spPr bwMode="auto">
          <a:xfrm>
            <a:off x="7305676" y="3017838"/>
            <a:ext cx="92075" cy="80962"/>
          </a:xfrm>
          <a:prstGeom prst="ellipse">
            <a:avLst/>
          </a:prstGeom>
          <a:solidFill>
            <a:srgbClr val="3366FF"/>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sp>
        <p:nvSpPr>
          <p:cNvPr id="7180" name="Oval 12"/>
          <p:cNvSpPr>
            <a:spLocks/>
          </p:cNvSpPr>
          <p:nvPr/>
        </p:nvSpPr>
        <p:spPr bwMode="auto">
          <a:xfrm>
            <a:off x="7373938" y="3190875"/>
            <a:ext cx="80962" cy="82550"/>
          </a:xfrm>
          <a:prstGeom prst="ellipse">
            <a:avLst/>
          </a:prstGeom>
          <a:solidFill>
            <a:srgbClr val="FFFF00"/>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sp>
        <p:nvSpPr>
          <p:cNvPr id="7181" name="Oval 13"/>
          <p:cNvSpPr>
            <a:spLocks/>
          </p:cNvSpPr>
          <p:nvPr/>
        </p:nvSpPr>
        <p:spPr bwMode="auto">
          <a:xfrm>
            <a:off x="7356476" y="3619500"/>
            <a:ext cx="80963" cy="82550"/>
          </a:xfrm>
          <a:prstGeom prst="ellipse">
            <a:avLst/>
          </a:prstGeom>
          <a:solidFill>
            <a:srgbClr val="FFFF00"/>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sp>
        <p:nvSpPr>
          <p:cNvPr id="7182" name="Oval 14"/>
          <p:cNvSpPr>
            <a:spLocks/>
          </p:cNvSpPr>
          <p:nvPr/>
        </p:nvSpPr>
        <p:spPr bwMode="auto">
          <a:xfrm>
            <a:off x="7373938" y="3784600"/>
            <a:ext cx="80962" cy="82550"/>
          </a:xfrm>
          <a:prstGeom prst="ellipse">
            <a:avLst/>
          </a:prstGeom>
          <a:solidFill>
            <a:srgbClr val="FFFF00"/>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sp>
        <p:nvSpPr>
          <p:cNvPr id="7183" name="Oval 15"/>
          <p:cNvSpPr>
            <a:spLocks/>
          </p:cNvSpPr>
          <p:nvPr/>
        </p:nvSpPr>
        <p:spPr bwMode="auto">
          <a:xfrm>
            <a:off x="7454901" y="3702050"/>
            <a:ext cx="80963" cy="82550"/>
          </a:xfrm>
          <a:prstGeom prst="ellipse">
            <a:avLst/>
          </a:prstGeom>
          <a:solidFill>
            <a:srgbClr val="FFFF00"/>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sp>
        <p:nvSpPr>
          <p:cNvPr id="7184" name="Oval 16"/>
          <p:cNvSpPr>
            <a:spLocks/>
          </p:cNvSpPr>
          <p:nvPr/>
        </p:nvSpPr>
        <p:spPr bwMode="auto">
          <a:xfrm>
            <a:off x="7305676" y="2616201"/>
            <a:ext cx="92075" cy="80963"/>
          </a:xfrm>
          <a:prstGeom prst="ellipse">
            <a:avLst/>
          </a:prstGeom>
          <a:solidFill>
            <a:srgbClr val="3366FF"/>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sp>
        <p:nvSpPr>
          <p:cNvPr id="7185" name="Oval 17"/>
          <p:cNvSpPr>
            <a:spLocks/>
          </p:cNvSpPr>
          <p:nvPr/>
        </p:nvSpPr>
        <p:spPr bwMode="auto">
          <a:xfrm>
            <a:off x="7373939" y="2535238"/>
            <a:ext cx="92075" cy="80962"/>
          </a:xfrm>
          <a:prstGeom prst="ellipse">
            <a:avLst/>
          </a:prstGeom>
          <a:solidFill>
            <a:srgbClr val="3366FF"/>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sp>
        <p:nvSpPr>
          <p:cNvPr id="7186" name="Oval 18"/>
          <p:cNvSpPr>
            <a:spLocks/>
          </p:cNvSpPr>
          <p:nvPr/>
        </p:nvSpPr>
        <p:spPr bwMode="auto">
          <a:xfrm>
            <a:off x="7264401" y="2454276"/>
            <a:ext cx="92075" cy="80963"/>
          </a:xfrm>
          <a:prstGeom prst="ellipse">
            <a:avLst/>
          </a:prstGeom>
          <a:solidFill>
            <a:srgbClr val="3366FF"/>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grpSp>
        <p:nvGrpSpPr>
          <p:cNvPr id="7187" name="Group 19"/>
          <p:cNvGrpSpPr>
            <a:grpSpLocks/>
          </p:cNvGrpSpPr>
          <p:nvPr/>
        </p:nvGrpSpPr>
        <p:grpSpPr bwMode="auto">
          <a:xfrm>
            <a:off x="7254875" y="2667000"/>
            <a:ext cx="46038" cy="46038"/>
            <a:chOff x="0" y="0"/>
            <a:chExt cx="46038" cy="46038"/>
          </a:xfrm>
        </p:grpSpPr>
        <p:pic>
          <p:nvPicPr>
            <p:cNvPr id="7188" name="Picture 20" descr="imag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46038" cy="460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7189" name="Picture 21" descr="image.jpeg"/>
            <p:cNvPicPr>
              <a:picLocks noChangeAspect="1"/>
            </p:cNvPicPr>
            <p:nvPr/>
          </p:nvPicPr>
          <p:blipFill>
            <a:blip r:embed="rId4">
              <a:extLst>
                <a:ext uri="{28A0092B-C50C-407E-A947-70E740481C1C}">
                  <a14:useLocalDpi xmlns:a14="http://schemas.microsoft.com/office/drawing/2010/main" val="0"/>
                </a:ext>
              </a:extLst>
            </a:blip>
            <a:srcRect l="19446" t="11926" r="19530" b="18027"/>
            <a:stretch>
              <a:fillRect/>
            </a:stretch>
          </p:blipFill>
          <p:spPr bwMode="auto">
            <a:xfrm>
              <a:off x="14275" y="13879"/>
              <a:ext cx="17471" cy="1828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7190" name="Group 22"/>
          <p:cNvGrpSpPr>
            <a:grpSpLocks/>
          </p:cNvGrpSpPr>
          <p:nvPr/>
        </p:nvGrpSpPr>
        <p:grpSpPr bwMode="auto">
          <a:xfrm>
            <a:off x="7443789" y="3609975"/>
            <a:ext cx="46037" cy="46038"/>
            <a:chOff x="0" y="0"/>
            <a:chExt cx="46038" cy="46038"/>
          </a:xfrm>
        </p:grpSpPr>
        <p:pic>
          <p:nvPicPr>
            <p:cNvPr id="7191" name="Picture 23" descr="imag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46038" cy="460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7192" name="Picture 24" descr="image.jpeg"/>
            <p:cNvPicPr>
              <a:picLocks noChangeAspect="1"/>
            </p:cNvPicPr>
            <p:nvPr/>
          </p:nvPicPr>
          <p:blipFill>
            <a:blip r:embed="rId4">
              <a:extLst>
                <a:ext uri="{28A0092B-C50C-407E-A947-70E740481C1C}">
                  <a14:useLocalDpi xmlns:a14="http://schemas.microsoft.com/office/drawing/2010/main" val="0"/>
                </a:ext>
              </a:extLst>
            </a:blip>
            <a:srcRect l="19446" t="11926" r="19530" b="18027"/>
            <a:stretch>
              <a:fillRect/>
            </a:stretch>
          </p:blipFill>
          <p:spPr bwMode="auto">
            <a:xfrm>
              <a:off x="14275" y="13879"/>
              <a:ext cx="17471" cy="1828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7193" name="Group 25"/>
          <p:cNvGrpSpPr>
            <a:grpSpLocks/>
          </p:cNvGrpSpPr>
          <p:nvPr/>
        </p:nvGrpSpPr>
        <p:grpSpPr bwMode="auto">
          <a:xfrm>
            <a:off x="7397750" y="3090863"/>
            <a:ext cx="46038" cy="44450"/>
            <a:chOff x="0" y="0"/>
            <a:chExt cx="46038" cy="44451"/>
          </a:xfrm>
        </p:grpSpPr>
        <p:pic>
          <p:nvPicPr>
            <p:cNvPr id="7194" name="Picture 26" descr="imag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46038" cy="4445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7195" name="Picture 27" descr="image.jpeg"/>
            <p:cNvPicPr>
              <a:picLocks noChangeAspect="1"/>
            </p:cNvPicPr>
            <p:nvPr/>
          </p:nvPicPr>
          <p:blipFill>
            <a:blip r:embed="rId4">
              <a:extLst>
                <a:ext uri="{28A0092B-C50C-407E-A947-70E740481C1C}">
                  <a14:useLocalDpi xmlns:a14="http://schemas.microsoft.com/office/drawing/2010/main" val="0"/>
                </a:ext>
              </a:extLst>
            </a:blip>
            <a:srcRect l="19446" t="11926" r="19530" b="18028"/>
            <a:stretch>
              <a:fillRect/>
            </a:stretch>
          </p:blipFill>
          <p:spPr bwMode="auto">
            <a:xfrm>
              <a:off x="14275" y="13401"/>
              <a:ext cx="17471" cy="1764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
        <p:nvSpPr>
          <p:cNvPr id="7196" name="AutoShape 28"/>
          <p:cNvSpPr>
            <a:spLocks/>
          </p:cNvSpPr>
          <p:nvPr/>
        </p:nvSpPr>
        <p:spPr bwMode="auto">
          <a:xfrm>
            <a:off x="6850063" y="5392739"/>
            <a:ext cx="100012" cy="10477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79646"/>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sp>
        <p:nvSpPr>
          <p:cNvPr id="7197" name="AutoShape 29"/>
          <p:cNvSpPr>
            <a:spLocks/>
          </p:cNvSpPr>
          <p:nvPr/>
        </p:nvSpPr>
        <p:spPr bwMode="auto">
          <a:xfrm>
            <a:off x="7696201" y="5392739"/>
            <a:ext cx="100013" cy="10477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79646"/>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sp>
        <p:nvSpPr>
          <p:cNvPr id="7198" name="AutoShape 30"/>
          <p:cNvSpPr>
            <a:spLocks/>
          </p:cNvSpPr>
          <p:nvPr/>
        </p:nvSpPr>
        <p:spPr bwMode="auto">
          <a:xfrm>
            <a:off x="6850063" y="6138864"/>
            <a:ext cx="100012" cy="10477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79646"/>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sp>
        <p:nvSpPr>
          <p:cNvPr id="7199" name="AutoShape 31"/>
          <p:cNvSpPr>
            <a:spLocks/>
          </p:cNvSpPr>
          <p:nvPr/>
        </p:nvSpPr>
        <p:spPr bwMode="auto">
          <a:xfrm>
            <a:off x="7696201" y="6138864"/>
            <a:ext cx="100013" cy="10477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79646"/>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sp>
        <p:nvSpPr>
          <p:cNvPr id="7200" name="Oval 32"/>
          <p:cNvSpPr>
            <a:spLocks/>
          </p:cNvSpPr>
          <p:nvPr/>
        </p:nvSpPr>
        <p:spPr bwMode="auto">
          <a:xfrm>
            <a:off x="7259638" y="5815013"/>
            <a:ext cx="80962" cy="82550"/>
          </a:xfrm>
          <a:prstGeom prst="ellipse">
            <a:avLst/>
          </a:prstGeom>
          <a:solidFill>
            <a:srgbClr val="FFFF00"/>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sp>
        <p:nvSpPr>
          <p:cNvPr id="7201" name="Oval 33"/>
          <p:cNvSpPr>
            <a:spLocks/>
          </p:cNvSpPr>
          <p:nvPr/>
        </p:nvSpPr>
        <p:spPr bwMode="auto">
          <a:xfrm>
            <a:off x="7319964" y="5734051"/>
            <a:ext cx="92075" cy="80963"/>
          </a:xfrm>
          <a:prstGeom prst="ellipse">
            <a:avLst/>
          </a:prstGeom>
          <a:solidFill>
            <a:srgbClr val="3366FF"/>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sp>
        <p:nvSpPr>
          <p:cNvPr id="7202" name="Oval 34"/>
          <p:cNvSpPr>
            <a:spLocks/>
          </p:cNvSpPr>
          <p:nvPr/>
        </p:nvSpPr>
        <p:spPr bwMode="auto">
          <a:xfrm>
            <a:off x="7796214" y="5856288"/>
            <a:ext cx="92075" cy="80962"/>
          </a:xfrm>
          <a:prstGeom prst="ellipse">
            <a:avLst/>
          </a:prstGeom>
          <a:solidFill>
            <a:srgbClr val="3366FF"/>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sp>
        <p:nvSpPr>
          <p:cNvPr id="7203" name="Oval 35"/>
          <p:cNvSpPr>
            <a:spLocks/>
          </p:cNvSpPr>
          <p:nvPr/>
        </p:nvSpPr>
        <p:spPr bwMode="auto">
          <a:xfrm>
            <a:off x="7273926" y="5353051"/>
            <a:ext cx="92075" cy="80963"/>
          </a:xfrm>
          <a:prstGeom prst="ellipse">
            <a:avLst/>
          </a:prstGeom>
          <a:solidFill>
            <a:srgbClr val="3366FF"/>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sp>
        <p:nvSpPr>
          <p:cNvPr id="7204" name="Oval 36"/>
          <p:cNvSpPr>
            <a:spLocks/>
          </p:cNvSpPr>
          <p:nvPr/>
        </p:nvSpPr>
        <p:spPr bwMode="auto">
          <a:xfrm>
            <a:off x="7259639" y="6243638"/>
            <a:ext cx="92075" cy="80962"/>
          </a:xfrm>
          <a:prstGeom prst="ellipse">
            <a:avLst/>
          </a:prstGeom>
          <a:solidFill>
            <a:srgbClr val="3366FF"/>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sp>
        <p:nvSpPr>
          <p:cNvPr id="7205" name="Oval 37"/>
          <p:cNvSpPr>
            <a:spLocks/>
          </p:cNvSpPr>
          <p:nvPr/>
        </p:nvSpPr>
        <p:spPr bwMode="auto">
          <a:xfrm>
            <a:off x="6757989" y="5856288"/>
            <a:ext cx="92075" cy="80962"/>
          </a:xfrm>
          <a:prstGeom prst="ellipse">
            <a:avLst/>
          </a:prstGeom>
          <a:solidFill>
            <a:srgbClr val="3366FF"/>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grpSp>
        <p:nvGrpSpPr>
          <p:cNvPr id="7206" name="Group 38"/>
          <p:cNvGrpSpPr>
            <a:grpSpLocks/>
          </p:cNvGrpSpPr>
          <p:nvPr/>
        </p:nvGrpSpPr>
        <p:grpSpPr bwMode="auto">
          <a:xfrm>
            <a:off x="7772400" y="5811838"/>
            <a:ext cx="46038" cy="44450"/>
            <a:chOff x="-1" y="0"/>
            <a:chExt cx="44452" cy="44451"/>
          </a:xfrm>
        </p:grpSpPr>
        <p:pic>
          <p:nvPicPr>
            <p:cNvPr id="7207" name="Picture 39" descr="imag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44452" cy="4445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7208" name="Picture 40" descr="image.jpeg"/>
            <p:cNvPicPr>
              <a:picLocks noChangeAspect="1"/>
            </p:cNvPicPr>
            <p:nvPr/>
          </p:nvPicPr>
          <p:blipFill>
            <a:blip r:embed="rId4">
              <a:extLst>
                <a:ext uri="{28A0092B-C50C-407E-A947-70E740481C1C}">
                  <a14:useLocalDpi xmlns:a14="http://schemas.microsoft.com/office/drawing/2010/main" val="0"/>
                </a:ext>
              </a:extLst>
            </a:blip>
            <a:srcRect l="19446" t="11926" r="19530" b="18028"/>
            <a:stretch>
              <a:fillRect/>
            </a:stretch>
          </p:blipFill>
          <p:spPr bwMode="auto">
            <a:xfrm>
              <a:off x="13783" y="13401"/>
              <a:ext cx="16869" cy="1764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7209" name="Group 41"/>
          <p:cNvGrpSpPr>
            <a:grpSpLocks/>
          </p:cNvGrpSpPr>
          <p:nvPr/>
        </p:nvGrpSpPr>
        <p:grpSpPr bwMode="auto">
          <a:xfrm>
            <a:off x="6850064" y="5937250"/>
            <a:ext cx="46037" cy="46038"/>
            <a:chOff x="0" y="0"/>
            <a:chExt cx="46038" cy="46038"/>
          </a:xfrm>
        </p:grpSpPr>
        <p:pic>
          <p:nvPicPr>
            <p:cNvPr id="7210" name="Picture 42" descr="imag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46038" cy="460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7211" name="Picture 43" descr="image.jpeg"/>
            <p:cNvPicPr>
              <a:picLocks noChangeAspect="1"/>
            </p:cNvPicPr>
            <p:nvPr/>
          </p:nvPicPr>
          <p:blipFill>
            <a:blip r:embed="rId4">
              <a:extLst>
                <a:ext uri="{28A0092B-C50C-407E-A947-70E740481C1C}">
                  <a14:useLocalDpi xmlns:a14="http://schemas.microsoft.com/office/drawing/2010/main" val="0"/>
                </a:ext>
              </a:extLst>
            </a:blip>
            <a:srcRect l="19446" t="11926" r="19530" b="18027"/>
            <a:stretch>
              <a:fillRect/>
            </a:stretch>
          </p:blipFill>
          <p:spPr bwMode="auto">
            <a:xfrm>
              <a:off x="14275" y="13879"/>
              <a:ext cx="17471" cy="1828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
        <p:nvSpPr>
          <p:cNvPr id="7212" name="Rectangle 44"/>
          <p:cNvSpPr>
            <a:spLocks/>
          </p:cNvSpPr>
          <p:nvPr/>
        </p:nvSpPr>
        <p:spPr bwMode="auto">
          <a:xfrm>
            <a:off x="3568700" y="387350"/>
            <a:ext cx="2160588" cy="623888"/>
          </a:xfrm>
          <a:prstGeom prst="rect">
            <a:avLst/>
          </a:prstGeom>
          <a:solidFill>
            <a:srgbClr val="5FD506"/>
          </a:solidFill>
          <a:ln w="9525" cap="flat" cmpd="sng">
            <a:solidFill>
              <a:srgbClr val="F95815"/>
            </a:solidFill>
            <a:prstDash val="solid"/>
            <a:round/>
            <a:headEnd type="none" w="med" len="med"/>
            <a:tailEnd type="none" w="med" len="med"/>
          </a:ln>
          <a:effectLst>
            <a:outerShdw blurRad="38100" dist="23000" dir="5400000" algn="ctr" rotWithShape="0">
              <a:srgbClr val="808080">
                <a:alpha val="34999"/>
              </a:srgbClr>
            </a:outerShdw>
          </a:effectLst>
        </p:spPr>
        <p:txBody>
          <a:bodyPr lIns="45720" rIns="45720" anchor="ctr"/>
          <a:lstStyle/>
          <a:p>
            <a:pPr algn="ctr"/>
            <a:endParaRPr lang="it-IT" altLang="it-IT">
              <a:solidFill>
                <a:srgbClr val="FFFFFF"/>
              </a:solidFill>
            </a:endParaRPr>
          </a:p>
        </p:txBody>
      </p:sp>
      <p:sp>
        <p:nvSpPr>
          <p:cNvPr id="7213" name="Rectangle 45"/>
          <p:cNvSpPr>
            <a:spLocks/>
          </p:cNvSpPr>
          <p:nvPr/>
        </p:nvSpPr>
        <p:spPr bwMode="auto">
          <a:xfrm>
            <a:off x="3841750" y="272506"/>
            <a:ext cx="1538288" cy="76944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nchor="ctr">
            <a:spAutoFit/>
          </a:bodyPr>
          <a:lstStyle/>
          <a:p>
            <a:pPr algn="ctr"/>
            <a:r>
              <a:rPr lang="it-IT" altLang="it-IT" sz="2200" b="1" i="1">
                <a:latin typeface="Helvetica" charset="0"/>
                <a:ea typeface="Helvetica" charset="0"/>
                <a:cs typeface="Helvetica" charset="0"/>
                <a:sym typeface="Helvetica" charset="0"/>
              </a:rPr>
              <a:t>Game Form</a:t>
            </a:r>
          </a:p>
        </p:txBody>
      </p:sp>
      <p:sp>
        <p:nvSpPr>
          <p:cNvPr id="7214" name="Rectangle 46"/>
          <p:cNvSpPr>
            <a:spLocks/>
          </p:cNvSpPr>
          <p:nvPr/>
        </p:nvSpPr>
        <p:spPr bwMode="auto">
          <a:xfrm>
            <a:off x="2032000" y="1409701"/>
            <a:ext cx="3975100" cy="457304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spAutoFit/>
          </a:bodyPr>
          <a:lstStyle/>
          <a:p>
            <a:pPr>
              <a:spcBef>
                <a:spcPts val="300"/>
              </a:spcBef>
              <a:buSzPct val="100000"/>
              <a:buFont typeface="Arial" charset="0"/>
              <a:buChar char="•"/>
            </a:pPr>
            <a:r>
              <a:rPr lang="it-IT" altLang="it-IT" sz="1600">
                <a:solidFill>
                  <a:srgbClr val="898989"/>
                </a:solidFill>
              </a:rPr>
              <a:t> </a:t>
            </a:r>
            <a:r>
              <a:rPr lang="it-IT" altLang="it-IT" sz="1600" b="1">
                <a:solidFill>
                  <a:srgbClr val="898989"/>
                </a:solidFill>
                <a:latin typeface="Helvetica" charset="0"/>
                <a:ea typeface="Helvetica" charset="0"/>
                <a:cs typeface="Helvetica" charset="0"/>
                <a:sym typeface="Helvetica" charset="0"/>
              </a:rPr>
              <a:t>1v1</a:t>
            </a:r>
          </a:p>
          <a:p>
            <a:pPr>
              <a:spcBef>
                <a:spcPts val="300"/>
              </a:spcBef>
            </a:pPr>
            <a:r>
              <a:rPr lang="it-IT" altLang="it-IT" sz="1600">
                <a:solidFill>
                  <a:srgbClr val="898989"/>
                </a:solidFill>
              </a:rPr>
              <a:t>  - 1v1 game with 2 goals each defender, the goal scored in the right goal of the defender give 1 point to the attacker, the goal scored in the left goal gives 2 points.</a:t>
            </a:r>
          </a:p>
          <a:p>
            <a:pPr>
              <a:spcBef>
                <a:spcPts val="300"/>
              </a:spcBef>
            </a:pPr>
            <a:r>
              <a:rPr lang="it-IT" altLang="it-IT" sz="1600">
                <a:solidFill>
                  <a:srgbClr val="898989"/>
                </a:solidFill>
              </a:rPr>
              <a:t>- When the attacker scores a goal, a player of the opposite team can start and attack to score in the goals, the last attacker have to try to run back and tackle.</a:t>
            </a:r>
          </a:p>
          <a:p>
            <a:pPr>
              <a:spcBef>
                <a:spcPts val="400"/>
              </a:spcBef>
              <a:buSzPct val="100000"/>
              <a:buFontTx/>
              <a:buChar char="-"/>
            </a:pPr>
            <a:endParaRPr lang="it-IT" altLang="it-IT" sz="1600">
              <a:solidFill>
                <a:srgbClr val="898989"/>
              </a:solidFill>
            </a:endParaRPr>
          </a:p>
          <a:p>
            <a:pPr>
              <a:spcBef>
                <a:spcPts val="400"/>
              </a:spcBef>
              <a:buSzPct val="100000"/>
              <a:buFontTx/>
              <a:buChar char="-"/>
            </a:pPr>
            <a:endParaRPr lang="it-IT" altLang="it-IT" sz="1600">
              <a:solidFill>
                <a:srgbClr val="898989"/>
              </a:solidFill>
            </a:endParaRPr>
          </a:p>
          <a:p>
            <a:pPr>
              <a:spcBef>
                <a:spcPts val="300"/>
              </a:spcBef>
              <a:buSzPct val="100000"/>
              <a:buFont typeface="Arial" charset="0"/>
              <a:buChar char="•"/>
            </a:pPr>
            <a:r>
              <a:rPr lang="it-IT" altLang="it-IT" sz="1600">
                <a:solidFill>
                  <a:srgbClr val="898989"/>
                </a:solidFill>
              </a:rPr>
              <a:t> </a:t>
            </a:r>
            <a:r>
              <a:rPr lang="it-IT" altLang="it-IT" sz="1600" b="1">
                <a:solidFill>
                  <a:srgbClr val="898989"/>
                </a:solidFill>
                <a:latin typeface="Helvetica" charset="0"/>
                <a:ea typeface="Helvetica" charset="0"/>
                <a:cs typeface="Helvetica" charset="0"/>
                <a:sym typeface="Helvetica" charset="0"/>
              </a:rPr>
              <a:t>2v1</a:t>
            </a:r>
          </a:p>
          <a:p>
            <a:pPr>
              <a:spcBef>
                <a:spcPts val="300"/>
              </a:spcBef>
              <a:buSzPct val="100000"/>
              <a:buFontTx/>
              <a:buChar char="-"/>
            </a:pPr>
            <a:r>
              <a:rPr lang="it-IT" altLang="it-IT" sz="1600">
                <a:solidFill>
                  <a:srgbClr val="898989"/>
                </a:solidFill>
              </a:rPr>
              <a:t> The players into the box has to play a 1v1 situation, the layers outside the box can help the attacker. </a:t>
            </a:r>
          </a:p>
          <a:p>
            <a:pPr>
              <a:spcBef>
                <a:spcPts val="300"/>
              </a:spcBef>
              <a:buSzPct val="100000"/>
              <a:buFontTx/>
              <a:buChar char="-"/>
            </a:pPr>
            <a:r>
              <a:rPr lang="it-IT" altLang="it-IT" sz="1600">
                <a:solidFill>
                  <a:srgbClr val="898989"/>
                </a:solidFill>
              </a:rPr>
              <a:t> Passes of the attacker gives 1 point, a difensive tackle gives 2 point to the defender.</a:t>
            </a:r>
          </a:p>
        </p:txBody>
      </p:sp>
      <p:pic>
        <p:nvPicPr>
          <p:cNvPr id="7215" name="Picture 47" descr="image.pn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802438" y="3090863"/>
            <a:ext cx="506412" cy="4873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7216" name="Line 48"/>
          <p:cNvSpPr>
            <a:spLocks noChangeShapeType="1"/>
          </p:cNvSpPr>
          <p:nvPr/>
        </p:nvSpPr>
        <p:spPr bwMode="auto">
          <a:xfrm flipH="1" flipV="1">
            <a:off x="7412039" y="5810251"/>
            <a:ext cx="333375" cy="87313"/>
          </a:xfrm>
          <a:prstGeom prst="line">
            <a:avLst/>
          </a:prstGeom>
          <a:noFill/>
          <a:ln w="12700" cap="flat" cmpd="sng">
            <a:solidFill>
              <a:srgbClr val="000000"/>
            </a:solidFill>
            <a:prstDash val="solid"/>
            <a:round/>
            <a:headEnd type="none" w="med" len="med"/>
            <a:tailEnd type="triangle" w="med" len="med"/>
          </a:ln>
          <a:effectLst>
            <a:outerShdw blurRad="38100" dist="20000" dir="5400000" algn="ctr" rotWithShape="0">
              <a:srgbClr val="808080">
                <a:alpha val="37999"/>
              </a:srgbClr>
            </a:outerShdw>
          </a:effectLst>
          <a:extLst>
            <a:ext uri="{909E8E84-426E-40DD-AFC4-6F175D3DCCD1}">
              <a14:hiddenFill xmlns:a14="http://schemas.microsoft.com/office/drawing/2010/main">
                <a:noFill/>
              </a14:hiddenFill>
            </a:ext>
          </a:extLst>
        </p:spPr>
        <p:txBody>
          <a:bodyPr lIns="45720" rIns="45720"/>
          <a:lstStyle/>
          <a:p>
            <a:endParaRPr lang="it-IT" altLang="it-IT"/>
          </a:p>
        </p:txBody>
      </p:sp>
      <p:sp>
        <p:nvSpPr>
          <p:cNvPr id="7217" name="Line 49"/>
          <p:cNvSpPr>
            <a:spLocks noChangeShapeType="1"/>
          </p:cNvSpPr>
          <p:nvPr/>
        </p:nvSpPr>
        <p:spPr bwMode="auto">
          <a:xfrm>
            <a:off x="7435850" y="5754688"/>
            <a:ext cx="319088" cy="87312"/>
          </a:xfrm>
          <a:prstGeom prst="line">
            <a:avLst/>
          </a:prstGeom>
          <a:noFill/>
          <a:ln w="12700" cap="flat" cmpd="sng">
            <a:solidFill>
              <a:srgbClr val="000000"/>
            </a:solidFill>
            <a:prstDash val="solid"/>
            <a:round/>
            <a:headEnd type="none" w="med" len="med"/>
            <a:tailEnd type="triangle" w="med" len="med"/>
          </a:ln>
          <a:effectLst>
            <a:outerShdw blurRad="38100" dist="20000" dir="5400000" algn="ctr" rotWithShape="0">
              <a:srgbClr val="808080">
                <a:alpha val="37999"/>
              </a:srgbClr>
            </a:outerShdw>
          </a:effectLst>
          <a:extLst>
            <a:ext uri="{909E8E84-426E-40DD-AFC4-6F175D3DCCD1}">
              <a14:hiddenFill xmlns:a14="http://schemas.microsoft.com/office/drawing/2010/main">
                <a:noFill/>
              </a14:hiddenFill>
            </a:ext>
          </a:extLst>
        </p:spPr>
        <p:txBody>
          <a:bodyPr lIns="45720" rIns="45720"/>
          <a:lstStyle/>
          <a:p>
            <a:endParaRPr lang="it-IT" altLang="it-IT"/>
          </a:p>
        </p:txBody>
      </p:sp>
    </p:spTree>
    <p:extLst>
      <p:ext uri="{BB962C8B-B14F-4D97-AF65-F5344CB8AC3E}">
        <p14:creationId xmlns:p14="http://schemas.microsoft.com/office/powerpoint/2010/main" val="790145998"/>
      </p:ext>
    </p:extLst>
  </p:cSld>
  <p:clrMapOvr>
    <a:masterClrMapping/>
  </p:clrMapOvr>
  <p:transition spd="med"/>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3" name="Picture 1" descr="image.jpe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540501" y="1177926"/>
            <a:ext cx="3679825" cy="25955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8194" name="Picture 2" descr="image.jpe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553201" y="3963988"/>
            <a:ext cx="3679825" cy="25955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8195" name="AutoShape 3"/>
          <p:cNvSpPr>
            <a:spLocks/>
          </p:cNvSpPr>
          <p:nvPr/>
        </p:nvSpPr>
        <p:spPr bwMode="auto">
          <a:xfrm>
            <a:off x="7994651" y="2720976"/>
            <a:ext cx="100013" cy="10477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79646"/>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sp>
        <p:nvSpPr>
          <p:cNvPr id="8196" name="AutoShape 4"/>
          <p:cNvSpPr>
            <a:spLocks/>
          </p:cNvSpPr>
          <p:nvPr/>
        </p:nvSpPr>
        <p:spPr bwMode="auto">
          <a:xfrm>
            <a:off x="8643938" y="2720976"/>
            <a:ext cx="100012" cy="10477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79646"/>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sp>
        <p:nvSpPr>
          <p:cNvPr id="8197" name="AutoShape 5"/>
          <p:cNvSpPr>
            <a:spLocks/>
          </p:cNvSpPr>
          <p:nvPr/>
        </p:nvSpPr>
        <p:spPr bwMode="auto">
          <a:xfrm>
            <a:off x="7994651" y="2247901"/>
            <a:ext cx="100013" cy="10477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79646"/>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sp>
        <p:nvSpPr>
          <p:cNvPr id="8198" name="AutoShape 6"/>
          <p:cNvSpPr>
            <a:spLocks/>
          </p:cNvSpPr>
          <p:nvPr/>
        </p:nvSpPr>
        <p:spPr bwMode="auto">
          <a:xfrm>
            <a:off x="8643938" y="2247901"/>
            <a:ext cx="100012" cy="10477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79646"/>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sp>
        <p:nvSpPr>
          <p:cNvPr id="8199" name="AutoShape 7"/>
          <p:cNvSpPr>
            <a:spLocks/>
          </p:cNvSpPr>
          <p:nvPr/>
        </p:nvSpPr>
        <p:spPr bwMode="auto">
          <a:xfrm>
            <a:off x="8643938" y="3190876"/>
            <a:ext cx="100012" cy="10477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79646"/>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sp>
        <p:nvSpPr>
          <p:cNvPr id="8200" name="AutoShape 8"/>
          <p:cNvSpPr>
            <a:spLocks/>
          </p:cNvSpPr>
          <p:nvPr/>
        </p:nvSpPr>
        <p:spPr bwMode="auto">
          <a:xfrm>
            <a:off x="7994651" y="3190876"/>
            <a:ext cx="100013" cy="10477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79646"/>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sp>
        <p:nvSpPr>
          <p:cNvPr id="8201" name="Oval 9"/>
          <p:cNvSpPr>
            <a:spLocks/>
          </p:cNvSpPr>
          <p:nvPr/>
        </p:nvSpPr>
        <p:spPr bwMode="auto">
          <a:xfrm>
            <a:off x="8094664" y="3543301"/>
            <a:ext cx="92075" cy="80963"/>
          </a:xfrm>
          <a:prstGeom prst="ellipse">
            <a:avLst/>
          </a:prstGeom>
          <a:solidFill>
            <a:srgbClr val="3366FF"/>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sp>
        <p:nvSpPr>
          <p:cNvPr id="8202" name="Oval 10"/>
          <p:cNvSpPr>
            <a:spLocks/>
          </p:cNvSpPr>
          <p:nvPr/>
        </p:nvSpPr>
        <p:spPr bwMode="auto">
          <a:xfrm>
            <a:off x="8324851" y="2976563"/>
            <a:ext cx="80963" cy="82550"/>
          </a:xfrm>
          <a:prstGeom prst="ellipse">
            <a:avLst/>
          </a:prstGeom>
          <a:solidFill>
            <a:srgbClr val="FFFF00"/>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sp>
        <p:nvSpPr>
          <p:cNvPr id="8203" name="Oval 11"/>
          <p:cNvSpPr>
            <a:spLocks/>
          </p:cNvSpPr>
          <p:nvPr/>
        </p:nvSpPr>
        <p:spPr bwMode="auto">
          <a:xfrm>
            <a:off x="8324851" y="2493963"/>
            <a:ext cx="80963" cy="82550"/>
          </a:xfrm>
          <a:prstGeom prst="ellipse">
            <a:avLst/>
          </a:prstGeom>
          <a:solidFill>
            <a:srgbClr val="FFFF00"/>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sp>
        <p:nvSpPr>
          <p:cNvPr id="8204" name="Oval 12"/>
          <p:cNvSpPr>
            <a:spLocks/>
          </p:cNvSpPr>
          <p:nvPr/>
        </p:nvSpPr>
        <p:spPr bwMode="auto">
          <a:xfrm>
            <a:off x="8551864" y="3411538"/>
            <a:ext cx="92075" cy="80962"/>
          </a:xfrm>
          <a:prstGeom prst="ellipse">
            <a:avLst/>
          </a:prstGeom>
          <a:solidFill>
            <a:srgbClr val="3366FF"/>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sp>
        <p:nvSpPr>
          <p:cNvPr id="8205" name="Oval 13"/>
          <p:cNvSpPr>
            <a:spLocks/>
          </p:cNvSpPr>
          <p:nvPr/>
        </p:nvSpPr>
        <p:spPr bwMode="auto">
          <a:xfrm>
            <a:off x="8551864" y="3624263"/>
            <a:ext cx="92075" cy="80962"/>
          </a:xfrm>
          <a:prstGeom prst="ellipse">
            <a:avLst/>
          </a:prstGeom>
          <a:solidFill>
            <a:srgbClr val="3366FF"/>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sp>
        <p:nvSpPr>
          <p:cNvPr id="8206" name="Oval 14"/>
          <p:cNvSpPr>
            <a:spLocks/>
          </p:cNvSpPr>
          <p:nvPr/>
        </p:nvSpPr>
        <p:spPr bwMode="auto">
          <a:xfrm>
            <a:off x="8048626" y="3667126"/>
            <a:ext cx="92075" cy="80963"/>
          </a:xfrm>
          <a:prstGeom prst="ellipse">
            <a:avLst/>
          </a:prstGeom>
          <a:solidFill>
            <a:srgbClr val="3366FF"/>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grpSp>
        <p:nvGrpSpPr>
          <p:cNvPr id="8207" name="Group 15"/>
          <p:cNvGrpSpPr>
            <a:grpSpLocks/>
          </p:cNvGrpSpPr>
          <p:nvPr/>
        </p:nvGrpSpPr>
        <p:grpSpPr bwMode="auto">
          <a:xfrm>
            <a:off x="7254875" y="2667000"/>
            <a:ext cx="46038" cy="46038"/>
            <a:chOff x="0" y="0"/>
            <a:chExt cx="46038" cy="46038"/>
          </a:xfrm>
        </p:grpSpPr>
        <p:pic>
          <p:nvPicPr>
            <p:cNvPr id="8208" name="Picture 16" descr="imag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46038" cy="460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8209" name="Picture 17" descr="image.jpeg"/>
            <p:cNvPicPr>
              <a:picLocks noChangeAspect="1"/>
            </p:cNvPicPr>
            <p:nvPr/>
          </p:nvPicPr>
          <p:blipFill>
            <a:blip r:embed="rId4">
              <a:extLst>
                <a:ext uri="{28A0092B-C50C-407E-A947-70E740481C1C}">
                  <a14:useLocalDpi xmlns:a14="http://schemas.microsoft.com/office/drawing/2010/main" val="0"/>
                </a:ext>
              </a:extLst>
            </a:blip>
            <a:srcRect l="19446" t="11926" r="19530" b="18027"/>
            <a:stretch>
              <a:fillRect/>
            </a:stretch>
          </p:blipFill>
          <p:spPr bwMode="auto">
            <a:xfrm>
              <a:off x="14275" y="13879"/>
              <a:ext cx="17471" cy="1828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8210" name="Group 18"/>
          <p:cNvGrpSpPr>
            <a:grpSpLocks/>
          </p:cNvGrpSpPr>
          <p:nvPr/>
        </p:nvGrpSpPr>
        <p:grpSpPr bwMode="auto">
          <a:xfrm>
            <a:off x="8180389" y="3503614"/>
            <a:ext cx="46037" cy="46037"/>
            <a:chOff x="0" y="0"/>
            <a:chExt cx="46038" cy="46038"/>
          </a:xfrm>
        </p:grpSpPr>
        <p:pic>
          <p:nvPicPr>
            <p:cNvPr id="8211" name="Picture 19" descr="imag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46038" cy="460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8212" name="Picture 20" descr="image.jpeg"/>
            <p:cNvPicPr>
              <a:picLocks noChangeAspect="1"/>
            </p:cNvPicPr>
            <p:nvPr/>
          </p:nvPicPr>
          <p:blipFill>
            <a:blip r:embed="rId4">
              <a:extLst>
                <a:ext uri="{28A0092B-C50C-407E-A947-70E740481C1C}">
                  <a14:useLocalDpi xmlns:a14="http://schemas.microsoft.com/office/drawing/2010/main" val="0"/>
                </a:ext>
              </a:extLst>
            </a:blip>
            <a:srcRect l="19446" t="11926" r="19530" b="18027"/>
            <a:stretch>
              <a:fillRect/>
            </a:stretch>
          </p:blipFill>
          <p:spPr bwMode="auto">
            <a:xfrm>
              <a:off x="14275" y="13879"/>
              <a:ext cx="17471" cy="1828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
        <p:nvSpPr>
          <p:cNvPr id="8213" name="AutoShape 21"/>
          <p:cNvSpPr>
            <a:spLocks/>
          </p:cNvSpPr>
          <p:nvPr/>
        </p:nvSpPr>
        <p:spPr bwMode="auto">
          <a:xfrm>
            <a:off x="7646989" y="4192589"/>
            <a:ext cx="98425" cy="10477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79646"/>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sp>
        <p:nvSpPr>
          <p:cNvPr id="8214" name="AutoShape 22"/>
          <p:cNvSpPr>
            <a:spLocks/>
          </p:cNvSpPr>
          <p:nvPr/>
        </p:nvSpPr>
        <p:spPr bwMode="auto">
          <a:xfrm>
            <a:off x="7646989" y="4576764"/>
            <a:ext cx="98425" cy="10477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79646"/>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sp>
        <p:nvSpPr>
          <p:cNvPr id="8215" name="AutoShape 23"/>
          <p:cNvSpPr>
            <a:spLocks/>
          </p:cNvSpPr>
          <p:nvPr/>
        </p:nvSpPr>
        <p:spPr bwMode="auto">
          <a:xfrm>
            <a:off x="7646989" y="5389564"/>
            <a:ext cx="98425" cy="10477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79646"/>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sp>
        <p:nvSpPr>
          <p:cNvPr id="8216" name="AutoShape 24"/>
          <p:cNvSpPr>
            <a:spLocks/>
          </p:cNvSpPr>
          <p:nvPr/>
        </p:nvSpPr>
        <p:spPr bwMode="auto">
          <a:xfrm>
            <a:off x="7646989" y="5026026"/>
            <a:ext cx="98425" cy="10477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79646"/>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sp>
        <p:nvSpPr>
          <p:cNvPr id="8217" name="Oval 25"/>
          <p:cNvSpPr>
            <a:spLocks/>
          </p:cNvSpPr>
          <p:nvPr/>
        </p:nvSpPr>
        <p:spPr bwMode="auto">
          <a:xfrm>
            <a:off x="8364538" y="5151438"/>
            <a:ext cx="80962" cy="82550"/>
          </a:xfrm>
          <a:prstGeom prst="ellipse">
            <a:avLst/>
          </a:prstGeom>
          <a:solidFill>
            <a:srgbClr val="FFFF00"/>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sp>
        <p:nvSpPr>
          <p:cNvPr id="8218" name="Oval 26"/>
          <p:cNvSpPr>
            <a:spLocks/>
          </p:cNvSpPr>
          <p:nvPr/>
        </p:nvSpPr>
        <p:spPr bwMode="auto">
          <a:xfrm>
            <a:off x="8226426" y="4318001"/>
            <a:ext cx="92075" cy="80963"/>
          </a:xfrm>
          <a:prstGeom prst="ellipse">
            <a:avLst/>
          </a:prstGeom>
          <a:solidFill>
            <a:srgbClr val="3366FF"/>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sp>
        <p:nvSpPr>
          <p:cNvPr id="8219" name="Oval 27"/>
          <p:cNvSpPr>
            <a:spLocks/>
          </p:cNvSpPr>
          <p:nvPr/>
        </p:nvSpPr>
        <p:spPr bwMode="auto">
          <a:xfrm>
            <a:off x="7902576" y="4702176"/>
            <a:ext cx="92075" cy="80963"/>
          </a:xfrm>
          <a:prstGeom prst="ellipse">
            <a:avLst/>
          </a:prstGeom>
          <a:solidFill>
            <a:srgbClr val="3366FF"/>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sp>
        <p:nvSpPr>
          <p:cNvPr id="8220" name="Oval 28"/>
          <p:cNvSpPr>
            <a:spLocks/>
          </p:cNvSpPr>
          <p:nvPr/>
        </p:nvSpPr>
        <p:spPr bwMode="auto">
          <a:xfrm>
            <a:off x="8459789" y="4965701"/>
            <a:ext cx="92075" cy="80963"/>
          </a:xfrm>
          <a:prstGeom prst="ellipse">
            <a:avLst/>
          </a:prstGeom>
          <a:solidFill>
            <a:srgbClr val="3366FF"/>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sp>
        <p:nvSpPr>
          <p:cNvPr id="8221" name="Oval 29"/>
          <p:cNvSpPr>
            <a:spLocks/>
          </p:cNvSpPr>
          <p:nvPr/>
        </p:nvSpPr>
        <p:spPr bwMode="auto">
          <a:xfrm>
            <a:off x="7254876" y="4341813"/>
            <a:ext cx="92075" cy="80962"/>
          </a:xfrm>
          <a:prstGeom prst="ellipse">
            <a:avLst/>
          </a:prstGeom>
          <a:solidFill>
            <a:srgbClr val="604A7B"/>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604A7B"/>
              </a:solidFill>
            </a:endParaRPr>
          </a:p>
        </p:txBody>
      </p:sp>
      <p:grpSp>
        <p:nvGrpSpPr>
          <p:cNvPr id="8222" name="Group 30"/>
          <p:cNvGrpSpPr>
            <a:grpSpLocks/>
          </p:cNvGrpSpPr>
          <p:nvPr/>
        </p:nvGrpSpPr>
        <p:grpSpPr bwMode="auto">
          <a:xfrm>
            <a:off x="8313739" y="4389439"/>
            <a:ext cx="46037" cy="46037"/>
            <a:chOff x="0" y="0"/>
            <a:chExt cx="46038" cy="46038"/>
          </a:xfrm>
        </p:grpSpPr>
        <p:pic>
          <p:nvPicPr>
            <p:cNvPr id="8223" name="Picture 31" descr="imag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46038" cy="460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8224" name="Picture 32" descr="image.jpeg"/>
            <p:cNvPicPr>
              <a:picLocks noChangeAspect="1"/>
            </p:cNvPicPr>
            <p:nvPr/>
          </p:nvPicPr>
          <p:blipFill>
            <a:blip r:embed="rId4">
              <a:extLst>
                <a:ext uri="{28A0092B-C50C-407E-A947-70E740481C1C}">
                  <a14:useLocalDpi xmlns:a14="http://schemas.microsoft.com/office/drawing/2010/main" val="0"/>
                </a:ext>
              </a:extLst>
            </a:blip>
            <a:srcRect l="19446" t="11926" r="19530" b="18027"/>
            <a:stretch>
              <a:fillRect/>
            </a:stretch>
          </p:blipFill>
          <p:spPr bwMode="auto">
            <a:xfrm>
              <a:off x="14275" y="13879"/>
              <a:ext cx="17471" cy="1828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8225" name="Group 33"/>
          <p:cNvGrpSpPr>
            <a:grpSpLocks/>
          </p:cNvGrpSpPr>
          <p:nvPr/>
        </p:nvGrpSpPr>
        <p:grpSpPr bwMode="auto">
          <a:xfrm>
            <a:off x="7600950" y="4170364"/>
            <a:ext cx="46038" cy="46037"/>
            <a:chOff x="0" y="0"/>
            <a:chExt cx="46038" cy="46038"/>
          </a:xfrm>
        </p:grpSpPr>
        <p:pic>
          <p:nvPicPr>
            <p:cNvPr id="8226" name="Picture 34" descr="imag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46038" cy="460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8227" name="Picture 35" descr="image.jpeg"/>
            <p:cNvPicPr>
              <a:picLocks noChangeAspect="1"/>
            </p:cNvPicPr>
            <p:nvPr/>
          </p:nvPicPr>
          <p:blipFill>
            <a:blip r:embed="rId4">
              <a:extLst>
                <a:ext uri="{28A0092B-C50C-407E-A947-70E740481C1C}">
                  <a14:useLocalDpi xmlns:a14="http://schemas.microsoft.com/office/drawing/2010/main" val="0"/>
                </a:ext>
              </a:extLst>
            </a:blip>
            <a:srcRect l="19446" t="11926" r="19530" b="18027"/>
            <a:stretch>
              <a:fillRect/>
            </a:stretch>
          </p:blipFill>
          <p:spPr bwMode="auto">
            <a:xfrm>
              <a:off x="14275" y="13879"/>
              <a:ext cx="17471" cy="1828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
        <p:nvSpPr>
          <p:cNvPr id="8228" name="AutoShape 36"/>
          <p:cNvSpPr>
            <a:spLocks/>
          </p:cNvSpPr>
          <p:nvPr/>
        </p:nvSpPr>
        <p:spPr bwMode="auto">
          <a:xfrm>
            <a:off x="8991601" y="4213226"/>
            <a:ext cx="100013" cy="10477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79646"/>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sp>
        <p:nvSpPr>
          <p:cNvPr id="8229" name="AutoShape 37"/>
          <p:cNvSpPr>
            <a:spLocks/>
          </p:cNvSpPr>
          <p:nvPr/>
        </p:nvSpPr>
        <p:spPr bwMode="auto">
          <a:xfrm>
            <a:off x="8991601" y="4597401"/>
            <a:ext cx="100013" cy="10477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79646"/>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sp>
        <p:nvSpPr>
          <p:cNvPr id="8230" name="AutoShape 38"/>
          <p:cNvSpPr>
            <a:spLocks/>
          </p:cNvSpPr>
          <p:nvPr/>
        </p:nvSpPr>
        <p:spPr bwMode="auto">
          <a:xfrm>
            <a:off x="8991601" y="5410201"/>
            <a:ext cx="100013" cy="10477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79646"/>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sp>
        <p:nvSpPr>
          <p:cNvPr id="8231" name="AutoShape 39"/>
          <p:cNvSpPr>
            <a:spLocks/>
          </p:cNvSpPr>
          <p:nvPr/>
        </p:nvSpPr>
        <p:spPr bwMode="auto">
          <a:xfrm>
            <a:off x="8991601" y="5046664"/>
            <a:ext cx="100013" cy="10477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79646"/>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sp>
        <p:nvSpPr>
          <p:cNvPr id="8232" name="AutoShape 40"/>
          <p:cNvSpPr>
            <a:spLocks/>
          </p:cNvSpPr>
          <p:nvPr/>
        </p:nvSpPr>
        <p:spPr bwMode="auto">
          <a:xfrm>
            <a:off x="8237539" y="5514975"/>
            <a:ext cx="295275" cy="10795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16" y="0"/>
                </a:lnTo>
                <a:lnTo>
                  <a:pt x="16" y="21600"/>
                </a:lnTo>
                <a:lnTo>
                  <a:pt x="21600" y="21600"/>
                </a:lnTo>
              </a:path>
            </a:pathLst>
          </a:custGeom>
          <a:noFill/>
          <a:ln w="25400" cap="flat" cmpd="sng">
            <a:solidFill>
              <a:srgbClr val="000000"/>
            </a:solidFill>
            <a:prstDash val="solid"/>
            <a:round/>
            <a:headEnd type="none" w="med" len="med"/>
            <a:tailEnd type="none" w="med" len="med"/>
          </a:ln>
          <a:effectLst>
            <a:outerShdw blurRad="38100" dist="20000" dir="5400000" algn="ctr" rotWithShape="0">
              <a:srgbClr val="808080">
                <a:alpha val="37999"/>
              </a:srgbClr>
            </a:outerShdw>
          </a:effectLst>
          <a:extLst>
            <a:ext uri="{909E8E84-426E-40DD-AFC4-6F175D3DCCD1}">
              <a14:hiddenFill xmlns:a14="http://schemas.microsoft.com/office/drawing/2010/main">
                <a:solidFill>
                  <a:srgbClr val="FFFFFF"/>
                </a:solidFill>
              </a14:hiddenFill>
            </a:ext>
          </a:extLst>
        </p:spPr>
        <p:txBody>
          <a:bodyPr lIns="45720" rIns="45720"/>
          <a:lstStyle/>
          <a:p>
            <a:endParaRPr lang="it-IT" altLang="it-IT"/>
          </a:p>
        </p:txBody>
      </p:sp>
      <p:sp>
        <p:nvSpPr>
          <p:cNvPr id="8233" name="Line 41"/>
          <p:cNvSpPr>
            <a:spLocks noChangeShapeType="1"/>
          </p:cNvSpPr>
          <p:nvPr/>
        </p:nvSpPr>
        <p:spPr bwMode="auto">
          <a:xfrm flipV="1">
            <a:off x="8531225" y="5514976"/>
            <a:ext cx="1588" cy="106363"/>
          </a:xfrm>
          <a:prstGeom prst="line">
            <a:avLst/>
          </a:prstGeom>
          <a:noFill/>
          <a:ln w="25400" cap="flat" cmpd="sng">
            <a:solidFill>
              <a:srgbClr val="000000"/>
            </a:solidFill>
            <a:prstDash val="solid"/>
            <a:round/>
            <a:headEnd type="none" w="med" len="med"/>
            <a:tailEnd type="none" w="med" len="med"/>
          </a:ln>
          <a:effectLst>
            <a:outerShdw blurRad="38100" dist="20000" dir="5400000" algn="ctr" rotWithShape="0">
              <a:srgbClr val="808080">
                <a:alpha val="37999"/>
              </a:srgbClr>
            </a:outerShdw>
          </a:effectLst>
          <a:extLst>
            <a:ext uri="{909E8E84-426E-40DD-AFC4-6F175D3DCCD1}">
              <a14:hiddenFill xmlns:a14="http://schemas.microsoft.com/office/drawing/2010/main">
                <a:noFill/>
              </a14:hiddenFill>
            </a:ext>
          </a:extLst>
        </p:spPr>
        <p:txBody>
          <a:bodyPr lIns="45720" rIns="45720"/>
          <a:lstStyle/>
          <a:p>
            <a:endParaRPr lang="it-IT" altLang="it-IT"/>
          </a:p>
        </p:txBody>
      </p:sp>
      <p:sp>
        <p:nvSpPr>
          <p:cNvPr id="8234" name="Oval 42"/>
          <p:cNvSpPr>
            <a:spLocks/>
          </p:cNvSpPr>
          <p:nvPr/>
        </p:nvSpPr>
        <p:spPr bwMode="auto">
          <a:xfrm>
            <a:off x="8131176" y="4783138"/>
            <a:ext cx="80963" cy="82550"/>
          </a:xfrm>
          <a:prstGeom prst="ellipse">
            <a:avLst/>
          </a:prstGeom>
          <a:solidFill>
            <a:srgbClr val="FFFF00"/>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sp>
        <p:nvSpPr>
          <p:cNvPr id="8235" name="Oval 43"/>
          <p:cNvSpPr>
            <a:spLocks/>
          </p:cNvSpPr>
          <p:nvPr/>
        </p:nvSpPr>
        <p:spPr bwMode="auto">
          <a:xfrm>
            <a:off x="8324851" y="4494213"/>
            <a:ext cx="80963" cy="82550"/>
          </a:xfrm>
          <a:prstGeom prst="ellipse">
            <a:avLst/>
          </a:prstGeom>
          <a:solidFill>
            <a:srgbClr val="FFFF00"/>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sp>
        <p:nvSpPr>
          <p:cNvPr id="8236" name="Oval 44"/>
          <p:cNvSpPr>
            <a:spLocks/>
          </p:cNvSpPr>
          <p:nvPr/>
        </p:nvSpPr>
        <p:spPr bwMode="auto">
          <a:xfrm>
            <a:off x="7254876" y="4494213"/>
            <a:ext cx="92075" cy="80962"/>
          </a:xfrm>
          <a:prstGeom prst="ellipse">
            <a:avLst/>
          </a:prstGeom>
          <a:solidFill>
            <a:srgbClr val="604A7B"/>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sp>
        <p:nvSpPr>
          <p:cNvPr id="8237" name="Oval 45"/>
          <p:cNvSpPr>
            <a:spLocks/>
          </p:cNvSpPr>
          <p:nvPr/>
        </p:nvSpPr>
        <p:spPr bwMode="auto">
          <a:xfrm>
            <a:off x="7286626" y="4641851"/>
            <a:ext cx="92075" cy="80963"/>
          </a:xfrm>
          <a:prstGeom prst="ellipse">
            <a:avLst/>
          </a:prstGeom>
          <a:solidFill>
            <a:srgbClr val="604A7B"/>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grpSp>
        <p:nvGrpSpPr>
          <p:cNvPr id="8238" name="Group 46"/>
          <p:cNvGrpSpPr>
            <a:grpSpLocks/>
          </p:cNvGrpSpPr>
          <p:nvPr/>
        </p:nvGrpSpPr>
        <p:grpSpPr bwMode="auto">
          <a:xfrm>
            <a:off x="7613650" y="4494214"/>
            <a:ext cx="46038" cy="46037"/>
            <a:chOff x="-1" y="0"/>
            <a:chExt cx="44452" cy="46038"/>
          </a:xfrm>
        </p:grpSpPr>
        <p:pic>
          <p:nvPicPr>
            <p:cNvPr id="8239" name="Picture 47" descr="imag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44452" cy="460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8240" name="Picture 48" descr="image.jpeg"/>
            <p:cNvPicPr>
              <a:picLocks noChangeAspect="1"/>
            </p:cNvPicPr>
            <p:nvPr/>
          </p:nvPicPr>
          <p:blipFill>
            <a:blip r:embed="rId4">
              <a:extLst>
                <a:ext uri="{28A0092B-C50C-407E-A947-70E740481C1C}">
                  <a14:useLocalDpi xmlns:a14="http://schemas.microsoft.com/office/drawing/2010/main" val="0"/>
                </a:ext>
              </a:extLst>
            </a:blip>
            <a:srcRect l="19446" t="11926" r="19530" b="18027"/>
            <a:stretch>
              <a:fillRect/>
            </a:stretch>
          </p:blipFill>
          <p:spPr bwMode="auto">
            <a:xfrm>
              <a:off x="13783" y="13879"/>
              <a:ext cx="16869" cy="1828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8241" name="Group 49"/>
          <p:cNvGrpSpPr>
            <a:grpSpLocks/>
          </p:cNvGrpSpPr>
          <p:nvPr/>
        </p:nvGrpSpPr>
        <p:grpSpPr bwMode="auto">
          <a:xfrm>
            <a:off x="7608889" y="4702175"/>
            <a:ext cx="46037" cy="46038"/>
            <a:chOff x="0" y="0"/>
            <a:chExt cx="46038" cy="46038"/>
          </a:xfrm>
        </p:grpSpPr>
        <p:pic>
          <p:nvPicPr>
            <p:cNvPr id="8242" name="Picture 50" descr="imag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46038" cy="460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8243" name="Picture 51" descr="image.jpeg"/>
            <p:cNvPicPr>
              <a:picLocks noChangeAspect="1"/>
            </p:cNvPicPr>
            <p:nvPr/>
          </p:nvPicPr>
          <p:blipFill>
            <a:blip r:embed="rId4">
              <a:extLst>
                <a:ext uri="{28A0092B-C50C-407E-A947-70E740481C1C}">
                  <a14:useLocalDpi xmlns:a14="http://schemas.microsoft.com/office/drawing/2010/main" val="0"/>
                </a:ext>
              </a:extLst>
            </a:blip>
            <a:srcRect l="19446" t="11926" r="19530" b="18027"/>
            <a:stretch>
              <a:fillRect/>
            </a:stretch>
          </p:blipFill>
          <p:spPr bwMode="auto">
            <a:xfrm>
              <a:off x="14275" y="13879"/>
              <a:ext cx="17471" cy="1828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8244" name="Group 52"/>
          <p:cNvGrpSpPr>
            <a:grpSpLocks/>
          </p:cNvGrpSpPr>
          <p:nvPr/>
        </p:nvGrpSpPr>
        <p:grpSpPr bwMode="auto">
          <a:xfrm>
            <a:off x="7627939" y="4965700"/>
            <a:ext cx="46037" cy="44450"/>
            <a:chOff x="-1" y="0"/>
            <a:chExt cx="44452" cy="44451"/>
          </a:xfrm>
        </p:grpSpPr>
        <p:pic>
          <p:nvPicPr>
            <p:cNvPr id="8245" name="Picture 53" descr="imag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44452" cy="4445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8246" name="Picture 54" descr="image.jpeg"/>
            <p:cNvPicPr>
              <a:picLocks noChangeAspect="1"/>
            </p:cNvPicPr>
            <p:nvPr/>
          </p:nvPicPr>
          <p:blipFill>
            <a:blip r:embed="rId4">
              <a:extLst>
                <a:ext uri="{28A0092B-C50C-407E-A947-70E740481C1C}">
                  <a14:useLocalDpi xmlns:a14="http://schemas.microsoft.com/office/drawing/2010/main" val="0"/>
                </a:ext>
              </a:extLst>
            </a:blip>
            <a:srcRect l="19446" t="11926" r="19530" b="18028"/>
            <a:stretch>
              <a:fillRect/>
            </a:stretch>
          </p:blipFill>
          <p:spPr bwMode="auto">
            <a:xfrm>
              <a:off x="13783" y="13401"/>
              <a:ext cx="16869" cy="1764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8247" name="Group 55"/>
          <p:cNvGrpSpPr>
            <a:grpSpLocks/>
          </p:cNvGrpSpPr>
          <p:nvPr/>
        </p:nvGrpSpPr>
        <p:grpSpPr bwMode="auto">
          <a:xfrm>
            <a:off x="7605714" y="5410200"/>
            <a:ext cx="46037" cy="46038"/>
            <a:chOff x="0" y="0"/>
            <a:chExt cx="46038" cy="46038"/>
          </a:xfrm>
        </p:grpSpPr>
        <p:pic>
          <p:nvPicPr>
            <p:cNvPr id="8248" name="Picture 56" descr="imag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46038" cy="460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8249" name="Picture 57" descr="image.jpeg"/>
            <p:cNvPicPr>
              <a:picLocks noChangeAspect="1"/>
            </p:cNvPicPr>
            <p:nvPr/>
          </p:nvPicPr>
          <p:blipFill>
            <a:blip r:embed="rId4">
              <a:extLst>
                <a:ext uri="{28A0092B-C50C-407E-A947-70E740481C1C}">
                  <a14:useLocalDpi xmlns:a14="http://schemas.microsoft.com/office/drawing/2010/main" val="0"/>
                </a:ext>
              </a:extLst>
            </a:blip>
            <a:srcRect l="19446" t="11926" r="19530" b="18027"/>
            <a:stretch>
              <a:fillRect/>
            </a:stretch>
          </p:blipFill>
          <p:spPr bwMode="auto">
            <a:xfrm>
              <a:off x="14275" y="13879"/>
              <a:ext cx="17471" cy="1828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8250" name="Group 58"/>
          <p:cNvGrpSpPr>
            <a:grpSpLocks/>
          </p:cNvGrpSpPr>
          <p:nvPr/>
        </p:nvGrpSpPr>
        <p:grpSpPr bwMode="auto">
          <a:xfrm>
            <a:off x="7591425" y="5233988"/>
            <a:ext cx="46038" cy="44450"/>
            <a:chOff x="0" y="0"/>
            <a:chExt cx="46038" cy="44451"/>
          </a:xfrm>
        </p:grpSpPr>
        <p:pic>
          <p:nvPicPr>
            <p:cNvPr id="8251" name="Picture 59" descr="imag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46038" cy="4445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8252" name="Picture 60" descr="image.jpeg"/>
            <p:cNvPicPr>
              <a:picLocks noChangeAspect="1"/>
            </p:cNvPicPr>
            <p:nvPr/>
          </p:nvPicPr>
          <p:blipFill>
            <a:blip r:embed="rId4">
              <a:extLst>
                <a:ext uri="{28A0092B-C50C-407E-A947-70E740481C1C}">
                  <a14:useLocalDpi xmlns:a14="http://schemas.microsoft.com/office/drawing/2010/main" val="0"/>
                </a:ext>
              </a:extLst>
            </a:blip>
            <a:srcRect l="19446" t="11926" r="19530" b="18028"/>
            <a:stretch>
              <a:fillRect/>
            </a:stretch>
          </p:blipFill>
          <p:spPr bwMode="auto">
            <a:xfrm>
              <a:off x="14275" y="13401"/>
              <a:ext cx="17471" cy="1764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8253" name="Group 61"/>
          <p:cNvGrpSpPr>
            <a:grpSpLocks/>
          </p:cNvGrpSpPr>
          <p:nvPr/>
        </p:nvGrpSpPr>
        <p:grpSpPr bwMode="auto">
          <a:xfrm>
            <a:off x="9091614" y="4124325"/>
            <a:ext cx="46037" cy="46038"/>
            <a:chOff x="0" y="0"/>
            <a:chExt cx="46038" cy="46038"/>
          </a:xfrm>
        </p:grpSpPr>
        <p:pic>
          <p:nvPicPr>
            <p:cNvPr id="8254" name="Picture 62" descr="imag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46038" cy="460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8255" name="Picture 63" descr="image.jpeg"/>
            <p:cNvPicPr>
              <a:picLocks noChangeAspect="1"/>
            </p:cNvPicPr>
            <p:nvPr/>
          </p:nvPicPr>
          <p:blipFill>
            <a:blip r:embed="rId4">
              <a:extLst>
                <a:ext uri="{28A0092B-C50C-407E-A947-70E740481C1C}">
                  <a14:useLocalDpi xmlns:a14="http://schemas.microsoft.com/office/drawing/2010/main" val="0"/>
                </a:ext>
              </a:extLst>
            </a:blip>
            <a:srcRect l="19446" t="11926" r="19530" b="18027"/>
            <a:stretch>
              <a:fillRect/>
            </a:stretch>
          </p:blipFill>
          <p:spPr bwMode="auto">
            <a:xfrm>
              <a:off x="14275" y="13879"/>
              <a:ext cx="17471" cy="1828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8256" name="Group 64"/>
          <p:cNvGrpSpPr>
            <a:grpSpLocks/>
          </p:cNvGrpSpPr>
          <p:nvPr/>
        </p:nvGrpSpPr>
        <p:grpSpPr bwMode="auto">
          <a:xfrm>
            <a:off x="9105900" y="4330700"/>
            <a:ext cx="46038" cy="46038"/>
            <a:chOff x="0" y="0"/>
            <a:chExt cx="46038" cy="46038"/>
          </a:xfrm>
        </p:grpSpPr>
        <p:pic>
          <p:nvPicPr>
            <p:cNvPr id="8257" name="Picture 65" descr="imag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46038" cy="460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8258" name="Picture 66" descr="image.jpeg"/>
            <p:cNvPicPr>
              <a:picLocks noChangeAspect="1"/>
            </p:cNvPicPr>
            <p:nvPr/>
          </p:nvPicPr>
          <p:blipFill>
            <a:blip r:embed="rId4">
              <a:extLst>
                <a:ext uri="{28A0092B-C50C-407E-A947-70E740481C1C}">
                  <a14:useLocalDpi xmlns:a14="http://schemas.microsoft.com/office/drawing/2010/main" val="0"/>
                </a:ext>
              </a:extLst>
            </a:blip>
            <a:srcRect l="19446" t="11926" r="19530" b="18027"/>
            <a:stretch>
              <a:fillRect/>
            </a:stretch>
          </p:blipFill>
          <p:spPr bwMode="auto">
            <a:xfrm>
              <a:off x="14275" y="13879"/>
              <a:ext cx="17471" cy="1828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8259" name="Group 67"/>
          <p:cNvGrpSpPr>
            <a:grpSpLocks/>
          </p:cNvGrpSpPr>
          <p:nvPr/>
        </p:nvGrpSpPr>
        <p:grpSpPr bwMode="auto">
          <a:xfrm>
            <a:off x="9113839" y="4575175"/>
            <a:ext cx="46037" cy="44450"/>
            <a:chOff x="0" y="0"/>
            <a:chExt cx="46038" cy="44451"/>
          </a:xfrm>
        </p:grpSpPr>
        <p:pic>
          <p:nvPicPr>
            <p:cNvPr id="8260" name="Picture 68" descr="imag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46038" cy="4445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8261" name="Picture 69" descr="image.jpeg"/>
            <p:cNvPicPr>
              <a:picLocks noChangeAspect="1"/>
            </p:cNvPicPr>
            <p:nvPr/>
          </p:nvPicPr>
          <p:blipFill>
            <a:blip r:embed="rId4">
              <a:extLst>
                <a:ext uri="{28A0092B-C50C-407E-A947-70E740481C1C}">
                  <a14:useLocalDpi xmlns:a14="http://schemas.microsoft.com/office/drawing/2010/main" val="0"/>
                </a:ext>
              </a:extLst>
            </a:blip>
            <a:srcRect l="19446" t="11926" r="19530" b="18028"/>
            <a:stretch>
              <a:fillRect/>
            </a:stretch>
          </p:blipFill>
          <p:spPr bwMode="auto">
            <a:xfrm>
              <a:off x="14275" y="13401"/>
              <a:ext cx="17471" cy="1764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8262" name="Group 70"/>
          <p:cNvGrpSpPr>
            <a:grpSpLocks/>
          </p:cNvGrpSpPr>
          <p:nvPr/>
        </p:nvGrpSpPr>
        <p:grpSpPr bwMode="auto">
          <a:xfrm>
            <a:off x="9105900" y="4783139"/>
            <a:ext cx="46038" cy="46037"/>
            <a:chOff x="0" y="0"/>
            <a:chExt cx="46038" cy="46038"/>
          </a:xfrm>
        </p:grpSpPr>
        <p:pic>
          <p:nvPicPr>
            <p:cNvPr id="8263" name="Picture 71" descr="imag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46038" cy="460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8264" name="Picture 72" descr="image.jpeg"/>
            <p:cNvPicPr>
              <a:picLocks noChangeAspect="1"/>
            </p:cNvPicPr>
            <p:nvPr/>
          </p:nvPicPr>
          <p:blipFill>
            <a:blip r:embed="rId4">
              <a:extLst>
                <a:ext uri="{28A0092B-C50C-407E-A947-70E740481C1C}">
                  <a14:useLocalDpi xmlns:a14="http://schemas.microsoft.com/office/drawing/2010/main" val="0"/>
                </a:ext>
              </a:extLst>
            </a:blip>
            <a:srcRect l="19446" t="11926" r="19530" b="18027"/>
            <a:stretch>
              <a:fillRect/>
            </a:stretch>
          </p:blipFill>
          <p:spPr bwMode="auto">
            <a:xfrm>
              <a:off x="14275" y="13879"/>
              <a:ext cx="17471" cy="1828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8265" name="Group 73"/>
          <p:cNvGrpSpPr>
            <a:grpSpLocks/>
          </p:cNvGrpSpPr>
          <p:nvPr/>
        </p:nvGrpSpPr>
        <p:grpSpPr bwMode="auto">
          <a:xfrm>
            <a:off x="9091614" y="4997450"/>
            <a:ext cx="46037" cy="46038"/>
            <a:chOff x="0" y="0"/>
            <a:chExt cx="46038" cy="46038"/>
          </a:xfrm>
        </p:grpSpPr>
        <p:pic>
          <p:nvPicPr>
            <p:cNvPr id="8266" name="Picture 74" descr="imag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46038" cy="460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8267" name="Picture 75" descr="image.jpeg"/>
            <p:cNvPicPr>
              <a:picLocks noChangeAspect="1"/>
            </p:cNvPicPr>
            <p:nvPr/>
          </p:nvPicPr>
          <p:blipFill>
            <a:blip r:embed="rId4">
              <a:extLst>
                <a:ext uri="{28A0092B-C50C-407E-A947-70E740481C1C}">
                  <a14:useLocalDpi xmlns:a14="http://schemas.microsoft.com/office/drawing/2010/main" val="0"/>
                </a:ext>
              </a:extLst>
            </a:blip>
            <a:srcRect l="19446" t="11926" r="19530" b="18027"/>
            <a:stretch>
              <a:fillRect/>
            </a:stretch>
          </p:blipFill>
          <p:spPr bwMode="auto">
            <a:xfrm>
              <a:off x="14275" y="13879"/>
              <a:ext cx="17471" cy="1828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8268" name="Group 76"/>
          <p:cNvGrpSpPr>
            <a:grpSpLocks/>
          </p:cNvGrpSpPr>
          <p:nvPr/>
        </p:nvGrpSpPr>
        <p:grpSpPr bwMode="auto">
          <a:xfrm>
            <a:off x="9105900" y="5256214"/>
            <a:ext cx="46038" cy="46037"/>
            <a:chOff x="0" y="0"/>
            <a:chExt cx="46038" cy="46038"/>
          </a:xfrm>
        </p:grpSpPr>
        <p:pic>
          <p:nvPicPr>
            <p:cNvPr id="8269" name="Picture 77" descr="imag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46038" cy="460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8270" name="Picture 78" descr="image.jpeg"/>
            <p:cNvPicPr>
              <a:picLocks noChangeAspect="1"/>
            </p:cNvPicPr>
            <p:nvPr/>
          </p:nvPicPr>
          <p:blipFill>
            <a:blip r:embed="rId4">
              <a:extLst>
                <a:ext uri="{28A0092B-C50C-407E-A947-70E740481C1C}">
                  <a14:useLocalDpi xmlns:a14="http://schemas.microsoft.com/office/drawing/2010/main" val="0"/>
                </a:ext>
              </a:extLst>
            </a:blip>
            <a:srcRect l="19446" t="11926" r="19530" b="18027"/>
            <a:stretch>
              <a:fillRect/>
            </a:stretch>
          </p:blipFill>
          <p:spPr bwMode="auto">
            <a:xfrm>
              <a:off x="14275" y="13879"/>
              <a:ext cx="17471" cy="1828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8271" name="Group 79"/>
          <p:cNvGrpSpPr>
            <a:grpSpLocks/>
          </p:cNvGrpSpPr>
          <p:nvPr/>
        </p:nvGrpSpPr>
        <p:grpSpPr bwMode="auto">
          <a:xfrm>
            <a:off x="9123364" y="5537200"/>
            <a:ext cx="46037" cy="46038"/>
            <a:chOff x="0" y="0"/>
            <a:chExt cx="46038" cy="46038"/>
          </a:xfrm>
        </p:grpSpPr>
        <p:pic>
          <p:nvPicPr>
            <p:cNvPr id="8272" name="Picture 80" descr="imag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46038" cy="460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8273" name="Picture 81" descr="image.jpeg"/>
            <p:cNvPicPr>
              <a:picLocks noChangeAspect="1"/>
            </p:cNvPicPr>
            <p:nvPr/>
          </p:nvPicPr>
          <p:blipFill>
            <a:blip r:embed="rId4">
              <a:extLst>
                <a:ext uri="{28A0092B-C50C-407E-A947-70E740481C1C}">
                  <a14:useLocalDpi xmlns:a14="http://schemas.microsoft.com/office/drawing/2010/main" val="0"/>
                </a:ext>
              </a:extLst>
            </a:blip>
            <a:srcRect l="19446" t="11926" r="19530" b="18027"/>
            <a:stretch>
              <a:fillRect/>
            </a:stretch>
          </p:blipFill>
          <p:spPr bwMode="auto">
            <a:xfrm>
              <a:off x="14275" y="13879"/>
              <a:ext cx="17471" cy="1828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
        <p:nvSpPr>
          <p:cNvPr id="8274" name="Rectangle 82"/>
          <p:cNvSpPr>
            <a:spLocks/>
          </p:cNvSpPr>
          <p:nvPr/>
        </p:nvSpPr>
        <p:spPr bwMode="auto">
          <a:xfrm>
            <a:off x="8251826" y="4016375"/>
            <a:ext cx="186911" cy="21544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p>
            <a:r>
              <a:rPr lang="it-IT" altLang="it-IT" sz="800"/>
              <a:t>gk</a:t>
            </a:r>
          </a:p>
        </p:txBody>
      </p:sp>
      <p:sp>
        <p:nvSpPr>
          <p:cNvPr id="8275" name="Rectangle 83"/>
          <p:cNvSpPr>
            <a:spLocks/>
          </p:cNvSpPr>
          <p:nvPr/>
        </p:nvSpPr>
        <p:spPr bwMode="auto">
          <a:xfrm>
            <a:off x="8237539" y="5322888"/>
            <a:ext cx="186911" cy="21544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p>
            <a:r>
              <a:rPr lang="it-IT" altLang="it-IT" sz="800"/>
              <a:t>gk</a:t>
            </a:r>
          </a:p>
        </p:txBody>
      </p:sp>
      <p:sp>
        <p:nvSpPr>
          <p:cNvPr id="8276" name="Rectangle 84"/>
          <p:cNvSpPr>
            <a:spLocks/>
          </p:cNvSpPr>
          <p:nvPr/>
        </p:nvSpPr>
        <p:spPr bwMode="auto">
          <a:xfrm>
            <a:off x="3568700" y="387350"/>
            <a:ext cx="2160588" cy="623888"/>
          </a:xfrm>
          <a:prstGeom prst="rect">
            <a:avLst/>
          </a:prstGeom>
          <a:solidFill>
            <a:srgbClr val="5FD506"/>
          </a:solidFill>
          <a:ln w="9525" cap="flat" cmpd="sng">
            <a:solidFill>
              <a:srgbClr val="F95815"/>
            </a:solidFill>
            <a:prstDash val="solid"/>
            <a:round/>
            <a:headEnd type="none" w="med" len="med"/>
            <a:tailEnd type="none" w="med" len="med"/>
          </a:ln>
          <a:effectLst>
            <a:outerShdw blurRad="38100" dist="23000" dir="5400000" algn="ctr" rotWithShape="0">
              <a:srgbClr val="808080">
                <a:alpha val="34999"/>
              </a:srgbClr>
            </a:outerShdw>
          </a:effectLst>
        </p:spPr>
        <p:txBody>
          <a:bodyPr lIns="45720" rIns="45720" anchor="ctr"/>
          <a:lstStyle/>
          <a:p>
            <a:pPr algn="ctr"/>
            <a:endParaRPr lang="it-IT" altLang="it-IT">
              <a:solidFill>
                <a:srgbClr val="FFFFFF"/>
              </a:solidFill>
            </a:endParaRPr>
          </a:p>
        </p:txBody>
      </p:sp>
      <p:sp>
        <p:nvSpPr>
          <p:cNvPr id="8277" name="Rectangle 85"/>
          <p:cNvSpPr>
            <a:spLocks/>
          </p:cNvSpPr>
          <p:nvPr/>
        </p:nvSpPr>
        <p:spPr bwMode="auto">
          <a:xfrm>
            <a:off x="3841750" y="272506"/>
            <a:ext cx="1538288" cy="76944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nchor="ctr">
            <a:spAutoFit/>
          </a:bodyPr>
          <a:lstStyle/>
          <a:p>
            <a:pPr algn="ctr"/>
            <a:r>
              <a:rPr lang="it-IT" altLang="it-IT" sz="2200" b="1" i="1">
                <a:latin typeface="Helvetica" charset="0"/>
                <a:ea typeface="Helvetica" charset="0"/>
                <a:cs typeface="Helvetica" charset="0"/>
                <a:sym typeface="Helvetica" charset="0"/>
              </a:rPr>
              <a:t>Game Form</a:t>
            </a:r>
          </a:p>
        </p:txBody>
      </p:sp>
      <p:sp>
        <p:nvSpPr>
          <p:cNvPr id="8278" name="Rectangle 86"/>
          <p:cNvSpPr>
            <a:spLocks/>
          </p:cNvSpPr>
          <p:nvPr/>
        </p:nvSpPr>
        <p:spPr bwMode="auto">
          <a:xfrm>
            <a:off x="2032000" y="1409701"/>
            <a:ext cx="3975100" cy="427296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spAutoFit/>
          </a:bodyPr>
          <a:lstStyle/>
          <a:p>
            <a:pPr>
              <a:spcBef>
                <a:spcPts val="300"/>
              </a:spcBef>
              <a:buSzPct val="100000"/>
              <a:buFont typeface="Arial" charset="0"/>
              <a:buChar char="•"/>
            </a:pPr>
            <a:r>
              <a:rPr lang="it-IT" altLang="it-IT" sz="1600">
                <a:solidFill>
                  <a:srgbClr val="898989"/>
                </a:solidFill>
              </a:rPr>
              <a:t> </a:t>
            </a:r>
            <a:r>
              <a:rPr lang="it-IT" altLang="it-IT" sz="1600" b="1">
                <a:solidFill>
                  <a:srgbClr val="898989"/>
                </a:solidFill>
                <a:latin typeface="Helvetica" charset="0"/>
                <a:ea typeface="Helvetica" charset="0"/>
                <a:cs typeface="Helvetica" charset="0"/>
                <a:sym typeface="Helvetica" charset="0"/>
              </a:rPr>
              <a:t>2v1</a:t>
            </a:r>
          </a:p>
          <a:p>
            <a:pPr>
              <a:spcBef>
                <a:spcPts val="300"/>
              </a:spcBef>
            </a:pPr>
            <a:r>
              <a:rPr lang="it-IT" altLang="it-IT" sz="1600">
                <a:solidFill>
                  <a:srgbClr val="898989"/>
                </a:solidFill>
              </a:rPr>
              <a:t>  - The attackers have to play two 2v1 in a consecutive order and shoot to the goal;</a:t>
            </a:r>
          </a:p>
          <a:p>
            <a:pPr>
              <a:spcBef>
                <a:spcPts val="300"/>
              </a:spcBef>
              <a:buSzPct val="100000"/>
              <a:buFontTx/>
              <a:buChar char="-"/>
            </a:pPr>
            <a:r>
              <a:rPr lang="it-IT" altLang="it-IT" sz="1600">
                <a:solidFill>
                  <a:srgbClr val="898989"/>
                </a:solidFill>
              </a:rPr>
              <a:t>The defender can’t play outside the squares;</a:t>
            </a:r>
          </a:p>
          <a:p>
            <a:pPr>
              <a:spcBef>
                <a:spcPts val="400"/>
              </a:spcBef>
              <a:buSzPct val="100000"/>
              <a:buFontTx/>
              <a:buChar char="-"/>
            </a:pPr>
            <a:endParaRPr lang="it-IT" altLang="it-IT" sz="1600">
              <a:solidFill>
                <a:srgbClr val="898989"/>
              </a:solidFill>
            </a:endParaRPr>
          </a:p>
          <a:p>
            <a:pPr>
              <a:spcBef>
                <a:spcPts val="400"/>
              </a:spcBef>
              <a:buSzPct val="100000"/>
              <a:buFontTx/>
              <a:buChar char="-"/>
            </a:pPr>
            <a:endParaRPr lang="it-IT" altLang="it-IT" sz="1600">
              <a:solidFill>
                <a:srgbClr val="898989"/>
              </a:solidFill>
            </a:endParaRPr>
          </a:p>
          <a:p>
            <a:pPr>
              <a:spcBef>
                <a:spcPts val="400"/>
              </a:spcBef>
              <a:buSzPct val="100000"/>
              <a:buFontTx/>
              <a:buChar char="-"/>
            </a:pPr>
            <a:endParaRPr lang="it-IT" altLang="it-IT" sz="1600">
              <a:solidFill>
                <a:srgbClr val="898989"/>
              </a:solidFill>
            </a:endParaRPr>
          </a:p>
          <a:p>
            <a:pPr>
              <a:spcBef>
                <a:spcPts val="400"/>
              </a:spcBef>
              <a:buSzPct val="100000"/>
              <a:buFontTx/>
              <a:buChar char="-"/>
            </a:pPr>
            <a:endParaRPr lang="it-IT" altLang="it-IT" sz="1600">
              <a:solidFill>
                <a:srgbClr val="898989"/>
              </a:solidFill>
            </a:endParaRPr>
          </a:p>
          <a:p>
            <a:pPr>
              <a:spcBef>
                <a:spcPts val="400"/>
              </a:spcBef>
              <a:buSzPct val="100000"/>
              <a:buFontTx/>
              <a:buChar char="-"/>
            </a:pPr>
            <a:endParaRPr lang="it-IT" altLang="it-IT" sz="1600">
              <a:solidFill>
                <a:srgbClr val="898989"/>
              </a:solidFill>
            </a:endParaRPr>
          </a:p>
          <a:p>
            <a:pPr>
              <a:spcBef>
                <a:spcPts val="300"/>
              </a:spcBef>
              <a:buSzPct val="100000"/>
              <a:buFont typeface="Arial" charset="0"/>
              <a:buChar char="•"/>
            </a:pPr>
            <a:r>
              <a:rPr lang="it-IT" altLang="it-IT" sz="1600">
                <a:solidFill>
                  <a:srgbClr val="898989"/>
                </a:solidFill>
              </a:rPr>
              <a:t> </a:t>
            </a:r>
            <a:r>
              <a:rPr lang="it-IT" altLang="it-IT" sz="1600" b="1">
                <a:solidFill>
                  <a:srgbClr val="898989"/>
                </a:solidFill>
                <a:latin typeface="Helvetica" charset="0"/>
                <a:ea typeface="Helvetica" charset="0"/>
                <a:cs typeface="Helvetica" charset="0"/>
                <a:sym typeface="Helvetica" charset="0"/>
              </a:rPr>
              <a:t>3v3 game</a:t>
            </a:r>
          </a:p>
          <a:p>
            <a:pPr>
              <a:spcBef>
                <a:spcPts val="300"/>
              </a:spcBef>
              <a:buSzPct val="100000"/>
              <a:buFontTx/>
              <a:buChar char="-"/>
            </a:pPr>
            <a:r>
              <a:rPr lang="it-IT" altLang="it-IT" sz="1600">
                <a:solidFill>
                  <a:srgbClr val="898989"/>
                </a:solidFill>
              </a:rPr>
              <a:t> IN a smaller side pitch 2 teams formed by 3 players play with common rules;</a:t>
            </a:r>
          </a:p>
          <a:p>
            <a:pPr>
              <a:spcBef>
                <a:spcPts val="300"/>
              </a:spcBef>
              <a:buSzPct val="100000"/>
              <a:buFontTx/>
              <a:buChar char="-"/>
            </a:pPr>
            <a:r>
              <a:rPr lang="it-IT" altLang="it-IT" sz="1600">
                <a:solidFill>
                  <a:srgbClr val="898989"/>
                </a:solidFill>
              </a:rPr>
              <a:t> The attackers can score from all the pitch;</a:t>
            </a:r>
          </a:p>
          <a:p>
            <a:pPr>
              <a:spcBef>
                <a:spcPts val="300"/>
              </a:spcBef>
              <a:buSzPct val="100000"/>
              <a:buFontTx/>
              <a:buChar char="-"/>
            </a:pPr>
            <a:r>
              <a:rPr lang="it-IT" altLang="it-IT" sz="1600">
                <a:solidFill>
                  <a:srgbClr val="898989"/>
                </a:solidFill>
              </a:rPr>
              <a:t>Every game during 4 minutes, the team that wins stay in the pitch.</a:t>
            </a:r>
          </a:p>
        </p:txBody>
      </p:sp>
      <p:sp>
        <p:nvSpPr>
          <p:cNvPr id="8279" name="Line 87"/>
          <p:cNvSpPr>
            <a:spLocks noChangeShapeType="1"/>
          </p:cNvSpPr>
          <p:nvPr/>
        </p:nvSpPr>
        <p:spPr bwMode="auto">
          <a:xfrm flipV="1">
            <a:off x="8224838" y="3340101"/>
            <a:ext cx="317500" cy="123825"/>
          </a:xfrm>
          <a:prstGeom prst="line">
            <a:avLst/>
          </a:prstGeom>
          <a:noFill/>
          <a:ln w="12700" cap="flat" cmpd="sng">
            <a:solidFill>
              <a:srgbClr val="000000"/>
            </a:solidFill>
            <a:prstDash val="solid"/>
            <a:round/>
            <a:headEnd type="none" w="med" len="med"/>
            <a:tailEnd type="triangle" w="med" len="med"/>
          </a:ln>
          <a:effectLst>
            <a:outerShdw blurRad="38100" dist="20000" dir="5400000" algn="ctr" rotWithShape="0">
              <a:srgbClr val="808080">
                <a:alpha val="37999"/>
              </a:srgbClr>
            </a:outerShdw>
          </a:effectLst>
          <a:extLst>
            <a:ext uri="{909E8E84-426E-40DD-AFC4-6F175D3DCCD1}">
              <a14:hiddenFill xmlns:a14="http://schemas.microsoft.com/office/drawing/2010/main">
                <a:noFill/>
              </a14:hiddenFill>
            </a:ext>
          </a:extLst>
        </p:spPr>
        <p:txBody>
          <a:bodyPr lIns="45720" rIns="45720"/>
          <a:lstStyle/>
          <a:p>
            <a:endParaRPr lang="it-IT" altLang="it-IT"/>
          </a:p>
        </p:txBody>
      </p:sp>
    </p:spTree>
    <p:extLst>
      <p:ext uri="{BB962C8B-B14F-4D97-AF65-F5344CB8AC3E}">
        <p14:creationId xmlns:p14="http://schemas.microsoft.com/office/powerpoint/2010/main" val="2092398985"/>
      </p:ext>
    </p:extLst>
  </p:cSld>
  <p:clrMapOvr>
    <a:masterClrMapping/>
  </p:clrMapOvr>
  <p:transition spd="med"/>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7" name="Picture 1" descr="image.jpe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540501" y="1177926"/>
            <a:ext cx="3679825" cy="25955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9218" name="Picture 2" descr="image.jpe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553201" y="3963988"/>
            <a:ext cx="3679825" cy="25955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9219" name="AutoShape 3"/>
          <p:cNvSpPr>
            <a:spLocks/>
          </p:cNvSpPr>
          <p:nvPr/>
        </p:nvSpPr>
        <p:spPr bwMode="auto">
          <a:xfrm>
            <a:off x="8181976" y="3679826"/>
            <a:ext cx="100013" cy="10477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79646"/>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sp>
        <p:nvSpPr>
          <p:cNvPr id="9220" name="AutoShape 4"/>
          <p:cNvSpPr>
            <a:spLocks/>
          </p:cNvSpPr>
          <p:nvPr/>
        </p:nvSpPr>
        <p:spPr bwMode="auto">
          <a:xfrm>
            <a:off x="8640763" y="3679826"/>
            <a:ext cx="100012" cy="10477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79646"/>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sp>
        <p:nvSpPr>
          <p:cNvPr id="9221" name="Oval 5"/>
          <p:cNvSpPr>
            <a:spLocks/>
          </p:cNvSpPr>
          <p:nvPr/>
        </p:nvSpPr>
        <p:spPr bwMode="auto">
          <a:xfrm>
            <a:off x="9720264" y="2720976"/>
            <a:ext cx="92075" cy="80963"/>
          </a:xfrm>
          <a:prstGeom prst="ellipse">
            <a:avLst/>
          </a:prstGeom>
          <a:solidFill>
            <a:srgbClr val="3366FF"/>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sp>
        <p:nvSpPr>
          <p:cNvPr id="9222" name="Oval 6"/>
          <p:cNvSpPr>
            <a:spLocks/>
          </p:cNvSpPr>
          <p:nvPr/>
        </p:nvSpPr>
        <p:spPr bwMode="auto">
          <a:xfrm>
            <a:off x="7332663" y="3014663"/>
            <a:ext cx="80962" cy="82550"/>
          </a:xfrm>
          <a:prstGeom prst="ellipse">
            <a:avLst/>
          </a:prstGeom>
          <a:solidFill>
            <a:srgbClr val="FFFF00"/>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sp>
        <p:nvSpPr>
          <p:cNvPr id="9223" name="Oval 7"/>
          <p:cNvSpPr>
            <a:spLocks/>
          </p:cNvSpPr>
          <p:nvPr/>
        </p:nvSpPr>
        <p:spPr bwMode="auto">
          <a:xfrm>
            <a:off x="7818438" y="2617788"/>
            <a:ext cx="80962" cy="82550"/>
          </a:xfrm>
          <a:prstGeom prst="ellipse">
            <a:avLst/>
          </a:prstGeom>
          <a:solidFill>
            <a:srgbClr val="FFFF00"/>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sp>
        <p:nvSpPr>
          <p:cNvPr id="9224" name="Oval 8"/>
          <p:cNvSpPr>
            <a:spLocks/>
          </p:cNvSpPr>
          <p:nvPr/>
        </p:nvSpPr>
        <p:spPr bwMode="auto">
          <a:xfrm>
            <a:off x="8440738" y="3825875"/>
            <a:ext cx="80962" cy="82550"/>
          </a:xfrm>
          <a:prstGeom prst="ellipse">
            <a:avLst/>
          </a:prstGeom>
          <a:solidFill>
            <a:srgbClr val="FFFF00"/>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sp>
        <p:nvSpPr>
          <p:cNvPr id="9225" name="Oval 9"/>
          <p:cNvSpPr>
            <a:spLocks/>
          </p:cNvSpPr>
          <p:nvPr/>
        </p:nvSpPr>
        <p:spPr bwMode="auto">
          <a:xfrm>
            <a:off x="8699501" y="2801938"/>
            <a:ext cx="80963" cy="82550"/>
          </a:xfrm>
          <a:prstGeom prst="ellipse">
            <a:avLst/>
          </a:prstGeom>
          <a:solidFill>
            <a:srgbClr val="FFFF00"/>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sp>
        <p:nvSpPr>
          <p:cNvPr id="9226" name="Oval 10"/>
          <p:cNvSpPr>
            <a:spLocks/>
          </p:cNvSpPr>
          <p:nvPr/>
        </p:nvSpPr>
        <p:spPr bwMode="auto">
          <a:xfrm>
            <a:off x="9032876" y="2185988"/>
            <a:ext cx="92075" cy="80962"/>
          </a:xfrm>
          <a:prstGeom prst="ellipse">
            <a:avLst/>
          </a:prstGeom>
          <a:solidFill>
            <a:srgbClr val="3366FF"/>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sp>
        <p:nvSpPr>
          <p:cNvPr id="9227" name="Oval 11"/>
          <p:cNvSpPr>
            <a:spLocks/>
          </p:cNvSpPr>
          <p:nvPr/>
        </p:nvSpPr>
        <p:spPr bwMode="auto">
          <a:xfrm>
            <a:off x="7681914" y="2106614"/>
            <a:ext cx="92075" cy="79375"/>
          </a:xfrm>
          <a:prstGeom prst="ellipse">
            <a:avLst/>
          </a:prstGeom>
          <a:solidFill>
            <a:srgbClr val="3366FF"/>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sp>
        <p:nvSpPr>
          <p:cNvPr id="9228" name="Oval 12"/>
          <p:cNvSpPr>
            <a:spLocks/>
          </p:cNvSpPr>
          <p:nvPr/>
        </p:nvSpPr>
        <p:spPr bwMode="auto">
          <a:xfrm>
            <a:off x="6954839" y="2495551"/>
            <a:ext cx="92075" cy="80963"/>
          </a:xfrm>
          <a:prstGeom prst="ellipse">
            <a:avLst/>
          </a:prstGeom>
          <a:solidFill>
            <a:srgbClr val="3366FF"/>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grpSp>
        <p:nvGrpSpPr>
          <p:cNvPr id="9229" name="Group 13"/>
          <p:cNvGrpSpPr>
            <a:grpSpLocks/>
          </p:cNvGrpSpPr>
          <p:nvPr/>
        </p:nvGrpSpPr>
        <p:grpSpPr bwMode="auto">
          <a:xfrm>
            <a:off x="7635875" y="2185989"/>
            <a:ext cx="46038" cy="46037"/>
            <a:chOff x="0" y="0"/>
            <a:chExt cx="46038" cy="46038"/>
          </a:xfrm>
        </p:grpSpPr>
        <p:pic>
          <p:nvPicPr>
            <p:cNvPr id="9230" name="Picture 14" descr="imag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46038" cy="460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9231" name="Picture 15" descr="image.jpeg"/>
            <p:cNvPicPr>
              <a:picLocks noChangeAspect="1"/>
            </p:cNvPicPr>
            <p:nvPr/>
          </p:nvPicPr>
          <p:blipFill>
            <a:blip r:embed="rId4">
              <a:extLst>
                <a:ext uri="{28A0092B-C50C-407E-A947-70E740481C1C}">
                  <a14:useLocalDpi xmlns:a14="http://schemas.microsoft.com/office/drawing/2010/main" val="0"/>
                </a:ext>
              </a:extLst>
            </a:blip>
            <a:srcRect l="19446" t="11926" r="19530" b="18027"/>
            <a:stretch>
              <a:fillRect/>
            </a:stretch>
          </p:blipFill>
          <p:spPr bwMode="auto">
            <a:xfrm>
              <a:off x="14275" y="13879"/>
              <a:ext cx="17471" cy="1828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
        <p:nvSpPr>
          <p:cNvPr id="9232" name="AutoShape 16"/>
          <p:cNvSpPr>
            <a:spLocks/>
          </p:cNvSpPr>
          <p:nvPr/>
        </p:nvSpPr>
        <p:spPr bwMode="auto">
          <a:xfrm>
            <a:off x="8031163" y="5300664"/>
            <a:ext cx="100012" cy="10477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79646"/>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sp>
        <p:nvSpPr>
          <p:cNvPr id="9233" name="AutoShape 17"/>
          <p:cNvSpPr>
            <a:spLocks/>
          </p:cNvSpPr>
          <p:nvPr/>
        </p:nvSpPr>
        <p:spPr bwMode="auto">
          <a:xfrm>
            <a:off x="8640763" y="5300664"/>
            <a:ext cx="100012" cy="10477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79646"/>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sp>
        <p:nvSpPr>
          <p:cNvPr id="9234" name="AutoShape 18"/>
          <p:cNvSpPr>
            <a:spLocks/>
          </p:cNvSpPr>
          <p:nvPr/>
        </p:nvSpPr>
        <p:spPr bwMode="auto">
          <a:xfrm>
            <a:off x="8031163" y="5751514"/>
            <a:ext cx="100012" cy="10477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79646"/>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sp>
        <p:nvSpPr>
          <p:cNvPr id="9235" name="AutoShape 19"/>
          <p:cNvSpPr>
            <a:spLocks/>
          </p:cNvSpPr>
          <p:nvPr/>
        </p:nvSpPr>
        <p:spPr bwMode="auto">
          <a:xfrm>
            <a:off x="8640763" y="5751514"/>
            <a:ext cx="100012" cy="10477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79646"/>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sp>
        <p:nvSpPr>
          <p:cNvPr id="9236" name="Oval 20"/>
          <p:cNvSpPr>
            <a:spLocks/>
          </p:cNvSpPr>
          <p:nvPr/>
        </p:nvSpPr>
        <p:spPr bwMode="auto">
          <a:xfrm>
            <a:off x="8440738" y="5405438"/>
            <a:ext cx="80962" cy="82550"/>
          </a:xfrm>
          <a:prstGeom prst="ellipse">
            <a:avLst/>
          </a:prstGeom>
          <a:solidFill>
            <a:srgbClr val="FFFF00"/>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sp>
        <p:nvSpPr>
          <p:cNvPr id="9237" name="Oval 21"/>
          <p:cNvSpPr>
            <a:spLocks/>
          </p:cNvSpPr>
          <p:nvPr/>
        </p:nvSpPr>
        <p:spPr bwMode="auto">
          <a:xfrm>
            <a:off x="8302626" y="5541963"/>
            <a:ext cx="92075" cy="80962"/>
          </a:xfrm>
          <a:prstGeom prst="ellipse">
            <a:avLst/>
          </a:prstGeom>
          <a:solidFill>
            <a:srgbClr val="3366FF"/>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sp>
        <p:nvSpPr>
          <p:cNvPr id="9238" name="Oval 22"/>
          <p:cNvSpPr>
            <a:spLocks/>
          </p:cNvSpPr>
          <p:nvPr/>
        </p:nvSpPr>
        <p:spPr bwMode="auto">
          <a:xfrm>
            <a:off x="8475664" y="5672139"/>
            <a:ext cx="92075" cy="79375"/>
          </a:xfrm>
          <a:prstGeom prst="ellipse">
            <a:avLst/>
          </a:prstGeom>
          <a:solidFill>
            <a:srgbClr val="3366FF"/>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sp>
        <p:nvSpPr>
          <p:cNvPr id="9239" name="Oval 23"/>
          <p:cNvSpPr>
            <a:spLocks/>
          </p:cNvSpPr>
          <p:nvPr/>
        </p:nvSpPr>
        <p:spPr bwMode="auto">
          <a:xfrm>
            <a:off x="9720264" y="5405438"/>
            <a:ext cx="92075" cy="80962"/>
          </a:xfrm>
          <a:prstGeom prst="ellipse">
            <a:avLst/>
          </a:prstGeom>
          <a:solidFill>
            <a:srgbClr val="3366FF"/>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grpSp>
        <p:nvGrpSpPr>
          <p:cNvPr id="9240" name="Group 24"/>
          <p:cNvGrpSpPr>
            <a:grpSpLocks/>
          </p:cNvGrpSpPr>
          <p:nvPr/>
        </p:nvGrpSpPr>
        <p:grpSpPr bwMode="auto">
          <a:xfrm>
            <a:off x="8594725" y="5707063"/>
            <a:ext cx="46038" cy="44450"/>
            <a:chOff x="0" y="0"/>
            <a:chExt cx="46038" cy="44451"/>
          </a:xfrm>
        </p:grpSpPr>
        <p:pic>
          <p:nvPicPr>
            <p:cNvPr id="9241" name="Picture 25" descr="imag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46038" cy="4445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9242" name="Picture 26" descr="image.jpeg"/>
            <p:cNvPicPr>
              <a:picLocks noChangeAspect="1"/>
            </p:cNvPicPr>
            <p:nvPr/>
          </p:nvPicPr>
          <p:blipFill>
            <a:blip r:embed="rId4">
              <a:extLst>
                <a:ext uri="{28A0092B-C50C-407E-A947-70E740481C1C}">
                  <a14:useLocalDpi xmlns:a14="http://schemas.microsoft.com/office/drawing/2010/main" val="0"/>
                </a:ext>
              </a:extLst>
            </a:blip>
            <a:srcRect l="19446" t="11926" r="19530" b="18028"/>
            <a:stretch>
              <a:fillRect/>
            </a:stretch>
          </p:blipFill>
          <p:spPr bwMode="auto">
            <a:xfrm>
              <a:off x="14275" y="13401"/>
              <a:ext cx="17471" cy="1764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
        <p:nvSpPr>
          <p:cNvPr id="9243" name="Oval 27"/>
          <p:cNvSpPr>
            <a:spLocks/>
          </p:cNvSpPr>
          <p:nvPr/>
        </p:nvSpPr>
        <p:spPr bwMode="auto">
          <a:xfrm>
            <a:off x="8348664" y="2933701"/>
            <a:ext cx="92075" cy="80963"/>
          </a:xfrm>
          <a:prstGeom prst="ellipse">
            <a:avLst/>
          </a:prstGeom>
          <a:solidFill>
            <a:srgbClr val="3366FF"/>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sp>
        <p:nvSpPr>
          <p:cNvPr id="9244" name="AutoShape 28"/>
          <p:cNvSpPr>
            <a:spLocks/>
          </p:cNvSpPr>
          <p:nvPr/>
        </p:nvSpPr>
        <p:spPr bwMode="auto">
          <a:xfrm>
            <a:off x="9374188" y="5195889"/>
            <a:ext cx="100012" cy="10477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79646"/>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sp>
        <p:nvSpPr>
          <p:cNvPr id="9245" name="AutoShape 29"/>
          <p:cNvSpPr>
            <a:spLocks/>
          </p:cNvSpPr>
          <p:nvPr/>
        </p:nvSpPr>
        <p:spPr bwMode="auto">
          <a:xfrm>
            <a:off x="9215438" y="4924426"/>
            <a:ext cx="100012" cy="10477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79646"/>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sp>
        <p:nvSpPr>
          <p:cNvPr id="9246" name="AutoShape 30"/>
          <p:cNvSpPr>
            <a:spLocks/>
          </p:cNvSpPr>
          <p:nvPr/>
        </p:nvSpPr>
        <p:spPr bwMode="auto">
          <a:xfrm>
            <a:off x="9075738" y="4560889"/>
            <a:ext cx="100012" cy="10477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79646"/>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sp>
        <p:nvSpPr>
          <p:cNvPr id="9247" name="Oval 31"/>
          <p:cNvSpPr>
            <a:spLocks/>
          </p:cNvSpPr>
          <p:nvPr/>
        </p:nvSpPr>
        <p:spPr bwMode="auto">
          <a:xfrm>
            <a:off x="8240713" y="5719763"/>
            <a:ext cx="80962" cy="82550"/>
          </a:xfrm>
          <a:prstGeom prst="ellipse">
            <a:avLst/>
          </a:prstGeom>
          <a:solidFill>
            <a:srgbClr val="FFFF00"/>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sp>
        <p:nvSpPr>
          <p:cNvPr id="9248" name="Oval 32"/>
          <p:cNvSpPr>
            <a:spLocks/>
          </p:cNvSpPr>
          <p:nvPr/>
        </p:nvSpPr>
        <p:spPr bwMode="auto">
          <a:xfrm>
            <a:off x="8189913" y="5408613"/>
            <a:ext cx="80962" cy="82550"/>
          </a:xfrm>
          <a:prstGeom prst="ellipse">
            <a:avLst/>
          </a:prstGeom>
          <a:solidFill>
            <a:srgbClr val="FFFF00"/>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pPr algn="ctr"/>
            <a:endParaRPr lang="it-IT" altLang="it-IT" sz="3200">
              <a:solidFill>
                <a:srgbClr val="FFFFFF"/>
              </a:solidFill>
            </a:endParaRPr>
          </a:p>
        </p:txBody>
      </p:sp>
      <p:sp>
        <p:nvSpPr>
          <p:cNvPr id="9249" name="Rectangle 33"/>
          <p:cNvSpPr>
            <a:spLocks/>
          </p:cNvSpPr>
          <p:nvPr/>
        </p:nvSpPr>
        <p:spPr bwMode="auto">
          <a:xfrm>
            <a:off x="3530600" y="345282"/>
            <a:ext cx="2160588" cy="623888"/>
          </a:xfrm>
          <a:prstGeom prst="rect">
            <a:avLst/>
          </a:prstGeom>
          <a:solidFill>
            <a:srgbClr val="F79646"/>
          </a:solidFill>
          <a:ln w="9525" cap="flat" cmpd="sng">
            <a:solidFill>
              <a:srgbClr val="F95815"/>
            </a:solidFill>
            <a:prstDash val="solid"/>
            <a:round/>
            <a:headEnd type="none" w="med" len="med"/>
            <a:tailEnd type="none" w="med" len="med"/>
          </a:ln>
          <a:effectLst>
            <a:outerShdw blurRad="38100" dist="23000" dir="5400000" algn="ctr" rotWithShape="0">
              <a:srgbClr val="808080">
                <a:alpha val="34999"/>
              </a:srgbClr>
            </a:outerShdw>
          </a:effectLst>
        </p:spPr>
        <p:txBody>
          <a:bodyPr lIns="45720" rIns="45720" anchor="ctr"/>
          <a:lstStyle/>
          <a:p>
            <a:pPr algn="ctr"/>
            <a:endParaRPr lang="it-IT" altLang="it-IT">
              <a:solidFill>
                <a:srgbClr val="FFFFFF"/>
              </a:solidFill>
            </a:endParaRPr>
          </a:p>
        </p:txBody>
      </p:sp>
      <p:sp>
        <p:nvSpPr>
          <p:cNvPr id="9250" name="Rectangle 34"/>
          <p:cNvSpPr>
            <a:spLocks/>
          </p:cNvSpPr>
          <p:nvPr/>
        </p:nvSpPr>
        <p:spPr bwMode="auto">
          <a:xfrm>
            <a:off x="3841750" y="272506"/>
            <a:ext cx="1538288" cy="76944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nchor="ctr">
            <a:spAutoFit/>
          </a:bodyPr>
          <a:lstStyle/>
          <a:p>
            <a:pPr algn="ctr"/>
            <a:r>
              <a:rPr lang="it-IT" altLang="it-IT" sz="2200" b="1" i="1">
                <a:latin typeface="Helvetica" charset="0"/>
                <a:ea typeface="Helvetica" charset="0"/>
                <a:cs typeface="Helvetica" charset="0"/>
                <a:sym typeface="Helvetica" charset="0"/>
              </a:rPr>
              <a:t>Game Phase</a:t>
            </a:r>
          </a:p>
        </p:txBody>
      </p:sp>
      <p:sp>
        <p:nvSpPr>
          <p:cNvPr id="9251" name="Rectangle 35"/>
          <p:cNvSpPr>
            <a:spLocks/>
          </p:cNvSpPr>
          <p:nvPr/>
        </p:nvSpPr>
        <p:spPr bwMode="auto">
          <a:xfrm>
            <a:off x="1814514" y="1333501"/>
            <a:ext cx="4383087" cy="461151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spAutoFit/>
          </a:bodyPr>
          <a:lstStyle/>
          <a:p>
            <a:pPr>
              <a:spcBef>
                <a:spcPts val="300"/>
              </a:spcBef>
              <a:buSzPct val="100000"/>
              <a:buFont typeface="Arial" charset="0"/>
              <a:buChar char="•"/>
            </a:pPr>
            <a:r>
              <a:rPr lang="it-IT" altLang="it-IT" sz="1600">
                <a:solidFill>
                  <a:srgbClr val="898989"/>
                </a:solidFill>
              </a:rPr>
              <a:t> </a:t>
            </a:r>
            <a:r>
              <a:rPr lang="it-IT" altLang="it-IT" sz="1600" b="1">
                <a:solidFill>
                  <a:srgbClr val="898989"/>
                </a:solidFill>
                <a:latin typeface="Helvetica" charset="0"/>
                <a:ea typeface="Helvetica" charset="0"/>
                <a:cs typeface="Helvetica" charset="0"/>
                <a:sym typeface="Helvetica" charset="0"/>
              </a:rPr>
              <a:t>Building up/Defending press (5v4)</a:t>
            </a:r>
            <a:endParaRPr lang="it-IT" altLang="it-IT" sz="1600">
              <a:solidFill>
                <a:srgbClr val="898989"/>
              </a:solidFill>
            </a:endParaRPr>
          </a:p>
          <a:p>
            <a:pPr>
              <a:spcBef>
                <a:spcPts val="300"/>
              </a:spcBef>
              <a:buSzPct val="100000"/>
              <a:buFontTx/>
              <a:buChar char="-"/>
            </a:pPr>
            <a:r>
              <a:rPr lang="it-IT" altLang="it-IT" sz="1600">
                <a:solidFill>
                  <a:srgbClr val="898989"/>
                </a:solidFill>
              </a:rPr>
              <a:t>The defenders have to build up the attacking phase and try to keep the possession of the ball;</a:t>
            </a:r>
          </a:p>
          <a:p>
            <a:pPr>
              <a:spcBef>
                <a:spcPts val="300"/>
              </a:spcBef>
              <a:buSzPct val="100000"/>
              <a:buFontTx/>
              <a:buChar char="-"/>
            </a:pPr>
            <a:r>
              <a:rPr lang="it-IT" altLang="it-IT" sz="1600">
                <a:solidFill>
                  <a:srgbClr val="898989"/>
                </a:solidFill>
              </a:rPr>
              <a:t> The attackers have to close up the action, when the player in the middle call the pressure, he can enter in the game;</a:t>
            </a:r>
          </a:p>
          <a:p>
            <a:pPr>
              <a:spcBef>
                <a:spcPts val="300"/>
              </a:spcBef>
              <a:buSzPct val="100000"/>
              <a:buFontTx/>
              <a:buChar char="-"/>
            </a:pPr>
            <a:r>
              <a:rPr lang="it-IT" altLang="it-IT" sz="1600">
                <a:solidFill>
                  <a:srgbClr val="898989"/>
                </a:solidFill>
              </a:rPr>
              <a:t>If the attacker take the possession, they have to try to score in the goal.</a:t>
            </a:r>
          </a:p>
          <a:p>
            <a:pPr>
              <a:spcBef>
                <a:spcPts val="400"/>
              </a:spcBef>
              <a:buSzPct val="100000"/>
              <a:buFontTx/>
              <a:buChar char="-"/>
            </a:pPr>
            <a:endParaRPr lang="it-IT" altLang="it-IT" sz="1600">
              <a:solidFill>
                <a:srgbClr val="898989"/>
              </a:solidFill>
            </a:endParaRPr>
          </a:p>
          <a:p>
            <a:pPr>
              <a:spcBef>
                <a:spcPts val="400"/>
              </a:spcBef>
            </a:pPr>
            <a:endParaRPr lang="it-IT" altLang="it-IT" sz="1600">
              <a:solidFill>
                <a:srgbClr val="898989"/>
              </a:solidFill>
            </a:endParaRPr>
          </a:p>
          <a:p>
            <a:pPr>
              <a:spcBef>
                <a:spcPts val="300"/>
              </a:spcBef>
              <a:buSzPct val="100000"/>
              <a:buFont typeface="Arial" charset="0"/>
              <a:buChar char="•"/>
            </a:pPr>
            <a:r>
              <a:rPr lang="it-IT" altLang="it-IT" sz="1600">
                <a:solidFill>
                  <a:srgbClr val="898989"/>
                </a:solidFill>
              </a:rPr>
              <a:t> </a:t>
            </a:r>
            <a:r>
              <a:rPr lang="it-IT" altLang="it-IT" sz="1600" b="1">
                <a:solidFill>
                  <a:srgbClr val="898989"/>
                </a:solidFill>
                <a:latin typeface="Helvetica" charset="0"/>
                <a:ea typeface="Helvetica" charset="0"/>
                <a:cs typeface="Helvetica" charset="0"/>
                <a:sym typeface="Helvetica" charset="0"/>
              </a:rPr>
              <a:t>Attacking on the right (3v3)</a:t>
            </a:r>
          </a:p>
          <a:p>
            <a:pPr>
              <a:spcBef>
                <a:spcPts val="300"/>
              </a:spcBef>
              <a:buSzPct val="100000"/>
              <a:buFontTx/>
              <a:buChar char="-"/>
            </a:pPr>
            <a:r>
              <a:rPr lang="it-IT" altLang="it-IT" sz="1600">
                <a:solidFill>
                  <a:srgbClr val="898989"/>
                </a:solidFill>
              </a:rPr>
              <a:t> The ball starts in the central square, when the player pass to the teammate in the right, all the attackers and defenders can enter in the D;</a:t>
            </a:r>
          </a:p>
          <a:p>
            <a:pPr>
              <a:spcBef>
                <a:spcPts val="300"/>
              </a:spcBef>
              <a:buSzPct val="100000"/>
              <a:buFontTx/>
              <a:buChar char="-"/>
            </a:pPr>
            <a:r>
              <a:rPr lang="it-IT" altLang="it-IT" sz="1600">
                <a:solidFill>
                  <a:srgbClr val="898989"/>
                </a:solidFill>
              </a:rPr>
              <a:t> The attacker in the right has to enter in the D as fast as possible and look for passes or offensive solutions.</a:t>
            </a:r>
          </a:p>
        </p:txBody>
      </p:sp>
      <p:sp>
        <p:nvSpPr>
          <p:cNvPr id="9252" name="Line 36"/>
          <p:cNvSpPr>
            <a:spLocks noChangeShapeType="1"/>
          </p:cNvSpPr>
          <p:nvPr/>
        </p:nvSpPr>
        <p:spPr bwMode="auto">
          <a:xfrm>
            <a:off x="7848601" y="2185988"/>
            <a:ext cx="1071563" cy="30162"/>
          </a:xfrm>
          <a:prstGeom prst="line">
            <a:avLst/>
          </a:prstGeom>
          <a:noFill/>
          <a:ln w="12700" cap="flat" cmpd="sng">
            <a:solidFill>
              <a:srgbClr val="000000"/>
            </a:solidFill>
            <a:prstDash val="solid"/>
            <a:round/>
            <a:headEnd type="none" w="med" len="med"/>
            <a:tailEnd type="triangle" w="med" len="med"/>
          </a:ln>
          <a:effectLst>
            <a:outerShdw blurRad="38100" dist="20000" dir="5400000" algn="ctr" rotWithShape="0">
              <a:srgbClr val="808080">
                <a:alpha val="37999"/>
              </a:srgbClr>
            </a:outerShdw>
          </a:effectLst>
          <a:extLst>
            <a:ext uri="{909E8E84-426E-40DD-AFC4-6F175D3DCCD1}">
              <a14:hiddenFill xmlns:a14="http://schemas.microsoft.com/office/drawing/2010/main">
                <a:noFill/>
              </a14:hiddenFill>
            </a:ext>
          </a:extLst>
        </p:spPr>
        <p:txBody>
          <a:bodyPr lIns="45720" rIns="45720"/>
          <a:lstStyle/>
          <a:p>
            <a:endParaRPr lang="it-IT" altLang="it-IT"/>
          </a:p>
        </p:txBody>
      </p:sp>
      <p:pic>
        <p:nvPicPr>
          <p:cNvPr id="9253" name="Picture 37" descr="image.pn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894638" y="2097088"/>
            <a:ext cx="506412" cy="4746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9254" name="Picture 38" descr="image.pn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8820150" y="2493964"/>
            <a:ext cx="330200" cy="3524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9255" name="Picture 39" descr="image.png"/>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8345489" y="3041651"/>
            <a:ext cx="238125" cy="7016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9256" name="Line 40"/>
          <p:cNvSpPr>
            <a:spLocks noChangeShapeType="1"/>
          </p:cNvSpPr>
          <p:nvPr/>
        </p:nvSpPr>
        <p:spPr bwMode="auto">
          <a:xfrm flipV="1">
            <a:off x="8756651" y="5491163"/>
            <a:ext cx="868363" cy="214312"/>
          </a:xfrm>
          <a:prstGeom prst="line">
            <a:avLst/>
          </a:prstGeom>
          <a:noFill/>
          <a:ln w="12700" cap="flat" cmpd="sng">
            <a:solidFill>
              <a:srgbClr val="000000"/>
            </a:solidFill>
            <a:prstDash val="solid"/>
            <a:round/>
            <a:headEnd type="none" w="med" len="med"/>
            <a:tailEnd type="triangle" w="med" len="med"/>
          </a:ln>
          <a:effectLst>
            <a:outerShdw blurRad="38100" dist="20000" dir="5400000" algn="ctr" rotWithShape="0">
              <a:srgbClr val="808080">
                <a:alpha val="37999"/>
              </a:srgbClr>
            </a:outerShdw>
          </a:effectLst>
          <a:extLst>
            <a:ext uri="{909E8E84-426E-40DD-AFC4-6F175D3DCCD1}">
              <a14:hiddenFill xmlns:a14="http://schemas.microsoft.com/office/drawing/2010/main">
                <a:noFill/>
              </a14:hiddenFill>
            </a:ext>
          </a:extLst>
        </p:spPr>
        <p:txBody>
          <a:bodyPr lIns="45720" rIns="45720"/>
          <a:lstStyle/>
          <a:p>
            <a:endParaRPr lang="it-IT" altLang="it-IT"/>
          </a:p>
        </p:txBody>
      </p:sp>
      <p:pic>
        <p:nvPicPr>
          <p:cNvPr id="9257" name="Picture 41" descr="image.png"/>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9504363" y="4621214"/>
            <a:ext cx="334962" cy="7064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9258" name="Picture 42" descr="image.png"/>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8120064" y="4803776"/>
            <a:ext cx="238125" cy="5238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9259" name="Picture 43" descr="image.png"/>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8351839" y="4852989"/>
            <a:ext cx="238125" cy="5238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9260" name="Picture 44" descr="image.png"/>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8229601" y="5072063"/>
            <a:ext cx="238125" cy="4699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1905021270"/>
      </p:ext>
    </p:extLst>
  </p:cSld>
  <p:clrMapOvr>
    <a:masterClrMapping/>
  </p:clrMapOvr>
  <p:transition spd="med"/>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3" name="Picture 1" descr="ANH.jpe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8259" y="0"/>
            <a:ext cx="1922928" cy="192264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2" name="CasellaDiTesto 1"/>
          <p:cNvSpPr txBox="1"/>
          <p:nvPr/>
        </p:nvSpPr>
        <p:spPr>
          <a:xfrm>
            <a:off x="215152" y="1909483"/>
            <a:ext cx="1896035" cy="646331"/>
          </a:xfrm>
          <a:prstGeom prst="rect">
            <a:avLst/>
          </a:prstGeom>
          <a:noFill/>
        </p:spPr>
        <p:txBody>
          <a:bodyPr wrap="square" rtlCol="0">
            <a:spAutoFit/>
          </a:bodyPr>
          <a:lstStyle/>
          <a:p>
            <a:pPr algn="ctr"/>
            <a:r>
              <a:rPr lang="it-IT" dirty="0"/>
              <a:t>Tecnico Federale</a:t>
            </a:r>
          </a:p>
          <a:p>
            <a:pPr algn="ctr"/>
            <a:r>
              <a:rPr lang="it-IT" dirty="0"/>
              <a:t>Marta </a:t>
            </a:r>
            <a:r>
              <a:rPr lang="it-IT" dirty="0" err="1"/>
              <a:t>Ruffi</a:t>
            </a:r>
            <a:endParaRPr lang="it-IT" dirty="0"/>
          </a:p>
        </p:txBody>
      </p:sp>
    </p:spTree>
    <p:extLst>
      <p:ext uri="{BB962C8B-B14F-4D97-AF65-F5344CB8AC3E}">
        <p14:creationId xmlns:p14="http://schemas.microsoft.com/office/powerpoint/2010/main" val="1087036992"/>
      </p:ext>
    </p:extLst>
  </p:cSld>
  <p:clrMapOvr>
    <a:masterClrMapping/>
  </p:clrMapOvr>
  <p:transition spd="med"/>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p:cNvSpPr>
          <p:nvPr/>
        </p:nvSpPr>
        <p:spPr bwMode="auto">
          <a:xfrm>
            <a:off x="2682683" y="3358218"/>
            <a:ext cx="6132512" cy="64633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spAutoFit/>
          </a:bodyPr>
          <a:lstStyle/>
          <a:p>
            <a:pPr algn="ctr"/>
            <a:r>
              <a:rPr lang="it-IT" altLang="it-IT" sz="3600">
                <a:solidFill>
                  <a:srgbClr val="FF0000"/>
                </a:solidFill>
              </a:rPr>
              <a:t>TECNIQUE</a:t>
            </a:r>
          </a:p>
        </p:txBody>
      </p:sp>
      <p:grpSp>
        <p:nvGrpSpPr>
          <p:cNvPr id="4099" name="Group 3"/>
          <p:cNvGrpSpPr>
            <a:grpSpLocks/>
          </p:cNvGrpSpPr>
          <p:nvPr/>
        </p:nvGrpSpPr>
        <p:grpSpPr bwMode="auto">
          <a:xfrm>
            <a:off x="1998663" y="6500815"/>
            <a:ext cx="684020" cy="200055"/>
            <a:chOff x="0" y="0"/>
            <a:chExt cx="684292" cy="200988"/>
          </a:xfrm>
        </p:grpSpPr>
        <p:sp>
          <p:nvSpPr>
            <p:cNvPr id="4100" name="Rectangle 4"/>
            <p:cNvSpPr>
              <a:spLocks/>
            </p:cNvSpPr>
            <p:nvPr/>
          </p:nvSpPr>
          <p:spPr bwMode="auto">
            <a:xfrm>
              <a:off x="174975" y="0"/>
              <a:ext cx="509317" cy="2009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lvl1pPr>
                <a:defRPr>
                  <a:solidFill>
                    <a:srgbClr val="000000"/>
                  </a:solidFill>
                  <a:latin typeface="Calibri" charset="0"/>
                  <a:ea typeface="Calibri" charset="0"/>
                  <a:cs typeface="Calibri" charset="0"/>
                  <a:sym typeface="Calibri" charset="0"/>
                </a:defRPr>
              </a:lvl1pPr>
              <a:lvl2pPr>
                <a:defRPr>
                  <a:solidFill>
                    <a:srgbClr val="000000"/>
                  </a:solidFill>
                  <a:latin typeface="Calibri" charset="0"/>
                  <a:ea typeface="Calibri" charset="0"/>
                  <a:cs typeface="Calibri" charset="0"/>
                  <a:sym typeface="Calibri" charset="0"/>
                </a:defRPr>
              </a:lvl2pPr>
              <a:lvl3pPr>
                <a:defRPr>
                  <a:solidFill>
                    <a:srgbClr val="000000"/>
                  </a:solidFill>
                  <a:latin typeface="Calibri" charset="0"/>
                  <a:ea typeface="Calibri" charset="0"/>
                  <a:cs typeface="Calibri" charset="0"/>
                  <a:sym typeface="Calibri" charset="0"/>
                </a:defRPr>
              </a:lvl3pPr>
              <a:lvl4pPr>
                <a:defRPr>
                  <a:solidFill>
                    <a:srgbClr val="000000"/>
                  </a:solidFill>
                  <a:latin typeface="Calibri" charset="0"/>
                  <a:ea typeface="Calibri" charset="0"/>
                  <a:cs typeface="Calibri" charset="0"/>
                  <a:sym typeface="Calibri" charset="0"/>
                </a:defRPr>
              </a:lvl4pPr>
              <a:lvl5pPr>
                <a:defRPr>
                  <a:solidFill>
                    <a:srgbClr val="000000"/>
                  </a:solidFill>
                  <a:latin typeface="Calibri" charset="0"/>
                  <a:ea typeface="Calibri" charset="0"/>
                  <a:cs typeface="Calibri" charset="0"/>
                  <a:sym typeface="Calibri" charset="0"/>
                </a:defRPr>
              </a:lvl5pPr>
              <a:lvl6pPr marL="457200" indent="1828800" fontAlgn="base" hangingPunct="0">
                <a:spcBef>
                  <a:spcPct val="0"/>
                </a:spcBef>
                <a:spcAft>
                  <a:spcPct val="0"/>
                </a:spcAft>
                <a:defRPr>
                  <a:solidFill>
                    <a:srgbClr val="000000"/>
                  </a:solidFill>
                  <a:latin typeface="Calibri" charset="0"/>
                  <a:ea typeface="Calibri" charset="0"/>
                  <a:cs typeface="Calibri" charset="0"/>
                  <a:sym typeface="Calibri" charset="0"/>
                </a:defRPr>
              </a:lvl6pPr>
              <a:lvl7pPr marL="914400" indent="1828800" fontAlgn="base" hangingPunct="0">
                <a:spcBef>
                  <a:spcPct val="0"/>
                </a:spcBef>
                <a:spcAft>
                  <a:spcPct val="0"/>
                </a:spcAft>
                <a:defRPr>
                  <a:solidFill>
                    <a:srgbClr val="000000"/>
                  </a:solidFill>
                  <a:latin typeface="Calibri" charset="0"/>
                  <a:ea typeface="Calibri" charset="0"/>
                  <a:cs typeface="Calibri" charset="0"/>
                  <a:sym typeface="Calibri" charset="0"/>
                </a:defRPr>
              </a:lvl7pPr>
              <a:lvl8pPr marL="1371600" indent="1828800" fontAlgn="base" hangingPunct="0">
                <a:spcBef>
                  <a:spcPct val="0"/>
                </a:spcBef>
                <a:spcAft>
                  <a:spcPct val="0"/>
                </a:spcAft>
                <a:defRPr>
                  <a:solidFill>
                    <a:srgbClr val="000000"/>
                  </a:solidFill>
                  <a:latin typeface="Calibri" charset="0"/>
                  <a:ea typeface="Calibri" charset="0"/>
                  <a:cs typeface="Calibri" charset="0"/>
                  <a:sym typeface="Calibri" charset="0"/>
                </a:defRPr>
              </a:lvl8pPr>
              <a:lvl9pPr marL="1828800" indent="1828800" fontAlgn="base" hangingPunct="0">
                <a:spcBef>
                  <a:spcPct val="0"/>
                </a:spcBef>
                <a:spcAft>
                  <a:spcPct val="0"/>
                </a:spcAft>
                <a:defRPr>
                  <a:solidFill>
                    <a:srgbClr val="000000"/>
                  </a:solidFill>
                  <a:latin typeface="Calibri" charset="0"/>
                  <a:ea typeface="Calibri" charset="0"/>
                  <a:cs typeface="Calibri" charset="0"/>
                  <a:sym typeface="Calibri" charset="0"/>
                </a:defRPr>
              </a:lvl9pPr>
            </a:lstStyle>
            <a:p>
              <a:r>
                <a:rPr lang="it-IT" altLang="it-IT" sz="700"/>
                <a:t>Marta Ruffi</a:t>
              </a:r>
            </a:p>
          </p:txBody>
        </p:sp>
        <p:pic>
          <p:nvPicPr>
            <p:cNvPr id="4101" name="Picture 5" descr="pasted-image.tif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3754"/>
              <a:ext cx="178232" cy="1782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Tree>
    <p:extLst>
      <p:ext uri="{BB962C8B-B14F-4D97-AF65-F5344CB8AC3E}">
        <p14:creationId xmlns:p14="http://schemas.microsoft.com/office/powerpoint/2010/main" val="585253326"/>
      </p:ext>
    </p:extLst>
  </p:cSld>
  <p:clrMapOvr>
    <a:masterClrMapping/>
  </p:clrMapOvr>
  <p:transition spd="med"/>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1" name="Picture 1" descr="metà campo.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264150" y="546101"/>
            <a:ext cx="5403850" cy="6310313"/>
          </a:xfrm>
          <a:prstGeom prst="rect">
            <a:avLst/>
          </a:prstGeom>
          <a:noFill/>
          <a:ln w="9525" cap="flat" cmpd="sng">
            <a:solidFill>
              <a:srgbClr val="000000"/>
            </a:solidFill>
            <a:prstDash val="sysDash"/>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5122" name="Rectangle 2"/>
          <p:cNvSpPr>
            <a:spLocks/>
          </p:cNvSpPr>
          <p:nvPr/>
        </p:nvSpPr>
        <p:spPr bwMode="auto">
          <a:xfrm>
            <a:off x="1782763" y="250825"/>
            <a:ext cx="1352550" cy="40011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spAutoFit/>
          </a:bodyPr>
          <a:lstStyle/>
          <a:p>
            <a:r>
              <a:rPr lang="it-IT" altLang="it-IT" sz="2000">
                <a:solidFill>
                  <a:srgbClr val="FF0000"/>
                </a:solidFill>
              </a:rPr>
              <a:t>TECNIQUE</a:t>
            </a:r>
          </a:p>
        </p:txBody>
      </p:sp>
      <p:sp>
        <p:nvSpPr>
          <p:cNvPr id="5123" name="AutoShape 3"/>
          <p:cNvSpPr>
            <a:spLocks/>
          </p:cNvSpPr>
          <p:nvPr/>
        </p:nvSpPr>
        <p:spPr bwMode="auto">
          <a:xfrm>
            <a:off x="6643688" y="5133975"/>
            <a:ext cx="341312" cy="300038"/>
          </a:xfrm>
          <a:prstGeom prst="triangle">
            <a:avLst>
              <a:gd name="adj" fmla="val 50000"/>
            </a:avLst>
          </a:prstGeom>
          <a:solidFill>
            <a:srgbClr val="FFFF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5124" name="AutoShape 4"/>
          <p:cNvSpPr>
            <a:spLocks/>
          </p:cNvSpPr>
          <p:nvPr/>
        </p:nvSpPr>
        <p:spPr bwMode="auto">
          <a:xfrm>
            <a:off x="9278938" y="5133975"/>
            <a:ext cx="328612" cy="300038"/>
          </a:xfrm>
          <a:prstGeom prst="triangle">
            <a:avLst>
              <a:gd name="adj" fmla="val 50000"/>
            </a:avLst>
          </a:prstGeom>
          <a:solidFill>
            <a:srgbClr val="FFFF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5125" name="AutoShape 5"/>
          <p:cNvSpPr>
            <a:spLocks/>
          </p:cNvSpPr>
          <p:nvPr/>
        </p:nvSpPr>
        <p:spPr bwMode="auto">
          <a:xfrm>
            <a:off x="6643688" y="3413126"/>
            <a:ext cx="341312" cy="327025"/>
          </a:xfrm>
          <a:prstGeom prst="triangle">
            <a:avLst>
              <a:gd name="adj" fmla="val 50000"/>
            </a:avLst>
          </a:prstGeom>
          <a:solidFill>
            <a:srgbClr val="FFFF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5126" name="Oval 6"/>
          <p:cNvSpPr>
            <a:spLocks/>
          </p:cNvSpPr>
          <p:nvPr/>
        </p:nvSpPr>
        <p:spPr bwMode="auto">
          <a:xfrm>
            <a:off x="6985001" y="5297489"/>
            <a:ext cx="163513" cy="136525"/>
          </a:xfrm>
          <a:prstGeom prst="ellipse">
            <a:avLst/>
          </a:prstGeom>
          <a:solidFill>
            <a:srgbClr val="FFFFFF"/>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5127" name="Line 7"/>
          <p:cNvSpPr>
            <a:spLocks noChangeShapeType="1"/>
          </p:cNvSpPr>
          <p:nvPr/>
        </p:nvSpPr>
        <p:spPr bwMode="auto">
          <a:xfrm flipH="1" flipV="1">
            <a:off x="6821489" y="3849689"/>
            <a:ext cx="14287" cy="1119187"/>
          </a:xfrm>
          <a:prstGeom prst="line">
            <a:avLst/>
          </a:prstGeom>
          <a:noFill/>
          <a:ln w="25400" cap="flat" cmpd="sng">
            <a:solidFill>
              <a:srgbClr val="000000"/>
            </a:solidFill>
            <a:prstDash val="solid"/>
            <a:round/>
            <a:headEnd type="none" w="med" len="med"/>
            <a:tailEnd type="triangle" w="med" len="med"/>
          </a:ln>
          <a:effectLst>
            <a:outerShdw blurRad="38100" dist="20000" dir="5400000" algn="ctr" rotWithShape="0">
              <a:srgbClr val="000000">
                <a:alpha val="37999"/>
              </a:srgbClr>
            </a:outerShdw>
          </a:effectLst>
          <a:extLst>
            <a:ext uri="{909E8E84-426E-40DD-AFC4-6F175D3DCCD1}">
              <a14:hiddenFill xmlns:a14="http://schemas.microsoft.com/office/drawing/2010/main">
                <a:noFill/>
              </a14:hiddenFill>
            </a:ext>
          </a:extLst>
        </p:spPr>
        <p:txBody>
          <a:bodyPr lIns="45720" rIns="45720"/>
          <a:lstStyle/>
          <a:p>
            <a:endParaRPr lang="it-IT" altLang="it-IT"/>
          </a:p>
        </p:txBody>
      </p:sp>
      <p:sp>
        <p:nvSpPr>
          <p:cNvPr id="5128" name="Line 8"/>
          <p:cNvSpPr>
            <a:spLocks noChangeShapeType="1"/>
          </p:cNvSpPr>
          <p:nvPr/>
        </p:nvSpPr>
        <p:spPr bwMode="auto">
          <a:xfrm>
            <a:off x="7148514" y="3740150"/>
            <a:ext cx="2130425" cy="0"/>
          </a:xfrm>
          <a:prstGeom prst="line">
            <a:avLst/>
          </a:prstGeom>
          <a:noFill/>
          <a:ln w="25400" cap="flat" cmpd="sng">
            <a:solidFill>
              <a:srgbClr val="000000"/>
            </a:solidFill>
            <a:prstDash val="solid"/>
            <a:round/>
            <a:headEnd type="none" w="med" len="med"/>
            <a:tailEnd type="triangle" w="med" len="med"/>
          </a:ln>
          <a:effectLst>
            <a:outerShdw blurRad="38100" dist="20000" dir="5400000" algn="ctr" rotWithShape="0">
              <a:srgbClr val="000000">
                <a:alpha val="37999"/>
              </a:srgbClr>
            </a:outerShdw>
          </a:effectLst>
          <a:extLst>
            <a:ext uri="{909E8E84-426E-40DD-AFC4-6F175D3DCCD1}">
              <a14:hiddenFill xmlns:a14="http://schemas.microsoft.com/office/drawing/2010/main">
                <a:noFill/>
              </a14:hiddenFill>
            </a:ext>
          </a:extLst>
        </p:spPr>
        <p:txBody>
          <a:bodyPr lIns="45720" rIns="45720"/>
          <a:lstStyle/>
          <a:p>
            <a:endParaRPr lang="it-IT" altLang="it-IT"/>
          </a:p>
        </p:txBody>
      </p:sp>
      <p:sp>
        <p:nvSpPr>
          <p:cNvPr id="5129" name="Line 9"/>
          <p:cNvSpPr>
            <a:spLocks noChangeShapeType="1"/>
          </p:cNvSpPr>
          <p:nvPr/>
        </p:nvSpPr>
        <p:spPr bwMode="auto">
          <a:xfrm flipV="1">
            <a:off x="9471025" y="3849689"/>
            <a:ext cx="0" cy="1228725"/>
          </a:xfrm>
          <a:prstGeom prst="line">
            <a:avLst/>
          </a:prstGeom>
          <a:noFill/>
          <a:ln w="25400" cap="flat" cmpd="sng">
            <a:solidFill>
              <a:srgbClr val="000000"/>
            </a:solidFill>
            <a:prstDash val="sysDash"/>
            <a:round/>
            <a:headEnd type="none" w="med" len="med"/>
            <a:tailEnd type="none" w="med" len="med"/>
          </a:ln>
          <a:effectLst>
            <a:outerShdw blurRad="38100" dist="20000" dir="5400000" algn="ctr" rotWithShape="0">
              <a:srgbClr val="000000">
                <a:alpha val="37999"/>
              </a:srgbClr>
            </a:outerShdw>
          </a:effectLst>
          <a:extLst>
            <a:ext uri="{909E8E84-426E-40DD-AFC4-6F175D3DCCD1}">
              <a14:hiddenFill xmlns:a14="http://schemas.microsoft.com/office/drawing/2010/main">
                <a:noFill/>
              </a14:hiddenFill>
            </a:ext>
          </a:extLst>
        </p:spPr>
        <p:txBody>
          <a:bodyPr lIns="45720" rIns="45720"/>
          <a:lstStyle/>
          <a:p>
            <a:endParaRPr lang="it-IT" altLang="it-IT"/>
          </a:p>
        </p:txBody>
      </p:sp>
      <p:sp>
        <p:nvSpPr>
          <p:cNvPr id="5130" name="Oval 10"/>
          <p:cNvSpPr>
            <a:spLocks/>
          </p:cNvSpPr>
          <p:nvPr/>
        </p:nvSpPr>
        <p:spPr bwMode="auto">
          <a:xfrm>
            <a:off x="9375775" y="3630614"/>
            <a:ext cx="95250" cy="109537"/>
          </a:xfrm>
          <a:prstGeom prst="ellipse">
            <a:avLst/>
          </a:prstGeom>
          <a:solidFill>
            <a:srgbClr val="0000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5131" name="Line 11"/>
          <p:cNvSpPr>
            <a:spLocks noChangeShapeType="1"/>
          </p:cNvSpPr>
          <p:nvPr/>
        </p:nvSpPr>
        <p:spPr bwMode="auto">
          <a:xfrm flipH="1" flipV="1">
            <a:off x="7148514" y="2128839"/>
            <a:ext cx="2130425" cy="1284287"/>
          </a:xfrm>
          <a:prstGeom prst="line">
            <a:avLst/>
          </a:prstGeom>
          <a:noFill/>
          <a:ln w="25400" cap="flat" cmpd="sng">
            <a:solidFill>
              <a:srgbClr val="000000"/>
            </a:solidFill>
            <a:prstDash val="solid"/>
            <a:round/>
            <a:headEnd type="none" w="med" len="med"/>
            <a:tailEnd type="triangle" w="med" len="med"/>
          </a:ln>
          <a:effectLst>
            <a:outerShdw blurRad="38100" dist="20000" dir="5400000" algn="ctr" rotWithShape="0">
              <a:srgbClr val="000000">
                <a:alpha val="37999"/>
              </a:srgbClr>
            </a:outerShdw>
          </a:effectLst>
          <a:extLst>
            <a:ext uri="{909E8E84-426E-40DD-AFC4-6F175D3DCCD1}">
              <a14:hiddenFill xmlns:a14="http://schemas.microsoft.com/office/drawing/2010/main">
                <a:noFill/>
              </a14:hiddenFill>
            </a:ext>
          </a:extLst>
        </p:spPr>
        <p:txBody>
          <a:bodyPr lIns="45720" rIns="45720"/>
          <a:lstStyle/>
          <a:p>
            <a:endParaRPr lang="it-IT" altLang="it-IT"/>
          </a:p>
        </p:txBody>
      </p:sp>
      <p:sp>
        <p:nvSpPr>
          <p:cNvPr id="5132" name="AutoShape 12"/>
          <p:cNvSpPr>
            <a:spLocks/>
          </p:cNvSpPr>
          <p:nvPr/>
        </p:nvSpPr>
        <p:spPr bwMode="auto">
          <a:xfrm>
            <a:off x="5961064" y="2157414"/>
            <a:ext cx="1119187" cy="3152775"/>
          </a:xfrm>
          <a:custGeom>
            <a:avLst/>
            <a:gdLst>
              <a:gd name="T0" fmla="+- 0 10808 17"/>
              <a:gd name="T1" fmla="*/ T0 w 21583"/>
              <a:gd name="T2" fmla="*/ 10800 h 21600"/>
              <a:gd name="T3" fmla="+- 0 10808 17"/>
              <a:gd name="T4" fmla="*/ T3 w 21583"/>
              <a:gd name="T5" fmla="*/ 10800 h 21600"/>
              <a:gd name="T6" fmla="+- 0 10808 17"/>
              <a:gd name="T7" fmla="*/ T6 w 21583"/>
              <a:gd name="T8" fmla="*/ 10800 h 21600"/>
              <a:gd name="T9" fmla="+- 0 10808 17"/>
              <a:gd name="T10" fmla="*/ T9 w 21583"/>
              <a:gd name="T11" fmla="*/ 10800 h 21600"/>
            </a:gdLst>
            <a:ahLst/>
            <a:cxnLst>
              <a:cxn ang="0">
                <a:pos x="T1" y="T2"/>
              </a:cxn>
              <a:cxn ang="0">
                <a:pos x="T4" y="T5"/>
              </a:cxn>
              <a:cxn ang="0">
                <a:pos x="T7" y="T8"/>
              </a:cxn>
              <a:cxn ang="0">
                <a:pos x="T10" y="T11"/>
              </a:cxn>
            </a:cxnLst>
            <a:rect l="0" t="0" r="r" b="b"/>
            <a:pathLst>
              <a:path w="21583" h="21600">
                <a:moveTo>
                  <a:pt x="12108" y="21600"/>
                </a:moveTo>
                <a:cubicBezTo>
                  <a:pt x="11406" y="21413"/>
                  <a:pt x="10669" y="21242"/>
                  <a:pt x="10003" y="21039"/>
                </a:cubicBezTo>
                <a:cubicBezTo>
                  <a:pt x="9437" y="20867"/>
                  <a:pt x="8950" y="20665"/>
                  <a:pt x="8423" y="20478"/>
                </a:cubicBezTo>
                <a:lnTo>
                  <a:pt x="3949" y="18888"/>
                </a:lnTo>
                <a:lnTo>
                  <a:pt x="3160" y="18608"/>
                </a:lnTo>
                <a:cubicBezTo>
                  <a:pt x="2809" y="18483"/>
                  <a:pt x="2329" y="18391"/>
                  <a:pt x="2107" y="18234"/>
                </a:cubicBezTo>
                <a:cubicBezTo>
                  <a:pt x="1931" y="18109"/>
                  <a:pt x="1782" y="17979"/>
                  <a:pt x="1580" y="17860"/>
                </a:cubicBezTo>
                <a:cubicBezTo>
                  <a:pt x="1255" y="17667"/>
                  <a:pt x="528" y="17299"/>
                  <a:pt x="528" y="17299"/>
                </a:cubicBezTo>
                <a:cubicBezTo>
                  <a:pt x="255" y="16718"/>
                  <a:pt x="-17" y="16232"/>
                  <a:pt x="1" y="15616"/>
                </a:cubicBezTo>
                <a:cubicBezTo>
                  <a:pt x="78" y="13028"/>
                  <a:pt x="277" y="10441"/>
                  <a:pt x="528" y="7855"/>
                </a:cubicBezTo>
                <a:cubicBezTo>
                  <a:pt x="540" y="7726"/>
                  <a:pt x="648" y="7599"/>
                  <a:pt x="791" y="7481"/>
                </a:cubicBezTo>
                <a:cubicBezTo>
                  <a:pt x="915" y="7377"/>
                  <a:pt x="1127" y="7290"/>
                  <a:pt x="1317" y="7200"/>
                </a:cubicBezTo>
                <a:cubicBezTo>
                  <a:pt x="1654" y="7040"/>
                  <a:pt x="2004" y="6884"/>
                  <a:pt x="2370" y="6732"/>
                </a:cubicBezTo>
                <a:cubicBezTo>
                  <a:pt x="3355" y="6324"/>
                  <a:pt x="3319" y="6619"/>
                  <a:pt x="4476" y="5797"/>
                </a:cubicBezTo>
                <a:cubicBezTo>
                  <a:pt x="5665" y="4952"/>
                  <a:pt x="4162" y="5965"/>
                  <a:pt x="6581" y="4675"/>
                </a:cubicBezTo>
                <a:cubicBezTo>
                  <a:pt x="6757" y="4582"/>
                  <a:pt x="6905" y="4481"/>
                  <a:pt x="7107" y="4395"/>
                </a:cubicBezTo>
                <a:cubicBezTo>
                  <a:pt x="7346" y="4293"/>
                  <a:pt x="7669" y="4219"/>
                  <a:pt x="7897" y="4114"/>
                </a:cubicBezTo>
                <a:cubicBezTo>
                  <a:pt x="8198" y="3977"/>
                  <a:pt x="9260" y="3349"/>
                  <a:pt x="9739" y="3179"/>
                </a:cubicBezTo>
                <a:cubicBezTo>
                  <a:pt x="10137" y="3038"/>
                  <a:pt x="10617" y="2930"/>
                  <a:pt x="11055" y="2805"/>
                </a:cubicBezTo>
                <a:cubicBezTo>
                  <a:pt x="11649" y="2172"/>
                  <a:pt x="10812" y="2815"/>
                  <a:pt x="12108" y="2431"/>
                </a:cubicBezTo>
                <a:cubicBezTo>
                  <a:pt x="12445" y="2331"/>
                  <a:pt x="12634" y="2182"/>
                  <a:pt x="12898" y="2057"/>
                </a:cubicBezTo>
                <a:cubicBezTo>
                  <a:pt x="13112" y="1828"/>
                  <a:pt x="13281" y="1605"/>
                  <a:pt x="13687" y="1403"/>
                </a:cubicBezTo>
                <a:cubicBezTo>
                  <a:pt x="13904" y="1295"/>
                  <a:pt x="14239" y="1224"/>
                  <a:pt x="14477" y="1122"/>
                </a:cubicBezTo>
                <a:cubicBezTo>
                  <a:pt x="14835" y="969"/>
                  <a:pt x="15019" y="763"/>
                  <a:pt x="15530" y="655"/>
                </a:cubicBezTo>
                <a:cubicBezTo>
                  <a:pt x="15767" y="604"/>
                  <a:pt x="16056" y="592"/>
                  <a:pt x="16319" y="561"/>
                </a:cubicBezTo>
                <a:cubicBezTo>
                  <a:pt x="16582" y="499"/>
                  <a:pt x="16799" y="398"/>
                  <a:pt x="17109" y="374"/>
                </a:cubicBezTo>
                <a:cubicBezTo>
                  <a:pt x="18056" y="302"/>
                  <a:pt x="19045" y="329"/>
                  <a:pt x="20004" y="281"/>
                </a:cubicBezTo>
                <a:cubicBezTo>
                  <a:pt x="20278" y="267"/>
                  <a:pt x="20530" y="218"/>
                  <a:pt x="20793" y="187"/>
                </a:cubicBezTo>
                <a:lnTo>
                  <a:pt x="21583" y="0"/>
                </a:lnTo>
              </a:path>
            </a:pathLst>
          </a:custGeom>
          <a:noFill/>
          <a:ln w="25400" cap="flat" cmpd="sng">
            <a:solidFill>
              <a:srgbClr val="000000"/>
            </a:solidFill>
            <a:prstDash val="sysDash"/>
            <a:round/>
            <a:headEnd type="none" w="med" len="med"/>
            <a:tailEnd type="none" w="med" len="med"/>
          </a:ln>
          <a:effectLst>
            <a:outerShdw blurRad="38100" dist="20000" dir="5400000" algn="ctr" rotWithShape="0">
              <a:srgbClr val="000000">
                <a:alpha val="37999"/>
              </a:srgbClr>
            </a:outerShdw>
          </a:effectLst>
          <a:extLst>
            <a:ext uri="{909E8E84-426E-40DD-AFC4-6F175D3DCCD1}">
              <a14:hiddenFill xmlns:a14="http://schemas.microsoft.com/office/drawing/2010/main">
                <a:solidFill>
                  <a:srgbClr val="FFFFFF"/>
                </a:solidFill>
              </a14:hiddenFill>
            </a:ext>
          </a:extLst>
        </p:spPr>
        <p:txBody>
          <a:bodyPr lIns="45720" rIns="45720" anchor="ctr"/>
          <a:lstStyle/>
          <a:p>
            <a:pPr algn="ctr"/>
            <a:endParaRPr lang="it-IT" altLang="it-IT"/>
          </a:p>
        </p:txBody>
      </p:sp>
      <p:sp>
        <p:nvSpPr>
          <p:cNvPr id="5133" name="Oval 13"/>
          <p:cNvSpPr>
            <a:spLocks/>
          </p:cNvSpPr>
          <p:nvPr/>
        </p:nvSpPr>
        <p:spPr bwMode="auto">
          <a:xfrm>
            <a:off x="7080251" y="2128839"/>
            <a:ext cx="68263" cy="46037"/>
          </a:xfrm>
          <a:prstGeom prst="ellipse">
            <a:avLst/>
          </a:prstGeom>
          <a:solidFill>
            <a:srgbClr val="0000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5134" name="Line 14"/>
          <p:cNvSpPr>
            <a:spLocks noChangeShapeType="1"/>
          </p:cNvSpPr>
          <p:nvPr/>
        </p:nvSpPr>
        <p:spPr bwMode="auto">
          <a:xfrm flipV="1">
            <a:off x="7148513" y="941388"/>
            <a:ext cx="792162" cy="1187450"/>
          </a:xfrm>
          <a:prstGeom prst="line">
            <a:avLst/>
          </a:prstGeom>
          <a:noFill/>
          <a:ln w="25400" cap="flat" cmpd="sng">
            <a:solidFill>
              <a:srgbClr val="000000"/>
            </a:solidFill>
            <a:prstDash val="solid"/>
            <a:round/>
            <a:headEnd type="none" w="med" len="med"/>
            <a:tailEnd type="triangle" w="med" len="med"/>
          </a:ln>
          <a:effectLst>
            <a:outerShdw blurRad="38100" dist="20000" dir="5400000" algn="ctr" rotWithShape="0">
              <a:srgbClr val="000000">
                <a:alpha val="37999"/>
              </a:srgbClr>
            </a:outerShdw>
          </a:effectLst>
          <a:extLst>
            <a:ext uri="{909E8E84-426E-40DD-AFC4-6F175D3DCCD1}">
              <a14:hiddenFill xmlns:a14="http://schemas.microsoft.com/office/drawing/2010/main">
                <a:noFill/>
              </a14:hiddenFill>
            </a:ext>
          </a:extLst>
        </p:spPr>
        <p:txBody>
          <a:bodyPr lIns="45720" rIns="45720"/>
          <a:lstStyle/>
          <a:p>
            <a:endParaRPr lang="it-IT" altLang="it-IT"/>
          </a:p>
        </p:txBody>
      </p:sp>
      <p:sp>
        <p:nvSpPr>
          <p:cNvPr id="5135" name="Rectangle 15"/>
          <p:cNvSpPr>
            <a:spLocks/>
          </p:cNvSpPr>
          <p:nvPr/>
        </p:nvSpPr>
        <p:spPr bwMode="auto">
          <a:xfrm>
            <a:off x="6800851" y="5508625"/>
            <a:ext cx="225383" cy="3693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p>
            <a:r>
              <a:rPr lang="it-IT" altLang="it-IT"/>
              <a:t>A</a:t>
            </a:r>
          </a:p>
        </p:txBody>
      </p:sp>
      <p:sp>
        <p:nvSpPr>
          <p:cNvPr id="5136" name="Rectangle 16"/>
          <p:cNvSpPr>
            <a:spLocks/>
          </p:cNvSpPr>
          <p:nvPr/>
        </p:nvSpPr>
        <p:spPr bwMode="auto">
          <a:xfrm>
            <a:off x="9471026" y="5508625"/>
            <a:ext cx="320675" cy="3693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spAutoFit/>
          </a:bodyPr>
          <a:lstStyle/>
          <a:p>
            <a:r>
              <a:rPr lang="it-IT" altLang="it-IT"/>
              <a:t>C</a:t>
            </a:r>
          </a:p>
        </p:txBody>
      </p:sp>
      <p:sp>
        <p:nvSpPr>
          <p:cNvPr id="5137" name="Rectangle 17"/>
          <p:cNvSpPr>
            <a:spLocks/>
          </p:cNvSpPr>
          <p:nvPr/>
        </p:nvSpPr>
        <p:spPr bwMode="auto">
          <a:xfrm>
            <a:off x="6370638" y="3413125"/>
            <a:ext cx="273050" cy="3693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spAutoFit/>
          </a:bodyPr>
          <a:lstStyle/>
          <a:p>
            <a:r>
              <a:rPr lang="it-IT" altLang="it-IT"/>
              <a:t>B</a:t>
            </a:r>
          </a:p>
        </p:txBody>
      </p:sp>
      <p:sp>
        <p:nvSpPr>
          <p:cNvPr id="5138" name="Rectangle 18"/>
          <p:cNvSpPr>
            <a:spLocks/>
          </p:cNvSpPr>
          <p:nvPr/>
        </p:nvSpPr>
        <p:spPr bwMode="auto">
          <a:xfrm>
            <a:off x="1782763" y="1241425"/>
            <a:ext cx="3332162" cy="34163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spAutoFit/>
          </a:bodyPr>
          <a:lstStyle/>
          <a:p>
            <a:r>
              <a:rPr lang="it-IT" altLang="it-IT">
                <a:solidFill>
                  <a:srgbClr val="FF0000"/>
                </a:solidFill>
              </a:rPr>
              <a:t>EXERCISE N°1</a:t>
            </a:r>
          </a:p>
          <a:p>
            <a:endParaRPr lang="it-IT" altLang="it-IT">
              <a:solidFill>
                <a:srgbClr val="FF0000"/>
              </a:solidFill>
            </a:endParaRPr>
          </a:p>
          <a:p>
            <a:r>
              <a:rPr lang="it-IT" altLang="it-IT"/>
              <a:t>A pass the ball to B, C run whitout the ball, receives from b and pass to A.</a:t>
            </a:r>
          </a:p>
          <a:p>
            <a:r>
              <a:rPr lang="it-IT" altLang="it-IT"/>
              <a:t>A shoots.</a:t>
            </a:r>
            <a:r>
              <a:rPr lang="it-IT" altLang="it-IT">
                <a:solidFill>
                  <a:srgbClr val="FF0000"/>
                </a:solidFill>
              </a:rPr>
              <a:t> </a:t>
            </a:r>
          </a:p>
          <a:p>
            <a:endParaRPr lang="it-IT" altLang="it-IT">
              <a:solidFill>
                <a:srgbClr val="FF0000"/>
              </a:solidFill>
            </a:endParaRPr>
          </a:p>
          <a:p>
            <a:endParaRPr lang="it-IT" altLang="it-IT">
              <a:solidFill>
                <a:srgbClr val="FF0000"/>
              </a:solidFill>
            </a:endParaRPr>
          </a:p>
          <a:p>
            <a:r>
              <a:rPr lang="it-IT" altLang="it-IT">
                <a:solidFill>
                  <a:srgbClr val="FF0000"/>
                </a:solidFill>
              </a:rPr>
              <a:t>SKILL ACQUISITION:</a:t>
            </a:r>
          </a:p>
          <a:p>
            <a:endParaRPr lang="it-IT" altLang="it-IT">
              <a:solidFill>
                <a:srgbClr val="FF0000"/>
              </a:solidFill>
            </a:endParaRPr>
          </a:p>
          <a:p>
            <a:r>
              <a:rPr lang="it-IT" altLang="it-IT">
                <a:solidFill>
                  <a:srgbClr val="FF0000"/>
                </a:solidFill>
              </a:rPr>
              <a:t>- </a:t>
            </a:r>
            <a:r>
              <a:rPr lang="it-IT" altLang="it-IT"/>
              <a:t>Reception in the running</a:t>
            </a:r>
            <a:endParaRPr lang="it-IT" altLang="it-IT">
              <a:solidFill>
                <a:srgbClr val="FF0000"/>
              </a:solidFill>
            </a:endParaRPr>
          </a:p>
          <a:p>
            <a:r>
              <a:rPr lang="it-IT" altLang="it-IT">
                <a:solidFill>
                  <a:srgbClr val="FF0000"/>
                </a:solidFill>
              </a:rPr>
              <a:t>- </a:t>
            </a:r>
            <a:r>
              <a:rPr lang="it-IT" altLang="it-IT"/>
              <a:t>Movement without the ball</a:t>
            </a:r>
            <a:endParaRPr lang="it-IT" altLang="it-IT">
              <a:solidFill>
                <a:srgbClr val="FF0000"/>
              </a:solidFill>
            </a:endParaRPr>
          </a:p>
        </p:txBody>
      </p:sp>
      <p:grpSp>
        <p:nvGrpSpPr>
          <p:cNvPr id="5139" name="Group 19"/>
          <p:cNvGrpSpPr>
            <a:grpSpLocks/>
          </p:cNvGrpSpPr>
          <p:nvPr/>
        </p:nvGrpSpPr>
        <p:grpSpPr bwMode="auto">
          <a:xfrm>
            <a:off x="1998663" y="6500815"/>
            <a:ext cx="684020" cy="200055"/>
            <a:chOff x="0" y="0"/>
            <a:chExt cx="684292" cy="200988"/>
          </a:xfrm>
        </p:grpSpPr>
        <p:sp>
          <p:nvSpPr>
            <p:cNvPr id="5140" name="Rectangle 20"/>
            <p:cNvSpPr>
              <a:spLocks/>
            </p:cNvSpPr>
            <p:nvPr/>
          </p:nvSpPr>
          <p:spPr bwMode="auto">
            <a:xfrm>
              <a:off x="174975" y="0"/>
              <a:ext cx="509317" cy="2009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lvl1pPr>
                <a:defRPr>
                  <a:solidFill>
                    <a:srgbClr val="000000"/>
                  </a:solidFill>
                  <a:latin typeface="Calibri" charset="0"/>
                  <a:ea typeface="Calibri" charset="0"/>
                  <a:cs typeface="Calibri" charset="0"/>
                  <a:sym typeface="Calibri" charset="0"/>
                </a:defRPr>
              </a:lvl1pPr>
              <a:lvl2pPr>
                <a:defRPr>
                  <a:solidFill>
                    <a:srgbClr val="000000"/>
                  </a:solidFill>
                  <a:latin typeface="Calibri" charset="0"/>
                  <a:ea typeface="Calibri" charset="0"/>
                  <a:cs typeface="Calibri" charset="0"/>
                  <a:sym typeface="Calibri" charset="0"/>
                </a:defRPr>
              </a:lvl2pPr>
              <a:lvl3pPr>
                <a:defRPr>
                  <a:solidFill>
                    <a:srgbClr val="000000"/>
                  </a:solidFill>
                  <a:latin typeface="Calibri" charset="0"/>
                  <a:ea typeface="Calibri" charset="0"/>
                  <a:cs typeface="Calibri" charset="0"/>
                  <a:sym typeface="Calibri" charset="0"/>
                </a:defRPr>
              </a:lvl3pPr>
              <a:lvl4pPr>
                <a:defRPr>
                  <a:solidFill>
                    <a:srgbClr val="000000"/>
                  </a:solidFill>
                  <a:latin typeface="Calibri" charset="0"/>
                  <a:ea typeface="Calibri" charset="0"/>
                  <a:cs typeface="Calibri" charset="0"/>
                  <a:sym typeface="Calibri" charset="0"/>
                </a:defRPr>
              </a:lvl4pPr>
              <a:lvl5pPr>
                <a:defRPr>
                  <a:solidFill>
                    <a:srgbClr val="000000"/>
                  </a:solidFill>
                  <a:latin typeface="Calibri" charset="0"/>
                  <a:ea typeface="Calibri" charset="0"/>
                  <a:cs typeface="Calibri" charset="0"/>
                  <a:sym typeface="Calibri" charset="0"/>
                </a:defRPr>
              </a:lvl5pPr>
              <a:lvl6pPr marL="457200" indent="1828800" fontAlgn="base" hangingPunct="0">
                <a:spcBef>
                  <a:spcPct val="0"/>
                </a:spcBef>
                <a:spcAft>
                  <a:spcPct val="0"/>
                </a:spcAft>
                <a:defRPr>
                  <a:solidFill>
                    <a:srgbClr val="000000"/>
                  </a:solidFill>
                  <a:latin typeface="Calibri" charset="0"/>
                  <a:ea typeface="Calibri" charset="0"/>
                  <a:cs typeface="Calibri" charset="0"/>
                  <a:sym typeface="Calibri" charset="0"/>
                </a:defRPr>
              </a:lvl6pPr>
              <a:lvl7pPr marL="914400" indent="1828800" fontAlgn="base" hangingPunct="0">
                <a:spcBef>
                  <a:spcPct val="0"/>
                </a:spcBef>
                <a:spcAft>
                  <a:spcPct val="0"/>
                </a:spcAft>
                <a:defRPr>
                  <a:solidFill>
                    <a:srgbClr val="000000"/>
                  </a:solidFill>
                  <a:latin typeface="Calibri" charset="0"/>
                  <a:ea typeface="Calibri" charset="0"/>
                  <a:cs typeface="Calibri" charset="0"/>
                  <a:sym typeface="Calibri" charset="0"/>
                </a:defRPr>
              </a:lvl7pPr>
              <a:lvl8pPr marL="1371600" indent="1828800" fontAlgn="base" hangingPunct="0">
                <a:spcBef>
                  <a:spcPct val="0"/>
                </a:spcBef>
                <a:spcAft>
                  <a:spcPct val="0"/>
                </a:spcAft>
                <a:defRPr>
                  <a:solidFill>
                    <a:srgbClr val="000000"/>
                  </a:solidFill>
                  <a:latin typeface="Calibri" charset="0"/>
                  <a:ea typeface="Calibri" charset="0"/>
                  <a:cs typeface="Calibri" charset="0"/>
                  <a:sym typeface="Calibri" charset="0"/>
                </a:defRPr>
              </a:lvl8pPr>
              <a:lvl9pPr marL="1828800" indent="1828800" fontAlgn="base" hangingPunct="0">
                <a:spcBef>
                  <a:spcPct val="0"/>
                </a:spcBef>
                <a:spcAft>
                  <a:spcPct val="0"/>
                </a:spcAft>
                <a:defRPr>
                  <a:solidFill>
                    <a:srgbClr val="000000"/>
                  </a:solidFill>
                  <a:latin typeface="Calibri" charset="0"/>
                  <a:ea typeface="Calibri" charset="0"/>
                  <a:cs typeface="Calibri" charset="0"/>
                  <a:sym typeface="Calibri" charset="0"/>
                </a:defRPr>
              </a:lvl9pPr>
            </a:lstStyle>
            <a:p>
              <a:r>
                <a:rPr lang="it-IT" altLang="it-IT" sz="700"/>
                <a:t>Marta Ruffi</a:t>
              </a:r>
            </a:p>
          </p:txBody>
        </p:sp>
        <p:pic>
          <p:nvPicPr>
            <p:cNvPr id="5141" name="Picture 21" descr="pasted-image.tif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3754"/>
              <a:ext cx="178232" cy="1782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Tree>
    <p:extLst>
      <p:ext uri="{BB962C8B-B14F-4D97-AF65-F5344CB8AC3E}">
        <p14:creationId xmlns:p14="http://schemas.microsoft.com/office/powerpoint/2010/main" val="877546822"/>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7" name="Picture 1" descr="image2.jpe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680200" y="254000"/>
            <a:ext cx="5207000" cy="634920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nvGrpSpPr>
          <p:cNvPr id="14338" name="Group 2"/>
          <p:cNvGrpSpPr>
            <a:grpSpLocks/>
          </p:cNvGrpSpPr>
          <p:nvPr/>
        </p:nvGrpSpPr>
        <p:grpSpPr bwMode="auto">
          <a:xfrm>
            <a:off x="2880519" y="171450"/>
            <a:ext cx="1620044" cy="653072"/>
            <a:chOff x="0" y="0"/>
            <a:chExt cx="3240005" cy="1305741"/>
          </a:xfrm>
        </p:grpSpPr>
        <p:sp>
          <p:nvSpPr>
            <p:cNvPr id="14339" name="Rectangle 3"/>
            <p:cNvSpPr>
              <a:spLocks/>
            </p:cNvSpPr>
            <p:nvPr/>
          </p:nvSpPr>
          <p:spPr bwMode="auto">
            <a:xfrm>
              <a:off x="0" y="0"/>
              <a:ext cx="3240005" cy="1305741"/>
            </a:xfrm>
            <a:prstGeom prst="rect">
              <a:avLst/>
            </a:prstGeom>
            <a:solidFill>
              <a:srgbClr val="F76028"/>
            </a:solidFill>
            <a:ln w="9525" cap="flat" cmpd="sng">
              <a:solidFill>
                <a:srgbClr val="F95815"/>
              </a:solidFill>
              <a:prstDash val="solid"/>
              <a:round/>
              <a:headEnd type="none" w="med" len="med"/>
              <a:tailEnd type="none" w="med" len="med"/>
            </a:ln>
            <a:effectLst>
              <a:outerShdw blurRad="38100" dist="23000" dir="5400000" algn="ctr" rotWithShape="0">
                <a:srgbClr val="000000">
                  <a:alpha val="34999"/>
                </a:srgbClr>
              </a:outerShdw>
            </a:effectLst>
          </p:spPr>
          <p:txBody>
            <a:bodyPr lIns="25400" tIns="25400" rIns="25400" bIns="25400" anchor="ctr"/>
            <a:lstStyle>
              <a:lvl1pPr defTabSz="457200">
                <a:defRPr sz="5000">
                  <a:solidFill>
                    <a:srgbClr val="000000"/>
                  </a:solidFill>
                  <a:latin typeface="Helvetica" charset="0"/>
                  <a:ea typeface="Helvetica" charset="0"/>
                  <a:cs typeface="Helvetica" charset="0"/>
                  <a:sym typeface="Helvetica" charset="0"/>
                </a:defRPr>
              </a:lvl1pPr>
              <a:lvl2pPr defTabSz="457200">
                <a:defRPr sz="5000">
                  <a:solidFill>
                    <a:srgbClr val="000000"/>
                  </a:solidFill>
                  <a:latin typeface="Helvetica" charset="0"/>
                  <a:ea typeface="Helvetica" charset="0"/>
                  <a:cs typeface="Helvetica" charset="0"/>
                  <a:sym typeface="Helvetica" charset="0"/>
                </a:defRPr>
              </a:lvl2pPr>
              <a:lvl3pPr defTabSz="457200">
                <a:defRPr sz="5000">
                  <a:solidFill>
                    <a:srgbClr val="000000"/>
                  </a:solidFill>
                  <a:latin typeface="Helvetica" charset="0"/>
                  <a:ea typeface="Helvetica" charset="0"/>
                  <a:cs typeface="Helvetica" charset="0"/>
                  <a:sym typeface="Helvetica" charset="0"/>
                </a:defRPr>
              </a:lvl3pPr>
              <a:lvl4pPr defTabSz="457200">
                <a:defRPr sz="5000">
                  <a:solidFill>
                    <a:srgbClr val="000000"/>
                  </a:solidFill>
                  <a:latin typeface="Helvetica" charset="0"/>
                  <a:ea typeface="Helvetica" charset="0"/>
                  <a:cs typeface="Helvetica" charset="0"/>
                  <a:sym typeface="Helvetica" charset="0"/>
                </a:defRPr>
              </a:lvl4pPr>
              <a:lvl5pPr defTabSz="457200">
                <a:defRPr sz="5000">
                  <a:solidFill>
                    <a:srgbClr val="000000"/>
                  </a:solidFill>
                  <a:latin typeface="Helvetica" charset="0"/>
                  <a:ea typeface="Helvetica" charset="0"/>
                  <a:cs typeface="Helvetica" charset="0"/>
                  <a:sym typeface="Helvetica" charset="0"/>
                </a:defRPr>
              </a:lvl5pPr>
              <a:lvl6pPr marL="457200" algn="ctr" defTabSz="457200"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6pPr>
              <a:lvl7pPr marL="914400" algn="ctr" defTabSz="457200"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7pPr>
              <a:lvl8pPr marL="1371600" algn="ctr" defTabSz="457200"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8pPr>
              <a:lvl9pPr marL="1828800" algn="ctr" defTabSz="457200"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9pPr>
            </a:lstStyle>
            <a:p>
              <a:endParaRPr lang="it-IT" altLang="it-IT" sz="1500">
                <a:solidFill>
                  <a:srgbClr val="FFFFFF"/>
                </a:solidFill>
                <a:latin typeface="Calibri" charset="0"/>
                <a:ea typeface="Calibri" charset="0"/>
                <a:cs typeface="Calibri" charset="0"/>
                <a:sym typeface="Calibri" charset="0"/>
              </a:endParaRPr>
            </a:p>
          </p:txBody>
        </p:sp>
        <p:sp>
          <p:nvSpPr>
            <p:cNvPr id="14340" name="Rectangle 4"/>
            <p:cNvSpPr>
              <a:spLocks/>
            </p:cNvSpPr>
            <p:nvPr/>
          </p:nvSpPr>
          <p:spPr bwMode="auto">
            <a:xfrm>
              <a:off x="520939" y="382806"/>
              <a:ext cx="2198126" cy="55382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59" tIns="22859" rIns="22859" bIns="22859">
              <a:spAutoFit/>
            </a:bodyPr>
            <a:lstStyle>
              <a:lvl1pPr defTabSz="457200">
                <a:defRPr sz="5000">
                  <a:solidFill>
                    <a:srgbClr val="000000"/>
                  </a:solidFill>
                  <a:latin typeface="Helvetica" charset="0"/>
                  <a:ea typeface="Helvetica" charset="0"/>
                  <a:cs typeface="Helvetica" charset="0"/>
                  <a:sym typeface="Helvetica" charset="0"/>
                </a:defRPr>
              </a:lvl1pPr>
              <a:lvl2pPr defTabSz="457200">
                <a:defRPr sz="5000">
                  <a:solidFill>
                    <a:srgbClr val="000000"/>
                  </a:solidFill>
                  <a:latin typeface="Helvetica" charset="0"/>
                  <a:ea typeface="Helvetica" charset="0"/>
                  <a:cs typeface="Helvetica" charset="0"/>
                  <a:sym typeface="Helvetica" charset="0"/>
                </a:defRPr>
              </a:lvl2pPr>
              <a:lvl3pPr defTabSz="457200">
                <a:defRPr sz="5000">
                  <a:solidFill>
                    <a:srgbClr val="000000"/>
                  </a:solidFill>
                  <a:latin typeface="Helvetica" charset="0"/>
                  <a:ea typeface="Helvetica" charset="0"/>
                  <a:cs typeface="Helvetica" charset="0"/>
                  <a:sym typeface="Helvetica" charset="0"/>
                </a:defRPr>
              </a:lvl3pPr>
              <a:lvl4pPr defTabSz="457200">
                <a:defRPr sz="5000">
                  <a:solidFill>
                    <a:srgbClr val="000000"/>
                  </a:solidFill>
                  <a:latin typeface="Helvetica" charset="0"/>
                  <a:ea typeface="Helvetica" charset="0"/>
                  <a:cs typeface="Helvetica" charset="0"/>
                  <a:sym typeface="Helvetica" charset="0"/>
                </a:defRPr>
              </a:lvl4pPr>
              <a:lvl5pPr defTabSz="457200">
                <a:defRPr sz="5000">
                  <a:solidFill>
                    <a:srgbClr val="000000"/>
                  </a:solidFill>
                  <a:latin typeface="Helvetica" charset="0"/>
                  <a:ea typeface="Helvetica" charset="0"/>
                  <a:cs typeface="Helvetica" charset="0"/>
                  <a:sym typeface="Helvetica" charset="0"/>
                </a:defRPr>
              </a:lvl5pPr>
              <a:lvl6pPr marL="457200" algn="ctr" defTabSz="457200"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6pPr>
              <a:lvl7pPr marL="914400" algn="ctr" defTabSz="457200"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7pPr>
              <a:lvl8pPr marL="1371600" algn="ctr" defTabSz="457200"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8pPr>
              <a:lvl9pPr marL="1828800" algn="ctr" defTabSz="457200"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9pPr>
            </a:lstStyle>
            <a:p>
              <a:pPr algn="l"/>
              <a:r>
                <a:rPr lang="it-IT" altLang="it-IT" sz="1500" b="1" i="1">
                  <a:latin typeface="Calibri" charset="0"/>
                  <a:ea typeface="Calibri" charset="0"/>
                  <a:cs typeface="Calibri" charset="0"/>
                  <a:sym typeface="Calibri" charset="0"/>
                </a:rPr>
                <a:t>Game Phase</a:t>
              </a:r>
            </a:p>
          </p:txBody>
        </p:sp>
      </p:grpSp>
      <p:sp>
        <p:nvSpPr>
          <p:cNvPr id="14341" name="AutoShape 5"/>
          <p:cNvSpPr>
            <a:spLocks/>
          </p:cNvSpPr>
          <p:nvPr/>
        </p:nvSpPr>
        <p:spPr bwMode="auto">
          <a:xfrm>
            <a:off x="11067257" y="2613025"/>
            <a:ext cx="165894" cy="1984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14342" name="AutoShape 6"/>
          <p:cNvSpPr>
            <a:spLocks/>
          </p:cNvSpPr>
          <p:nvPr/>
        </p:nvSpPr>
        <p:spPr bwMode="auto">
          <a:xfrm>
            <a:off x="11340307" y="2609850"/>
            <a:ext cx="166688" cy="19923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14343" name="AutoShape 7"/>
          <p:cNvSpPr>
            <a:spLocks/>
          </p:cNvSpPr>
          <p:nvPr/>
        </p:nvSpPr>
        <p:spPr bwMode="auto">
          <a:xfrm>
            <a:off x="9615488" y="1581150"/>
            <a:ext cx="166688" cy="19923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14344" name="AutoShape 8"/>
          <p:cNvSpPr>
            <a:spLocks/>
          </p:cNvSpPr>
          <p:nvPr/>
        </p:nvSpPr>
        <p:spPr bwMode="auto">
          <a:xfrm>
            <a:off x="10292557" y="4121150"/>
            <a:ext cx="166688" cy="19923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14345" name="AutoShape 9"/>
          <p:cNvSpPr>
            <a:spLocks/>
          </p:cNvSpPr>
          <p:nvPr/>
        </p:nvSpPr>
        <p:spPr bwMode="auto">
          <a:xfrm>
            <a:off x="11067257" y="3064669"/>
            <a:ext cx="165894" cy="1984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14346" name="AutoShape 10"/>
          <p:cNvSpPr>
            <a:spLocks/>
          </p:cNvSpPr>
          <p:nvPr/>
        </p:nvSpPr>
        <p:spPr bwMode="auto">
          <a:xfrm>
            <a:off x="11067257" y="2836069"/>
            <a:ext cx="165894" cy="199231"/>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14347" name="AutoShape 11"/>
          <p:cNvSpPr>
            <a:spLocks/>
          </p:cNvSpPr>
          <p:nvPr/>
        </p:nvSpPr>
        <p:spPr bwMode="auto">
          <a:xfrm>
            <a:off x="8786813" y="3214688"/>
            <a:ext cx="165894" cy="1984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grpSp>
        <p:nvGrpSpPr>
          <p:cNvPr id="14348" name="Group 12"/>
          <p:cNvGrpSpPr>
            <a:grpSpLocks/>
          </p:cNvGrpSpPr>
          <p:nvPr/>
        </p:nvGrpSpPr>
        <p:grpSpPr bwMode="auto">
          <a:xfrm>
            <a:off x="8952707" y="3222427"/>
            <a:ext cx="150813" cy="205184"/>
            <a:chOff x="0" y="-13140"/>
            <a:chExt cx="301247" cy="411667"/>
          </a:xfrm>
        </p:grpSpPr>
        <p:sp>
          <p:nvSpPr>
            <p:cNvPr id="14349" name="Oval 13"/>
            <p:cNvSpPr>
              <a:spLocks/>
            </p:cNvSpPr>
            <p:nvPr/>
          </p:nvSpPr>
          <p:spPr bwMode="auto">
            <a:xfrm>
              <a:off x="0" y="16331"/>
              <a:ext cx="301247" cy="352731"/>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000" b="1">
                <a:latin typeface="Arial" charset="0"/>
                <a:ea typeface="Arial" charset="0"/>
                <a:cs typeface="Arial" charset="0"/>
                <a:sym typeface="Arial" charset="0"/>
              </a:endParaRPr>
            </a:p>
          </p:txBody>
        </p:sp>
        <p:sp>
          <p:nvSpPr>
            <p:cNvPr id="14350" name="Rectangle 14"/>
            <p:cNvSpPr>
              <a:spLocks/>
            </p:cNvSpPr>
            <p:nvPr/>
          </p:nvSpPr>
          <p:spPr bwMode="auto">
            <a:xfrm>
              <a:off x="44116" y="-13140"/>
              <a:ext cx="213014" cy="41166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spAutoFit/>
            </a:bodyPr>
            <a:lstStyle/>
            <a:p>
              <a:r>
                <a:rPr lang="it-IT" altLang="it-IT" sz="1000" b="1">
                  <a:latin typeface="Arial" charset="0"/>
                  <a:ea typeface="Arial" charset="0"/>
                  <a:cs typeface="Arial" charset="0"/>
                  <a:sym typeface="Arial" charset="0"/>
                </a:rPr>
                <a:t>A</a:t>
              </a:r>
            </a:p>
          </p:txBody>
        </p:sp>
      </p:grpSp>
      <p:grpSp>
        <p:nvGrpSpPr>
          <p:cNvPr id="14351" name="Group 15"/>
          <p:cNvGrpSpPr>
            <a:grpSpLocks/>
          </p:cNvGrpSpPr>
          <p:nvPr/>
        </p:nvGrpSpPr>
        <p:grpSpPr bwMode="auto">
          <a:xfrm>
            <a:off x="10169525" y="4018956"/>
            <a:ext cx="150813" cy="205184"/>
            <a:chOff x="0" y="-12291"/>
            <a:chExt cx="301247" cy="409972"/>
          </a:xfrm>
        </p:grpSpPr>
        <p:sp>
          <p:nvSpPr>
            <p:cNvPr id="14352" name="Oval 16"/>
            <p:cNvSpPr>
              <a:spLocks/>
            </p:cNvSpPr>
            <p:nvPr/>
          </p:nvSpPr>
          <p:spPr bwMode="auto">
            <a:xfrm>
              <a:off x="0" y="16331"/>
              <a:ext cx="301247" cy="352731"/>
            </a:xfrm>
            <a:prstGeom prst="ellipse">
              <a:avLst/>
            </a:prstGeom>
            <a:solidFill>
              <a:srgbClr val="FFFF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000" b="1">
                <a:latin typeface="Arial" charset="0"/>
                <a:ea typeface="Arial" charset="0"/>
                <a:cs typeface="Arial" charset="0"/>
                <a:sym typeface="Arial" charset="0"/>
              </a:endParaRPr>
            </a:p>
          </p:txBody>
        </p:sp>
        <p:sp>
          <p:nvSpPr>
            <p:cNvPr id="14353" name="Rectangle 17"/>
            <p:cNvSpPr>
              <a:spLocks/>
            </p:cNvSpPr>
            <p:nvPr/>
          </p:nvSpPr>
          <p:spPr bwMode="auto">
            <a:xfrm>
              <a:off x="44116" y="-12291"/>
              <a:ext cx="213014" cy="40997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spAutoFit/>
            </a:bodyPr>
            <a:lstStyle/>
            <a:p>
              <a:r>
                <a:rPr lang="it-IT" altLang="it-IT" sz="1000" b="1">
                  <a:latin typeface="Arial" charset="0"/>
                  <a:ea typeface="Arial" charset="0"/>
                  <a:cs typeface="Arial" charset="0"/>
                  <a:sym typeface="Arial" charset="0"/>
                </a:rPr>
                <a:t>B</a:t>
              </a:r>
            </a:p>
          </p:txBody>
        </p:sp>
      </p:grpSp>
      <p:grpSp>
        <p:nvGrpSpPr>
          <p:cNvPr id="14354" name="Group 18"/>
          <p:cNvGrpSpPr>
            <a:grpSpLocks/>
          </p:cNvGrpSpPr>
          <p:nvPr/>
        </p:nvGrpSpPr>
        <p:grpSpPr bwMode="auto">
          <a:xfrm>
            <a:off x="11399044" y="3365699"/>
            <a:ext cx="150019" cy="205184"/>
            <a:chOff x="0" y="-12293"/>
            <a:chExt cx="301247" cy="409972"/>
          </a:xfrm>
        </p:grpSpPr>
        <p:sp>
          <p:nvSpPr>
            <p:cNvPr id="14355" name="Oval 19"/>
            <p:cNvSpPr>
              <a:spLocks/>
            </p:cNvSpPr>
            <p:nvPr/>
          </p:nvSpPr>
          <p:spPr bwMode="auto">
            <a:xfrm>
              <a:off x="0" y="16331"/>
              <a:ext cx="301247" cy="352731"/>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000" b="1">
                <a:latin typeface="Arial" charset="0"/>
                <a:ea typeface="Arial" charset="0"/>
                <a:cs typeface="Arial" charset="0"/>
                <a:sym typeface="Arial" charset="0"/>
              </a:endParaRPr>
            </a:p>
          </p:txBody>
        </p:sp>
        <p:sp>
          <p:nvSpPr>
            <p:cNvPr id="14356" name="Rectangle 20"/>
            <p:cNvSpPr>
              <a:spLocks/>
            </p:cNvSpPr>
            <p:nvPr/>
          </p:nvSpPr>
          <p:spPr bwMode="auto">
            <a:xfrm>
              <a:off x="44115" y="-12293"/>
              <a:ext cx="213015" cy="40997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spAutoFit/>
            </a:bodyPr>
            <a:lstStyle/>
            <a:p>
              <a:r>
                <a:rPr lang="it-IT" altLang="it-IT" sz="1000" b="1">
                  <a:latin typeface="Arial" charset="0"/>
                  <a:ea typeface="Arial" charset="0"/>
                  <a:cs typeface="Arial" charset="0"/>
                  <a:sym typeface="Arial" charset="0"/>
                </a:rPr>
                <a:t>C</a:t>
              </a:r>
            </a:p>
          </p:txBody>
        </p:sp>
      </p:grpSp>
      <p:grpSp>
        <p:nvGrpSpPr>
          <p:cNvPr id="14357" name="Group 21"/>
          <p:cNvGrpSpPr>
            <a:grpSpLocks/>
          </p:cNvGrpSpPr>
          <p:nvPr/>
        </p:nvGrpSpPr>
        <p:grpSpPr bwMode="auto">
          <a:xfrm>
            <a:off x="9782175" y="1765499"/>
            <a:ext cx="150019" cy="205184"/>
            <a:chOff x="0" y="-12293"/>
            <a:chExt cx="301247" cy="409972"/>
          </a:xfrm>
        </p:grpSpPr>
        <p:sp>
          <p:nvSpPr>
            <p:cNvPr id="14358" name="Oval 22"/>
            <p:cNvSpPr>
              <a:spLocks/>
            </p:cNvSpPr>
            <p:nvPr/>
          </p:nvSpPr>
          <p:spPr bwMode="auto">
            <a:xfrm>
              <a:off x="0" y="16331"/>
              <a:ext cx="301247" cy="352731"/>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000" b="1">
                <a:latin typeface="Arial" charset="0"/>
                <a:ea typeface="Arial" charset="0"/>
                <a:cs typeface="Arial" charset="0"/>
                <a:sym typeface="Arial" charset="0"/>
              </a:endParaRPr>
            </a:p>
          </p:txBody>
        </p:sp>
        <p:sp>
          <p:nvSpPr>
            <p:cNvPr id="14359" name="Rectangle 23"/>
            <p:cNvSpPr>
              <a:spLocks/>
            </p:cNvSpPr>
            <p:nvPr/>
          </p:nvSpPr>
          <p:spPr bwMode="auto">
            <a:xfrm>
              <a:off x="44115" y="-12293"/>
              <a:ext cx="213015" cy="40997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spAutoFit/>
            </a:bodyPr>
            <a:lstStyle/>
            <a:p>
              <a:r>
                <a:rPr lang="it-IT" altLang="it-IT" sz="1000" b="1">
                  <a:latin typeface="Arial" charset="0"/>
                  <a:ea typeface="Arial" charset="0"/>
                  <a:cs typeface="Arial" charset="0"/>
                  <a:sym typeface="Arial" charset="0"/>
                </a:rPr>
                <a:t>D</a:t>
              </a:r>
            </a:p>
          </p:txBody>
        </p:sp>
      </p:grpSp>
      <p:sp>
        <p:nvSpPr>
          <p:cNvPr id="14360" name="Line 24"/>
          <p:cNvSpPr>
            <a:spLocks noChangeShapeType="1"/>
          </p:cNvSpPr>
          <p:nvPr/>
        </p:nvSpPr>
        <p:spPr bwMode="auto">
          <a:xfrm>
            <a:off x="9143207" y="3428207"/>
            <a:ext cx="1177131" cy="604838"/>
          </a:xfrm>
          <a:prstGeom prst="line">
            <a:avLst/>
          </a:prstGeom>
          <a:noFill/>
          <a:ln w="635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14361" name="Line 25"/>
          <p:cNvSpPr>
            <a:spLocks noChangeShapeType="1"/>
          </p:cNvSpPr>
          <p:nvPr/>
        </p:nvSpPr>
        <p:spPr bwMode="auto">
          <a:xfrm flipV="1">
            <a:off x="10422732" y="3428207"/>
            <a:ext cx="887413" cy="604838"/>
          </a:xfrm>
          <a:prstGeom prst="line">
            <a:avLst/>
          </a:prstGeom>
          <a:noFill/>
          <a:ln w="635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14362" name="Line 26"/>
          <p:cNvSpPr>
            <a:spLocks noChangeShapeType="1"/>
          </p:cNvSpPr>
          <p:nvPr/>
        </p:nvSpPr>
        <p:spPr bwMode="auto">
          <a:xfrm flipH="1" flipV="1">
            <a:off x="9932194" y="3236913"/>
            <a:ext cx="1211263" cy="142875"/>
          </a:xfrm>
          <a:prstGeom prst="line">
            <a:avLst/>
          </a:prstGeom>
          <a:noFill/>
          <a:ln w="635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14363" name="Line 27"/>
          <p:cNvSpPr>
            <a:spLocks noChangeShapeType="1"/>
          </p:cNvSpPr>
          <p:nvPr/>
        </p:nvSpPr>
        <p:spPr bwMode="auto">
          <a:xfrm flipV="1">
            <a:off x="9861550" y="2056607"/>
            <a:ext cx="1281907" cy="998538"/>
          </a:xfrm>
          <a:prstGeom prst="line">
            <a:avLst/>
          </a:prstGeom>
          <a:noFill/>
          <a:ln w="635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14364" name="Line 28"/>
          <p:cNvSpPr>
            <a:spLocks noChangeShapeType="1"/>
          </p:cNvSpPr>
          <p:nvPr/>
        </p:nvSpPr>
        <p:spPr bwMode="auto">
          <a:xfrm flipV="1">
            <a:off x="11310144" y="824707"/>
            <a:ext cx="0" cy="1166813"/>
          </a:xfrm>
          <a:prstGeom prst="line">
            <a:avLst/>
          </a:prstGeom>
          <a:noFill/>
          <a:ln w="635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14365" name="Line 29"/>
          <p:cNvSpPr>
            <a:spLocks noChangeShapeType="1"/>
          </p:cNvSpPr>
          <p:nvPr/>
        </p:nvSpPr>
        <p:spPr bwMode="auto">
          <a:xfrm flipV="1">
            <a:off x="9143207" y="3214688"/>
            <a:ext cx="718344" cy="125413"/>
          </a:xfrm>
          <a:prstGeom prst="line">
            <a:avLst/>
          </a:prstGeom>
          <a:noFill/>
          <a:ln w="63500" cap="flat" cmpd="sng">
            <a:solidFill>
              <a:srgbClr val="000000"/>
            </a:solidFill>
            <a:prstDash val="sysDash"/>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14366" name="AutoShape 30"/>
          <p:cNvSpPr>
            <a:spLocks/>
          </p:cNvSpPr>
          <p:nvPr/>
        </p:nvSpPr>
        <p:spPr bwMode="auto">
          <a:xfrm>
            <a:off x="11226800" y="2019300"/>
            <a:ext cx="280194" cy="1270000"/>
          </a:xfrm>
          <a:custGeom>
            <a:avLst/>
            <a:gdLst>
              <a:gd name="T0" fmla="*/ 10221 w 20442"/>
              <a:gd name="T1" fmla="*/ 10800 h 21600"/>
              <a:gd name="T2" fmla="*/ 10221 w 20442"/>
              <a:gd name="T3" fmla="*/ 10800 h 21600"/>
              <a:gd name="T4" fmla="*/ 10221 w 20442"/>
              <a:gd name="T5" fmla="*/ 10800 h 21600"/>
              <a:gd name="T6" fmla="*/ 10221 w 20442"/>
              <a:gd name="T7" fmla="*/ 10800 h 21600"/>
            </a:gdLst>
            <a:ahLst/>
            <a:cxnLst>
              <a:cxn ang="0">
                <a:pos x="T0" y="T1"/>
              </a:cxn>
              <a:cxn ang="0">
                <a:pos x="T2" y="T3"/>
              </a:cxn>
              <a:cxn ang="0">
                <a:pos x="T4" y="T5"/>
              </a:cxn>
              <a:cxn ang="0">
                <a:pos x="T6" y="T7"/>
              </a:cxn>
            </a:cxnLst>
            <a:rect l="0" t="0" r="r" b="b"/>
            <a:pathLst>
              <a:path w="20442" h="21600">
                <a:moveTo>
                  <a:pt x="0" y="21600"/>
                </a:moveTo>
                <a:cubicBezTo>
                  <a:pt x="9566" y="20592"/>
                  <a:pt x="19131" y="19584"/>
                  <a:pt x="20366" y="15984"/>
                </a:cubicBezTo>
                <a:cubicBezTo>
                  <a:pt x="21600" y="12384"/>
                  <a:pt x="7406" y="0"/>
                  <a:pt x="7406" y="0"/>
                </a:cubicBezTo>
              </a:path>
            </a:pathLst>
          </a:custGeom>
          <a:noFill/>
          <a:ln w="57150" cap="flat" cmpd="sng">
            <a:solidFill>
              <a:srgbClr val="000000"/>
            </a:solidFill>
            <a:prstDash val="sysDash"/>
            <a:round/>
            <a:headEnd type="none" w="med" len="med"/>
            <a:tailEnd type="triangl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a:defRPr sz="5000">
                <a:solidFill>
                  <a:srgbClr val="000000"/>
                </a:solidFill>
                <a:latin typeface="Helvetica" charset="0"/>
                <a:ea typeface="Helvetica" charset="0"/>
                <a:cs typeface="Helvetica" charset="0"/>
                <a:sym typeface="Helvetica" charset="0"/>
              </a:defRPr>
            </a:lvl1pPr>
            <a:lvl2pPr>
              <a:defRPr sz="5000">
                <a:solidFill>
                  <a:srgbClr val="000000"/>
                </a:solidFill>
                <a:latin typeface="Helvetica" charset="0"/>
                <a:ea typeface="Helvetica" charset="0"/>
                <a:cs typeface="Helvetica" charset="0"/>
                <a:sym typeface="Helvetica" charset="0"/>
              </a:defRPr>
            </a:lvl2pPr>
            <a:lvl3pPr>
              <a:defRPr sz="5000">
                <a:solidFill>
                  <a:srgbClr val="000000"/>
                </a:solidFill>
                <a:latin typeface="Helvetica" charset="0"/>
                <a:ea typeface="Helvetica" charset="0"/>
                <a:cs typeface="Helvetica" charset="0"/>
                <a:sym typeface="Helvetica" charset="0"/>
              </a:defRPr>
            </a:lvl3pPr>
            <a:lvl4pPr>
              <a:defRPr sz="5000">
                <a:solidFill>
                  <a:srgbClr val="000000"/>
                </a:solidFill>
                <a:latin typeface="Helvetica" charset="0"/>
                <a:ea typeface="Helvetica" charset="0"/>
                <a:cs typeface="Helvetica" charset="0"/>
                <a:sym typeface="Helvetica" charset="0"/>
              </a:defRPr>
            </a:lvl4pPr>
            <a:lvl5pPr>
              <a:defRPr sz="5000">
                <a:solidFill>
                  <a:srgbClr val="000000"/>
                </a:solidFill>
                <a:latin typeface="Helvetica" charset="0"/>
                <a:ea typeface="Helvetica" charset="0"/>
                <a:cs typeface="Helvetica" charset="0"/>
                <a:sym typeface="Helvetica" charset="0"/>
              </a:defRPr>
            </a:lvl5pPr>
            <a:lvl6pPr marL="4572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6pPr>
            <a:lvl7pPr marL="9144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7pPr>
            <a:lvl8pPr marL="13716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8pPr>
            <a:lvl9pPr marL="18288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9pPr>
          </a:lstStyle>
          <a:p>
            <a:pPr defTabSz="457200"/>
            <a:endParaRPr lang="it-IT" altLang="it-IT" sz="900">
              <a:latin typeface="Helvetica Light" charset="0"/>
              <a:ea typeface="Helvetica Light" charset="0"/>
              <a:cs typeface="Helvetica Light" charset="0"/>
              <a:sym typeface="Helvetica Light" charset="0"/>
            </a:endParaRPr>
          </a:p>
        </p:txBody>
      </p:sp>
      <p:sp>
        <p:nvSpPr>
          <p:cNvPr id="14367" name="AutoShape 31"/>
          <p:cNvSpPr>
            <a:spLocks/>
          </p:cNvSpPr>
          <p:nvPr/>
        </p:nvSpPr>
        <p:spPr bwMode="auto">
          <a:xfrm>
            <a:off x="9406732" y="482600"/>
            <a:ext cx="1743869" cy="1282700"/>
          </a:xfrm>
          <a:custGeom>
            <a:avLst/>
            <a:gdLst>
              <a:gd name="T0" fmla="+- 0 10972 344"/>
              <a:gd name="T1" fmla="*/ T0 w 21256"/>
              <a:gd name="T2" fmla="*/ 10800 h 21600"/>
              <a:gd name="T3" fmla="+- 0 10972 344"/>
              <a:gd name="T4" fmla="*/ T3 w 21256"/>
              <a:gd name="T5" fmla="*/ 10800 h 21600"/>
              <a:gd name="T6" fmla="+- 0 10972 344"/>
              <a:gd name="T7" fmla="*/ T6 w 21256"/>
              <a:gd name="T8" fmla="*/ 10800 h 21600"/>
              <a:gd name="T9" fmla="+- 0 10972 344"/>
              <a:gd name="T10" fmla="*/ T9 w 21256"/>
              <a:gd name="T11" fmla="*/ 10800 h 21600"/>
            </a:gdLst>
            <a:ahLst/>
            <a:cxnLst>
              <a:cxn ang="0">
                <a:pos x="T1" y="T2"/>
              </a:cxn>
              <a:cxn ang="0">
                <a:pos x="T4" y="T5"/>
              </a:cxn>
              <a:cxn ang="0">
                <a:pos x="T7" y="T8"/>
              </a:cxn>
              <a:cxn ang="0">
                <a:pos x="T10" y="T11"/>
              </a:cxn>
            </a:cxnLst>
            <a:rect l="0" t="0" r="r" b="b"/>
            <a:pathLst>
              <a:path w="21256" h="21600">
                <a:moveTo>
                  <a:pt x="4224" y="21600"/>
                </a:moveTo>
                <a:cubicBezTo>
                  <a:pt x="1940" y="20780"/>
                  <a:pt x="-344" y="19960"/>
                  <a:pt x="43" y="17964"/>
                </a:cubicBezTo>
                <a:cubicBezTo>
                  <a:pt x="430" y="15968"/>
                  <a:pt x="3011" y="12618"/>
                  <a:pt x="6546" y="9624"/>
                </a:cubicBezTo>
                <a:cubicBezTo>
                  <a:pt x="10082" y="6630"/>
                  <a:pt x="21256" y="0"/>
                  <a:pt x="21256" y="0"/>
                </a:cubicBezTo>
              </a:path>
            </a:pathLst>
          </a:custGeom>
          <a:noFill/>
          <a:ln w="57150" cap="flat" cmpd="sng">
            <a:solidFill>
              <a:srgbClr val="000000"/>
            </a:solidFill>
            <a:prstDash val="sysDash"/>
            <a:round/>
            <a:headEnd type="none" w="med" len="med"/>
            <a:tailEnd type="triangl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a:defRPr sz="5000">
                <a:solidFill>
                  <a:srgbClr val="000000"/>
                </a:solidFill>
                <a:latin typeface="Helvetica" charset="0"/>
                <a:ea typeface="Helvetica" charset="0"/>
                <a:cs typeface="Helvetica" charset="0"/>
                <a:sym typeface="Helvetica" charset="0"/>
              </a:defRPr>
            </a:lvl1pPr>
            <a:lvl2pPr>
              <a:defRPr sz="5000">
                <a:solidFill>
                  <a:srgbClr val="000000"/>
                </a:solidFill>
                <a:latin typeface="Helvetica" charset="0"/>
                <a:ea typeface="Helvetica" charset="0"/>
                <a:cs typeface="Helvetica" charset="0"/>
                <a:sym typeface="Helvetica" charset="0"/>
              </a:defRPr>
            </a:lvl2pPr>
            <a:lvl3pPr>
              <a:defRPr sz="5000">
                <a:solidFill>
                  <a:srgbClr val="000000"/>
                </a:solidFill>
                <a:latin typeface="Helvetica" charset="0"/>
                <a:ea typeface="Helvetica" charset="0"/>
                <a:cs typeface="Helvetica" charset="0"/>
                <a:sym typeface="Helvetica" charset="0"/>
              </a:defRPr>
            </a:lvl3pPr>
            <a:lvl4pPr>
              <a:defRPr sz="5000">
                <a:solidFill>
                  <a:srgbClr val="000000"/>
                </a:solidFill>
                <a:latin typeface="Helvetica" charset="0"/>
                <a:ea typeface="Helvetica" charset="0"/>
                <a:cs typeface="Helvetica" charset="0"/>
                <a:sym typeface="Helvetica" charset="0"/>
              </a:defRPr>
            </a:lvl4pPr>
            <a:lvl5pPr>
              <a:defRPr sz="5000">
                <a:solidFill>
                  <a:srgbClr val="000000"/>
                </a:solidFill>
                <a:latin typeface="Helvetica" charset="0"/>
                <a:ea typeface="Helvetica" charset="0"/>
                <a:cs typeface="Helvetica" charset="0"/>
                <a:sym typeface="Helvetica" charset="0"/>
              </a:defRPr>
            </a:lvl5pPr>
            <a:lvl6pPr marL="4572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6pPr>
            <a:lvl7pPr marL="9144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7pPr>
            <a:lvl8pPr marL="13716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8pPr>
            <a:lvl9pPr marL="18288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9pPr>
          </a:lstStyle>
          <a:p>
            <a:pPr defTabSz="457200"/>
            <a:endParaRPr lang="it-IT" altLang="it-IT" sz="900">
              <a:latin typeface="Helvetica Light" charset="0"/>
              <a:ea typeface="Helvetica Light" charset="0"/>
              <a:cs typeface="Helvetica Light" charset="0"/>
              <a:sym typeface="Helvetica Light" charset="0"/>
            </a:endParaRPr>
          </a:p>
        </p:txBody>
      </p:sp>
      <p:sp>
        <p:nvSpPr>
          <p:cNvPr id="14368" name="AutoShape 32"/>
          <p:cNvSpPr>
            <a:spLocks/>
          </p:cNvSpPr>
          <p:nvPr/>
        </p:nvSpPr>
        <p:spPr bwMode="auto">
          <a:xfrm>
            <a:off x="8266907" y="571500"/>
            <a:ext cx="1537494" cy="2451100"/>
          </a:xfrm>
          <a:custGeom>
            <a:avLst/>
            <a:gdLst>
              <a:gd name="T0" fmla="+- 0 10931 263"/>
              <a:gd name="T1" fmla="*/ T0 w 21337"/>
              <a:gd name="T2" fmla="*/ 10800 h 21600"/>
              <a:gd name="T3" fmla="+- 0 10931 263"/>
              <a:gd name="T4" fmla="*/ T3 w 21337"/>
              <a:gd name="T5" fmla="*/ 10800 h 21600"/>
              <a:gd name="T6" fmla="+- 0 10931 263"/>
              <a:gd name="T7" fmla="*/ T6 w 21337"/>
              <a:gd name="T8" fmla="*/ 10800 h 21600"/>
              <a:gd name="T9" fmla="+- 0 10931 263"/>
              <a:gd name="T10" fmla="*/ T9 w 21337"/>
              <a:gd name="T11" fmla="*/ 10800 h 21600"/>
            </a:gdLst>
            <a:ahLst/>
            <a:cxnLst>
              <a:cxn ang="0">
                <a:pos x="T1" y="T2"/>
              </a:cxn>
              <a:cxn ang="0">
                <a:pos x="T4" y="T5"/>
              </a:cxn>
              <a:cxn ang="0">
                <a:pos x="T7" y="T8"/>
              </a:cxn>
              <a:cxn ang="0">
                <a:pos x="T10" y="T11"/>
              </a:cxn>
            </a:cxnLst>
            <a:rect l="0" t="0" r="r" b="b"/>
            <a:pathLst>
              <a:path w="21337" h="21600">
                <a:moveTo>
                  <a:pt x="21337" y="21600"/>
                </a:moveTo>
                <a:cubicBezTo>
                  <a:pt x="19397" y="20779"/>
                  <a:pt x="17458" y="19959"/>
                  <a:pt x="14637" y="18914"/>
                </a:cubicBezTo>
                <a:cubicBezTo>
                  <a:pt x="11815" y="17869"/>
                  <a:pt x="6790" y="16806"/>
                  <a:pt x="4410" y="15333"/>
                </a:cubicBezTo>
                <a:cubicBezTo>
                  <a:pt x="2029" y="13859"/>
                  <a:pt x="971" y="11751"/>
                  <a:pt x="354" y="10073"/>
                </a:cubicBezTo>
                <a:cubicBezTo>
                  <a:pt x="-263" y="8394"/>
                  <a:pt x="-28" y="6491"/>
                  <a:pt x="707" y="5260"/>
                </a:cubicBezTo>
                <a:cubicBezTo>
                  <a:pt x="1441" y="4029"/>
                  <a:pt x="2970" y="3563"/>
                  <a:pt x="4762" y="2686"/>
                </a:cubicBezTo>
                <a:cubicBezTo>
                  <a:pt x="6555" y="1809"/>
                  <a:pt x="11463" y="0"/>
                  <a:pt x="11463" y="0"/>
                </a:cubicBezTo>
              </a:path>
            </a:pathLst>
          </a:custGeom>
          <a:noFill/>
          <a:ln w="57150" cap="flat" cmpd="sng">
            <a:solidFill>
              <a:srgbClr val="000000"/>
            </a:solidFill>
            <a:prstDash val="sysDash"/>
            <a:round/>
            <a:headEnd type="none" w="med" len="med"/>
            <a:tailEnd type="triangl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a:defRPr sz="5000">
                <a:solidFill>
                  <a:srgbClr val="000000"/>
                </a:solidFill>
                <a:latin typeface="Helvetica" charset="0"/>
                <a:ea typeface="Helvetica" charset="0"/>
                <a:cs typeface="Helvetica" charset="0"/>
                <a:sym typeface="Helvetica" charset="0"/>
              </a:defRPr>
            </a:lvl1pPr>
            <a:lvl2pPr>
              <a:defRPr sz="5000">
                <a:solidFill>
                  <a:srgbClr val="000000"/>
                </a:solidFill>
                <a:latin typeface="Helvetica" charset="0"/>
                <a:ea typeface="Helvetica" charset="0"/>
                <a:cs typeface="Helvetica" charset="0"/>
                <a:sym typeface="Helvetica" charset="0"/>
              </a:defRPr>
            </a:lvl2pPr>
            <a:lvl3pPr>
              <a:defRPr sz="5000">
                <a:solidFill>
                  <a:srgbClr val="000000"/>
                </a:solidFill>
                <a:latin typeface="Helvetica" charset="0"/>
                <a:ea typeface="Helvetica" charset="0"/>
                <a:cs typeface="Helvetica" charset="0"/>
                <a:sym typeface="Helvetica" charset="0"/>
              </a:defRPr>
            </a:lvl3pPr>
            <a:lvl4pPr>
              <a:defRPr sz="5000">
                <a:solidFill>
                  <a:srgbClr val="000000"/>
                </a:solidFill>
                <a:latin typeface="Helvetica" charset="0"/>
                <a:ea typeface="Helvetica" charset="0"/>
                <a:cs typeface="Helvetica" charset="0"/>
                <a:sym typeface="Helvetica" charset="0"/>
              </a:defRPr>
            </a:lvl4pPr>
            <a:lvl5pPr>
              <a:defRPr sz="5000">
                <a:solidFill>
                  <a:srgbClr val="000000"/>
                </a:solidFill>
                <a:latin typeface="Helvetica" charset="0"/>
                <a:ea typeface="Helvetica" charset="0"/>
                <a:cs typeface="Helvetica" charset="0"/>
                <a:sym typeface="Helvetica" charset="0"/>
              </a:defRPr>
            </a:lvl5pPr>
            <a:lvl6pPr marL="4572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6pPr>
            <a:lvl7pPr marL="9144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7pPr>
            <a:lvl8pPr marL="13716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8pPr>
            <a:lvl9pPr marL="18288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9pPr>
          </a:lstStyle>
          <a:p>
            <a:pPr defTabSz="457200"/>
            <a:endParaRPr lang="it-IT" altLang="it-IT" sz="900">
              <a:latin typeface="Helvetica Light" charset="0"/>
              <a:ea typeface="Helvetica Light" charset="0"/>
              <a:cs typeface="Helvetica Light" charset="0"/>
              <a:sym typeface="Helvetica Light" charset="0"/>
            </a:endParaRPr>
          </a:p>
        </p:txBody>
      </p:sp>
      <p:sp>
        <p:nvSpPr>
          <p:cNvPr id="14369" name="AutoShape 33"/>
          <p:cNvSpPr>
            <a:spLocks/>
          </p:cNvSpPr>
          <p:nvPr/>
        </p:nvSpPr>
        <p:spPr bwMode="auto">
          <a:xfrm>
            <a:off x="10502900" y="1358900"/>
            <a:ext cx="711200" cy="660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600" y="21600"/>
                </a:moveTo>
                <a:cubicBezTo>
                  <a:pt x="15493" y="20285"/>
                  <a:pt x="9386" y="18969"/>
                  <a:pt x="5786" y="15369"/>
                </a:cubicBezTo>
                <a:cubicBezTo>
                  <a:pt x="2186" y="11769"/>
                  <a:pt x="0" y="0"/>
                  <a:pt x="0" y="0"/>
                </a:cubicBezTo>
              </a:path>
            </a:pathLst>
          </a:custGeom>
          <a:noFill/>
          <a:ln w="57150" cap="flat" cmpd="sng">
            <a:solidFill>
              <a:srgbClr val="000000"/>
            </a:solidFill>
            <a:prstDash val="sysDash"/>
            <a:round/>
            <a:headEnd type="none" w="med" len="med"/>
            <a:tailEnd type="triangl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a:defRPr sz="5000">
                <a:solidFill>
                  <a:srgbClr val="000000"/>
                </a:solidFill>
                <a:latin typeface="Helvetica" charset="0"/>
                <a:ea typeface="Helvetica" charset="0"/>
                <a:cs typeface="Helvetica" charset="0"/>
                <a:sym typeface="Helvetica" charset="0"/>
              </a:defRPr>
            </a:lvl1pPr>
            <a:lvl2pPr>
              <a:defRPr sz="5000">
                <a:solidFill>
                  <a:srgbClr val="000000"/>
                </a:solidFill>
                <a:latin typeface="Helvetica" charset="0"/>
                <a:ea typeface="Helvetica" charset="0"/>
                <a:cs typeface="Helvetica" charset="0"/>
                <a:sym typeface="Helvetica" charset="0"/>
              </a:defRPr>
            </a:lvl2pPr>
            <a:lvl3pPr>
              <a:defRPr sz="5000">
                <a:solidFill>
                  <a:srgbClr val="000000"/>
                </a:solidFill>
                <a:latin typeface="Helvetica" charset="0"/>
                <a:ea typeface="Helvetica" charset="0"/>
                <a:cs typeface="Helvetica" charset="0"/>
                <a:sym typeface="Helvetica" charset="0"/>
              </a:defRPr>
            </a:lvl3pPr>
            <a:lvl4pPr>
              <a:defRPr sz="5000">
                <a:solidFill>
                  <a:srgbClr val="000000"/>
                </a:solidFill>
                <a:latin typeface="Helvetica" charset="0"/>
                <a:ea typeface="Helvetica" charset="0"/>
                <a:cs typeface="Helvetica" charset="0"/>
                <a:sym typeface="Helvetica" charset="0"/>
              </a:defRPr>
            </a:lvl4pPr>
            <a:lvl5pPr>
              <a:defRPr sz="5000">
                <a:solidFill>
                  <a:srgbClr val="000000"/>
                </a:solidFill>
                <a:latin typeface="Helvetica" charset="0"/>
                <a:ea typeface="Helvetica" charset="0"/>
                <a:cs typeface="Helvetica" charset="0"/>
                <a:sym typeface="Helvetica" charset="0"/>
              </a:defRPr>
            </a:lvl5pPr>
            <a:lvl6pPr marL="4572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6pPr>
            <a:lvl7pPr marL="9144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7pPr>
            <a:lvl8pPr marL="13716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8pPr>
            <a:lvl9pPr marL="18288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9pPr>
          </a:lstStyle>
          <a:p>
            <a:pPr defTabSz="457200"/>
            <a:endParaRPr lang="it-IT" altLang="it-IT" sz="900">
              <a:latin typeface="Helvetica Light" charset="0"/>
              <a:ea typeface="Helvetica Light" charset="0"/>
              <a:cs typeface="Helvetica Light" charset="0"/>
              <a:sym typeface="Helvetica Light" charset="0"/>
            </a:endParaRPr>
          </a:p>
        </p:txBody>
      </p:sp>
      <p:sp>
        <p:nvSpPr>
          <p:cNvPr id="14370" name="Rectangle 34"/>
          <p:cNvSpPr>
            <a:spLocks/>
          </p:cNvSpPr>
          <p:nvPr/>
        </p:nvSpPr>
        <p:spPr bwMode="auto">
          <a:xfrm>
            <a:off x="9324182" y="3717598"/>
            <a:ext cx="165110" cy="29751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5400" tIns="25400" rIns="25400" bIns="25400" anchor="ctr">
            <a:spAutoFit/>
          </a:bodyPr>
          <a:lstStyle/>
          <a:p>
            <a:pPr algn="l"/>
            <a:r>
              <a:rPr lang="it-IT" altLang="it-IT" sz="1600">
                <a:latin typeface="Helvetica Light" charset="0"/>
                <a:ea typeface="Helvetica Light" charset="0"/>
                <a:cs typeface="Helvetica Light" charset="0"/>
                <a:sym typeface="Helvetica Light" charset="0"/>
              </a:rPr>
              <a:t>1</a:t>
            </a:r>
          </a:p>
        </p:txBody>
      </p:sp>
      <p:sp>
        <p:nvSpPr>
          <p:cNvPr id="14371" name="Rectangle 35"/>
          <p:cNvSpPr>
            <a:spLocks/>
          </p:cNvSpPr>
          <p:nvPr/>
        </p:nvSpPr>
        <p:spPr bwMode="auto">
          <a:xfrm>
            <a:off x="10837069" y="3823961"/>
            <a:ext cx="165110" cy="29751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5400" tIns="25400" rIns="25400" bIns="25400" anchor="ctr">
            <a:spAutoFit/>
          </a:bodyPr>
          <a:lstStyle/>
          <a:p>
            <a:pPr algn="l"/>
            <a:r>
              <a:rPr lang="it-IT" altLang="it-IT" sz="1600">
                <a:latin typeface="Helvetica Light" charset="0"/>
                <a:ea typeface="Helvetica Light" charset="0"/>
                <a:cs typeface="Helvetica Light" charset="0"/>
                <a:sym typeface="Helvetica Light" charset="0"/>
              </a:rPr>
              <a:t>2</a:t>
            </a:r>
          </a:p>
        </p:txBody>
      </p:sp>
      <p:sp>
        <p:nvSpPr>
          <p:cNvPr id="14372" name="Rectangle 36"/>
          <p:cNvSpPr>
            <a:spLocks/>
          </p:cNvSpPr>
          <p:nvPr/>
        </p:nvSpPr>
        <p:spPr bwMode="auto">
          <a:xfrm>
            <a:off x="10689432" y="2991317"/>
            <a:ext cx="165110" cy="29751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5400" tIns="25400" rIns="25400" bIns="25400" anchor="ctr">
            <a:spAutoFit/>
          </a:bodyPr>
          <a:lstStyle/>
          <a:p>
            <a:pPr algn="l"/>
            <a:r>
              <a:rPr lang="it-IT" altLang="it-IT" sz="1600">
                <a:latin typeface="Helvetica Light" charset="0"/>
                <a:ea typeface="Helvetica Light" charset="0"/>
                <a:cs typeface="Helvetica Light" charset="0"/>
                <a:sym typeface="Helvetica Light" charset="0"/>
              </a:rPr>
              <a:t>3</a:t>
            </a:r>
          </a:p>
        </p:txBody>
      </p:sp>
      <p:sp>
        <p:nvSpPr>
          <p:cNvPr id="14373" name="Rectangle 37"/>
          <p:cNvSpPr>
            <a:spLocks/>
          </p:cNvSpPr>
          <p:nvPr/>
        </p:nvSpPr>
        <p:spPr bwMode="auto">
          <a:xfrm>
            <a:off x="10127457" y="2333298"/>
            <a:ext cx="165110" cy="29751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5400" tIns="25400" rIns="25400" bIns="25400" anchor="ctr">
            <a:spAutoFit/>
          </a:bodyPr>
          <a:lstStyle/>
          <a:p>
            <a:pPr algn="l"/>
            <a:r>
              <a:rPr lang="it-IT" altLang="it-IT" sz="1600">
                <a:latin typeface="Helvetica Light" charset="0"/>
                <a:ea typeface="Helvetica Light" charset="0"/>
                <a:cs typeface="Helvetica Light" charset="0"/>
                <a:sym typeface="Helvetica Light" charset="0"/>
              </a:rPr>
              <a:t>4</a:t>
            </a:r>
          </a:p>
        </p:txBody>
      </p:sp>
      <p:sp>
        <p:nvSpPr>
          <p:cNvPr id="14374" name="Rectangle 38"/>
          <p:cNvSpPr>
            <a:spLocks/>
          </p:cNvSpPr>
          <p:nvPr/>
        </p:nvSpPr>
        <p:spPr bwMode="auto">
          <a:xfrm>
            <a:off x="11387932" y="1432392"/>
            <a:ext cx="165110" cy="29751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5400" tIns="25400" rIns="25400" bIns="25400" anchor="ctr">
            <a:spAutoFit/>
          </a:bodyPr>
          <a:lstStyle/>
          <a:p>
            <a:r>
              <a:rPr lang="it-IT" altLang="it-IT" sz="1600">
                <a:latin typeface="Helvetica Light" charset="0"/>
                <a:ea typeface="Helvetica Light" charset="0"/>
                <a:cs typeface="Helvetica Light" charset="0"/>
                <a:sym typeface="Helvetica Light" charset="0"/>
              </a:rPr>
              <a:t>5</a:t>
            </a:r>
          </a:p>
        </p:txBody>
      </p:sp>
      <p:grpSp>
        <p:nvGrpSpPr>
          <p:cNvPr id="14375" name="Group 39"/>
          <p:cNvGrpSpPr>
            <a:grpSpLocks/>
          </p:cNvGrpSpPr>
          <p:nvPr/>
        </p:nvGrpSpPr>
        <p:grpSpPr bwMode="auto">
          <a:xfrm>
            <a:off x="9013825" y="3506788"/>
            <a:ext cx="89694" cy="99219"/>
            <a:chOff x="0" y="-2"/>
            <a:chExt cx="180006" cy="197479"/>
          </a:xfrm>
        </p:grpSpPr>
        <p:pic>
          <p:nvPicPr>
            <p:cNvPr id="14376" name="Picture 40" descr="image1.t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2"/>
              <a:ext cx="180006" cy="19747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4377" name="Picture 41" descr="image1.jpe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6282" y="59421"/>
              <a:ext cx="68128" cy="784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14378" name="Group 42"/>
          <p:cNvGrpSpPr>
            <a:grpSpLocks/>
          </p:cNvGrpSpPr>
          <p:nvPr/>
        </p:nvGrpSpPr>
        <p:grpSpPr bwMode="auto">
          <a:xfrm>
            <a:off x="8696325" y="3223419"/>
            <a:ext cx="89694" cy="99219"/>
            <a:chOff x="0" y="-2"/>
            <a:chExt cx="180006" cy="197479"/>
          </a:xfrm>
        </p:grpSpPr>
        <p:pic>
          <p:nvPicPr>
            <p:cNvPr id="14379" name="Picture 43" descr="image1.t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2"/>
              <a:ext cx="180006" cy="19747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4380" name="Picture 44" descr="image1.jpe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6282" y="59421"/>
              <a:ext cx="68128" cy="784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14381" name="Group 45"/>
          <p:cNvGrpSpPr>
            <a:grpSpLocks/>
          </p:cNvGrpSpPr>
          <p:nvPr/>
        </p:nvGrpSpPr>
        <p:grpSpPr bwMode="auto">
          <a:xfrm>
            <a:off x="8480425" y="3272632"/>
            <a:ext cx="89694" cy="99219"/>
            <a:chOff x="0" y="-2"/>
            <a:chExt cx="180006" cy="197479"/>
          </a:xfrm>
        </p:grpSpPr>
        <p:pic>
          <p:nvPicPr>
            <p:cNvPr id="14382" name="Picture 46" descr="image1.t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2"/>
              <a:ext cx="180006" cy="19747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4383" name="Picture 47" descr="image1.jpe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6282" y="59421"/>
              <a:ext cx="68128" cy="784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14384" name="Group 48"/>
          <p:cNvGrpSpPr>
            <a:grpSpLocks/>
          </p:cNvGrpSpPr>
          <p:nvPr/>
        </p:nvGrpSpPr>
        <p:grpSpPr bwMode="auto">
          <a:xfrm>
            <a:off x="8556625" y="3348832"/>
            <a:ext cx="89694" cy="99219"/>
            <a:chOff x="0" y="-2"/>
            <a:chExt cx="180006" cy="197479"/>
          </a:xfrm>
        </p:grpSpPr>
        <p:pic>
          <p:nvPicPr>
            <p:cNvPr id="14385" name="Picture 49" descr="image1.t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2"/>
              <a:ext cx="180006" cy="19747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4386" name="Picture 50" descr="image1.jpe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6282" y="59421"/>
              <a:ext cx="68128" cy="784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14387" name="Group 51"/>
          <p:cNvGrpSpPr>
            <a:grpSpLocks/>
          </p:cNvGrpSpPr>
          <p:nvPr/>
        </p:nvGrpSpPr>
        <p:grpSpPr bwMode="auto">
          <a:xfrm>
            <a:off x="8720932" y="3413125"/>
            <a:ext cx="90488" cy="98425"/>
            <a:chOff x="0" y="-2"/>
            <a:chExt cx="180006" cy="197479"/>
          </a:xfrm>
        </p:grpSpPr>
        <p:pic>
          <p:nvPicPr>
            <p:cNvPr id="14388" name="Picture 52" descr="image1.t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2"/>
              <a:ext cx="180006" cy="19747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4389" name="Picture 53" descr="image1.jpe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6282" y="59421"/>
              <a:ext cx="68128" cy="784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
        <p:nvSpPr>
          <p:cNvPr id="14390" name="Rectangle 54"/>
          <p:cNvSpPr>
            <a:spLocks/>
          </p:cNvSpPr>
          <p:nvPr/>
        </p:nvSpPr>
        <p:spPr bwMode="auto">
          <a:xfrm>
            <a:off x="482600" y="1157715"/>
            <a:ext cx="6197600" cy="411394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spAutoFit/>
          </a:bodyPr>
          <a:lstStyle/>
          <a:p>
            <a:pPr algn="l"/>
            <a:r>
              <a:rPr lang="it-IT" altLang="it-IT" sz="2000">
                <a:latin typeface="Helvetica Light" charset="0"/>
                <a:ea typeface="Helvetica Light" charset="0"/>
                <a:cs typeface="Helvetica Light" charset="0"/>
                <a:sym typeface="Helvetica Light" charset="0"/>
              </a:rPr>
              <a:t>3v0 sulla fascia con triangolazioni + pass &amp; go</a:t>
            </a:r>
          </a:p>
          <a:p>
            <a:pPr algn="l"/>
            <a:endParaRPr lang="it-IT" altLang="it-IT" sz="2000">
              <a:latin typeface="Helvetica Light" charset="0"/>
              <a:ea typeface="Helvetica Light" charset="0"/>
              <a:cs typeface="Helvetica Light" charset="0"/>
              <a:sym typeface="Helvetica Light" charset="0"/>
            </a:endParaRPr>
          </a:p>
          <a:p>
            <a:pPr algn="l"/>
            <a:r>
              <a:rPr lang="it-IT" altLang="it-IT" sz="1600">
                <a:latin typeface="Helvetica Light" charset="0"/>
                <a:ea typeface="Helvetica Light" charset="0"/>
                <a:cs typeface="Helvetica Light" charset="0"/>
                <a:sym typeface="Helvetica Light" charset="0"/>
              </a:rPr>
              <a:t>Svolgimento:</a:t>
            </a:r>
          </a:p>
          <a:p>
            <a:pPr algn="l"/>
            <a:r>
              <a:rPr lang="it-IT" altLang="it-IT" sz="1600">
                <a:latin typeface="Helvetica Light" charset="0"/>
                <a:ea typeface="Helvetica Light" charset="0"/>
                <a:cs typeface="Helvetica Light" charset="0"/>
                <a:sym typeface="Helvetica Light" charset="0"/>
              </a:rPr>
              <a:t>Triangolazione tra A-B-C (1-2-3), C dopo il passaggio si propone in verticale lungo linea per ricevere il passaggio da A (4).</a:t>
            </a:r>
          </a:p>
          <a:p>
            <a:pPr algn="l"/>
            <a:r>
              <a:rPr lang="it-IT" altLang="it-IT" sz="1600">
                <a:latin typeface="Helvetica Light" charset="0"/>
                <a:ea typeface="Helvetica Light" charset="0"/>
                <a:cs typeface="Helvetica Light" charset="0"/>
                <a:sym typeface="Helvetica Light" charset="0"/>
              </a:rPr>
              <a:t>Nel mentre D si smarca per ricevere in profondità.</a:t>
            </a:r>
          </a:p>
          <a:p>
            <a:pPr algn="l"/>
            <a:r>
              <a:rPr lang="it-IT" altLang="it-IT" sz="1600">
                <a:latin typeface="Helvetica Light" charset="0"/>
                <a:ea typeface="Helvetica Light" charset="0"/>
                <a:cs typeface="Helvetica Light" charset="0"/>
                <a:sym typeface="Helvetica Light" charset="0"/>
              </a:rPr>
              <a:t>C da supporto a D a 90° e A entra in area per il passaggio a 90°.</a:t>
            </a:r>
          </a:p>
          <a:p>
            <a:pPr algn="l"/>
            <a:r>
              <a:rPr lang="it-IT" altLang="it-IT" sz="1600">
                <a:latin typeface="Helvetica Light" charset="0"/>
                <a:ea typeface="Helvetica Light" charset="0"/>
                <a:cs typeface="Helvetica Light" charset="0"/>
                <a:sym typeface="Helvetica Light" charset="0"/>
              </a:rPr>
              <a:t>L’esercizio si conclude con un’entrata sul fondo e tiro in porta.</a:t>
            </a:r>
          </a:p>
          <a:p>
            <a:pPr algn="l"/>
            <a:endParaRPr lang="it-IT" altLang="it-IT" sz="1600">
              <a:latin typeface="Helvetica Light" charset="0"/>
              <a:ea typeface="Helvetica Light" charset="0"/>
              <a:cs typeface="Helvetica Light" charset="0"/>
              <a:sym typeface="Helvetica Light" charset="0"/>
            </a:endParaRPr>
          </a:p>
          <a:p>
            <a:pPr algn="l"/>
            <a:r>
              <a:rPr lang="it-IT" altLang="it-IT" sz="1600">
                <a:latin typeface="Helvetica Light" charset="0"/>
                <a:ea typeface="Helvetica Light" charset="0"/>
                <a:cs typeface="Helvetica Light" charset="0"/>
                <a:sym typeface="Helvetica Light" charset="0"/>
              </a:rPr>
              <a:t>Da effettuare su entrambi i lati.</a:t>
            </a:r>
          </a:p>
          <a:p>
            <a:pPr algn="l"/>
            <a:endParaRPr lang="it-IT" altLang="it-IT" sz="1600">
              <a:latin typeface="Helvetica Light" charset="0"/>
              <a:ea typeface="Helvetica Light" charset="0"/>
              <a:cs typeface="Helvetica Light" charset="0"/>
              <a:sym typeface="Helvetica Light" charset="0"/>
            </a:endParaRPr>
          </a:p>
          <a:p>
            <a:pPr algn="l"/>
            <a:r>
              <a:rPr lang="it-IT" altLang="it-IT" sz="1600">
                <a:latin typeface="Helvetica Light" charset="0"/>
                <a:ea typeface="Helvetica Light" charset="0"/>
                <a:cs typeface="Helvetica Light" charset="0"/>
                <a:sym typeface="Helvetica Light" charset="0"/>
              </a:rPr>
              <a:t>Varianti:</a:t>
            </a:r>
          </a:p>
          <a:p>
            <a:pPr algn="l"/>
            <a:r>
              <a:rPr lang="it-IT" altLang="it-IT" sz="1600">
                <a:latin typeface="Helvetica Light" charset="0"/>
                <a:ea typeface="Helvetica Light" charset="0"/>
                <a:cs typeface="Helvetica Light" charset="0"/>
                <a:sym typeface="Helvetica Light" charset="0"/>
              </a:rPr>
              <a:t>Cambiare a scelta gli obiettivi dei passaggi e delle ricezioni, creando nuovi movimenti di smarcamento, di scambi, di sovrapposizioni.</a:t>
            </a:r>
          </a:p>
          <a:p>
            <a:pPr algn="l"/>
            <a:r>
              <a:rPr lang="it-IT" altLang="it-IT" sz="1600">
                <a:latin typeface="Helvetica Light" charset="0"/>
                <a:ea typeface="Helvetica Light" charset="0"/>
                <a:cs typeface="Helvetica Light" charset="0"/>
                <a:sym typeface="Helvetica Light" charset="0"/>
              </a:rPr>
              <a:t>Aggiungere i difensori per creare 3v1, 3v2, 3v3</a:t>
            </a:r>
          </a:p>
        </p:txBody>
      </p:sp>
      <p:grpSp>
        <p:nvGrpSpPr>
          <p:cNvPr id="14391" name="Group 55"/>
          <p:cNvGrpSpPr>
            <a:grpSpLocks/>
          </p:cNvGrpSpPr>
          <p:nvPr/>
        </p:nvGrpSpPr>
        <p:grpSpPr bwMode="auto">
          <a:xfrm>
            <a:off x="392113" y="6448426"/>
            <a:ext cx="406161" cy="146194"/>
            <a:chOff x="0" y="0"/>
            <a:chExt cx="812358" cy="291489"/>
          </a:xfrm>
        </p:grpSpPr>
        <p:sp>
          <p:nvSpPr>
            <p:cNvPr id="14392" name="Rectangle 56"/>
            <p:cNvSpPr>
              <a:spLocks/>
            </p:cNvSpPr>
            <p:nvPr/>
          </p:nvSpPr>
          <p:spPr bwMode="auto">
            <a:xfrm>
              <a:off x="174976" y="0"/>
              <a:ext cx="637382" cy="29148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2860" rIns="22860">
              <a:spAutoFit/>
            </a:bodyPr>
            <a:lstStyle>
              <a:lvl1pPr>
                <a:defRPr sz="5000">
                  <a:solidFill>
                    <a:srgbClr val="000000"/>
                  </a:solidFill>
                  <a:latin typeface="Helvetica" charset="0"/>
                  <a:ea typeface="Helvetica" charset="0"/>
                  <a:cs typeface="Helvetica" charset="0"/>
                  <a:sym typeface="Helvetica" charset="0"/>
                </a:defRPr>
              </a:lvl1pPr>
              <a:lvl2pPr>
                <a:defRPr sz="5000">
                  <a:solidFill>
                    <a:srgbClr val="000000"/>
                  </a:solidFill>
                  <a:latin typeface="Helvetica" charset="0"/>
                  <a:ea typeface="Helvetica" charset="0"/>
                  <a:cs typeface="Helvetica" charset="0"/>
                  <a:sym typeface="Helvetica" charset="0"/>
                </a:defRPr>
              </a:lvl2pPr>
              <a:lvl3pPr>
                <a:defRPr sz="5000">
                  <a:solidFill>
                    <a:srgbClr val="000000"/>
                  </a:solidFill>
                  <a:latin typeface="Helvetica" charset="0"/>
                  <a:ea typeface="Helvetica" charset="0"/>
                  <a:cs typeface="Helvetica" charset="0"/>
                  <a:sym typeface="Helvetica" charset="0"/>
                </a:defRPr>
              </a:lvl3pPr>
              <a:lvl4pPr>
                <a:defRPr sz="5000">
                  <a:solidFill>
                    <a:srgbClr val="000000"/>
                  </a:solidFill>
                  <a:latin typeface="Helvetica" charset="0"/>
                  <a:ea typeface="Helvetica" charset="0"/>
                  <a:cs typeface="Helvetica" charset="0"/>
                  <a:sym typeface="Helvetica" charset="0"/>
                </a:defRPr>
              </a:lvl4pPr>
              <a:lvl5pPr>
                <a:defRPr sz="5000">
                  <a:solidFill>
                    <a:srgbClr val="000000"/>
                  </a:solidFill>
                  <a:latin typeface="Helvetica" charset="0"/>
                  <a:ea typeface="Helvetica" charset="0"/>
                  <a:cs typeface="Helvetica" charset="0"/>
                  <a:sym typeface="Helvetica" charset="0"/>
                </a:defRPr>
              </a:lvl5pPr>
              <a:lvl6pPr marL="4572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6pPr>
              <a:lvl7pPr marL="9144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7pPr>
              <a:lvl8pPr marL="13716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8pPr>
              <a:lvl9pPr marL="18288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9pPr>
            </a:lstStyle>
            <a:p>
              <a:pPr defTabSz="457200"/>
              <a:r>
                <a:rPr lang="it-IT" altLang="it-IT" sz="350">
                  <a:latin typeface="Calibri" charset="0"/>
                  <a:ea typeface="Calibri" charset="0"/>
                  <a:cs typeface="Calibri" charset="0"/>
                  <a:sym typeface="Calibri" charset="0"/>
                </a:rPr>
                <a:t>Stefano Angius</a:t>
              </a:r>
            </a:p>
          </p:txBody>
        </p:sp>
        <p:pic>
          <p:nvPicPr>
            <p:cNvPr id="14393" name="Picture 57" descr="pasted-image.tiff"/>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13754"/>
              <a:ext cx="178232" cy="1782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Tree>
    <p:extLst>
      <p:ext uri="{BB962C8B-B14F-4D97-AF65-F5344CB8AC3E}">
        <p14:creationId xmlns:p14="http://schemas.microsoft.com/office/powerpoint/2010/main" val="2090642709"/>
      </p:ext>
    </p:extLst>
  </p:cSld>
  <p:clrMapOvr>
    <a:masterClrMapping/>
  </p:clrMapOvr>
  <p:transition spd="med"/>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145" name="Group 1"/>
          <p:cNvGrpSpPr>
            <a:grpSpLocks/>
          </p:cNvGrpSpPr>
          <p:nvPr/>
        </p:nvGrpSpPr>
        <p:grpSpPr bwMode="auto">
          <a:xfrm>
            <a:off x="5592764" y="368300"/>
            <a:ext cx="5075237" cy="6516688"/>
            <a:chOff x="0" y="0"/>
            <a:chExt cx="5074690" cy="6516637"/>
          </a:xfrm>
        </p:grpSpPr>
        <p:sp>
          <p:nvSpPr>
            <p:cNvPr id="6146" name="Rectangle 2"/>
            <p:cNvSpPr>
              <a:spLocks/>
            </p:cNvSpPr>
            <p:nvPr/>
          </p:nvSpPr>
          <p:spPr bwMode="auto">
            <a:xfrm>
              <a:off x="0" y="0"/>
              <a:ext cx="5074690" cy="6516637"/>
            </a:xfrm>
            <a:prstGeom prst="rect">
              <a:avLst/>
            </a:prstGeom>
            <a:solidFill>
              <a:schemeClr val="accent2"/>
            </a:solid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nchor="ctr"/>
            <a:lstStyle/>
            <a:p>
              <a:endParaRPr lang="it-IT" altLang="it-IT"/>
            </a:p>
          </p:txBody>
        </p:sp>
        <p:pic>
          <p:nvPicPr>
            <p:cNvPr id="6147" name="Picture 3" descr="image3.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5074690" cy="65166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
        <p:nvSpPr>
          <p:cNvPr id="6148" name="AutoShape 4"/>
          <p:cNvSpPr>
            <a:spLocks/>
          </p:cNvSpPr>
          <p:nvPr/>
        </p:nvSpPr>
        <p:spPr bwMode="auto">
          <a:xfrm>
            <a:off x="6753226" y="5365751"/>
            <a:ext cx="327025" cy="258763"/>
          </a:xfrm>
          <a:prstGeom prst="triangle">
            <a:avLst>
              <a:gd name="adj" fmla="val 50000"/>
            </a:avLst>
          </a:prstGeom>
          <a:solidFill>
            <a:srgbClr val="FFFF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6149" name="AutoShape 5"/>
          <p:cNvSpPr>
            <a:spLocks/>
          </p:cNvSpPr>
          <p:nvPr/>
        </p:nvSpPr>
        <p:spPr bwMode="auto">
          <a:xfrm>
            <a:off x="6753225" y="5010151"/>
            <a:ext cx="190500" cy="136525"/>
          </a:xfrm>
          <a:prstGeom prst="triangle">
            <a:avLst>
              <a:gd name="adj" fmla="val 50000"/>
            </a:avLst>
          </a:prstGeom>
          <a:solidFill>
            <a:schemeClr val="accent2"/>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6150" name="AutoShape 6"/>
          <p:cNvSpPr>
            <a:spLocks/>
          </p:cNvSpPr>
          <p:nvPr/>
        </p:nvSpPr>
        <p:spPr bwMode="auto">
          <a:xfrm>
            <a:off x="6753225" y="4573588"/>
            <a:ext cx="190500" cy="150812"/>
          </a:xfrm>
          <a:prstGeom prst="triangle">
            <a:avLst>
              <a:gd name="adj" fmla="val 50000"/>
            </a:avLst>
          </a:prstGeom>
          <a:solidFill>
            <a:schemeClr val="accent2"/>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6151" name="AutoShape 7"/>
          <p:cNvSpPr>
            <a:spLocks/>
          </p:cNvSpPr>
          <p:nvPr/>
        </p:nvSpPr>
        <p:spPr bwMode="auto">
          <a:xfrm>
            <a:off x="6753225" y="4217989"/>
            <a:ext cx="190500" cy="123825"/>
          </a:xfrm>
          <a:prstGeom prst="triangle">
            <a:avLst>
              <a:gd name="adj" fmla="val 50000"/>
            </a:avLst>
          </a:prstGeom>
          <a:solidFill>
            <a:schemeClr val="accent2"/>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6152" name="AutoShape 8"/>
          <p:cNvSpPr>
            <a:spLocks/>
          </p:cNvSpPr>
          <p:nvPr/>
        </p:nvSpPr>
        <p:spPr bwMode="auto">
          <a:xfrm>
            <a:off x="7845426" y="2347914"/>
            <a:ext cx="163513" cy="109537"/>
          </a:xfrm>
          <a:prstGeom prst="triangle">
            <a:avLst>
              <a:gd name="adj" fmla="val 50000"/>
            </a:avLst>
          </a:prstGeom>
          <a:solidFill>
            <a:schemeClr val="accent2"/>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6153" name="AutoShape 9"/>
          <p:cNvSpPr>
            <a:spLocks/>
          </p:cNvSpPr>
          <p:nvPr/>
        </p:nvSpPr>
        <p:spPr bwMode="auto">
          <a:xfrm>
            <a:off x="8037513" y="2333625"/>
            <a:ext cx="190500" cy="109538"/>
          </a:xfrm>
          <a:prstGeom prst="triangle">
            <a:avLst>
              <a:gd name="adj" fmla="val 50000"/>
            </a:avLst>
          </a:prstGeom>
          <a:solidFill>
            <a:schemeClr val="accent2"/>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6154" name="AutoShape 10"/>
          <p:cNvSpPr>
            <a:spLocks/>
          </p:cNvSpPr>
          <p:nvPr/>
        </p:nvSpPr>
        <p:spPr bwMode="auto">
          <a:xfrm>
            <a:off x="8542339" y="2333625"/>
            <a:ext cx="136525" cy="109538"/>
          </a:xfrm>
          <a:prstGeom prst="triangle">
            <a:avLst>
              <a:gd name="adj" fmla="val 50000"/>
            </a:avLst>
          </a:prstGeom>
          <a:solidFill>
            <a:schemeClr val="accent2"/>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6155" name="AutoShape 11"/>
          <p:cNvSpPr>
            <a:spLocks/>
          </p:cNvSpPr>
          <p:nvPr/>
        </p:nvSpPr>
        <p:spPr bwMode="auto">
          <a:xfrm>
            <a:off x="8296276" y="2333625"/>
            <a:ext cx="163513" cy="109538"/>
          </a:xfrm>
          <a:prstGeom prst="triangle">
            <a:avLst>
              <a:gd name="adj" fmla="val 50000"/>
            </a:avLst>
          </a:prstGeom>
          <a:solidFill>
            <a:schemeClr val="accent2"/>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6156" name="Line 12"/>
          <p:cNvSpPr>
            <a:spLocks noChangeShapeType="1"/>
          </p:cNvSpPr>
          <p:nvPr/>
        </p:nvSpPr>
        <p:spPr bwMode="auto">
          <a:xfrm flipV="1">
            <a:off x="7272339" y="3454400"/>
            <a:ext cx="1023937" cy="0"/>
          </a:xfrm>
          <a:prstGeom prst="line">
            <a:avLst/>
          </a:prstGeom>
          <a:noFill/>
          <a:ln w="38100" cap="flat" cmpd="sng">
            <a:solidFill>
              <a:srgbClr val="000000"/>
            </a:solidFill>
            <a:prstDash val="solid"/>
            <a:round/>
            <a:headEnd type="none" w="med" len="med"/>
            <a:tailEnd type="none" w="med" len="med"/>
          </a:ln>
          <a:effectLst>
            <a:outerShdw blurRad="38100" dist="20000" dir="5400000" algn="ctr" rotWithShape="0">
              <a:srgbClr val="000000">
                <a:alpha val="37999"/>
              </a:srgbClr>
            </a:outerShdw>
          </a:effectLst>
          <a:extLst>
            <a:ext uri="{909E8E84-426E-40DD-AFC4-6F175D3DCCD1}">
              <a14:hiddenFill xmlns:a14="http://schemas.microsoft.com/office/drawing/2010/main">
                <a:noFill/>
              </a14:hiddenFill>
            </a:ext>
          </a:extLst>
        </p:spPr>
        <p:txBody>
          <a:bodyPr lIns="45720" rIns="45720"/>
          <a:lstStyle/>
          <a:p>
            <a:endParaRPr lang="it-IT" altLang="it-IT"/>
          </a:p>
        </p:txBody>
      </p:sp>
      <p:sp>
        <p:nvSpPr>
          <p:cNvPr id="6157" name="Oval 13"/>
          <p:cNvSpPr>
            <a:spLocks/>
          </p:cNvSpPr>
          <p:nvPr/>
        </p:nvSpPr>
        <p:spPr bwMode="auto">
          <a:xfrm>
            <a:off x="7080250" y="5365750"/>
            <a:ext cx="192088" cy="122238"/>
          </a:xfrm>
          <a:prstGeom prst="ellipse">
            <a:avLst/>
          </a:prstGeom>
          <a:solidFill>
            <a:srgbClr val="FFFFFF"/>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6158" name="AutoShape 14"/>
          <p:cNvSpPr>
            <a:spLocks/>
          </p:cNvSpPr>
          <p:nvPr/>
        </p:nvSpPr>
        <p:spPr bwMode="auto">
          <a:xfrm>
            <a:off x="6354763" y="3541714"/>
            <a:ext cx="1479550" cy="1946275"/>
          </a:xfrm>
          <a:custGeom>
            <a:avLst/>
            <a:gdLst>
              <a:gd name="T0" fmla="+- 0 10531 750"/>
              <a:gd name="T1" fmla="*/ T0 w 19563"/>
              <a:gd name="T2" fmla="+- 0 11045 490"/>
              <a:gd name="T3" fmla="*/ 11045 h 21110"/>
              <a:gd name="T4" fmla="+- 0 10531 750"/>
              <a:gd name="T5" fmla="*/ T4 w 19563"/>
              <a:gd name="T6" fmla="+- 0 11045 490"/>
              <a:gd name="T7" fmla="*/ 11045 h 21110"/>
              <a:gd name="T8" fmla="+- 0 10531 750"/>
              <a:gd name="T9" fmla="*/ T8 w 19563"/>
              <a:gd name="T10" fmla="+- 0 11045 490"/>
              <a:gd name="T11" fmla="*/ 11045 h 21110"/>
              <a:gd name="T12" fmla="+- 0 10531 750"/>
              <a:gd name="T13" fmla="*/ T12 w 19563"/>
              <a:gd name="T14" fmla="+- 0 11045 490"/>
              <a:gd name="T15" fmla="*/ 11045 h 21110"/>
            </a:gdLst>
            <a:ahLst/>
            <a:cxnLst>
              <a:cxn ang="0">
                <a:pos x="T1" y="T3"/>
              </a:cxn>
              <a:cxn ang="0">
                <a:pos x="T5" y="T7"/>
              </a:cxn>
              <a:cxn ang="0">
                <a:pos x="T9" y="T11"/>
              </a:cxn>
              <a:cxn ang="0">
                <a:pos x="T13" y="T15"/>
              </a:cxn>
            </a:cxnLst>
            <a:rect l="0" t="0" r="r" b="b"/>
            <a:pathLst>
              <a:path w="19563" h="21110">
                <a:moveTo>
                  <a:pt x="5808" y="21110"/>
                </a:moveTo>
                <a:cubicBezTo>
                  <a:pt x="2755" y="18543"/>
                  <a:pt x="-299" y="15975"/>
                  <a:pt x="935" y="14741"/>
                </a:cubicBezTo>
                <a:cubicBezTo>
                  <a:pt x="2168" y="13507"/>
                  <a:pt x="13359" y="14889"/>
                  <a:pt x="13209" y="13704"/>
                </a:cubicBezTo>
                <a:cubicBezTo>
                  <a:pt x="13058" y="12519"/>
                  <a:pt x="-750" y="9804"/>
                  <a:pt x="32" y="7632"/>
                </a:cubicBezTo>
                <a:cubicBezTo>
                  <a:pt x="814" y="5459"/>
                  <a:pt x="14954" y="1830"/>
                  <a:pt x="17902" y="670"/>
                </a:cubicBezTo>
                <a:cubicBezTo>
                  <a:pt x="20850" y="-490"/>
                  <a:pt x="19286" y="90"/>
                  <a:pt x="17721" y="670"/>
                </a:cubicBezTo>
              </a:path>
            </a:pathLst>
          </a:custGeom>
          <a:noFill/>
          <a:ln w="25400" cap="flat" cmpd="sng">
            <a:solidFill>
              <a:srgbClr val="000000"/>
            </a:solidFill>
            <a:prstDash val="solid"/>
            <a:round/>
            <a:headEnd type="none" w="med" len="med"/>
            <a:tailEnd type="none" w="med" len="med"/>
          </a:ln>
          <a:effectLst>
            <a:outerShdw blurRad="38100" dist="20000" dir="5400000" algn="ctr" rotWithShape="0">
              <a:srgbClr val="000000">
                <a:alpha val="37999"/>
              </a:srgbClr>
            </a:outerShdw>
          </a:effectLst>
          <a:extLst>
            <a:ext uri="{909E8E84-426E-40DD-AFC4-6F175D3DCCD1}">
              <a14:hiddenFill xmlns:a14="http://schemas.microsoft.com/office/drawing/2010/main">
                <a:solidFill>
                  <a:srgbClr val="FFFFFF"/>
                </a:solidFill>
              </a14:hiddenFill>
            </a:ext>
          </a:extLst>
        </p:spPr>
        <p:txBody>
          <a:bodyPr lIns="45720" rIns="45720" anchor="ctr"/>
          <a:lstStyle/>
          <a:p>
            <a:pPr algn="ctr"/>
            <a:endParaRPr lang="it-IT" altLang="it-IT"/>
          </a:p>
        </p:txBody>
      </p:sp>
      <p:sp>
        <p:nvSpPr>
          <p:cNvPr id="6159" name="Line 15"/>
          <p:cNvSpPr>
            <a:spLocks noChangeShapeType="1"/>
          </p:cNvSpPr>
          <p:nvPr/>
        </p:nvSpPr>
        <p:spPr bwMode="auto">
          <a:xfrm flipV="1">
            <a:off x="8008938" y="2674938"/>
            <a:ext cx="0" cy="628650"/>
          </a:xfrm>
          <a:prstGeom prst="line">
            <a:avLst/>
          </a:prstGeom>
          <a:noFill/>
          <a:ln w="25400" cap="flat" cmpd="sng">
            <a:solidFill>
              <a:srgbClr val="000000"/>
            </a:solidFill>
            <a:prstDash val="solid"/>
            <a:round/>
            <a:headEnd type="none" w="med" len="med"/>
            <a:tailEnd type="triangle" w="med" len="med"/>
          </a:ln>
          <a:effectLst>
            <a:outerShdw blurRad="38100" dist="20000" dir="5400000" algn="ctr" rotWithShape="0">
              <a:srgbClr val="000000">
                <a:alpha val="37999"/>
              </a:srgbClr>
            </a:outerShdw>
          </a:effectLst>
          <a:extLst>
            <a:ext uri="{909E8E84-426E-40DD-AFC4-6F175D3DCCD1}">
              <a14:hiddenFill xmlns:a14="http://schemas.microsoft.com/office/drawing/2010/main">
                <a:noFill/>
              </a14:hiddenFill>
            </a:ext>
          </a:extLst>
        </p:spPr>
        <p:txBody>
          <a:bodyPr lIns="45720" rIns="45720"/>
          <a:lstStyle/>
          <a:p>
            <a:endParaRPr lang="it-IT" altLang="it-IT"/>
          </a:p>
        </p:txBody>
      </p:sp>
      <p:sp>
        <p:nvSpPr>
          <p:cNvPr id="6160" name="AutoShape 16"/>
          <p:cNvSpPr>
            <a:spLocks/>
          </p:cNvSpPr>
          <p:nvPr/>
        </p:nvSpPr>
        <p:spPr bwMode="auto">
          <a:xfrm>
            <a:off x="7475538" y="1965326"/>
            <a:ext cx="609600" cy="766763"/>
          </a:xfrm>
          <a:custGeom>
            <a:avLst/>
            <a:gdLst>
              <a:gd name="T0" fmla="+- 0 10275 724"/>
              <a:gd name="T1" fmla="*/ T0 w 19103"/>
              <a:gd name="T2" fmla="*/ 9890 h 19781"/>
              <a:gd name="T3" fmla="+- 0 10275 724"/>
              <a:gd name="T4" fmla="*/ T3 w 19103"/>
              <a:gd name="T5" fmla="*/ 9890 h 19781"/>
              <a:gd name="T6" fmla="+- 0 10275 724"/>
              <a:gd name="T7" fmla="*/ T6 w 19103"/>
              <a:gd name="T8" fmla="*/ 9890 h 19781"/>
              <a:gd name="T9" fmla="+- 0 10275 724"/>
              <a:gd name="T10" fmla="*/ T9 w 19103"/>
              <a:gd name="T11" fmla="*/ 9890 h 19781"/>
            </a:gdLst>
            <a:ahLst/>
            <a:cxnLst>
              <a:cxn ang="0">
                <a:pos x="T1" y="T2"/>
              </a:cxn>
              <a:cxn ang="0">
                <a:pos x="T4" y="T5"/>
              </a:cxn>
              <a:cxn ang="0">
                <a:pos x="T7" y="T8"/>
              </a:cxn>
              <a:cxn ang="0">
                <a:pos x="T10" y="T11"/>
              </a:cxn>
            </a:cxnLst>
            <a:rect l="0" t="0" r="r" b="b"/>
            <a:pathLst>
              <a:path w="19103" h="19781">
                <a:moveTo>
                  <a:pt x="13320" y="0"/>
                </a:moveTo>
                <a:cubicBezTo>
                  <a:pt x="6298" y="7865"/>
                  <a:pt x="-724" y="15730"/>
                  <a:pt x="60" y="18665"/>
                </a:cubicBezTo>
                <a:cubicBezTo>
                  <a:pt x="844" y="21600"/>
                  <a:pt x="15173" y="17843"/>
                  <a:pt x="18025" y="17609"/>
                </a:cubicBezTo>
                <a:cubicBezTo>
                  <a:pt x="20876" y="17374"/>
                  <a:pt x="17169" y="17257"/>
                  <a:pt x="17169" y="17257"/>
                </a:cubicBezTo>
              </a:path>
            </a:pathLst>
          </a:custGeom>
          <a:noFill/>
          <a:ln w="25400" cap="flat" cmpd="sng">
            <a:solidFill>
              <a:srgbClr val="000000"/>
            </a:solidFill>
            <a:prstDash val="sysDash"/>
            <a:round/>
            <a:headEnd type="none" w="med" len="med"/>
            <a:tailEnd type="none" w="med" len="med"/>
          </a:ln>
          <a:effectLst>
            <a:outerShdw blurRad="38100" dist="20000" dir="5400000" algn="ctr" rotWithShape="0">
              <a:srgbClr val="000000">
                <a:alpha val="37999"/>
              </a:srgbClr>
            </a:outerShdw>
          </a:effectLst>
          <a:extLst>
            <a:ext uri="{909E8E84-426E-40DD-AFC4-6F175D3DCCD1}">
              <a14:hiddenFill xmlns:a14="http://schemas.microsoft.com/office/drawing/2010/main">
                <a:solidFill>
                  <a:srgbClr val="FFFFFF"/>
                </a:solidFill>
              </a14:hiddenFill>
            </a:ext>
          </a:extLst>
        </p:spPr>
        <p:txBody>
          <a:bodyPr lIns="45720" rIns="45720" anchor="ctr"/>
          <a:lstStyle/>
          <a:p>
            <a:pPr algn="ctr"/>
            <a:endParaRPr lang="it-IT" altLang="it-IT"/>
          </a:p>
        </p:txBody>
      </p:sp>
      <p:sp>
        <p:nvSpPr>
          <p:cNvPr id="6161" name="AutoShape 17"/>
          <p:cNvSpPr>
            <a:spLocks/>
          </p:cNvSpPr>
          <p:nvPr/>
        </p:nvSpPr>
        <p:spPr bwMode="auto">
          <a:xfrm>
            <a:off x="8105776" y="1579563"/>
            <a:ext cx="1209675" cy="1122362"/>
          </a:xfrm>
          <a:custGeom>
            <a:avLst/>
            <a:gdLst>
              <a:gd name="T0" fmla="*/ 9931 w 19862"/>
              <a:gd name="T1" fmla="+- 0 10778 1051"/>
              <a:gd name="T2" fmla="*/ 10778 h 19454"/>
              <a:gd name="T3" fmla="*/ 9931 w 19862"/>
              <a:gd name="T4" fmla="+- 0 10778 1051"/>
              <a:gd name="T5" fmla="*/ 10778 h 19454"/>
              <a:gd name="T6" fmla="*/ 9931 w 19862"/>
              <a:gd name="T7" fmla="+- 0 10778 1051"/>
              <a:gd name="T8" fmla="*/ 10778 h 19454"/>
              <a:gd name="T9" fmla="*/ 9931 w 19862"/>
              <a:gd name="T10" fmla="+- 0 10778 1051"/>
              <a:gd name="T11" fmla="*/ 10778 h 19454"/>
            </a:gdLst>
            <a:ahLst/>
            <a:cxnLst>
              <a:cxn ang="0">
                <a:pos x="T0" y="T2"/>
              </a:cxn>
              <a:cxn ang="0">
                <a:pos x="T3" y="T5"/>
              </a:cxn>
              <a:cxn ang="0">
                <a:pos x="T6" y="T8"/>
              </a:cxn>
              <a:cxn ang="0">
                <a:pos x="T9" y="T11"/>
              </a:cxn>
            </a:cxnLst>
            <a:rect l="0" t="0" r="r" b="b"/>
            <a:pathLst>
              <a:path w="19862" h="19454">
                <a:moveTo>
                  <a:pt x="0" y="18061"/>
                </a:moveTo>
                <a:cubicBezTo>
                  <a:pt x="8707" y="19305"/>
                  <a:pt x="17415" y="20549"/>
                  <a:pt x="19507" y="17824"/>
                </a:cubicBezTo>
                <a:cubicBezTo>
                  <a:pt x="21600" y="15100"/>
                  <a:pt x="13790" y="4477"/>
                  <a:pt x="12556" y="1713"/>
                </a:cubicBezTo>
                <a:cubicBezTo>
                  <a:pt x="11323" y="-1051"/>
                  <a:pt x="11716" y="94"/>
                  <a:pt x="12108" y="1239"/>
                </a:cubicBezTo>
              </a:path>
            </a:pathLst>
          </a:custGeom>
          <a:noFill/>
          <a:ln w="25400" cap="flat" cmpd="sng">
            <a:solidFill>
              <a:srgbClr val="000000"/>
            </a:solidFill>
            <a:prstDash val="solid"/>
            <a:round/>
            <a:headEnd type="none" w="med" len="med"/>
            <a:tailEnd type="none" w="med" len="med"/>
          </a:ln>
          <a:effectLst>
            <a:outerShdw blurRad="38100" dist="20000" dir="5400000" algn="ctr" rotWithShape="0">
              <a:srgbClr val="000000">
                <a:alpha val="37999"/>
              </a:srgbClr>
            </a:outerShdw>
          </a:effectLst>
          <a:extLst>
            <a:ext uri="{909E8E84-426E-40DD-AFC4-6F175D3DCCD1}">
              <a14:hiddenFill xmlns:a14="http://schemas.microsoft.com/office/drawing/2010/main">
                <a:solidFill>
                  <a:srgbClr val="FFFFFF"/>
                </a:solidFill>
              </a14:hiddenFill>
            </a:ext>
          </a:extLst>
        </p:spPr>
        <p:txBody>
          <a:bodyPr lIns="45720" rIns="45720" anchor="ctr"/>
          <a:lstStyle/>
          <a:p>
            <a:pPr algn="ctr"/>
            <a:endParaRPr lang="it-IT" altLang="it-IT"/>
          </a:p>
        </p:txBody>
      </p:sp>
      <p:sp>
        <p:nvSpPr>
          <p:cNvPr id="6162" name="Line 18"/>
          <p:cNvSpPr>
            <a:spLocks noChangeShapeType="1"/>
          </p:cNvSpPr>
          <p:nvPr/>
        </p:nvSpPr>
        <p:spPr bwMode="auto">
          <a:xfrm flipH="1" flipV="1">
            <a:off x="8459789" y="927101"/>
            <a:ext cx="307975" cy="652463"/>
          </a:xfrm>
          <a:prstGeom prst="line">
            <a:avLst/>
          </a:prstGeom>
          <a:noFill/>
          <a:ln w="25400" cap="flat" cmpd="sng">
            <a:solidFill>
              <a:srgbClr val="000000"/>
            </a:solidFill>
            <a:prstDash val="solid"/>
            <a:round/>
            <a:headEnd type="none" w="med" len="med"/>
            <a:tailEnd type="triangle" w="med" len="med"/>
          </a:ln>
          <a:effectLst>
            <a:outerShdw blurRad="38100" dist="20000" dir="5400000" algn="ctr" rotWithShape="0">
              <a:srgbClr val="000000">
                <a:alpha val="37999"/>
              </a:srgbClr>
            </a:outerShdw>
          </a:effectLst>
          <a:extLst>
            <a:ext uri="{909E8E84-426E-40DD-AFC4-6F175D3DCCD1}">
              <a14:hiddenFill xmlns:a14="http://schemas.microsoft.com/office/drawing/2010/main">
                <a:noFill/>
              </a14:hiddenFill>
            </a:ext>
          </a:extLst>
        </p:spPr>
        <p:txBody>
          <a:bodyPr lIns="45720" rIns="45720"/>
          <a:lstStyle/>
          <a:p>
            <a:endParaRPr lang="it-IT" altLang="it-IT"/>
          </a:p>
        </p:txBody>
      </p:sp>
      <p:sp>
        <p:nvSpPr>
          <p:cNvPr id="6163" name="Rectangle 19"/>
          <p:cNvSpPr>
            <a:spLocks/>
          </p:cNvSpPr>
          <p:nvPr/>
        </p:nvSpPr>
        <p:spPr bwMode="auto">
          <a:xfrm>
            <a:off x="6354764" y="5487988"/>
            <a:ext cx="261937" cy="3693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spAutoFit/>
          </a:bodyPr>
          <a:lstStyle/>
          <a:p>
            <a:r>
              <a:rPr lang="it-IT" altLang="it-IT"/>
              <a:t>A</a:t>
            </a:r>
          </a:p>
        </p:txBody>
      </p:sp>
      <p:sp>
        <p:nvSpPr>
          <p:cNvPr id="6164" name="Rectangle 20"/>
          <p:cNvSpPr>
            <a:spLocks/>
          </p:cNvSpPr>
          <p:nvPr/>
        </p:nvSpPr>
        <p:spPr bwMode="auto">
          <a:xfrm>
            <a:off x="7845425" y="1774825"/>
            <a:ext cx="260350" cy="3693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spAutoFit/>
          </a:bodyPr>
          <a:lstStyle/>
          <a:p>
            <a:r>
              <a:rPr lang="it-IT" altLang="it-IT"/>
              <a:t>B</a:t>
            </a:r>
          </a:p>
        </p:txBody>
      </p:sp>
      <p:sp>
        <p:nvSpPr>
          <p:cNvPr id="6165" name="Rectangle 21"/>
          <p:cNvSpPr>
            <a:spLocks/>
          </p:cNvSpPr>
          <p:nvPr/>
        </p:nvSpPr>
        <p:spPr bwMode="auto">
          <a:xfrm>
            <a:off x="1741489" y="231775"/>
            <a:ext cx="2649537" cy="40011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spAutoFit/>
          </a:bodyPr>
          <a:lstStyle/>
          <a:p>
            <a:r>
              <a:rPr lang="it-IT" altLang="it-IT" sz="2000">
                <a:solidFill>
                  <a:schemeClr val="accent2"/>
                </a:solidFill>
              </a:rPr>
              <a:t>   </a:t>
            </a:r>
            <a:r>
              <a:rPr lang="it-IT" altLang="it-IT" sz="2000">
                <a:solidFill>
                  <a:srgbClr val="FF0000"/>
                </a:solidFill>
              </a:rPr>
              <a:t>TECNIQUE</a:t>
            </a:r>
            <a:endParaRPr lang="it-IT" altLang="it-IT" sz="2000">
              <a:solidFill>
                <a:schemeClr val="accent2"/>
              </a:solidFill>
            </a:endParaRPr>
          </a:p>
        </p:txBody>
      </p:sp>
      <p:sp>
        <p:nvSpPr>
          <p:cNvPr id="6166" name="Rectangle 22"/>
          <p:cNvSpPr>
            <a:spLocks/>
          </p:cNvSpPr>
          <p:nvPr/>
        </p:nvSpPr>
        <p:spPr bwMode="auto">
          <a:xfrm>
            <a:off x="1741489" y="1211264"/>
            <a:ext cx="3851275" cy="38242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spAutoFit/>
          </a:bodyPr>
          <a:lstStyle>
            <a:lvl1pPr marL="114300" indent="-114300">
              <a:defRPr>
                <a:solidFill>
                  <a:srgbClr val="000000"/>
                </a:solidFill>
                <a:latin typeface="Calibri" charset="0"/>
                <a:ea typeface="Calibri" charset="0"/>
                <a:cs typeface="Calibri" charset="0"/>
                <a:sym typeface="Calibri" charset="0"/>
              </a:defRPr>
            </a:lvl1pPr>
            <a:lvl2pPr>
              <a:defRPr>
                <a:solidFill>
                  <a:srgbClr val="000000"/>
                </a:solidFill>
                <a:latin typeface="Calibri" charset="0"/>
                <a:ea typeface="Calibri" charset="0"/>
                <a:cs typeface="Calibri" charset="0"/>
                <a:sym typeface="Calibri" charset="0"/>
              </a:defRPr>
            </a:lvl2pPr>
            <a:lvl3pPr>
              <a:defRPr>
                <a:solidFill>
                  <a:srgbClr val="000000"/>
                </a:solidFill>
                <a:latin typeface="Calibri" charset="0"/>
                <a:ea typeface="Calibri" charset="0"/>
                <a:cs typeface="Calibri" charset="0"/>
                <a:sym typeface="Calibri" charset="0"/>
              </a:defRPr>
            </a:lvl3pPr>
            <a:lvl4pPr>
              <a:defRPr>
                <a:solidFill>
                  <a:srgbClr val="000000"/>
                </a:solidFill>
                <a:latin typeface="Calibri" charset="0"/>
                <a:ea typeface="Calibri" charset="0"/>
                <a:cs typeface="Calibri" charset="0"/>
                <a:sym typeface="Calibri" charset="0"/>
              </a:defRPr>
            </a:lvl4pPr>
            <a:lvl5pPr>
              <a:defRPr>
                <a:solidFill>
                  <a:srgbClr val="000000"/>
                </a:solidFill>
                <a:latin typeface="Calibri" charset="0"/>
                <a:ea typeface="Calibri" charset="0"/>
                <a:cs typeface="Calibri" charset="0"/>
                <a:sym typeface="Calibri" charset="0"/>
              </a:defRPr>
            </a:lvl5pPr>
            <a:lvl6pPr marL="457200" indent="1828800" defTabSz="457200" fontAlgn="base" hangingPunct="0">
              <a:spcBef>
                <a:spcPct val="0"/>
              </a:spcBef>
              <a:spcAft>
                <a:spcPct val="0"/>
              </a:spcAft>
              <a:defRPr>
                <a:solidFill>
                  <a:srgbClr val="000000"/>
                </a:solidFill>
                <a:latin typeface="Calibri" charset="0"/>
                <a:ea typeface="Calibri" charset="0"/>
                <a:cs typeface="Calibri" charset="0"/>
                <a:sym typeface="Calibri" charset="0"/>
              </a:defRPr>
            </a:lvl6pPr>
            <a:lvl7pPr marL="914400" indent="1828800" defTabSz="457200" fontAlgn="base" hangingPunct="0">
              <a:spcBef>
                <a:spcPct val="0"/>
              </a:spcBef>
              <a:spcAft>
                <a:spcPct val="0"/>
              </a:spcAft>
              <a:defRPr>
                <a:solidFill>
                  <a:srgbClr val="000000"/>
                </a:solidFill>
                <a:latin typeface="Calibri" charset="0"/>
                <a:ea typeface="Calibri" charset="0"/>
                <a:cs typeface="Calibri" charset="0"/>
                <a:sym typeface="Calibri" charset="0"/>
              </a:defRPr>
            </a:lvl7pPr>
            <a:lvl8pPr marL="1371600" indent="1828800" defTabSz="457200" fontAlgn="base" hangingPunct="0">
              <a:spcBef>
                <a:spcPct val="0"/>
              </a:spcBef>
              <a:spcAft>
                <a:spcPct val="0"/>
              </a:spcAft>
              <a:defRPr>
                <a:solidFill>
                  <a:srgbClr val="000000"/>
                </a:solidFill>
                <a:latin typeface="Calibri" charset="0"/>
                <a:ea typeface="Calibri" charset="0"/>
                <a:cs typeface="Calibri" charset="0"/>
                <a:sym typeface="Calibri" charset="0"/>
              </a:defRPr>
            </a:lvl8pPr>
            <a:lvl9pPr marL="1828800" indent="1828800" defTabSz="457200" fontAlgn="base" hangingPunct="0">
              <a:spcBef>
                <a:spcPct val="0"/>
              </a:spcBef>
              <a:spcAft>
                <a:spcPct val="0"/>
              </a:spcAft>
              <a:defRPr>
                <a:solidFill>
                  <a:srgbClr val="000000"/>
                </a:solidFill>
                <a:latin typeface="Calibri" charset="0"/>
                <a:ea typeface="Calibri" charset="0"/>
                <a:cs typeface="Calibri" charset="0"/>
                <a:sym typeface="Calibri" charset="0"/>
              </a:defRPr>
            </a:lvl9pPr>
          </a:lstStyle>
          <a:p>
            <a:r>
              <a:rPr lang="it-IT" altLang="it-IT">
                <a:solidFill>
                  <a:srgbClr val="FF0000"/>
                </a:solidFill>
              </a:rPr>
              <a:t>EXERCISE N°2</a:t>
            </a:r>
          </a:p>
          <a:p>
            <a:endParaRPr lang="it-IT" altLang="it-IT">
              <a:solidFill>
                <a:schemeClr val="accent2"/>
              </a:solidFill>
            </a:endParaRPr>
          </a:p>
          <a:p>
            <a:r>
              <a:rPr lang="it-IT" altLang="it-IT"/>
              <a:t>A runs with the ball between the cones , dribble the black line and passes the ball to B.</a:t>
            </a:r>
          </a:p>
          <a:p>
            <a:r>
              <a:rPr lang="it-IT" altLang="it-IT"/>
              <a:t>B part behind the cones , runs to the ball , gets from A and shoots the goal</a:t>
            </a:r>
          </a:p>
          <a:p>
            <a:endParaRPr lang="it-IT" altLang="it-IT">
              <a:solidFill>
                <a:schemeClr val="accent2"/>
              </a:solidFill>
            </a:endParaRPr>
          </a:p>
          <a:p>
            <a:r>
              <a:rPr lang="it-IT" altLang="it-IT">
                <a:solidFill>
                  <a:srgbClr val="FF0000"/>
                </a:solidFill>
              </a:rPr>
              <a:t>SKILL ACQUISITION</a:t>
            </a:r>
          </a:p>
          <a:p>
            <a:pPr>
              <a:buSzPct val="100000"/>
              <a:buFontTx/>
              <a:buChar char="-"/>
            </a:pPr>
            <a:r>
              <a:rPr lang="it-IT" altLang="it-IT"/>
              <a:t>Running with the ball</a:t>
            </a:r>
          </a:p>
          <a:p>
            <a:pPr>
              <a:buSzPct val="100000"/>
              <a:buFontTx/>
              <a:buChar char="-"/>
            </a:pPr>
            <a:r>
              <a:rPr lang="it-IT" altLang="it-IT"/>
              <a:t>Dribbling</a:t>
            </a:r>
          </a:p>
          <a:p>
            <a:pPr>
              <a:buSzPct val="100000"/>
              <a:buFontTx/>
              <a:buChar char="-"/>
            </a:pPr>
            <a:r>
              <a:rPr lang="it-IT" altLang="it-IT"/>
              <a:t>Passing accuracy</a:t>
            </a:r>
          </a:p>
          <a:p>
            <a:pPr>
              <a:buSzPct val="100000"/>
              <a:buFontTx/>
              <a:buChar char="-"/>
            </a:pPr>
            <a:r>
              <a:rPr lang="it-IT" altLang="it-IT"/>
              <a:t>Offensive reception</a:t>
            </a:r>
          </a:p>
        </p:txBody>
      </p:sp>
      <p:grpSp>
        <p:nvGrpSpPr>
          <p:cNvPr id="6167" name="Group 23"/>
          <p:cNvGrpSpPr>
            <a:grpSpLocks/>
          </p:cNvGrpSpPr>
          <p:nvPr/>
        </p:nvGrpSpPr>
        <p:grpSpPr bwMode="auto">
          <a:xfrm>
            <a:off x="1998663" y="6500815"/>
            <a:ext cx="684020" cy="200055"/>
            <a:chOff x="0" y="0"/>
            <a:chExt cx="684292" cy="200988"/>
          </a:xfrm>
        </p:grpSpPr>
        <p:sp>
          <p:nvSpPr>
            <p:cNvPr id="6168" name="Rectangle 24"/>
            <p:cNvSpPr>
              <a:spLocks/>
            </p:cNvSpPr>
            <p:nvPr/>
          </p:nvSpPr>
          <p:spPr bwMode="auto">
            <a:xfrm>
              <a:off x="174975" y="0"/>
              <a:ext cx="509317" cy="2009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lvl1pPr>
                <a:defRPr>
                  <a:solidFill>
                    <a:srgbClr val="000000"/>
                  </a:solidFill>
                  <a:latin typeface="Calibri" charset="0"/>
                  <a:ea typeface="Calibri" charset="0"/>
                  <a:cs typeface="Calibri" charset="0"/>
                  <a:sym typeface="Calibri" charset="0"/>
                </a:defRPr>
              </a:lvl1pPr>
              <a:lvl2pPr>
                <a:defRPr>
                  <a:solidFill>
                    <a:srgbClr val="000000"/>
                  </a:solidFill>
                  <a:latin typeface="Calibri" charset="0"/>
                  <a:ea typeface="Calibri" charset="0"/>
                  <a:cs typeface="Calibri" charset="0"/>
                  <a:sym typeface="Calibri" charset="0"/>
                </a:defRPr>
              </a:lvl2pPr>
              <a:lvl3pPr>
                <a:defRPr>
                  <a:solidFill>
                    <a:srgbClr val="000000"/>
                  </a:solidFill>
                  <a:latin typeface="Calibri" charset="0"/>
                  <a:ea typeface="Calibri" charset="0"/>
                  <a:cs typeface="Calibri" charset="0"/>
                  <a:sym typeface="Calibri" charset="0"/>
                </a:defRPr>
              </a:lvl3pPr>
              <a:lvl4pPr>
                <a:defRPr>
                  <a:solidFill>
                    <a:srgbClr val="000000"/>
                  </a:solidFill>
                  <a:latin typeface="Calibri" charset="0"/>
                  <a:ea typeface="Calibri" charset="0"/>
                  <a:cs typeface="Calibri" charset="0"/>
                  <a:sym typeface="Calibri" charset="0"/>
                </a:defRPr>
              </a:lvl4pPr>
              <a:lvl5pPr>
                <a:defRPr>
                  <a:solidFill>
                    <a:srgbClr val="000000"/>
                  </a:solidFill>
                  <a:latin typeface="Calibri" charset="0"/>
                  <a:ea typeface="Calibri" charset="0"/>
                  <a:cs typeface="Calibri" charset="0"/>
                  <a:sym typeface="Calibri" charset="0"/>
                </a:defRPr>
              </a:lvl5pPr>
              <a:lvl6pPr marL="457200" indent="1828800" fontAlgn="base" hangingPunct="0">
                <a:spcBef>
                  <a:spcPct val="0"/>
                </a:spcBef>
                <a:spcAft>
                  <a:spcPct val="0"/>
                </a:spcAft>
                <a:defRPr>
                  <a:solidFill>
                    <a:srgbClr val="000000"/>
                  </a:solidFill>
                  <a:latin typeface="Calibri" charset="0"/>
                  <a:ea typeface="Calibri" charset="0"/>
                  <a:cs typeface="Calibri" charset="0"/>
                  <a:sym typeface="Calibri" charset="0"/>
                </a:defRPr>
              </a:lvl6pPr>
              <a:lvl7pPr marL="914400" indent="1828800" fontAlgn="base" hangingPunct="0">
                <a:spcBef>
                  <a:spcPct val="0"/>
                </a:spcBef>
                <a:spcAft>
                  <a:spcPct val="0"/>
                </a:spcAft>
                <a:defRPr>
                  <a:solidFill>
                    <a:srgbClr val="000000"/>
                  </a:solidFill>
                  <a:latin typeface="Calibri" charset="0"/>
                  <a:ea typeface="Calibri" charset="0"/>
                  <a:cs typeface="Calibri" charset="0"/>
                  <a:sym typeface="Calibri" charset="0"/>
                </a:defRPr>
              </a:lvl7pPr>
              <a:lvl8pPr marL="1371600" indent="1828800" fontAlgn="base" hangingPunct="0">
                <a:spcBef>
                  <a:spcPct val="0"/>
                </a:spcBef>
                <a:spcAft>
                  <a:spcPct val="0"/>
                </a:spcAft>
                <a:defRPr>
                  <a:solidFill>
                    <a:srgbClr val="000000"/>
                  </a:solidFill>
                  <a:latin typeface="Calibri" charset="0"/>
                  <a:ea typeface="Calibri" charset="0"/>
                  <a:cs typeface="Calibri" charset="0"/>
                  <a:sym typeface="Calibri" charset="0"/>
                </a:defRPr>
              </a:lvl8pPr>
              <a:lvl9pPr marL="1828800" indent="1828800" fontAlgn="base" hangingPunct="0">
                <a:spcBef>
                  <a:spcPct val="0"/>
                </a:spcBef>
                <a:spcAft>
                  <a:spcPct val="0"/>
                </a:spcAft>
                <a:defRPr>
                  <a:solidFill>
                    <a:srgbClr val="000000"/>
                  </a:solidFill>
                  <a:latin typeface="Calibri" charset="0"/>
                  <a:ea typeface="Calibri" charset="0"/>
                  <a:cs typeface="Calibri" charset="0"/>
                  <a:sym typeface="Calibri" charset="0"/>
                </a:defRPr>
              </a:lvl9pPr>
            </a:lstStyle>
            <a:p>
              <a:r>
                <a:rPr lang="it-IT" altLang="it-IT" sz="700"/>
                <a:t>Marta Ruffi</a:t>
              </a:r>
            </a:p>
          </p:txBody>
        </p:sp>
        <p:pic>
          <p:nvPicPr>
            <p:cNvPr id="6169" name="Picture 25" descr="pasted-image.tif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3754"/>
              <a:ext cx="178232" cy="1782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Tree>
    <p:extLst>
      <p:ext uri="{BB962C8B-B14F-4D97-AF65-F5344CB8AC3E}">
        <p14:creationId xmlns:p14="http://schemas.microsoft.com/office/powerpoint/2010/main" val="11749758"/>
      </p:ext>
    </p:extLst>
  </p:cSld>
  <p:clrMapOvr>
    <a:masterClrMapping/>
  </p:clrMapOvr>
  <p:transition spd="med"/>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9" name="Picture 1" descr="metà campo.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224464" y="0"/>
            <a:ext cx="5443537" cy="685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7170" name="AutoShape 2"/>
          <p:cNvSpPr>
            <a:spLocks/>
          </p:cNvSpPr>
          <p:nvPr/>
        </p:nvSpPr>
        <p:spPr bwMode="auto">
          <a:xfrm>
            <a:off x="6992938" y="5407026"/>
            <a:ext cx="258762" cy="176213"/>
          </a:xfrm>
          <a:prstGeom prst="triangle">
            <a:avLst>
              <a:gd name="adj" fmla="val 50000"/>
            </a:avLst>
          </a:prstGeom>
          <a:solidFill>
            <a:schemeClr val="accent2"/>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7171" name="AutoShape 3"/>
          <p:cNvSpPr>
            <a:spLocks/>
          </p:cNvSpPr>
          <p:nvPr/>
        </p:nvSpPr>
        <p:spPr bwMode="auto">
          <a:xfrm>
            <a:off x="9063038" y="5407026"/>
            <a:ext cx="260350" cy="176213"/>
          </a:xfrm>
          <a:prstGeom prst="triangle">
            <a:avLst>
              <a:gd name="adj" fmla="val 50000"/>
            </a:avLst>
          </a:prstGeom>
          <a:solidFill>
            <a:srgbClr val="FFFF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7172" name="AutoShape 4"/>
          <p:cNvSpPr>
            <a:spLocks/>
          </p:cNvSpPr>
          <p:nvPr/>
        </p:nvSpPr>
        <p:spPr bwMode="auto">
          <a:xfrm>
            <a:off x="6985000" y="4945063"/>
            <a:ext cx="260350" cy="176212"/>
          </a:xfrm>
          <a:prstGeom prst="triangle">
            <a:avLst>
              <a:gd name="adj" fmla="val 50000"/>
            </a:avLst>
          </a:prstGeom>
          <a:solidFill>
            <a:schemeClr val="accent2"/>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7173" name="AutoShape 5"/>
          <p:cNvSpPr>
            <a:spLocks/>
          </p:cNvSpPr>
          <p:nvPr/>
        </p:nvSpPr>
        <p:spPr bwMode="auto">
          <a:xfrm>
            <a:off x="6985000" y="4479925"/>
            <a:ext cx="260350" cy="177800"/>
          </a:xfrm>
          <a:prstGeom prst="triangle">
            <a:avLst>
              <a:gd name="adj" fmla="val 50000"/>
            </a:avLst>
          </a:prstGeom>
          <a:solidFill>
            <a:schemeClr val="accent2"/>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7174" name="AutoShape 6"/>
          <p:cNvSpPr>
            <a:spLocks/>
          </p:cNvSpPr>
          <p:nvPr/>
        </p:nvSpPr>
        <p:spPr bwMode="auto">
          <a:xfrm>
            <a:off x="6985000" y="4002088"/>
            <a:ext cx="260350" cy="177800"/>
          </a:xfrm>
          <a:prstGeom prst="triangle">
            <a:avLst>
              <a:gd name="adj" fmla="val 50000"/>
            </a:avLst>
          </a:prstGeom>
          <a:solidFill>
            <a:schemeClr val="accent2"/>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7175" name="AutoShape 7"/>
          <p:cNvSpPr>
            <a:spLocks/>
          </p:cNvSpPr>
          <p:nvPr/>
        </p:nvSpPr>
        <p:spPr bwMode="auto">
          <a:xfrm flipH="1">
            <a:off x="9063039" y="4945063"/>
            <a:ext cx="244475" cy="176212"/>
          </a:xfrm>
          <a:prstGeom prst="triangle">
            <a:avLst>
              <a:gd name="adj" fmla="val 50000"/>
            </a:avLst>
          </a:prstGeom>
          <a:solidFill>
            <a:srgbClr val="FFFF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7176" name="AutoShape 8"/>
          <p:cNvSpPr>
            <a:spLocks/>
          </p:cNvSpPr>
          <p:nvPr/>
        </p:nvSpPr>
        <p:spPr bwMode="auto">
          <a:xfrm>
            <a:off x="9063038" y="4479925"/>
            <a:ext cx="260350" cy="177800"/>
          </a:xfrm>
          <a:prstGeom prst="triangle">
            <a:avLst>
              <a:gd name="adj" fmla="val 50000"/>
            </a:avLst>
          </a:prstGeom>
          <a:solidFill>
            <a:srgbClr val="FFFF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7177" name="AutoShape 9"/>
          <p:cNvSpPr>
            <a:spLocks/>
          </p:cNvSpPr>
          <p:nvPr/>
        </p:nvSpPr>
        <p:spPr bwMode="auto">
          <a:xfrm>
            <a:off x="9047163" y="4002088"/>
            <a:ext cx="260350" cy="177800"/>
          </a:xfrm>
          <a:prstGeom prst="triangle">
            <a:avLst>
              <a:gd name="adj" fmla="val 50000"/>
            </a:avLst>
          </a:prstGeom>
          <a:solidFill>
            <a:srgbClr val="FFFF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7178" name="AutoShape 10"/>
          <p:cNvSpPr>
            <a:spLocks/>
          </p:cNvSpPr>
          <p:nvPr/>
        </p:nvSpPr>
        <p:spPr bwMode="auto">
          <a:xfrm>
            <a:off x="6564313" y="3100388"/>
            <a:ext cx="258762" cy="177800"/>
          </a:xfrm>
          <a:prstGeom prst="triangle">
            <a:avLst>
              <a:gd name="adj" fmla="val 50000"/>
            </a:avLst>
          </a:prstGeom>
          <a:solidFill>
            <a:schemeClr val="accent2"/>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7179" name="AutoShape 11"/>
          <p:cNvSpPr>
            <a:spLocks/>
          </p:cNvSpPr>
          <p:nvPr/>
        </p:nvSpPr>
        <p:spPr bwMode="auto">
          <a:xfrm>
            <a:off x="6726238" y="2773363"/>
            <a:ext cx="258762" cy="177800"/>
          </a:xfrm>
          <a:prstGeom prst="triangle">
            <a:avLst>
              <a:gd name="adj" fmla="val 50000"/>
            </a:avLst>
          </a:prstGeom>
          <a:solidFill>
            <a:schemeClr val="accent2"/>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7180" name="AutoShape 12"/>
          <p:cNvSpPr>
            <a:spLocks/>
          </p:cNvSpPr>
          <p:nvPr/>
        </p:nvSpPr>
        <p:spPr bwMode="auto">
          <a:xfrm>
            <a:off x="7115176" y="2773363"/>
            <a:ext cx="258763" cy="177800"/>
          </a:xfrm>
          <a:prstGeom prst="triangle">
            <a:avLst>
              <a:gd name="adj" fmla="val 50000"/>
            </a:avLst>
          </a:prstGeom>
          <a:solidFill>
            <a:schemeClr val="accent2"/>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7181" name="AutoShape 13"/>
          <p:cNvSpPr>
            <a:spLocks/>
          </p:cNvSpPr>
          <p:nvPr/>
        </p:nvSpPr>
        <p:spPr bwMode="auto">
          <a:xfrm>
            <a:off x="7546975" y="2774950"/>
            <a:ext cx="260350" cy="177800"/>
          </a:xfrm>
          <a:prstGeom prst="triangle">
            <a:avLst>
              <a:gd name="adj" fmla="val 50000"/>
            </a:avLst>
          </a:prstGeom>
          <a:solidFill>
            <a:schemeClr val="accent2"/>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7182" name="AutoShape 14"/>
          <p:cNvSpPr>
            <a:spLocks/>
          </p:cNvSpPr>
          <p:nvPr/>
        </p:nvSpPr>
        <p:spPr bwMode="auto">
          <a:xfrm>
            <a:off x="7546975" y="3100388"/>
            <a:ext cx="260350" cy="177800"/>
          </a:xfrm>
          <a:prstGeom prst="triangle">
            <a:avLst>
              <a:gd name="adj" fmla="val 50000"/>
            </a:avLst>
          </a:prstGeom>
          <a:solidFill>
            <a:schemeClr val="accent2"/>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7183" name="AutoShape 15"/>
          <p:cNvSpPr>
            <a:spLocks/>
          </p:cNvSpPr>
          <p:nvPr/>
        </p:nvSpPr>
        <p:spPr bwMode="auto">
          <a:xfrm>
            <a:off x="8788401" y="3278188"/>
            <a:ext cx="258763" cy="177800"/>
          </a:xfrm>
          <a:prstGeom prst="triangle">
            <a:avLst>
              <a:gd name="adj" fmla="val 50000"/>
            </a:avLst>
          </a:prstGeom>
          <a:solidFill>
            <a:srgbClr val="FFFF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7184" name="AutoShape 16"/>
          <p:cNvSpPr>
            <a:spLocks/>
          </p:cNvSpPr>
          <p:nvPr/>
        </p:nvSpPr>
        <p:spPr bwMode="auto">
          <a:xfrm>
            <a:off x="9047163" y="3278188"/>
            <a:ext cx="260350" cy="177800"/>
          </a:xfrm>
          <a:prstGeom prst="triangle">
            <a:avLst>
              <a:gd name="adj" fmla="val 50000"/>
            </a:avLst>
          </a:prstGeom>
          <a:solidFill>
            <a:srgbClr val="FFFF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7185" name="AutoShape 17"/>
          <p:cNvSpPr>
            <a:spLocks/>
          </p:cNvSpPr>
          <p:nvPr/>
        </p:nvSpPr>
        <p:spPr bwMode="auto">
          <a:xfrm>
            <a:off x="9323388" y="3278188"/>
            <a:ext cx="258762" cy="177800"/>
          </a:xfrm>
          <a:prstGeom prst="triangle">
            <a:avLst>
              <a:gd name="adj" fmla="val 50000"/>
            </a:avLst>
          </a:prstGeom>
          <a:solidFill>
            <a:srgbClr val="FFFF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7186" name="AutoShape 18"/>
          <p:cNvSpPr>
            <a:spLocks/>
          </p:cNvSpPr>
          <p:nvPr/>
        </p:nvSpPr>
        <p:spPr bwMode="auto">
          <a:xfrm>
            <a:off x="9005888" y="2820989"/>
            <a:ext cx="317500" cy="130175"/>
          </a:xfrm>
          <a:prstGeom prst="triangle">
            <a:avLst>
              <a:gd name="adj" fmla="val 50000"/>
            </a:avLst>
          </a:prstGeom>
          <a:solidFill>
            <a:srgbClr val="FFFF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7187" name="AutoShape 19"/>
          <p:cNvSpPr>
            <a:spLocks/>
          </p:cNvSpPr>
          <p:nvPr/>
        </p:nvSpPr>
        <p:spPr bwMode="auto">
          <a:xfrm>
            <a:off x="9323388" y="2795588"/>
            <a:ext cx="258762" cy="177800"/>
          </a:xfrm>
          <a:prstGeom prst="triangle">
            <a:avLst>
              <a:gd name="adj" fmla="val 50000"/>
            </a:avLst>
          </a:prstGeom>
          <a:solidFill>
            <a:srgbClr val="FFFF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7188" name="AutoShape 20"/>
          <p:cNvSpPr>
            <a:spLocks/>
          </p:cNvSpPr>
          <p:nvPr/>
        </p:nvSpPr>
        <p:spPr bwMode="auto">
          <a:xfrm>
            <a:off x="9582151" y="2820988"/>
            <a:ext cx="258763" cy="177800"/>
          </a:xfrm>
          <a:prstGeom prst="triangle">
            <a:avLst>
              <a:gd name="adj" fmla="val 50000"/>
            </a:avLst>
          </a:prstGeom>
          <a:solidFill>
            <a:srgbClr val="FFFF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7189" name="Oval 21"/>
          <p:cNvSpPr>
            <a:spLocks/>
          </p:cNvSpPr>
          <p:nvPr/>
        </p:nvSpPr>
        <p:spPr bwMode="auto">
          <a:xfrm>
            <a:off x="7373939" y="5583239"/>
            <a:ext cx="173037" cy="109537"/>
          </a:xfrm>
          <a:prstGeom prst="ellipse">
            <a:avLst/>
          </a:prstGeom>
          <a:solidFill>
            <a:srgbClr val="FFFFFF"/>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7190" name="Oval 22"/>
          <p:cNvSpPr>
            <a:spLocks/>
          </p:cNvSpPr>
          <p:nvPr/>
        </p:nvSpPr>
        <p:spPr bwMode="auto">
          <a:xfrm>
            <a:off x="9582151" y="5583239"/>
            <a:ext cx="161925" cy="109537"/>
          </a:xfrm>
          <a:prstGeom prst="ellipse">
            <a:avLst/>
          </a:prstGeom>
          <a:solidFill>
            <a:srgbClr val="FFFFFF"/>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7191" name="AutoShape 23"/>
          <p:cNvSpPr>
            <a:spLocks/>
          </p:cNvSpPr>
          <p:nvPr/>
        </p:nvSpPr>
        <p:spPr bwMode="auto">
          <a:xfrm>
            <a:off x="6751638" y="1917700"/>
            <a:ext cx="1465262" cy="3721100"/>
          </a:xfrm>
          <a:custGeom>
            <a:avLst/>
            <a:gdLst>
              <a:gd name="T0" fmla="+- 0 10641 328"/>
              <a:gd name="T1" fmla="*/ T0 w 20627"/>
              <a:gd name="T2" fmla="+- 0 11125 651"/>
              <a:gd name="T3" fmla="*/ 11125 h 20949"/>
              <a:gd name="T4" fmla="+- 0 10641 328"/>
              <a:gd name="T5" fmla="*/ T4 w 20627"/>
              <a:gd name="T6" fmla="+- 0 11125 651"/>
              <a:gd name="T7" fmla="*/ 11125 h 20949"/>
              <a:gd name="T8" fmla="+- 0 10641 328"/>
              <a:gd name="T9" fmla="*/ T8 w 20627"/>
              <a:gd name="T10" fmla="+- 0 11125 651"/>
              <a:gd name="T11" fmla="*/ 11125 h 20949"/>
              <a:gd name="T12" fmla="+- 0 10641 328"/>
              <a:gd name="T13" fmla="*/ T12 w 20627"/>
              <a:gd name="T14" fmla="+- 0 11125 651"/>
              <a:gd name="T15" fmla="*/ 11125 h 20949"/>
            </a:gdLst>
            <a:ahLst/>
            <a:cxnLst>
              <a:cxn ang="0">
                <a:pos x="T1" y="T3"/>
              </a:cxn>
              <a:cxn ang="0">
                <a:pos x="T5" y="T7"/>
              </a:cxn>
              <a:cxn ang="0">
                <a:pos x="T9" y="T11"/>
              </a:cxn>
              <a:cxn ang="0">
                <a:pos x="T13" y="T15"/>
              </a:cxn>
            </a:cxnLst>
            <a:rect l="0" t="0" r="r" b="b"/>
            <a:pathLst>
              <a:path w="20627" h="20949">
                <a:moveTo>
                  <a:pt x="1371" y="20949"/>
                </a:moveTo>
                <a:cubicBezTo>
                  <a:pt x="1194" y="20091"/>
                  <a:pt x="1018" y="19232"/>
                  <a:pt x="2332" y="18874"/>
                </a:cubicBezTo>
                <a:cubicBezTo>
                  <a:pt x="3646" y="18515"/>
                  <a:pt x="8453" y="19219"/>
                  <a:pt x="9254" y="18797"/>
                </a:cubicBezTo>
                <a:cubicBezTo>
                  <a:pt x="10055" y="18374"/>
                  <a:pt x="8677" y="16798"/>
                  <a:pt x="7139" y="16337"/>
                </a:cubicBezTo>
                <a:cubicBezTo>
                  <a:pt x="5601" y="15876"/>
                  <a:pt x="377" y="16465"/>
                  <a:pt x="25" y="16029"/>
                </a:cubicBezTo>
                <a:cubicBezTo>
                  <a:pt x="-328" y="15594"/>
                  <a:pt x="3229" y="14326"/>
                  <a:pt x="5024" y="13723"/>
                </a:cubicBezTo>
                <a:cubicBezTo>
                  <a:pt x="6819" y="13121"/>
                  <a:pt x="9895" y="13390"/>
                  <a:pt x="10792" y="12417"/>
                </a:cubicBezTo>
                <a:cubicBezTo>
                  <a:pt x="11690" y="11443"/>
                  <a:pt x="11754" y="8791"/>
                  <a:pt x="10408" y="7881"/>
                </a:cubicBezTo>
                <a:cubicBezTo>
                  <a:pt x="9062" y="6972"/>
                  <a:pt x="3838" y="6677"/>
                  <a:pt x="2717" y="6959"/>
                </a:cubicBezTo>
                <a:cubicBezTo>
                  <a:pt x="1595" y="7241"/>
                  <a:pt x="698" y="9547"/>
                  <a:pt x="3678" y="9572"/>
                </a:cubicBezTo>
                <a:cubicBezTo>
                  <a:pt x="6658" y="9598"/>
                  <a:pt x="19926" y="8637"/>
                  <a:pt x="20599" y="7113"/>
                </a:cubicBezTo>
                <a:cubicBezTo>
                  <a:pt x="21272" y="5588"/>
                  <a:pt x="9767" y="1501"/>
                  <a:pt x="7716" y="425"/>
                </a:cubicBezTo>
                <a:cubicBezTo>
                  <a:pt x="5665" y="-651"/>
                  <a:pt x="8293" y="656"/>
                  <a:pt x="8293" y="656"/>
                </a:cubicBezTo>
              </a:path>
            </a:pathLst>
          </a:custGeom>
          <a:noFill/>
          <a:ln w="25400" cap="flat" cmpd="sng">
            <a:solidFill>
              <a:srgbClr val="000000"/>
            </a:solidFill>
            <a:prstDash val="solid"/>
            <a:round/>
            <a:headEnd type="none" w="med" len="med"/>
            <a:tailEnd type="none" w="med" len="med"/>
          </a:ln>
          <a:effectLst>
            <a:outerShdw blurRad="38100" dist="20000" dir="5400000" algn="ctr" rotWithShape="0">
              <a:srgbClr val="000000">
                <a:alpha val="37999"/>
              </a:srgbClr>
            </a:outerShdw>
          </a:effectLst>
          <a:extLst>
            <a:ext uri="{909E8E84-426E-40DD-AFC4-6F175D3DCCD1}">
              <a14:hiddenFill xmlns:a14="http://schemas.microsoft.com/office/drawing/2010/main">
                <a:solidFill>
                  <a:srgbClr val="FFFFFF"/>
                </a:solidFill>
              </a14:hiddenFill>
            </a:ext>
          </a:extLst>
        </p:spPr>
        <p:txBody>
          <a:bodyPr lIns="45720" rIns="45720" anchor="ctr"/>
          <a:lstStyle/>
          <a:p>
            <a:pPr algn="ctr"/>
            <a:endParaRPr lang="it-IT" altLang="it-IT"/>
          </a:p>
        </p:txBody>
      </p:sp>
      <p:sp>
        <p:nvSpPr>
          <p:cNvPr id="7192" name="AutoShape 24"/>
          <p:cNvSpPr>
            <a:spLocks/>
          </p:cNvSpPr>
          <p:nvPr/>
        </p:nvSpPr>
        <p:spPr bwMode="auto">
          <a:xfrm>
            <a:off x="8699500" y="1652588"/>
            <a:ext cx="1347788" cy="3903662"/>
          </a:xfrm>
          <a:custGeom>
            <a:avLst/>
            <a:gdLst>
              <a:gd name="T0" fmla="+- 0 11027 1352"/>
              <a:gd name="T1" fmla="*/ T0 w 19351"/>
              <a:gd name="T2" fmla="+- 0 11144 689"/>
              <a:gd name="T3" fmla="*/ 11144 h 20911"/>
              <a:gd name="T4" fmla="+- 0 11027 1352"/>
              <a:gd name="T5" fmla="*/ T4 w 19351"/>
              <a:gd name="T6" fmla="+- 0 11144 689"/>
              <a:gd name="T7" fmla="*/ 11144 h 20911"/>
              <a:gd name="T8" fmla="+- 0 11027 1352"/>
              <a:gd name="T9" fmla="*/ T8 w 19351"/>
              <a:gd name="T10" fmla="+- 0 11144 689"/>
              <a:gd name="T11" fmla="*/ 11144 h 20911"/>
              <a:gd name="T12" fmla="+- 0 11027 1352"/>
              <a:gd name="T13" fmla="*/ T12 w 19351"/>
              <a:gd name="T14" fmla="+- 0 11144 689"/>
              <a:gd name="T15" fmla="*/ 11144 h 20911"/>
            </a:gdLst>
            <a:ahLst/>
            <a:cxnLst>
              <a:cxn ang="0">
                <a:pos x="T1" y="T3"/>
              </a:cxn>
              <a:cxn ang="0">
                <a:pos x="T5" y="T7"/>
              </a:cxn>
              <a:cxn ang="0">
                <a:pos x="T9" y="T11"/>
              </a:cxn>
              <a:cxn ang="0">
                <a:pos x="T13" y="T15"/>
              </a:cxn>
            </a:cxnLst>
            <a:rect l="0" t="0" r="r" b="b"/>
            <a:pathLst>
              <a:path w="19351" h="20911">
                <a:moveTo>
                  <a:pt x="3811" y="20911"/>
                </a:moveTo>
                <a:cubicBezTo>
                  <a:pt x="4759" y="20094"/>
                  <a:pt x="5706" y="19278"/>
                  <a:pt x="6948" y="18936"/>
                </a:cubicBezTo>
                <a:cubicBezTo>
                  <a:pt x="8190" y="18595"/>
                  <a:pt x="11131" y="19229"/>
                  <a:pt x="11262" y="18863"/>
                </a:cubicBezTo>
                <a:cubicBezTo>
                  <a:pt x="11392" y="18497"/>
                  <a:pt x="9595" y="17266"/>
                  <a:pt x="7732" y="16742"/>
                </a:cubicBezTo>
                <a:cubicBezTo>
                  <a:pt x="5870" y="16218"/>
                  <a:pt x="-829" y="16194"/>
                  <a:pt x="86" y="15718"/>
                </a:cubicBezTo>
                <a:cubicBezTo>
                  <a:pt x="1001" y="15243"/>
                  <a:pt x="12699" y="14731"/>
                  <a:pt x="13222" y="13890"/>
                </a:cubicBezTo>
                <a:cubicBezTo>
                  <a:pt x="13745" y="13049"/>
                  <a:pt x="2765" y="11257"/>
                  <a:pt x="3223" y="10672"/>
                </a:cubicBezTo>
                <a:cubicBezTo>
                  <a:pt x="3680" y="10087"/>
                  <a:pt x="15314" y="10867"/>
                  <a:pt x="15967" y="10379"/>
                </a:cubicBezTo>
                <a:cubicBezTo>
                  <a:pt x="16621" y="9892"/>
                  <a:pt x="6589" y="8234"/>
                  <a:pt x="7144" y="7746"/>
                </a:cubicBezTo>
                <a:cubicBezTo>
                  <a:pt x="7700" y="7259"/>
                  <a:pt x="20248" y="8673"/>
                  <a:pt x="19300" y="7454"/>
                </a:cubicBezTo>
                <a:cubicBezTo>
                  <a:pt x="18353" y="6235"/>
                  <a:pt x="4269" y="1554"/>
                  <a:pt x="1458" y="432"/>
                </a:cubicBezTo>
                <a:cubicBezTo>
                  <a:pt x="-1352" y="-689"/>
                  <a:pt x="2439" y="725"/>
                  <a:pt x="2439" y="725"/>
                </a:cubicBezTo>
              </a:path>
            </a:pathLst>
          </a:custGeom>
          <a:noFill/>
          <a:ln w="25400" cap="flat" cmpd="sng">
            <a:solidFill>
              <a:srgbClr val="000000"/>
            </a:solidFill>
            <a:prstDash val="solid"/>
            <a:round/>
            <a:headEnd type="none" w="med" len="med"/>
            <a:tailEnd type="none" w="med" len="med"/>
          </a:ln>
          <a:effectLst>
            <a:outerShdw blurRad="38100" dist="20000" dir="5400000" algn="ctr" rotWithShape="0">
              <a:srgbClr val="000000">
                <a:alpha val="37999"/>
              </a:srgbClr>
            </a:outerShdw>
          </a:effectLst>
          <a:extLst>
            <a:ext uri="{909E8E84-426E-40DD-AFC4-6F175D3DCCD1}">
              <a14:hiddenFill xmlns:a14="http://schemas.microsoft.com/office/drawing/2010/main">
                <a:solidFill>
                  <a:srgbClr val="FFFFFF"/>
                </a:solidFill>
              </a14:hiddenFill>
            </a:ext>
          </a:extLst>
        </p:spPr>
        <p:txBody>
          <a:bodyPr lIns="45720" rIns="45720" anchor="ctr"/>
          <a:lstStyle/>
          <a:p>
            <a:pPr algn="ctr"/>
            <a:endParaRPr lang="it-IT" altLang="it-IT"/>
          </a:p>
        </p:txBody>
      </p:sp>
      <p:sp>
        <p:nvSpPr>
          <p:cNvPr id="7193" name="Rectangle 25"/>
          <p:cNvSpPr>
            <a:spLocks/>
          </p:cNvSpPr>
          <p:nvPr/>
        </p:nvSpPr>
        <p:spPr bwMode="auto">
          <a:xfrm>
            <a:off x="6823076" y="5938838"/>
            <a:ext cx="422275" cy="3693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spAutoFit/>
          </a:bodyPr>
          <a:lstStyle/>
          <a:p>
            <a:r>
              <a:rPr lang="it-IT" altLang="it-IT"/>
              <a:t>A</a:t>
            </a:r>
          </a:p>
        </p:txBody>
      </p:sp>
      <p:sp>
        <p:nvSpPr>
          <p:cNvPr id="7194" name="Rectangle 26"/>
          <p:cNvSpPr>
            <a:spLocks/>
          </p:cNvSpPr>
          <p:nvPr/>
        </p:nvSpPr>
        <p:spPr bwMode="auto">
          <a:xfrm>
            <a:off x="9063039" y="5938838"/>
            <a:ext cx="428625" cy="3693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spAutoFit/>
          </a:bodyPr>
          <a:lstStyle/>
          <a:p>
            <a:r>
              <a:rPr lang="it-IT" altLang="it-IT"/>
              <a:t>B</a:t>
            </a:r>
          </a:p>
        </p:txBody>
      </p:sp>
      <p:sp>
        <p:nvSpPr>
          <p:cNvPr id="7195" name="Line 27"/>
          <p:cNvSpPr>
            <a:spLocks noChangeShapeType="1"/>
          </p:cNvSpPr>
          <p:nvPr/>
        </p:nvSpPr>
        <p:spPr bwMode="auto">
          <a:xfrm flipV="1">
            <a:off x="7115176" y="600076"/>
            <a:ext cx="581025" cy="1160463"/>
          </a:xfrm>
          <a:prstGeom prst="line">
            <a:avLst/>
          </a:prstGeom>
          <a:noFill/>
          <a:ln w="25400" cap="flat" cmpd="sng">
            <a:solidFill>
              <a:srgbClr val="000000"/>
            </a:solidFill>
            <a:prstDash val="solid"/>
            <a:round/>
            <a:headEnd type="none" w="med" len="med"/>
            <a:tailEnd type="triangle" w="med" len="med"/>
          </a:ln>
          <a:effectLst>
            <a:outerShdw blurRad="38100" dist="20000" dir="5400000" algn="ctr" rotWithShape="0">
              <a:srgbClr val="000000">
                <a:alpha val="37999"/>
              </a:srgbClr>
            </a:outerShdw>
          </a:effectLst>
          <a:extLst>
            <a:ext uri="{909E8E84-426E-40DD-AFC4-6F175D3DCCD1}">
              <a14:hiddenFill xmlns:a14="http://schemas.microsoft.com/office/drawing/2010/main">
                <a:noFill/>
              </a14:hiddenFill>
            </a:ext>
          </a:extLst>
        </p:spPr>
        <p:txBody>
          <a:bodyPr lIns="45720" rIns="45720"/>
          <a:lstStyle/>
          <a:p>
            <a:endParaRPr lang="it-IT" altLang="it-IT"/>
          </a:p>
        </p:txBody>
      </p:sp>
      <p:sp>
        <p:nvSpPr>
          <p:cNvPr id="7196" name="Line 28"/>
          <p:cNvSpPr>
            <a:spLocks noChangeShapeType="1"/>
          </p:cNvSpPr>
          <p:nvPr/>
        </p:nvSpPr>
        <p:spPr bwMode="auto">
          <a:xfrm flipH="1" flipV="1">
            <a:off x="8216900" y="600076"/>
            <a:ext cx="482600" cy="860425"/>
          </a:xfrm>
          <a:prstGeom prst="line">
            <a:avLst/>
          </a:prstGeom>
          <a:noFill/>
          <a:ln w="25400" cap="flat" cmpd="sng">
            <a:solidFill>
              <a:srgbClr val="000000"/>
            </a:solidFill>
            <a:prstDash val="solid"/>
            <a:round/>
            <a:headEnd type="none" w="med" len="med"/>
            <a:tailEnd type="triangle" w="med" len="med"/>
          </a:ln>
          <a:effectLst>
            <a:outerShdw blurRad="38100" dist="20000" dir="5400000" algn="ctr" rotWithShape="0">
              <a:srgbClr val="000000">
                <a:alpha val="37999"/>
              </a:srgbClr>
            </a:outerShdw>
          </a:effectLst>
          <a:extLst>
            <a:ext uri="{909E8E84-426E-40DD-AFC4-6F175D3DCCD1}">
              <a14:hiddenFill xmlns:a14="http://schemas.microsoft.com/office/drawing/2010/main">
                <a:noFill/>
              </a14:hiddenFill>
            </a:ext>
          </a:extLst>
        </p:spPr>
        <p:txBody>
          <a:bodyPr lIns="45720" rIns="45720"/>
          <a:lstStyle/>
          <a:p>
            <a:endParaRPr lang="it-IT" altLang="it-IT"/>
          </a:p>
        </p:txBody>
      </p:sp>
      <p:sp>
        <p:nvSpPr>
          <p:cNvPr id="7197" name="Rectangle 29"/>
          <p:cNvSpPr>
            <a:spLocks/>
          </p:cNvSpPr>
          <p:nvPr/>
        </p:nvSpPr>
        <p:spPr bwMode="auto">
          <a:xfrm>
            <a:off x="1836739" y="136525"/>
            <a:ext cx="2744787" cy="3693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spAutoFit/>
          </a:bodyPr>
          <a:lstStyle/>
          <a:p>
            <a:r>
              <a:rPr lang="it-IT" altLang="it-IT">
                <a:solidFill>
                  <a:srgbClr val="FF0000"/>
                </a:solidFill>
              </a:rPr>
              <a:t>TECNIQUE</a:t>
            </a:r>
          </a:p>
        </p:txBody>
      </p:sp>
      <p:sp>
        <p:nvSpPr>
          <p:cNvPr id="7198" name="Rectangle 30"/>
          <p:cNvSpPr>
            <a:spLocks/>
          </p:cNvSpPr>
          <p:nvPr/>
        </p:nvSpPr>
        <p:spPr bwMode="auto">
          <a:xfrm>
            <a:off x="1836739" y="927101"/>
            <a:ext cx="3387725" cy="46259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spAutoFit/>
          </a:bodyPr>
          <a:lstStyle>
            <a:lvl1pPr marL="85725" indent="-85725">
              <a:defRPr>
                <a:solidFill>
                  <a:srgbClr val="000000"/>
                </a:solidFill>
                <a:latin typeface="Calibri" charset="0"/>
                <a:ea typeface="Calibri" charset="0"/>
                <a:cs typeface="Calibri" charset="0"/>
                <a:sym typeface="Calibri" charset="0"/>
              </a:defRPr>
            </a:lvl1pPr>
            <a:lvl2pPr>
              <a:defRPr>
                <a:solidFill>
                  <a:srgbClr val="000000"/>
                </a:solidFill>
                <a:latin typeface="Calibri" charset="0"/>
                <a:ea typeface="Calibri" charset="0"/>
                <a:cs typeface="Calibri" charset="0"/>
                <a:sym typeface="Calibri" charset="0"/>
              </a:defRPr>
            </a:lvl2pPr>
            <a:lvl3pPr>
              <a:defRPr>
                <a:solidFill>
                  <a:srgbClr val="000000"/>
                </a:solidFill>
                <a:latin typeface="Calibri" charset="0"/>
                <a:ea typeface="Calibri" charset="0"/>
                <a:cs typeface="Calibri" charset="0"/>
                <a:sym typeface="Calibri" charset="0"/>
              </a:defRPr>
            </a:lvl3pPr>
            <a:lvl4pPr>
              <a:defRPr>
                <a:solidFill>
                  <a:srgbClr val="000000"/>
                </a:solidFill>
                <a:latin typeface="Calibri" charset="0"/>
                <a:ea typeface="Calibri" charset="0"/>
                <a:cs typeface="Calibri" charset="0"/>
                <a:sym typeface="Calibri" charset="0"/>
              </a:defRPr>
            </a:lvl4pPr>
            <a:lvl5pPr>
              <a:defRPr>
                <a:solidFill>
                  <a:srgbClr val="000000"/>
                </a:solidFill>
                <a:latin typeface="Calibri" charset="0"/>
                <a:ea typeface="Calibri" charset="0"/>
                <a:cs typeface="Calibri" charset="0"/>
                <a:sym typeface="Calibri" charset="0"/>
              </a:defRPr>
            </a:lvl5pPr>
            <a:lvl6pPr marL="457200" indent="1828800" defTabSz="457200" fontAlgn="base" hangingPunct="0">
              <a:spcBef>
                <a:spcPct val="0"/>
              </a:spcBef>
              <a:spcAft>
                <a:spcPct val="0"/>
              </a:spcAft>
              <a:defRPr>
                <a:solidFill>
                  <a:srgbClr val="000000"/>
                </a:solidFill>
                <a:latin typeface="Calibri" charset="0"/>
                <a:ea typeface="Calibri" charset="0"/>
                <a:cs typeface="Calibri" charset="0"/>
                <a:sym typeface="Calibri" charset="0"/>
              </a:defRPr>
            </a:lvl6pPr>
            <a:lvl7pPr marL="914400" indent="1828800" defTabSz="457200" fontAlgn="base" hangingPunct="0">
              <a:spcBef>
                <a:spcPct val="0"/>
              </a:spcBef>
              <a:spcAft>
                <a:spcPct val="0"/>
              </a:spcAft>
              <a:defRPr>
                <a:solidFill>
                  <a:srgbClr val="000000"/>
                </a:solidFill>
                <a:latin typeface="Calibri" charset="0"/>
                <a:ea typeface="Calibri" charset="0"/>
                <a:cs typeface="Calibri" charset="0"/>
                <a:sym typeface="Calibri" charset="0"/>
              </a:defRPr>
            </a:lvl7pPr>
            <a:lvl8pPr marL="1371600" indent="1828800" defTabSz="457200" fontAlgn="base" hangingPunct="0">
              <a:spcBef>
                <a:spcPct val="0"/>
              </a:spcBef>
              <a:spcAft>
                <a:spcPct val="0"/>
              </a:spcAft>
              <a:defRPr>
                <a:solidFill>
                  <a:srgbClr val="000000"/>
                </a:solidFill>
                <a:latin typeface="Calibri" charset="0"/>
                <a:ea typeface="Calibri" charset="0"/>
                <a:cs typeface="Calibri" charset="0"/>
                <a:sym typeface="Calibri" charset="0"/>
              </a:defRPr>
            </a:lvl8pPr>
            <a:lvl9pPr marL="1828800" indent="1828800" defTabSz="457200" fontAlgn="base" hangingPunct="0">
              <a:spcBef>
                <a:spcPct val="0"/>
              </a:spcBef>
              <a:spcAft>
                <a:spcPct val="0"/>
              </a:spcAft>
              <a:defRPr>
                <a:solidFill>
                  <a:srgbClr val="000000"/>
                </a:solidFill>
                <a:latin typeface="Calibri" charset="0"/>
                <a:ea typeface="Calibri" charset="0"/>
                <a:cs typeface="Calibri" charset="0"/>
                <a:sym typeface="Calibri" charset="0"/>
              </a:defRPr>
            </a:lvl9pPr>
          </a:lstStyle>
          <a:p>
            <a:r>
              <a:rPr lang="it-IT" altLang="it-IT">
                <a:solidFill>
                  <a:srgbClr val="FF0000"/>
                </a:solidFill>
              </a:rPr>
              <a:t>EXERCISE N°3</a:t>
            </a:r>
          </a:p>
          <a:p>
            <a:endParaRPr lang="it-IT" altLang="it-IT"/>
          </a:p>
          <a:p>
            <a:r>
              <a:rPr lang="it-IT" altLang="it-IT"/>
              <a:t>Two cones files .</a:t>
            </a:r>
          </a:p>
          <a:p>
            <a:r>
              <a:rPr lang="it-IT" altLang="it-IT"/>
              <a:t>The row A runs with the ball around the cones , makes a 360 ° turn around the cones near the shooting and shoots the reverse hit.</a:t>
            </a:r>
          </a:p>
          <a:p>
            <a:r>
              <a:rPr lang="it-IT" altLang="it-IT"/>
              <a:t>The row B runs with the ball around the cones , dribble and shoot the </a:t>
            </a:r>
            <a:r>
              <a:rPr lang="it-IT" altLang="it-IT">
                <a:solidFill>
                  <a:schemeClr val="accent2"/>
                </a:solidFill>
              </a:rPr>
              <a:t>drive</a:t>
            </a:r>
          </a:p>
          <a:p>
            <a:endParaRPr lang="it-IT" altLang="it-IT">
              <a:solidFill>
                <a:schemeClr val="accent2"/>
              </a:solidFill>
            </a:endParaRPr>
          </a:p>
          <a:p>
            <a:r>
              <a:rPr lang="it-IT" altLang="it-IT">
                <a:solidFill>
                  <a:srgbClr val="FF0000"/>
                </a:solidFill>
              </a:rPr>
              <a:t>SKILL ACQUISITION</a:t>
            </a:r>
          </a:p>
          <a:p>
            <a:pPr>
              <a:buSzPct val="100000"/>
              <a:buFontTx/>
              <a:buChar char="-"/>
            </a:pPr>
            <a:r>
              <a:rPr lang="it-IT" altLang="it-IT"/>
              <a:t>Dribbling</a:t>
            </a:r>
          </a:p>
          <a:p>
            <a:pPr>
              <a:buSzPct val="100000"/>
              <a:buFontTx/>
              <a:buChar char="-"/>
            </a:pPr>
            <a:r>
              <a:rPr lang="it-IT" altLang="it-IT"/>
              <a:t>Drive</a:t>
            </a:r>
          </a:p>
          <a:p>
            <a:pPr>
              <a:buSzPct val="100000"/>
              <a:buFontTx/>
              <a:buChar char="-"/>
            </a:pPr>
            <a:r>
              <a:rPr lang="it-IT" altLang="it-IT"/>
              <a:t>Reverse Hit</a:t>
            </a:r>
          </a:p>
        </p:txBody>
      </p:sp>
      <p:grpSp>
        <p:nvGrpSpPr>
          <p:cNvPr id="7199" name="Group 31"/>
          <p:cNvGrpSpPr>
            <a:grpSpLocks/>
          </p:cNvGrpSpPr>
          <p:nvPr/>
        </p:nvGrpSpPr>
        <p:grpSpPr bwMode="auto">
          <a:xfrm>
            <a:off x="1998663" y="6500815"/>
            <a:ext cx="684020" cy="200055"/>
            <a:chOff x="0" y="0"/>
            <a:chExt cx="684292" cy="200988"/>
          </a:xfrm>
        </p:grpSpPr>
        <p:sp>
          <p:nvSpPr>
            <p:cNvPr id="7200" name="Rectangle 32"/>
            <p:cNvSpPr>
              <a:spLocks/>
            </p:cNvSpPr>
            <p:nvPr/>
          </p:nvSpPr>
          <p:spPr bwMode="auto">
            <a:xfrm>
              <a:off x="174975" y="0"/>
              <a:ext cx="509317" cy="2009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lvl1pPr>
                <a:defRPr>
                  <a:solidFill>
                    <a:srgbClr val="000000"/>
                  </a:solidFill>
                  <a:latin typeface="Calibri" charset="0"/>
                  <a:ea typeface="Calibri" charset="0"/>
                  <a:cs typeface="Calibri" charset="0"/>
                  <a:sym typeface="Calibri" charset="0"/>
                </a:defRPr>
              </a:lvl1pPr>
              <a:lvl2pPr>
                <a:defRPr>
                  <a:solidFill>
                    <a:srgbClr val="000000"/>
                  </a:solidFill>
                  <a:latin typeface="Calibri" charset="0"/>
                  <a:ea typeface="Calibri" charset="0"/>
                  <a:cs typeface="Calibri" charset="0"/>
                  <a:sym typeface="Calibri" charset="0"/>
                </a:defRPr>
              </a:lvl2pPr>
              <a:lvl3pPr>
                <a:defRPr>
                  <a:solidFill>
                    <a:srgbClr val="000000"/>
                  </a:solidFill>
                  <a:latin typeface="Calibri" charset="0"/>
                  <a:ea typeface="Calibri" charset="0"/>
                  <a:cs typeface="Calibri" charset="0"/>
                  <a:sym typeface="Calibri" charset="0"/>
                </a:defRPr>
              </a:lvl3pPr>
              <a:lvl4pPr>
                <a:defRPr>
                  <a:solidFill>
                    <a:srgbClr val="000000"/>
                  </a:solidFill>
                  <a:latin typeface="Calibri" charset="0"/>
                  <a:ea typeface="Calibri" charset="0"/>
                  <a:cs typeface="Calibri" charset="0"/>
                  <a:sym typeface="Calibri" charset="0"/>
                </a:defRPr>
              </a:lvl4pPr>
              <a:lvl5pPr>
                <a:defRPr>
                  <a:solidFill>
                    <a:srgbClr val="000000"/>
                  </a:solidFill>
                  <a:latin typeface="Calibri" charset="0"/>
                  <a:ea typeface="Calibri" charset="0"/>
                  <a:cs typeface="Calibri" charset="0"/>
                  <a:sym typeface="Calibri" charset="0"/>
                </a:defRPr>
              </a:lvl5pPr>
              <a:lvl6pPr marL="457200" indent="1828800" fontAlgn="base" hangingPunct="0">
                <a:spcBef>
                  <a:spcPct val="0"/>
                </a:spcBef>
                <a:spcAft>
                  <a:spcPct val="0"/>
                </a:spcAft>
                <a:defRPr>
                  <a:solidFill>
                    <a:srgbClr val="000000"/>
                  </a:solidFill>
                  <a:latin typeface="Calibri" charset="0"/>
                  <a:ea typeface="Calibri" charset="0"/>
                  <a:cs typeface="Calibri" charset="0"/>
                  <a:sym typeface="Calibri" charset="0"/>
                </a:defRPr>
              </a:lvl6pPr>
              <a:lvl7pPr marL="914400" indent="1828800" fontAlgn="base" hangingPunct="0">
                <a:spcBef>
                  <a:spcPct val="0"/>
                </a:spcBef>
                <a:spcAft>
                  <a:spcPct val="0"/>
                </a:spcAft>
                <a:defRPr>
                  <a:solidFill>
                    <a:srgbClr val="000000"/>
                  </a:solidFill>
                  <a:latin typeface="Calibri" charset="0"/>
                  <a:ea typeface="Calibri" charset="0"/>
                  <a:cs typeface="Calibri" charset="0"/>
                  <a:sym typeface="Calibri" charset="0"/>
                </a:defRPr>
              </a:lvl7pPr>
              <a:lvl8pPr marL="1371600" indent="1828800" fontAlgn="base" hangingPunct="0">
                <a:spcBef>
                  <a:spcPct val="0"/>
                </a:spcBef>
                <a:spcAft>
                  <a:spcPct val="0"/>
                </a:spcAft>
                <a:defRPr>
                  <a:solidFill>
                    <a:srgbClr val="000000"/>
                  </a:solidFill>
                  <a:latin typeface="Calibri" charset="0"/>
                  <a:ea typeface="Calibri" charset="0"/>
                  <a:cs typeface="Calibri" charset="0"/>
                  <a:sym typeface="Calibri" charset="0"/>
                </a:defRPr>
              </a:lvl8pPr>
              <a:lvl9pPr marL="1828800" indent="1828800" fontAlgn="base" hangingPunct="0">
                <a:spcBef>
                  <a:spcPct val="0"/>
                </a:spcBef>
                <a:spcAft>
                  <a:spcPct val="0"/>
                </a:spcAft>
                <a:defRPr>
                  <a:solidFill>
                    <a:srgbClr val="000000"/>
                  </a:solidFill>
                  <a:latin typeface="Calibri" charset="0"/>
                  <a:ea typeface="Calibri" charset="0"/>
                  <a:cs typeface="Calibri" charset="0"/>
                  <a:sym typeface="Calibri" charset="0"/>
                </a:defRPr>
              </a:lvl9pPr>
            </a:lstStyle>
            <a:p>
              <a:r>
                <a:rPr lang="it-IT" altLang="it-IT" sz="700"/>
                <a:t>Marta Ruffi</a:t>
              </a:r>
            </a:p>
          </p:txBody>
        </p:sp>
        <p:pic>
          <p:nvPicPr>
            <p:cNvPr id="7201" name="Picture 33" descr="pasted-image.tif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3754"/>
              <a:ext cx="178232" cy="1782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Tree>
    <p:extLst>
      <p:ext uri="{BB962C8B-B14F-4D97-AF65-F5344CB8AC3E}">
        <p14:creationId xmlns:p14="http://schemas.microsoft.com/office/powerpoint/2010/main" val="2057170829"/>
      </p:ext>
    </p:extLst>
  </p:cSld>
  <p:clrMapOvr>
    <a:masterClrMapping/>
  </p:clrMapOvr>
  <p:transition spd="med"/>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3" name="Picture 1" descr="metà campo.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414964" y="0"/>
            <a:ext cx="5253037" cy="685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8194" name="AutoShape 2"/>
          <p:cNvSpPr>
            <a:spLocks/>
          </p:cNvSpPr>
          <p:nvPr/>
        </p:nvSpPr>
        <p:spPr bwMode="auto">
          <a:xfrm>
            <a:off x="6370638" y="5407025"/>
            <a:ext cx="328612" cy="279400"/>
          </a:xfrm>
          <a:prstGeom prst="triangle">
            <a:avLst>
              <a:gd name="adj" fmla="val 50000"/>
            </a:avLst>
          </a:prstGeom>
          <a:solidFill>
            <a:srgbClr val="FFFF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8195" name="AutoShape 3"/>
          <p:cNvSpPr>
            <a:spLocks/>
          </p:cNvSpPr>
          <p:nvPr/>
        </p:nvSpPr>
        <p:spPr bwMode="auto">
          <a:xfrm>
            <a:off x="6465888" y="4695825"/>
            <a:ext cx="233362" cy="109538"/>
          </a:xfrm>
          <a:prstGeom prst="triangle">
            <a:avLst>
              <a:gd name="adj" fmla="val 50000"/>
            </a:avLst>
          </a:prstGeom>
          <a:solidFill>
            <a:srgbClr val="FFFF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8196" name="AutoShape 4"/>
          <p:cNvSpPr>
            <a:spLocks/>
          </p:cNvSpPr>
          <p:nvPr/>
        </p:nvSpPr>
        <p:spPr bwMode="auto">
          <a:xfrm>
            <a:off x="6726239" y="4695825"/>
            <a:ext cx="231775" cy="109538"/>
          </a:xfrm>
          <a:prstGeom prst="triangle">
            <a:avLst>
              <a:gd name="adj" fmla="val 50000"/>
            </a:avLst>
          </a:prstGeom>
          <a:solidFill>
            <a:srgbClr val="FFFF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8197" name="AutoShape 5"/>
          <p:cNvSpPr>
            <a:spLocks/>
          </p:cNvSpPr>
          <p:nvPr/>
        </p:nvSpPr>
        <p:spPr bwMode="auto">
          <a:xfrm>
            <a:off x="6943726" y="4695825"/>
            <a:ext cx="233363" cy="109538"/>
          </a:xfrm>
          <a:prstGeom prst="triangle">
            <a:avLst>
              <a:gd name="adj" fmla="val 50000"/>
            </a:avLst>
          </a:prstGeom>
          <a:solidFill>
            <a:srgbClr val="FFFF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8198" name="AutoShape 6"/>
          <p:cNvSpPr>
            <a:spLocks/>
          </p:cNvSpPr>
          <p:nvPr/>
        </p:nvSpPr>
        <p:spPr bwMode="auto">
          <a:xfrm>
            <a:off x="8316913" y="3827463"/>
            <a:ext cx="266700" cy="215900"/>
          </a:xfrm>
          <a:prstGeom prst="triangle">
            <a:avLst>
              <a:gd name="adj" fmla="val 50000"/>
            </a:avLst>
          </a:prstGeom>
          <a:solidFill>
            <a:srgbClr val="FF00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8199" name="AutoShape 7"/>
          <p:cNvSpPr>
            <a:spLocks/>
          </p:cNvSpPr>
          <p:nvPr/>
        </p:nvSpPr>
        <p:spPr bwMode="auto">
          <a:xfrm>
            <a:off x="7970839" y="3665539"/>
            <a:ext cx="231775" cy="109537"/>
          </a:xfrm>
          <a:prstGeom prst="triangle">
            <a:avLst>
              <a:gd name="adj" fmla="val 50000"/>
            </a:avLst>
          </a:prstGeom>
          <a:solidFill>
            <a:srgbClr val="FF00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8200" name="AutoShape 8"/>
          <p:cNvSpPr>
            <a:spLocks/>
          </p:cNvSpPr>
          <p:nvPr/>
        </p:nvSpPr>
        <p:spPr bwMode="auto">
          <a:xfrm>
            <a:off x="7546976" y="3517900"/>
            <a:ext cx="233363" cy="107950"/>
          </a:xfrm>
          <a:prstGeom prst="triangle">
            <a:avLst>
              <a:gd name="adj" fmla="val 50000"/>
            </a:avLst>
          </a:prstGeom>
          <a:solidFill>
            <a:srgbClr val="FF00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8201" name="AutoShape 9"/>
          <p:cNvSpPr>
            <a:spLocks/>
          </p:cNvSpPr>
          <p:nvPr/>
        </p:nvSpPr>
        <p:spPr bwMode="auto">
          <a:xfrm>
            <a:off x="7177089" y="3305175"/>
            <a:ext cx="231775" cy="109538"/>
          </a:xfrm>
          <a:prstGeom prst="triangle">
            <a:avLst>
              <a:gd name="adj" fmla="val 50000"/>
            </a:avLst>
          </a:prstGeom>
          <a:solidFill>
            <a:srgbClr val="FF00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8202" name="AutoShape 10"/>
          <p:cNvSpPr>
            <a:spLocks/>
          </p:cNvSpPr>
          <p:nvPr/>
        </p:nvSpPr>
        <p:spPr bwMode="auto">
          <a:xfrm>
            <a:off x="6465889" y="2705101"/>
            <a:ext cx="369887" cy="231775"/>
          </a:xfrm>
          <a:prstGeom prst="triangle">
            <a:avLst>
              <a:gd name="adj" fmla="val 50000"/>
            </a:avLst>
          </a:prstGeom>
          <a:solidFill>
            <a:srgbClr val="F79646"/>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8203" name="AutoShape 11"/>
          <p:cNvSpPr>
            <a:spLocks/>
          </p:cNvSpPr>
          <p:nvPr/>
        </p:nvSpPr>
        <p:spPr bwMode="auto">
          <a:xfrm>
            <a:off x="7561264" y="2228850"/>
            <a:ext cx="231775" cy="109538"/>
          </a:xfrm>
          <a:prstGeom prst="triangle">
            <a:avLst>
              <a:gd name="adj" fmla="val 50000"/>
            </a:avLst>
          </a:prstGeom>
          <a:solidFill>
            <a:srgbClr val="F79646"/>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8204" name="AutoShape 12"/>
          <p:cNvSpPr>
            <a:spLocks/>
          </p:cNvSpPr>
          <p:nvPr/>
        </p:nvSpPr>
        <p:spPr bwMode="auto">
          <a:xfrm>
            <a:off x="7726363" y="2490789"/>
            <a:ext cx="233362" cy="109537"/>
          </a:xfrm>
          <a:prstGeom prst="triangle">
            <a:avLst>
              <a:gd name="adj" fmla="val 50000"/>
            </a:avLst>
          </a:prstGeom>
          <a:solidFill>
            <a:srgbClr val="F79646"/>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8205" name="AutoShape 13"/>
          <p:cNvSpPr>
            <a:spLocks/>
          </p:cNvSpPr>
          <p:nvPr/>
        </p:nvSpPr>
        <p:spPr bwMode="auto">
          <a:xfrm>
            <a:off x="8074026" y="2284413"/>
            <a:ext cx="231775" cy="107950"/>
          </a:xfrm>
          <a:prstGeom prst="triangle">
            <a:avLst>
              <a:gd name="adj" fmla="val 50000"/>
            </a:avLst>
          </a:prstGeom>
          <a:solidFill>
            <a:srgbClr val="F79646"/>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8206" name="AutoShape 14"/>
          <p:cNvSpPr>
            <a:spLocks/>
          </p:cNvSpPr>
          <p:nvPr/>
        </p:nvSpPr>
        <p:spPr bwMode="auto">
          <a:xfrm>
            <a:off x="8112126" y="2492375"/>
            <a:ext cx="231775" cy="109538"/>
          </a:xfrm>
          <a:prstGeom prst="triangle">
            <a:avLst>
              <a:gd name="adj" fmla="val 50000"/>
            </a:avLst>
          </a:prstGeom>
          <a:solidFill>
            <a:srgbClr val="F79646"/>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8207" name="AutoShape 15"/>
          <p:cNvSpPr>
            <a:spLocks/>
          </p:cNvSpPr>
          <p:nvPr/>
        </p:nvSpPr>
        <p:spPr bwMode="auto">
          <a:xfrm>
            <a:off x="7840663" y="2827339"/>
            <a:ext cx="233362" cy="109537"/>
          </a:xfrm>
          <a:prstGeom prst="triangle">
            <a:avLst>
              <a:gd name="adj" fmla="val 50000"/>
            </a:avLst>
          </a:prstGeom>
          <a:solidFill>
            <a:srgbClr val="F79646"/>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8208" name="AutoShape 16"/>
          <p:cNvSpPr>
            <a:spLocks/>
          </p:cNvSpPr>
          <p:nvPr/>
        </p:nvSpPr>
        <p:spPr bwMode="auto">
          <a:xfrm>
            <a:off x="7408864" y="2490789"/>
            <a:ext cx="231775" cy="109537"/>
          </a:xfrm>
          <a:prstGeom prst="triangle">
            <a:avLst>
              <a:gd name="adj" fmla="val 50000"/>
            </a:avLst>
          </a:prstGeom>
          <a:solidFill>
            <a:srgbClr val="F79646"/>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8209" name="AutoShape 17"/>
          <p:cNvSpPr>
            <a:spLocks/>
          </p:cNvSpPr>
          <p:nvPr/>
        </p:nvSpPr>
        <p:spPr bwMode="auto">
          <a:xfrm>
            <a:off x="7878763" y="2119314"/>
            <a:ext cx="233362" cy="109537"/>
          </a:xfrm>
          <a:prstGeom prst="triangle">
            <a:avLst>
              <a:gd name="adj" fmla="val 50000"/>
            </a:avLst>
          </a:prstGeom>
          <a:solidFill>
            <a:srgbClr val="F79646"/>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8210" name="AutoShape 18"/>
          <p:cNvSpPr>
            <a:spLocks/>
          </p:cNvSpPr>
          <p:nvPr/>
        </p:nvSpPr>
        <p:spPr bwMode="auto">
          <a:xfrm>
            <a:off x="7456489" y="2719388"/>
            <a:ext cx="231775" cy="107950"/>
          </a:xfrm>
          <a:prstGeom prst="triangle">
            <a:avLst>
              <a:gd name="adj" fmla="val 50000"/>
            </a:avLst>
          </a:prstGeom>
          <a:solidFill>
            <a:srgbClr val="F79646"/>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8211" name="AutoShape 19"/>
          <p:cNvSpPr>
            <a:spLocks/>
          </p:cNvSpPr>
          <p:nvPr/>
        </p:nvSpPr>
        <p:spPr bwMode="auto">
          <a:xfrm>
            <a:off x="8112126" y="2743200"/>
            <a:ext cx="231775" cy="109538"/>
          </a:xfrm>
          <a:prstGeom prst="triangle">
            <a:avLst>
              <a:gd name="adj" fmla="val 50000"/>
            </a:avLst>
          </a:prstGeom>
          <a:solidFill>
            <a:srgbClr val="F79646"/>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8212" name="Rectangle 20"/>
          <p:cNvSpPr>
            <a:spLocks/>
          </p:cNvSpPr>
          <p:nvPr/>
        </p:nvSpPr>
        <p:spPr bwMode="auto">
          <a:xfrm>
            <a:off x="6699250" y="5407025"/>
            <a:ext cx="368300" cy="3693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spAutoFit/>
          </a:bodyPr>
          <a:lstStyle/>
          <a:p>
            <a:r>
              <a:rPr lang="it-IT" altLang="it-IT"/>
              <a:t>A</a:t>
            </a:r>
          </a:p>
        </p:txBody>
      </p:sp>
      <p:sp>
        <p:nvSpPr>
          <p:cNvPr id="8213" name="Rectangle 21"/>
          <p:cNvSpPr>
            <a:spLocks/>
          </p:cNvSpPr>
          <p:nvPr/>
        </p:nvSpPr>
        <p:spPr bwMode="auto">
          <a:xfrm>
            <a:off x="8759825" y="3827463"/>
            <a:ext cx="260350" cy="3693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spAutoFit/>
          </a:bodyPr>
          <a:lstStyle/>
          <a:p>
            <a:r>
              <a:rPr lang="it-IT" altLang="it-IT"/>
              <a:t>B</a:t>
            </a:r>
          </a:p>
        </p:txBody>
      </p:sp>
      <p:sp>
        <p:nvSpPr>
          <p:cNvPr id="8214" name="Rectangle 22"/>
          <p:cNvSpPr>
            <a:spLocks/>
          </p:cNvSpPr>
          <p:nvPr/>
        </p:nvSpPr>
        <p:spPr bwMode="auto">
          <a:xfrm>
            <a:off x="6070600" y="2743200"/>
            <a:ext cx="300038" cy="3693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spAutoFit/>
          </a:bodyPr>
          <a:lstStyle/>
          <a:p>
            <a:r>
              <a:rPr lang="it-IT" altLang="it-IT"/>
              <a:t>C</a:t>
            </a:r>
          </a:p>
        </p:txBody>
      </p:sp>
      <p:sp>
        <p:nvSpPr>
          <p:cNvPr id="8215" name="AutoShape 23"/>
          <p:cNvSpPr>
            <a:spLocks/>
          </p:cNvSpPr>
          <p:nvPr/>
        </p:nvSpPr>
        <p:spPr bwMode="auto">
          <a:xfrm>
            <a:off x="6519863" y="4927600"/>
            <a:ext cx="914400" cy="547688"/>
          </a:xfrm>
          <a:custGeom>
            <a:avLst/>
            <a:gdLst>
              <a:gd name="T0" fmla="+- 0 10696 1411"/>
              <a:gd name="T1" fmla="*/ T0 w 18570"/>
              <a:gd name="T2" fmla="+- 0 10879 159"/>
              <a:gd name="T3" fmla="*/ 10879 h 21441"/>
              <a:gd name="T4" fmla="+- 0 10696 1411"/>
              <a:gd name="T5" fmla="*/ T4 w 18570"/>
              <a:gd name="T6" fmla="+- 0 10879 159"/>
              <a:gd name="T7" fmla="*/ 10879 h 21441"/>
              <a:gd name="T8" fmla="+- 0 10696 1411"/>
              <a:gd name="T9" fmla="*/ T8 w 18570"/>
              <a:gd name="T10" fmla="+- 0 10879 159"/>
              <a:gd name="T11" fmla="*/ 10879 h 21441"/>
              <a:gd name="T12" fmla="+- 0 10696 1411"/>
              <a:gd name="T13" fmla="*/ T12 w 18570"/>
              <a:gd name="T14" fmla="+- 0 10879 159"/>
              <a:gd name="T15" fmla="*/ 10879 h 21441"/>
            </a:gdLst>
            <a:ahLst/>
            <a:cxnLst>
              <a:cxn ang="0">
                <a:pos x="T1" y="T3"/>
              </a:cxn>
              <a:cxn ang="0">
                <a:pos x="T5" y="T7"/>
              </a:cxn>
              <a:cxn ang="0">
                <a:pos x="T9" y="T11"/>
              </a:cxn>
              <a:cxn ang="0">
                <a:pos x="T13" y="T15"/>
              </a:cxn>
            </a:cxnLst>
            <a:rect l="0" t="0" r="r" b="b"/>
            <a:pathLst>
              <a:path w="18570" h="21441">
                <a:moveTo>
                  <a:pt x="3908" y="21441"/>
                </a:moveTo>
                <a:cubicBezTo>
                  <a:pt x="1249" y="14613"/>
                  <a:pt x="-1411" y="7785"/>
                  <a:pt x="855" y="4304"/>
                </a:cubicBezTo>
                <a:cubicBezTo>
                  <a:pt x="3122" y="823"/>
                  <a:pt x="14824" y="1269"/>
                  <a:pt x="17506" y="555"/>
                </a:cubicBezTo>
                <a:cubicBezTo>
                  <a:pt x="20189" y="-159"/>
                  <a:pt x="16951" y="19"/>
                  <a:pt x="16951" y="19"/>
                </a:cubicBezTo>
              </a:path>
            </a:pathLst>
          </a:custGeom>
          <a:noFill/>
          <a:ln w="25400" cap="flat" cmpd="sng">
            <a:solidFill>
              <a:srgbClr val="000000"/>
            </a:solidFill>
            <a:prstDash val="solid"/>
            <a:round/>
            <a:headEnd type="none" w="med" len="med"/>
            <a:tailEnd type="none" w="med" len="med"/>
          </a:ln>
          <a:effectLst>
            <a:outerShdw blurRad="38100" dist="20000" dir="5400000" algn="ctr" rotWithShape="0">
              <a:srgbClr val="000000">
                <a:alpha val="37999"/>
              </a:srgbClr>
            </a:outerShdw>
          </a:effectLst>
          <a:extLst>
            <a:ext uri="{909E8E84-426E-40DD-AFC4-6F175D3DCCD1}">
              <a14:hiddenFill xmlns:a14="http://schemas.microsoft.com/office/drawing/2010/main">
                <a:solidFill>
                  <a:srgbClr val="FFFFFF"/>
                </a:solidFill>
              </a14:hiddenFill>
            </a:ext>
          </a:extLst>
        </p:spPr>
        <p:txBody>
          <a:bodyPr lIns="45720" rIns="45720" anchor="ctr"/>
          <a:lstStyle/>
          <a:p>
            <a:pPr algn="ctr"/>
            <a:endParaRPr lang="it-IT" altLang="it-IT"/>
          </a:p>
        </p:txBody>
      </p:sp>
      <p:sp>
        <p:nvSpPr>
          <p:cNvPr id="8216" name="Line 24"/>
          <p:cNvSpPr>
            <a:spLocks noChangeShapeType="1"/>
          </p:cNvSpPr>
          <p:nvPr/>
        </p:nvSpPr>
        <p:spPr bwMode="auto">
          <a:xfrm flipV="1">
            <a:off x="7561263" y="4195763"/>
            <a:ext cx="1198562" cy="609600"/>
          </a:xfrm>
          <a:prstGeom prst="line">
            <a:avLst/>
          </a:prstGeom>
          <a:noFill/>
          <a:ln w="25400" cap="flat" cmpd="sng">
            <a:solidFill>
              <a:srgbClr val="000000"/>
            </a:solidFill>
            <a:prstDash val="solid"/>
            <a:round/>
            <a:headEnd type="none" w="med" len="med"/>
            <a:tailEnd type="triangle" w="med" len="med"/>
          </a:ln>
          <a:effectLst>
            <a:outerShdw blurRad="38100" dist="20000" dir="5400000" algn="ctr" rotWithShape="0">
              <a:srgbClr val="000000">
                <a:alpha val="37999"/>
              </a:srgbClr>
            </a:outerShdw>
          </a:effectLst>
          <a:extLst>
            <a:ext uri="{909E8E84-426E-40DD-AFC4-6F175D3DCCD1}">
              <a14:hiddenFill xmlns:a14="http://schemas.microsoft.com/office/drawing/2010/main">
                <a:noFill/>
              </a14:hiddenFill>
            </a:ext>
          </a:extLst>
        </p:spPr>
        <p:txBody>
          <a:bodyPr lIns="45720" rIns="45720"/>
          <a:lstStyle/>
          <a:p>
            <a:endParaRPr lang="it-IT" altLang="it-IT"/>
          </a:p>
        </p:txBody>
      </p:sp>
      <p:sp>
        <p:nvSpPr>
          <p:cNvPr id="8217" name="AutoShape 25"/>
          <p:cNvSpPr>
            <a:spLocks/>
          </p:cNvSpPr>
          <p:nvPr/>
        </p:nvSpPr>
        <p:spPr bwMode="auto">
          <a:xfrm>
            <a:off x="7080251" y="3333751"/>
            <a:ext cx="1611313" cy="671513"/>
          </a:xfrm>
          <a:custGeom>
            <a:avLst/>
            <a:gdLst>
              <a:gd name="T0" fmla="+- 0 10860 120"/>
              <a:gd name="T1" fmla="*/ T0 w 21480"/>
              <a:gd name="T2" fmla="+- 0 10973 1617"/>
              <a:gd name="T3" fmla="*/ 10973 h 18713"/>
              <a:gd name="T4" fmla="+- 0 10860 120"/>
              <a:gd name="T5" fmla="*/ T4 w 21480"/>
              <a:gd name="T6" fmla="+- 0 10973 1617"/>
              <a:gd name="T7" fmla="*/ 10973 h 18713"/>
              <a:gd name="T8" fmla="+- 0 10860 120"/>
              <a:gd name="T9" fmla="*/ T8 w 21480"/>
              <a:gd name="T10" fmla="+- 0 10973 1617"/>
              <a:gd name="T11" fmla="*/ 10973 h 18713"/>
              <a:gd name="T12" fmla="+- 0 10860 120"/>
              <a:gd name="T13" fmla="*/ T12 w 21480"/>
              <a:gd name="T14" fmla="+- 0 10973 1617"/>
              <a:gd name="T15" fmla="*/ 10973 h 18713"/>
            </a:gdLst>
            <a:ahLst/>
            <a:cxnLst>
              <a:cxn ang="0">
                <a:pos x="T1" y="T3"/>
              </a:cxn>
              <a:cxn ang="0">
                <a:pos x="T5" y="T7"/>
              </a:cxn>
              <a:cxn ang="0">
                <a:pos x="T9" y="T11"/>
              </a:cxn>
              <a:cxn ang="0">
                <a:pos x="T13" y="T15"/>
              </a:cxn>
            </a:cxnLst>
            <a:rect l="0" t="0" r="r" b="b"/>
            <a:pathLst>
              <a:path w="21480" h="18713">
                <a:moveTo>
                  <a:pt x="21480" y="14011"/>
                </a:moveTo>
                <a:cubicBezTo>
                  <a:pt x="20327" y="10962"/>
                  <a:pt x="19174" y="7912"/>
                  <a:pt x="17658" y="8675"/>
                </a:cubicBezTo>
                <a:cubicBezTo>
                  <a:pt x="16141" y="9437"/>
                  <a:pt x="13562" y="19983"/>
                  <a:pt x="12379" y="18585"/>
                </a:cubicBezTo>
                <a:cubicBezTo>
                  <a:pt x="11196" y="17188"/>
                  <a:pt x="12349" y="2195"/>
                  <a:pt x="10559" y="289"/>
                </a:cubicBezTo>
                <a:cubicBezTo>
                  <a:pt x="8769" y="-1617"/>
                  <a:pt x="3399" y="6515"/>
                  <a:pt x="1640" y="7150"/>
                </a:cubicBezTo>
                <a:cubicBezTo>
                  <a:pt x="-120" y="7785"/>
                  <a:pt x="1" y="4101"/>
                  <a:pt x="1" y="4101"/>
                </a:cubicBezTo>
              </a:path>
            </a:pathLst>
          </a:custGeom>
          <a:noFill/>
          <a:ln w="25400" cap="flat" cmpd="sng">
            <a:solidFill>
              <a:srgbClr val="000000"/>
            </a:solidFill>
            <a:prstDash val="solid"/>
            <a:round/>
            <a:headEnd type="none" w="med" len="med"/>
            <a:tailEnd type="none" w="med" len="med"/>
          </a:ln>
          <a:effectLst>
            <a:outerShdw blurRad="38100" dist="20000" dir="5400000" algn="ctr" rotWithShape="0">
              <a:srgbClr val="000000">
                <a:alpha val="37999"/>
              </a:srgbClr>
            </a:outerShdw>
          </a:effectLst>
          <a:extLst>
            <a:ext uri="{909E8E84-426E-40DD-AFC4-6F175D3DCCD1}">
              <a14:hiddenFill xmlns:a14="http://schemas.microsoft.com/office/drawing/2010/main">
                <a:solidFill>
                  <a:srgbClr val="FFFFFF"/>
                </a:solidFill>
              </a14:hiddenFill>
            </a:ext>
          </a:extLst>
        </p:spPr>
        <p:txBody>
          <a:bodyPr lIns="45720" rIns="45720" anchor="ctr"/>
          <a:lstStyle/>
          <a:p>
            <a:pPr algn="ctr"/>
            <a:endParaRPr lang="it-IT" altLang="it-IT"/>
          </a:p>
        </p:txBody>
      </p:sp>
      <p:sp>
        <p:nvSpPr>
          <p:cNvPr id="8218" name="Line 26"/>
          <p:cNvSpPr>
            <a:spLocks noChangeShapeType="1"/>
          </p:cNvSpPr>
          <p:nvPr/>
        </p:nvSpPr>
        <p:spPr bwMode="auto">
          <a:xfrm flipH="1" flipV="1">
            <a:off x="6726239" y="3113089"/>
            <a:ext cx="217487" cy="192087"/>
          </a:xfrm>
          <a:prstGeom prst="line">
            <a:avLst/>
          </a:prstGeom>
          <a:noFill/>
          <a:ln w="25400" cap="flat" cmpd="sng">
            <a:solidFill>
              <a:srgbClr val="000000"/>
            </a:solidFill>
            <a:prstDash val="solid"/>
            <a:round/>
            <a:headEnd type="none" w="med" len="med"/>
            <a:tailEnd type="triangle" w="med" len="med"/>
          </a:ln>
          <a:effectLst>
            <a:outerShdw blurRad="38100" dist="20000" dir="5400000" algn="ctr" rotWithShape="0">
              <a:srgbClr val="000000">
                <a:alpha val="37999"/>
              </a:srgbClr>
            </a:outerShdw>
          </a:effectLst>
          <a:extLst>
            <a:ext uri="{909E8E84-426E-40DD-AFC4-6F175D3DCCD1}">
              <a14:hiddenFill xmlns:a14="http://schemas.microsoft.com/office/drawing/2010/main">
                <a:noFill/>
              </a14:hiddenFill>
            </a:ext>
          </a:extLst>
        </p:spPr>
        <p:txBody>
          <a:bodyPr lIns="45720" rIns="45720"/>
          <a:lstStyle/>
          <a:p>
            <a:endParaRPr lang="it-IT" altLang="it-IT"/>
          </a:p>
        </p:txBody>
      </p:sp>
      <p:sp>
        <p:nvSpPr>
          <p:cNvPr id="8219" name="AutoShape 27"/>
          <p:cNvSpPr>
            <a:spLocks/>
          </p:cNvSpPr>
          <p:nvPr/>
        </p:nvSpPr>
        <p:spPr bwMode="auto">
          <a:xfrm>
            <a:off x="6916738" y="1865313"/>
            <a:ext cx="1828800" cy="946150"/>
          </a:xfrm>
          <a:custGeom>
            <a:avLst/>
            <a:gdLst>
              <a:gd name="T0" fmla="*/ 10340 w 20681"/>
              <a:gd name="T1" fmla="+- 0 11127 655"/>
              <a:gd name="T2" fmla="*/ 11127 h 20945"/>
              <a:gd name="T3" fmla="*/ 10340 w 20681"/>
              <a:gd name="T4" fmla="+- 0 11127 655"/>
              <a:gd name="T5" fmla="*/ 11127 h 20945"/>
              <a:gd name="T6" fmla="*/ 10340 w 20681"/>
              <a:gd name="T7" fmla="+- 0 11127 655"/>
              <a:gd name="T8" fmla="*/ 11127 h 20945"/>
              <a:gd name="T9" fmla="*/ 10340 w 20681"/>
              <a:gd name="T10" fmla="+- 0 11127 655"/>
              <a:gd name="T11" fmla="*/ 11127 h 20945"/>
            </a:gdLst>
            <a:ahLst/>
            <a:cxnLst>
              <a:cxn ang="0">
                <a:pos x="T0" y="T2"/>
              </a:cxn>
              <a:cxn ang="0">
                <a:pos x="T3" y="T5"/>
              </a:cxn>
              <a:cxn ang="0">
                <a:pos x="T6" y="T8"/>
              </a:cxn>
              <a:cxn ang="0">
                <a:pos x="T9" y="T11"/>
              </a:cxn>
            </a:cxnLst>
            <a:rect l="0" t="0" r="r" b="b"/>
            <a:pathLst>
              <a:path w="20681" h="20945">
                <a:moveTo>
                  <a:pt x="0" y="20945"/>
                </a:moveTo>
                <a:cubicBezTo>
                  <a:pt x="1841" y="19636"/>
                  <a:pt x="3682" y="18327"/>
                  <a:pt x="5870" y="17924"/>
                </a:cubicBezTo>
                <a:cubicBezTo>
                  <a:pt x="8058" y="17521"/>
                  <a:pt x="12255" y="19737"/>
                  <a:pt x="13130" y="18528"/>
                </a:cubicBezTo>
                <a:cubicBezTo>
                  <a:pt x="14005" y="17320"/>
                  <a:pt x="9912" y="12587"/>
                  <a:pt x="11122" y="10674"/>
                </a:cubicBezTo>
                <a:cubicBezTo>
                  <a:pt x="12332" y="8760"/>
                  <a:pt x="19180" y="8760"/>
                  <a:pt x="20390" y="7048"/>
                </a:cubicBezTo>
                <a:cubicBezTo>
                  <a:pt x="21600" y="5337"/>
                  <a:pt x="18665" y="1460"/>
                  <a:pt x="18382" y="402"/>
                </a:cubicBezTo>
                <a:cubicBezTo>
                  <a:pt x="18099" y="-655"/>
                  <a:pt x="18691" y="704"/>
                  <a:pt x="18691" y="704"/>
                </a:cubicBezTo>
              </a:path>
            </a:pathLst>
          </a:custGeom>
          <a:noFill/>
          <a:ln w="25400" cap="flat" cmpd="sng">
            <a:solidFill>
              <a:srgbClr val="000000"/>
            </a:solidFill>
            <a:prstDash val="solid"/>
            <a:round/>
            <a:headEnd type="none" w="med" len="med"/>
            <a:tailEnd type="none" w="med" len="med"/>
          </a:ln>
          <a:effectLst>
            <a:outerShdw blurRad="38100" dist="20000" dir="5400000" algn="ctr" rotWithShape="0">
              <a:srgbClr val="000000">
                <a:alpha val="37999"/>
              </a:srgbClr>
            </a:outerShdw>
          </a:effectLst>
          <a:extLst>
            <a:ext uri="{909E8E84-426E-40DD-AFC4-6F175D3DCCD1}">
              <a14:hiddenFill xmlns:a14="http://schemas.microsoft.com/office/drawing/2010/main">
                <a:solidFill>
                  <a:srgbClr val="FFFFFF"/>
                </a:solidFill>
              </a14:hiddenFill>
            </a:ext>
          </a:extLst>
        </p:spPr>
        <p:txBody>
          <a:bodyPr lIns="45720" rIns="45720" anchor="ctr"/>
          <a:lstStyle/>
          <a:p>
            <a:pPr algn="ctr"/>
            <a:endParaRPr lang="it-IT" altLang="it-IT"/>
          </a:p>
        </p:txBody>
      </p:sp>
      <p:sp>
        <p:nvSpPr>
          <p:cNvPr id="8220" name="Line 28"/>
          <p:cNvSpPr>
            <a:spLocks noChangeShapeType="1"/>
          </p:cNvSpPr>
          <p:nvPr/>
        </p:nvSpPr>
        <p:spPr bwMode="auto">
          <a:xfrm flipH="1" flipV="1">
            <a:off x="8074026" y="422276"/>
            <a:ext cx="385763" cy="1338263"/>
          </a:xfrm>
          <a:prstGeom prst="line">
            <a:avLst/>
          </a:prstGeom>
          <a:noFill/>
          <a:ln w="25400" cap="flat" cmpd="sng">
            <a:solidFill>
              <a:srgbClr val="000000"/>
            </a:solidFill>
            <a:prstDash val="solid"/>
            <a:round/>
            <a:headEnd type="none" w="med" len="med"/>
            <a:tailEnd type="triangle" w="med" len="med"/>
          </a:ln>
          <a:effectLst>
            <a:outerShdw blurRad="38100" dist="20000" dir="5400000" algn="ctr" rotWithShape="0">
              <a:srgbClr val="000000">
                <a:alpha val="37999"/>
              </a:srgbClr>
            </a:outerShdw>
          </a:effectLst>
          <a:extLst>
            <a:ext uri="{909E8E84-426E-40DD-AFC4-6F175D3DCCD1}">
              <a14:hiddenFill xmlns:a14="http://schemas.microsoft.com/office/drawing/2010/main">
                <a:noFill/>
              </a14:hiddenFill>
            </a:ext>
          </a:extLst>
        </p:spPr>
        <p:txBody>
          <a:bodyPr lIns="45720" rIns="45720"/>
          <a:lstStyle/>
          <a:p>
            <a:endParaRPr lang="it-IT" altLang="it-IT"/>
          </a:p>
        </p:txBody>
      </p:sp>
      <p:sp>
        <p:nvSpPr>
          <p:cNvPr id="8221" name="Rectangle 29"/>
          <p:cNvSpPr>
            <a:spLocks/>
          </p:cNvSpPr>
          <p:nvPr/>
        </p:nvSpPr>
        <p:spPr bwMode="auto">
          <a:xfrm>
            <a:off x="1919289" y="422275"/>
            <a:ext cx="3100387" cy="40011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spAutoFit/>
          </a:bodyPr>
          <a:lstStyle/>
          <a:p>
            <a:r>
              <a:rPr lang="it-IT" altLang="it-IT" sz="2000">
                <a:solidFill>
                  <a:schemeClr val="accent2"/>
                </a:solidFill>
              </a:rPr>
              <a:t>TECNIQUE</a:t>
            </a:r>
          </a:p>
        </p:txBody>
      </p:sp>
      <p:sp>
        <p:nvSpPr>
          <p:cNvPr id="8222" name="Rectangle 30"/>
          <p:cNvSpPr>
            <a:spLocks/>
          </p:cNvSpPr>
          <p:nvPr/>
        </p:nvSpPr>
        <p:spPr bwMode="auto">
          <a:xfrm>
            <a:off x="1919289" y="1336675"/>
            <a:ext cx="3400425" cy="34163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spAutoFit/>
          </a:bodyPr>
          <a:lstStyle/>
          <a:p>
            <a:r>
              <a:rPr lang="it-IT" altLang="it-IT">
                <a:solidFill>
                  <a:schemeClr val="accent2"/>
                </a:solidFill>
              </a:rPr>
              <a:t>EXERCISE N°4</a:t>
            </a:r>
          </a:p>
          <a:p>
            <a:endParaRPr lang="it-IT" altLang="it-IT"/>
          </a:p>
          <a:p>
            <a:r>
              <a:rPr lang="it-IT" altLang="it-IT"/>
              <a:t>A start with the ball , dribble the cones and passes to B.</a:t>
            </a:r>
          </a:p>
          <a:p>
            <a:r>
              <a:rPr lang="it-IT" altLang="it-IT"/>
              <a:t>B runs around the cone and passes to C.</a:t>
            </a:r>
          </a:p>
          <a:p>
            <a:r>
              <a:rPr lang="it-IT" altLang="it-IT"/>
              <a:t>C receives the ball from B, runs into the maze of cones and shoots.</a:t>
            </a:r>
          </a:p>
          <a:p>
            <a:endParaRPr lang="it-IT" altLang="it-IT"/>
          </a:p>
          <a:p>
            <a:r>
              <a:rPr lang="it-IT" altLang="it-IT">
                <a:solidFill>
                  <a:schemeClr val="accent2"/>
                </a:solidFill>
              </a:rPr>
              <a:t>Variant:</a:t>
            </a:r>
          </a:p>
          <a:p>
            <a:r>
              <a:rPr lang="it-IT" altLang="it-IT"/>
              <a:t>- offensive reception</a:t>
            </a:r>
          </a:p>
          <a:p>
            <a:r>
              <a:rPr lang="it-IT" altLang="it-IT"/>
              <a:t>- shoot first (tiro di prima)</a:t>
            </a:r>
          </a:p>
        </p:txBody>
      </p:sp>
      <p:sp>
        <p:nvSpPr>
          <p:cNvPr id="8223" name="Oval 31"/>
          <p:cNvSpPr>
            <a:spLocks/>
          </p:cNvSpPr>
          <p:nvPr/>
        </p:nvSpPr>
        <p:spPr bwMode="auto">
          <a:xfrm>
            <a:off x="6916738" y="5407026"/>
            <a:ext cx="150812" cy="176213"/>
          </a:xfrm>
          <a:prstGeom prst="ellipse">
            <a:avLst/>
          </a:prstGeom>
          <a:solidFill>
            <a:srgbClr val="FFFFFF"/>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grpSp>
        <p:nvGrpSpPr>
          <p:cNvPr id="8224" name="Group 32"/>
          <p:cNvGrpSpPr>
            <a:grpSpLocks/>
          </p:cNvGrpSpPr>
          <p:nvPr/>
        </p:nvGrpSpPr>
        <p:grpSpPr bwMode="auto">
          <a:xfrm>
            <a:off x="1998663" y="6500815"/>
            <a:ext cx="684020" cy="200055"/>
            <a:chOff x="0" y="0"/>
            <a:chExt cx="684292" cy="200988"/>
          </a:xfrm>
        </p:grpSpPr>
        <p:sp>
          <p:nvSpPr>
            <p:cNvPr id="8225" name="Rectangle 33"/>
            <p:cNvSpPr>
              <a:spLocks/>
            </p:cNvSpPr>
            <p:nvPr/>
          </p:nvSpPr>
          <p:spPr bwMode="auto">
            <a:xfrm>
              <a:off x="174975" y="0"/>
              <a:ext cx="509317" cy="2009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lvl1pPr>
                <a:defRPr>
                  <a:solidFill>
                    <a:srgbClr val="000000"/>
                  </a:solidFill>
                  <a:latin typeface="Calibri" charset="0"/>
                  <a:ea typeface="Calibri" charset="0"/>
                  <a:cs typeface="Calibri" charset="0"/>
                  <a:sym typeface="Calibri" charset="0"/>
                </a:defRPr>
              </a:lvl1pPr>
              <a:lvl2pPr>
                <a:defRPr>
                  <a:solidFill>
                    <a:srgbClr val="000000"/>
                  </a:solidFill>
                  <a:latin typeface="Calibri" charset="0"/>
                  <a:ea typeface="Calibri" charset="0"/>
                  <a:cs typeface="Calibri" charset="0"/>
                  <a:sym typeface="Calibri" charset="0"/>
                </a:defRPr>
              </a:lvl2pPr>
              <a:lvl3pPr>
                <a:defRPr>
                  <a:solidFill>
                    <a:srgbClr val="000000"/>
                  </a:solidFill>
                  <a:latin typeface="Calibri" charset="0"/>
                  <a:ea typeface="Calibri" charset="0"/>
                  <a:cs typeface="Calibri" charset="0"/>
                  <a:sym typeface="Calibri" charset="0"/>
                </a:defRPr>
              </a:lvl3pPr>
              <a:lvl4pPr>
                <a:defRPr>
                  <a:solidFill>
                    <a:srgbClr val="000000"/>
                  </a:solidFill>
                  <a:latin typeface="Calibri" charset="0"/>
                  <a:ea typeface="Calibri" charset="0"/>
                  <a:cs typeface="Calibri" charset="0"/>
                  <a:sym typeface="Calibri" charset="0"/>
                </a:defRPr>
              </a:lvl4pPr>
              <a:lvl5pPr>
                <a:defRPr>
                  <a:solidFill>
                    <a:srgbClr val="000000"/>
                  </a:solidFill>
                  <a:latin typeface="Calibri" charset="0"/>
                  <a:ea typeface="Calibri" charset="0"/>
                  <a:cs typeface="Calibri" charset="0"/>
                  <a:sym typeface="Calibri" charset="0"/>
                </a:defRPr>
              </a:lvl5pPr>
              <a:lvl6pPr marL="457200" indent="1828800" fontAlgn="base" hangingPunct="0">
                <a:spcBef>
                  <a:spcPct val="0"/>
                </a:spcBef>
                <a:spcAft>
                  <a:spcPct val="0"/>
                </a:spcAft>
                <a:defRPr>
                  <a:solidFill>
                    <a:srgbClr val="000000"/>
                  </a:solidFill>
                  <a:latin typeface="Calibri" charset="0"/>
                  <a:ea typeface="Calibri" charset="0"/>
                  <a:cs typeface="Calibri" charset="0"/>
                  <a:sym typeface="Calibri" charset="0"/>
                </a:defRPr>
              </a:lvl6pPr>
              <a:lvl7pPr marL="914400" indent="1828800" fontAlgn="base" hangingPunct="0">
                <a:spcBef>
                  <a:spcPct val="0"/>
                </a:spcBef>
                <a:spcAft>
                  <a:spcPct val="0"/>
                </a:spcAft>
                <a:defRPr>
                  <a:solidFill>
                    <a:srgbClr val="000000"/>
                  </a:solidFill>
                  <a:latin typeface="Calibri" charset="0"/>
                  <a:ea typeface="Calibri" charset="0"/>
                  <a:cs typeface="Calibri" charset="0"/>
                  <a:sym typeface="Calibri" charset="0"/>
                </a:defRPr>
              </a:lvl7pPr>
              <a:lvl8pPr marL="1371600" indent="1828800" fontAlgn="base" hangingPunct="0">
                <a:spcBef>
                  <a:spcPct val="0"/>
                </a:spcBef>
                <a:spcAft>
                  <a:spcPct val="0"/>
                </a:spcAft>
                <a:defRPr>
                  <a:solidFill>
                    <a:srgbClr val="000000"/>
                  </a:solidFill>
                  <a:latin typeface="Calibri" charset="0"/>
                  <a:ea typeface="Calibri" charset="0"/>
                  <a:cs typeface="Calibri" charset="0"/>
                  <a:sym typeface="Calibri" charset="0"/>
                </a:defRPr>
              </a:lvl8pPr>
              <a:lvl9pPr marL="1828800" indent="1828800" fontAlgn="base" hangingPunct="0">
                <a:spcBef>
                  <a:spcPct val="0"/>
                </a:spcBef>
                <a:spcAft>
                  <a:spcPct val="0"/>
                </a:spcAft>
                <a:defRPr>
                  <a:solidFill>
                    <a:srgbClr val="000000"/>
                  </a:solidFill>
                  <a:latin typeface="Calibri" charset="0"/>
                  <a:ea typeface="Calibri" charset="0"/>
                  <a:cs typeface="Calibri" charset="0"/>
                  <a:sym typeface="Calibri" charset="0"/>
                </a:defRPr>
              </a:lvl9pPr>
            </a:lstStyle>
            <a:p>
              <a:r>
                <a:rPr lang="it-IT" altLang="it-IT" sz="700"/>
                <a:t>Marta Ruffi</a:t>
              </a:r>
            </a:p>
          </p:txBody>
        </p:sp>
        <p:pic>
          <p:nvPicPr>
            <p:cNvPr id="8226" name="Picture 34" descr="pasted-image.tif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3754"/>
              <a:ext cx="178232" cy="1782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Tree>
    <p:extLst>
      <p:ext uri="{BB962C8B-B14F-4D97-AF65-F5344CB8AC3E}">
        <p14:creationId xmlns:p14="http://schemas.microsoft.com/office/powerpoint/2010/main" val="383406303"/>
      </p:ext>
    </p:extLst>
  </p:cSld>
  <p:clrMapOvr>
    <a:masterClrMapping/>
  </p:clrMapOvr>
  <p:transition spd="med"/>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7" name="Picture 1" descr="metà campo.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387975" y="0"/>
            <a:ext cx="5278438" cy="685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9218" name="AutoShape 2"/>
          <p:cNvSpPr>
            <a:spLocks/>
          </p:cNvSpPr>
          <p:nvPr/>
        </p:nvSpPr>
        <p:spPr bwMode="auto">
          <a:xfrm>
            <a:off x="6234114" y="668339"/>
            <a:ext cx="219075" cy="109537"/>
          </a:xfrm>
          <a:prstGeom prst="triangle">
            <a:avLst>
              <a:gd name="adj" fmla="val 50000"/>
            </a:avLst>
          </a:prstGeom>
          <a:solidFill>
            <a:srgbClr val="F79646"/>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9219" name="AutoShape 3"/>
          <p:cNvSpPr>
            <a:spLocks/>
          </p:cNvSpPr>
          <p:nvPr/>
        </p:nvSpPr>
        <p:spPr bwMode="auto">
          <a:xfrm>
            <a:off x="6426200" y="930275"/>
            <a:ext cx="217488" cy="109538"/>
          </a:xfrm>
          <a:prstGeom prst="triangle">
            <a:avLst>
              <a:gd name="adj" fmla="val 50000"/>
            </a:avLst>
          </a:prstGeom>
          <a:solidFill>
            <a:srgbClr val="F79646"/>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9220" name="AutoShape 4"/>
          <p:cNvSpPr>
            <a:spLocks/>
          </p:cNvSpPr>
          <p:nvPr/>
        </p:nvSpPr>
        <p:spPr bwMode="auto">
          <a:xfrm>
            <a:off x="6550026" y="1216025"/>
            <a:ext cx="219075" cy="109538"/>
          </a:xfrm>
          <a:prstGeom prst="triangle">
            <a:avLst>
              <a:gd name="adj" fmla="val 50000"/>
            </a:avLst>
          </a:prstGeom>
          <a:solidFill>
            <a:srgbClr val="F79646"/>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9221" name="AutoShape 5"/>
          <p:cNvSpPr>
            <a:spLocks/>
          </p:cNvSpPr>
          <p:nvPr/>
        </p:nvSpPr>
        <p:spPr bwMode="auto">
          <a:xfrm>
            <a:off x="6769101" y="1530350"/>
            <a:ext cx="219075" cy="109538"/>
          </a:xfrm>
          <a:prstGeom prst="triangle">
            <a:avLst>
              <a:gd name="adj" fmla="val 50000"/>
            </a:avLst>
          </a:prstGeom>
          <a:solidFill>
            <a:srgbClr val="F79646"/>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9222" name="AutoShape 6"/>
          <p:cNvSpPr>
            <a:spLocks/>
          </p:cNvSpPr>
          <p:nvPr/>
        </p:nvSpPr>
        <p:spPr bwMode="auto">
          <a:xfrm>
            <a:off x="7031039" y="1817689"/>
            <a:ext cx="217487" cy="109537"/>
          </a:xfrm>
          <a:prstGeom prst="triangle">
            <a:avLst>
              <a:gd name="adj" fmla="val 50000"/>
            </a:avLst>
          </a:prstGeom>
          <a:solidFill>
            <a:srgbClr val="F79646"/>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9223" name="AutoShape 7"/>
          <p:cNvSpPr>
            <a:spLocks/>
          </p:cNvSpPr>
          <p:nvPr/>
        </p:nvSpPr>
        <p:spPr bwMode="auto">
          <a:xfrm>
            <a:off x="7356475" y="2035175"/>
            <a:ext cx="217488" cy="109538"/>
          </a:xfrm>
          <a:prstGeom prst="triangle">
            <a:avLst>
              <a:gd name="adj" fmla="val 50000"/>
            </a:avLst>
          </a:prstGeom>
          <a:solidFill>
            <a:srgbClr val="F79646"/>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9224" name="Line 8"/>
          <p:cNvSpPr>
            <a:spLocks noChangeShapeType="1"/>
          </p:cNvSpPr>
          <p:nvPr/>
        </p:nvSpPr>
        <p:spPr bwMode="auto">
          <a:xfrm>
            <a:off x="8037513" y="1927226"/>
            <a:ext cx="0" cy="708025"/>
          </a:xfrm>
          <a:prstGeom prst="line">
            <a:avLst/>
          </a:prstGeom>
          <a:noFill/>
          <a:ln w="38100" cap="flat" cmpd="sng">
            <a:solidFill>
              <a:srgbClr val="000000"/>
            </a:solidFill>
            <a:prstDash val="solid"/>
            <a:round/>
            <a:headEnd type="none" w="med" len="med"/>
            <a:tailEnd type="none" w="med" len="med"/>
          </a:ln>
          <a:effectLst>
            <a:outerShdw blurRad="38100" dist="20000" dir="5400000" algn="ctr" rotWithShape="0">
              <a:srgbClr val="000000">
                <a:alpha val="37999"/>
              </a:srgbClr>
            </a:outerShdw>
          </a:effectLst>
          <a:extLst>
            <a:ext uri="{909E8E84-426E-40DD-AFC4-6F175D3DCCD1}">
              <a14:hiddenFill xmlns:a14="http://schemas.microsoft.com/office/drawing/2010/main">
                <a:noFill/>
              </a14:hiddenFill>
            </a:ext>
          </a:extLst>
        </p:spPr>
        <p:txBody>
          <a:bodyPr lIns="45720" rIns="45720"/>
          <a:lstStyle/>
          <a:p>
            <a:endParaRPr lang="it-IT" altLang="it-IT"/>
          </a:p>
        </p:txBody>
      </p:sp>
      <p:sp>
        <p:nvSpPr>
          <p:cNvPr id="9225" name="Oval 9"/>
          <p:cNvSpPr>
            <a:spLocks/>
          </p:cNvSpPr>
          <p:nvPr/>
        </p:nvSpPr>
        <p:spPr bwMode="auto">
          <a:xfrm>
            <a:off x="6002339" y="668339"/>
            <a:ext cx="122237" cy="109537"/>
          </a:xfrm>
          <a:prstGeom prst="ellipse">
            <a:avLst/>
          </a:prstGeom>
          <a:solidFill>
            <a:srgbClr val="FFFFFF"/>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9226" name="Rectangle 10"/>
          <p:cNvSpPr>
            <a:spLocks/>
          </p:cNvSpPr>
          <p:nvPr/>
        </p:nvSpPr>
        <p:spPr bwMode="auto">
          <a:xfrm>
            <a:off x="6124576" y="395288"/>
            <a:ext cx="328613" cy="3693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spAutoFit/>
          </a:bodyPr>
          <a:lstStyle/>
          <a:p>
            <a:r>
              <a:rPr lang="it-IT" altLang="it-IT"/>
              <a:t>A</a:t>
            </a:r>
          </a:p>
        </p:txBody>
      </p:sp>
      <p:sp>
        <p:nvSpPr>
          <p:cNvPr id="9227" name="AutoShape 11"/>
          <p:cNvSpPr>
            <a:spLocks/>
          </p:cNvSpPr>
          <p:nvPr/>
        </p:nvSpPr>
        <p:spPr bwMode="auto">
          <a:xfrm>
            <a:off x="6165851" y="798514"/>
            <a:ext cx="2379663" cy="1633537"/>
          </a:xfrm>
          <a:custGeom>
            <a:avLst/>
            <a:gdLst>
              <a:gd name="T0" fmla="*/ 10504 w 21009"/>
              <a:gd name="T1" fmla="+- 0 10686 329"/>
              <a:gd name="T2" fmla="*/ 10686 h 20715"/>
              <a:gd name="T3" fmla="*/ 10504 w 21009"/>
              <a:gd name="T4" fmla="+- 0 10686 329"/>
              <a:gd name="T5" fmla="*/ 10686 h 20715"/>
              <a:gd name="T6" fmla="*/ 10504 w 21009"/>
              <a:gd name="T7" fmla="+- 0 10686 329"/>
              <a:gd name="T8" fmla="*/ 10686 h 20715"/>
              <a:gd name="T9" fmla="*/ 10504 w 21009"/>
              <a:gd name="T10" fmla="+- 0 10686 329"/>
              <a:gd name="T11" fmla="*/ 10686 h 20715"/>
            </a:gdLst>
            <a:ahLst/>
            <a:cxnLst>
              <a:cxn ang="0">
                <a:pos x="T0" y="T2"/>
              </a:cxn>
              <a:cxn ang="0">
                <a:pos x="T3" y="T5"/>
              </a:cxn>
              <a:cxn ang="0">
                <a:pos x="T6" y="T8"/>
              </a:cxn>
              <a:cxn ang="0">
                <a:pos x="T9" y="T11"/>
              </a:cxn>
            </a:cxnLst>
            <a:rect l="0" t="0" r="r" b="b"/>
            <a:pathLst>
              <a:path w="21009" h="20715">
                <a:moveTo>
                  <a:pt x="0" y="249"/>
                </a:moveTo>
                <a:cubicBezTo>
                  <a:pt x="2441" y="-40"/>
                  <a:pt x="4883" y="-329"/>
                  <a:pt x="5184" y="942"/>
                </a:cubicBezTo>
                <a:cubicBezTo>
                  <a:pt x="5485" y="2212"/>
                  <a:pt x="1306" y="6688"/>
                  <a:pt x="1808" y="7872"/>
                </a:cubicBezTo>
                <a:cubicBezTo>
                  <a:pt x="2311" y="9056"/>
                  <a:pt x="7515" y="6804"/>
                  <a:pt x="8198" y="8045"/>
                </a:cubicBezTo>
                <a:cubicBezTo>
                  <a:pt x="8881" y="9287"/>
                  <a:pt x="5144" y="14312"/>
                  <a:pt x="5907" y="15322"/>
                </a:cubicBezTo>
                <a:cubicBezTo>
                  <a:pt x="6671" y="16333"/>
                  <a:pt x="11353" y="13243"/>
                  <a:pt x="12779" y="14110"/>
                </a:cubicBezTo>
                <a:cubicBezTo>
                  <a:pt x="14206" y="14976"/>
                  <a:pt x="13161" y="19769"/>
                  <a:pt x="14467" y="20520"/>
                </a:cubicBezTo>
                <a:cubicBezTo>
                  <a:pt x="15773" y="21271"/>
                  <a:pt x="19631" y="19683"/>
                  <a:pt x="20615" y="18614"/>
                </a:cubicBezTo>
                <a:cubicBezTo>
                  <a:pt x="21600" y="17546"/>
                  <a:pt x="20435" y="14860"/>
                  <a:pt x="20374" y="14110"/>
                </a:cubicBezTo>
                <a:cubicBezTo>
                  <a:pt x="20314" y="13359"/>
                  <a:pt x="20254" y="14110"/>
                  <a:pt x="20254" y="14110"/>
                </a:cubicBezTo>
              </a:path>
            </a:pathLst>
          </a:custGeom>
          <a:noFill/>
          <a:ln w="25400" cap="flat" cmpd="sng">
            <a:solidFill>
              <a:srgbClr val="000000"/>
            </a:solidFill>
            <a:prstDash val="solid"/>
            <a:round/>
            <a:headEnd type="none" w="med" len="med"/>
            <a:tailEnd type="none" w="med" len="med"/>
          </a:ln>
          <a:effectLst>
            <a:outerShdw blurRad="38100" dist="20000" dir="5400000" algn="ctr" rotWithShape="0">
              <a:srgbClr val="000000">
                <a:alpha val="37999"/>
              </a:srgbClr>
            </a:outerShdw>
          </a:effectLst>
          <a:extLst>
            <a:ext uri="{909E8E84-426E-40DD-AFC4-6F175D3DCCD1}">
              <a14:hiddenFill xmlns:a14="http://schemas.microsoft.com/office/drawing/2010/main">
                <a:solidFill>
                  <a:srgbClr val="FFFFFF"/>
                </a:solidFill>
              </a14:hiddenFill>
            </a:ext>
          </a:extLst>
        </p:spPr>
        <p:txBody>
          <a:bodyPr lIns="45720" rIns="45720" anchor="ctr"/>
          <a:lstStyle/>
          <a:p>
            <a:pPr algn="ctr"/>
            <a:endParaRPr lang="it-IT" altLang="it-IT"/>
          </a:p>
        </p:txBody>
      </p:sp>
      <p:sp>
        <p:nvSpPr>
          <p:cNvPr id="9228" name="Line 12"/>
          <p:cNvSpPr>
            <a:spLocks noChangeShapeType="1"/>
          </p:cNvSpPr>
          <p:nvPr/>
        </p:nvSpPr>
        <p:spPr bwMode="auto">
          <a:xfrm flipH="1" flipV="1">
            <a:off x="8037514" y="668338"/>
            <a:ext cx="422275" cy="1244600"/>
          </a:xfrm>
          <a:prstGeom prst="line">
            <a:avLst/>
          </a:prstGeom>
          <a:noFill/>
          <a:ln w="25400" cap="flat" cmpd="sng">
            <a:solidFill>
              <a:srgbClr val="000000"/>
            </a:solidFill>
            <a:prstDash val="solid"/>
            <a:round/>
            <a:headEnd type="none" w="med" len="med"/>
            <a:tailEnd type="triangle" w="med" len="med"/>
          </a:ln>
          <a:effectLst>
            <a:outerShdw blurRad="38100" dist="20000" dir="5400000" algn="ctr" rotWithShape="0">
              <a:srgbClr val="000000">
                <a:alpha val="37999"/>
              </a:srgbClr>
            </a:outerShdw>
          </a:effectLst>
          <a:extLst>
            <a:ext uri="{909E8E84-426E-40DD-AFC4-6F175D3DCCD1}">
              <a14:hiddenFill xmlns:a14="http://schemas.microsoft.com/office/drawing/2010/main">
                <a:noFill/>
              </a14:hiddenFill>
            </a:ext>
          </a:extLst>
        </p:spPr>
        <p:txBody>
          <a:bodyPr lIns="45720" rIns="45720"/>
          <a:lstStyle/>
          <a:p>
            <a:endParaRPr lang="it-IT" altLang="it-IT"/>
          </a:p>
        </p:txBody>
      </p:sp>
      <p:sp>
        <p:nvSpPr>
          <p:cNvPr id="9229" name="Rectangle 13"/>
          <p:cNvSpPr>
            <a:spLocks/>
          </p:cNvSpPr>
          <p:nvPr/>
        </p:nvSpPr>
        <p:spPr bwMode="auto">
          <a:xfrm>
            <a:off x="1933575" y="395288"/>
            <a:ext cx="2935288" cy="40011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spAutoFit/>
          </a:bodyPr>
          <a:lstStyle/>
          <a:p>
            <a:r>
              <a:rPr lang="it-IT" altLang="it-IT" sz="2000">
                <a:solidFill>
                  <a:schemeClr val="accent2"/>
                </a:solidFill>
              </a:rPr>
              <a:t>TECNIQUE</a:t>
            </a:r>
          </a:p>
        </p:txBody>
      </p:sp>
      <p:sp>
        <p:nvSpPr>
          <p:cNvPr id="9230" name="Rectangle 14"/>
          <p:cNvSpPr>
            <a:spLocks/>
          </p:cNvSpPr>
          <p:nvPr/>
        </p:nvSpPr>
        <p:spPr bwMode="auto">
          <a:xfrm>
            <a:off x="1933575" y="1039813"/>
            <a:ext cx="3454400" cy="286232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spAutoFit/>
          </a:bodyPr>
          <a:lstStyle>
            <a:lvl1pPr marL="106363" indent="-106363">
              <a:defRPr>
                <a:solidFill>
                  <a:srgbClr val="000000"/>
                </a:solidFill>
                <a:latin typeface="Calibri" charset="0"/>
                <a:ea typeface="Calibri" charset="0"/>
                <a:cs typeface="Calibri" charset="0"/>
                <a:sym typeface="Calibri" charset="0"/>
              </a:defRPr>
            </a:lvl1pPr>
            <a:lvl2pPr>
              <a:defRPr>
                <a:solidFill>
                  <a:srgbClr val="000000"/>
                </a:solidFill>
                <a:latin typeface="Calibri" charset="0"/>
                <a:ea typeface="Calibri" charset="0"/>
                <a:cs typeface="Calibri" charset="0"/>
                <a:sym typeface="Calibri" charset="0"/>
              </a:defRPr>
            </a:lvl2pPr>
            <a:lvl3pPr>
              <a:defRPr>
                <a:solidFill>
                  <a:srgbClr val="000000"/>
                </a:solidFill>
                <a:latin typeface="Calibri" charset="0"/>
                <a:ea typeface="Calibri" charset="0"/>
                <a:cs typeface="Calibri" charset="0"/>
                <a:sym typeface="Calibri" charset="0"/>
              </a:defRPr>
            </a:lvl3pPr>
            <a:lvl4pPr>
              <a:defRPr>
                <a:solidFill>
                  <a:srgbClr val="000000"/>
                </a:solidFill>
                <a:latin typeface="Calibri" charset="0"/>
                <a:ea typeface="Calibri" charset="0"/>
                <a:cs typeface="Calibri" charset="0"/>
                <a:sym typeface="Calibri" charset="0"/>
              </a:defRPr>
            </a:lvl4pPr>
            <a:lvl5pPr>
              <a:defRPr>
                <a:solidFill>
                  <a:srgbClr val="000000"/>
                </a:solidFill>
                <a:latin typeface="Calibri" charset="0"/>
                <a:ea typeface="Calibri" charset="0"/>
                <a:cs typeface="Calibri" charset="0"/>
                <a:sym typeface="Calibri" charset="0"/>
              </a:defRPr>
            </a:lvl5pPr>
            <a:lvl6pPr marL="457200" indent="1828800" defTabSz="457200" fontAlgn="base" hangingPunct="0">
              <a:spcBef>
                <a:spcPct val="0"/>
              </a:spcBef>
              <a:spcAft>
                <a:spcPct val="0"/>
              </a:spcAft>
              <a:defRPr>
                <a:solidFill>
                  <a:srgbClr val="000000"/>
                </a:solidFill>
                <a:latin typeface="Calibri" charset="0"/>
                <a:ea typeface="Calibri" charset="0"/>
                <a:cs typeface="Calibri" charset="0"/>
                <a:sym typeface="Calibri" charset="0"/>
              </a:defRPr>
            </a:lvl6pPr>
            <a:lvl7pPr marL="914400" indent="1828800" defTabSz="457200" fontAlgn="base" hangingPunct="0">
              <a:spcBef>
                <a:spcPct val="0"/>
              </a:spcBef>
              <a:spcAft>
                <a:spcPct val="0"/>
              </a:spcAft>
              <a:defRPr>
                <a:solidFill>
                  <a:srgbClr val="000000"/>
                </a:solidFill>
                <a:latin typeface="Calibri" charset="0"/>
                <a:ea typeface="Calibri" charset="0"/>
                <a:cs typeface="Calibri" charset="0"/>
                <a:sym typeface="Calibri" charset="0"/>
              </a:defRPr>
            </a:lvl7pPr>
            <a:lvl8pPr marL="1371600" indent="1828800" defTabSz="457200" fontAlgn="base" hangingPunct="0">
              <a:spcBef>
                <a:spcPct val="0"/>
              </a:spcBef>
              <a:spcAft>
                <a:spcPct val="0"/>
              </a:spcAft>
              <a:defRPr>
                <a:solidFill>
                  <a:srgbClr val="000000"/>
                </a:solidFill>
                <a:latin typeface="Calibri" charset="0"/>
                <a:ea typeface="Calibri" charset="0"/>
                <a:cs typeface="Calibri" charset="0"/>
                <a:sym typeface="Calibri" charset="0"/>
              </a:defRPr>
            </a:lvl8pPr>
            <a:lvl9pPr marL="1828800" indent="1828800" defTabSz="457200" fontAlgn="base" hangingPunct="0">
              <a:spcBef>
                <a:spcPct val="0"/>
              </a:spcBef>
              <a:spcAft>
                <a:spcPct val="0"/>
              </a:spcAft>
              <a:defRPr>
                <a:solidFill>
                  <a:srgbClr val="000000"/>
                </a:solidFill>
                <a:latin typeface="Calibri" charset="0"/>
                <a:ea typeface="Calibri" charset="0"/>
                <a:cs typeface="Calibri" charset="0"/>
                <a:sym typeface="Calibri" charset="0"/>
              </a:defRPr>
            </a:lvl9pPr>
          </a:lstStyle>
          <a:p>
            <a:r>
              <a:rPr lang="it-IT" altLang="it-IT">
                <a:solidFill>
                  <a:schemeClr val="accent2"/>
                </a:solidFill>
              </a:rPr>
              <a:t>EXERCISE N° 5</a:t>
            </a:r>
          </a:p>
          <a:p>
            <a:endParaRPr lang="it-IT" altLang="it-IT">
              <a:solidFill>
                <a:schemeClr val="accent2"/>
              </a:solidFill>
            </a:endParaRPr>
          </a:p>
          <a:p>
            <a:r>
              <a:rPr lang="it-IT" altLang="it-IT"/>
              <a:t>A runs around cones , jumps the black line with the ball and shoot the drive o reverse hit.</a:t>
            </a:r>
          </a:p>
          <a:p>
            <a:endParaRPr lang="it-IT" altLang="it-IT"/>
          </a:p>
          <a:p>
            <a:r>
              <a:rPr lang="it-IT" altLang="it-IT">
                <a:solidFill>
                  <a:schemeClr val="accent2"/>
                </a:solidFill>
              </a:rPr>
              <a:t>SKILL ACQUISITION</a:t>
            </a:r>
          </a:p>
          <a:p>
            <a:pPr>
              <a:buSzPct val="100000"/>
              <a:buFontTx/>
              <a:buChar char="-"/>
            </a:pPr>
            <a:r>
              <a:rPr lang="it-IT" altLang="it-IT"/>
              <a:t>Dribbling</a:t>
            </a:r>
          </a:p>
          <a:p>
            <a:pPr>
              <a:buSzPct val="100000"/>
              <a:buFontTx/>
              <a:buChar char="-"/>
            </a:pPr>
            <a:r>
              <a:rPr lang="it-IT" altLang="it-IT"/>
              <a:t>Ball controll</a:t>
            </a:r>
          </a:p>
          <a:p>
            <a:pPr>
              <a:buSzPct val="100000"/>
              <a:buFontTx/>
              <a:buChar char="-"/>
            </a:pPr>
            <a:r>
              <a:rPr lang="it-IT" altLang="it-IT"/>
              <a:t>Drive</a:t>
            </a:r>
          </a:p>
        </p:txBody>
      </p:sp>
      <p:grpSp>
        <p:nvGrpSpPr>
          <p:cNvPr id="9231" name="Group 15"/>
          <p:cNvGrpSpPr>
            <a:grpSpLocks/>
          </p:cNvGrpSpPr>
          <p:nvPr/>
        </p:nvGrpSpPr>
        <p:grpSpPr bwMode="auto">
          <a:xfrm>
            <a:off x="1998663" y="6500815"/>
            <a:ext cx="684020" cy="200055"/>
            <a:chOff x="0" y="0"/>
            <a:chExt cx="684292" cy="200988"/>
          </a:xfrm>
        </p:grpSpPr>
        <p:sp>
          <p:nvSpPr>
            <p:cNvPr id="9232" name="Rectangle 16"/>
            <p:cNvSpPr>
              <a:spLocks/>
            </p:cNvSpPr>
            <p:nvPr/>
          </p:nvSpPr>
          <p:spPr bwMode="auto">
            <a:xfrm>
              <a:off x="174975" y="0"/>
              <a:ext cx="509317" cy="2009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lvl1pPr>
                <a:defRPr>
                  <a:solidFill>
                    <a:srgbClr val="000000"/>
                  </a:solidFill>
                  <a:latin typeface="Calibri" charset="0"/>
                  <a:ea typeface="Calibri" charset="0"/>
                  <a:cs typeface="Calibri" charset="0"/>
                  <a:sym typeface="Calibri" charset="0"/>
                </a:defRPr>
              </a:lvl1pPr>
              <a:lvl2pPr>
                <a:defRPr>
                  <a:solidFill>
                    <a:srgbClr val="000000"/>
                  </a:solidFill>
                  <a:latin typeface="Calibri" charset="0"/>
                  <a:ea typeface="Calibri" charset="0"/>
                  <a:cs typeface="Calibri" charset="0"/>
                  <a:sym typeface="Calibri" charset="0"/>
                </a:defRPr>
              </a:lvl2pPr>
              <a:lvl3pPr>
                <a:defRPr>
                  <a:solidFill>
                    <a:srgbClr val="000000"/>
                  </a:solidFill>
                  <a:latin typeface="Calibri" charset="0"/>
                  <a:ea typeface="Calibri" charset="0"/>
                  <a:cs typeface="Calibri" charset="0"/>
                  <a:sym typeface="Calibri" charset="0"/>
                </a:defRPr>
              </a:lvl3pPr>
              <a:lvl4pPr>
                <a:defRPr>
                  <a:solidFill>
                    <a:srgbClr val="000000"/>
                  </a:solidFill>
                  <a:latin typeface="Calibri" charset="0"/>
                  <a:ea typeface="Calibri" charset="0"/>
                  <a:cs typeface="Calibri" charset="0"/>
                  <a:sym typeface="Calibri" charset="0"/>
                </a:defRPr>
              </a:lvl4pPr>
              <a:lvl5pPr>
                <a:defRPr>
                  <a:solidFill>
                    <a:srgbClr val="000000"/>
                  </a:solidFill>
                  <a:latin typeface="Calibri" charset="0"/>
                  <a:ea typeface="Calibri" charset="0"/>
                  <a:cs typeface="Calibri" charset="0"/>
                  <a:sym typeface="Calibri" charset="0"/>
                </a:defRPr>
              </a:lvl5pPr>
              <a:lvl6pPr marL="457200" indent="1828800" fontAlgn="base" hangingPunct="0">
                <a:spcBef>
                  <a:spcPct val="0"/>
                </a:spcBef>
                <a:spcAft>
                  <a:spcPct val="0"/>
                </a:spcAft>
                <a:defRPr>
                  <a:solidFill>
                    <a:srgbClr val="000000"/>
                  </a:solidFill>
                  <a:latin typeface="Calibri" charset="0"/>
                  <a:ea typeface="Calibri" charset="0"/>
                  <a:cs typeface="Calibri" charset="0"/>
                  <a:sym typeface="Calibri" charset="0"/>
                </a:defRPr>
              </a:lvl6pPr>
              <a:lvl7pPr marL="914400" indent="1828800" fontAlgn="base" hangingPunct="0">
                <a:spcBef>
                  <a:spcPct val="0"/>
                </a:spcBef>
                <a:spcAft>
                  <a:spcPct val="0"/>
                </a:spcAft>
                <a:defRPr>
                  <a:solidFill>
                    <a:srgbClr val="000000"/>
                  </a:solidFill>
                  <a:latin typeface="Calibri" charset="0"/>
                  <a:ea typeface="Calibri" charset="0"/>
                  <a:cs typeface="Calibri" charset="0"/>
                  <a:sym typeface="Calibri" charset="0"/>
                </a:defRPr>
              </a:lvl7pPr>
              <a:lvl8pPr marL="1371600" indent="1828800" fontAlgn="base" hangingPunct="0">
                <a:spcBef>
                  <a:spcPct val="0"/>
                </a:spcBef>
                <a:spcAft>
                  <a:spcPct val="0"/>
                </a:spcAft>
                <a:defRPr>
                  <a:solidFill>
                    <a:srgbClr val="000000"/>
                  </a:solidFill>
                  <a:latin typeface="Calibri" charset="0"/>
                  <a:ea typeface="Calibri" charset="0"/>
                  <a:cs typeface="Calibri" charset="0"/>
                  <a:sym typeface="Calibri" charset="0"/>
                </a:defRPr>
              </a:lvl8pPr>
              <a:lvl9pPr marL="1828800" indent="1828800" fontAlgn="base" hangingPunct="0">
                <a:spcBef>
                  <a:spcPct val="0"/>
                </a:spcBef>
                <a:spcAft>
                  <a:spcPct val="0"/>
                </a:spcAft>
                <a:defRPr>
                  <a:solidFill>
                    <a:srgbClr val="000000"/>
                  </a:solidFill>
                  <a:latin typeface="Calibri" charset="0"/>
                  <a:ea typeface="Calibri" charset="0"/>
                  <a:cs typeface="Calibri" charset="0"/>
                  <a:sym typeface="Calibri" charset="0"/>
                </a:defRPr>
              </a:lvl9pPr>
            </a:lstStyle>
            <a:p>
              <a:r>
                <a:rPr lang="it-IT" altLang="it-IT" sz="700"/>
                <a:t>Marta Ruffi</a:t>
              </a:r>
            </a:p>
          </p:txBody>
        </p:sp>
        <p:pic>
          <p:nvPicPr>
            <p:cNvPr id="9233" name="Picture 17" descr="pasted-image.tif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3754"/>
              <a:ext cx="178232" cy="1782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Tree>
    <p:extLst>
      <p:ext uri="{BB962C8B-B14F-4D97-AF65-F5344CB8AC3E}">
        <p14:creationId xmlns:p14="http://schemas.microsoft.com/office/powerpoint/2010/main" val="1458793521"/>
      </p:ext>
    </p:extLst>
  </p:cSld>
  <p:clrMapOvr>
    <a:masterClrMapping/>
  </p:clrMapOvr>
  <p:transition spd="med"/>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1" name="Picture 1" descr="metà campo.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264150" y="0"/>
            <a:ext cx="5818188" cy="685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0242" name="AutoShape 2"/>
          <p:cNvSpPr>
            <a:spLocks/>
          </p:cNvSpPr>
          <p:nvPr/>
        </p:nvSpPr>
        <p:spPr bwMode="auto">
          <a:xfrm>
            <a:off x="6753226" y="5119688"/>
            <a:ext cx="258763" cy="150812"/>
          </a:xfrm>
          <a:prstGeom prst="triangle">
            <a:avLst>
              <a:gd name="adj" fmla="val 50000"/>
            </a:avLst>
          </a:prstGeom>
          <a:solidFill>
            <a:srgbClr val="FFFF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10243" name="AutoShape 3"/>
          <p:cNvSpPr>
            <a:spLocks/>
          </p:cNvSpPr>
          <p:nvPr/>
        </p:nvSpPr>
        <p:spPr bwMode="auto">
          <a:xfrm>
            <a:off x="7954964" y="5119688"/>
            <a:ext cx="204787" cy="150812"/>
          </a:xfrm>
          <a:prstGeom prst="triangle">
            <a:avLst>
              <a:gd name="adj" fmla="val 50000"/>
            </a:avLst>
          </a:prstGeom>
          <a:solidFill>
            <a:srgbClr val="FFFF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10244" name="AutoShape 4"/>
          <p:cNvSpPr>
            <a:spLocks/>
          </p:cNvSpPr>
          <p:nvPr/>
        </p:nvSpPr>
        <p:spPr bwMode="auto">
          <a:xfrm>
            <a:off x="6753226" y="3330576"/>
            <a:ext cx="258763" cy="123825"/>
          </a:xfrm>
          <a:prstGeom prst="triangle">
            <a:avLst>
              <a:gd name="adj" fmla="val 50000"/>
            </a:avLst>
          </a:prstGeom>
          <a:solidFill>
            <a:srgbClr val="FFFF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10245" name="AutoShape 5"/>
          <p:cNvSpPr>
            <a:spLocks/>
          </p:cNvSpPr>
          <p:nvPr/>
        </p:nvSpPr>
        <p:spPr bwMode="auto">
          <a:xfrm>
            <a:off x="7832726" y="3330576"/>
            <a:ext cx="327025" cy="123825"/>
          </a:xfrm>
          <a:prstGeom prst="triangle">
            <a:avLst>
              <a:gd name="adj" fmla="val 50000"/>
            </a:avLst>
          </a:prstGeom>
          <a:solidFill>
            <a:srgbClr val="FFFF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10246" name="AutoShape 6"/>
          <p:cNvSpPr>
            <a:spLocks/>
          </p:cNvSpPr>
          <p:nvPr/>
        </p:nvSpPr>
        <p:spPr bwMode="auto">
          <a:xfrm>
            <a:off x="7399338" y="2859088"/>
            <a:ext cx="195262" cy="1651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5764"/>
                </a:moveTo>
                <a:lnTo>
                  <a:pt x="3582" y="0"/>
                </a:lnTo>
                <a:lnTo>
                  <a:pt x="10800" y="6344"/>
                </a:lnTo>
                <a:lnTo>
                  <a:pt x="18018" y="0"/>
                </a:lnTo>
                <a:lnTo>
                  <a:pt x="21600" y="5764"/>
                </a:lnTo>
                <a:lnTo>
                  <a:pt x="15870" y="10800"/>
                </a:lnTo>
                <a:lnTo>
                  <a:pt x="21600" y="15836"/>
                </a:lnTo>
                <a:lnTo>
                  <a:pt x="18018" y="21600"/>
                </a:lnTo>
                <a:lnTo>
                  <a:pt x="10800" y="15256"/>
                </a:lnTo>
                <a:lnTo>
                  <a:pt x="3582" y="21600"/>
                </a:lnTo>
                <a:lnTo>
                  <a:pt x="0" y="15836"/>
                </a:lnTo>
                <a:lnTo>
                  <a:pt x="5730" y="10800"/>
                </a:lnTo>
                <a:close/>
              </a:path>
            </a:pathLst>
          </a:custGeom>
          <a:solidFill>
            <a:srgbClr val="9BBB59"/>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10247" name="AutoShape 7"/>
          <p:cNvSpPr>
            <a:spLocks/>
          </p:cNvSpPr>
          <p:nvPr/>
        </p:nvSpPr>
        <p:spPr bwMode="auto">
          <a:xfrm>
            <a:off x="7396163" y="5554664"/>
            <a:ext cx="201612" cy="18097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5588"/>
                </a:moveTo>
                <a:lnTo>
                  <a:pt x="4154" y="0"/>
                </a:lnTo>
                <a:lnTo>
                  <a:pt x="10800" y="6100"/>
                </a:lnTo>
                <a:lnTo>
                  <a:pt x="17446" y="0"/>
                </a:lnTo>
                <a:lnTo>
                  <a:pt x="21600" y="5588"/>
                </a:lnTo>
                <a:lnTo>
                  <a:pt x="15921" y="10800"/>
                </a:lnTo>
                <a:lnTo>
                  <a:pt x="21600" y="16012"/>
                </a:lnTo>
                <a:lnTo>
                  <a:pt x="17446" y="21600"/>
                </a:lnTo>
                <a:lnTo>
                  <a:pt x="10800" y="15500"/>
                </a:lnTo>
                <a:lnTo>
                  <a:pt x="4154" y="21600"/>
                </a:lnTo>
                <a:lnTo>
                  <a:pt x="0" y="16012"/>
                </a:lnTo>
                <a:lnTo>
                  <a:pt x="5679" y="10800"/>
                </a:lnTo>
                <a:close/>
              </a:path>
            </a:pathLst>
          </a:custGeom>
          <a:solidFill>
            <a:srgbClr val="0080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10248" name="AutoShape 8"/>
          <p:cNvSpPr>
            <a:spLocks/>
          </p:cNvSpPr>
          <p:nvPr/>
        </p:nvSpPr>
        <p:spPr bwMode="auto">
          <a:xfrm>
            <a:off x="7216775" y="3125789"/>
            <a:ext cx="342900" cy="376237"/>
          </a:xfrm>
          <a:custGeom>
            <a:avLst/>
            <a:gdLst>
              <a:gd name="T0" fmla="+- 0 11073 546"/>
              <a:gd name="T1" fmla="*/ T0 w 21054"/>
              <a:gd name="T2" fmla="*/ 10332 h 20664"/>
              <a:gd name="T3" fmla="+- 0 11073 546"/>
              <a:gd name="T4" fmla="*/ T3 w 21054"/>
              <a:gd name="T5" fmla="*/ 10332 h 20664"/>
              <a:gd name="T6" fmla="+- 0 11073 546"/>
              <a:gd name="T7" fmla="*/ T6 w 21054"/>
              <a:gd name="T8" fmla="*/ 10332 h 20664"/>
              <a:gd name="T9" fmla="+- 0 11073 546"/>
              <a:gd name="T10" fmla="*/ T9 w 21054"/>
              <a:gd name="T11" fmla="*/ 10332 h 20664"/>
            </a:gdLst>
            <a:ahLst/>
            <a:cxnLst>
              <a:cxn ang="0">
                <a:pos x="T1" y="T2"/>
              </a:cxn>
              <a:cxn ang="0">
                <a:pos x="T4" y="T5"/>
              </a:cxn>
              <a:cxn ang="0">
                <a:pos x="T7" y="T8"/>
              </a:cxn>
              <a:cxn ang="0">
                <a:pos x="T10" y="T11"/>
              </a:cxn>
            </a:cxnLst>
            <a:rect l="0" t="0" r="r" b="b"/>
            <a:pathLst>
              <a:path w="21054" h="20664">
                <a:moveTo>
                  <a:pt x="21054" y="0"/>
                </a:moveTo>
                <a:cubicBezTo>
                  <a:pt x="10815" y="2123"/>
                  <a:pt x="576" y="4245"/>
                  <a:pt x="15" y="7491"/>
                </a:cubicBezTo>
                <a:cubicBezTo>
                  <a:pt x="-546" y="10738"/>
                  <a:pt x="14742" y="17355"/>
                  <a:pt x="17688" y="19477"/>
                </a:cubicBezTo>
                <a:cubicBezTo>
                  <a:pt x="20633" y="21600"/>
                  <a:pt x="17688" y="20227"/>
                  <a:pt x="17688" y="20227"/>
                </a:cubicBezTo>
                <a:lnTo>
                  <a:pt x="16005" y="17230"/>
                </a:lnTo>
              </a:path>
            </a:pathLst>
          </a:custGeom>
          <a:noFill/>
          <a:ln w="25400" cap="flat" cmpd="sng">
            <a:solidFill>
              <a:srgbClr val="000000"/>
            </a:solidFill>
            <a:prstDash val="dot"/>
            <a:round/>
            <a:headEnd type="none" w="med" len="med"/>
            <a:tailEnd type="none" w="med" len="med"/>
          </a:ln>
          <a:effectLst>
            <a:outerShdw blurRad="38100" dist="20000" dir="5400000" algn="ctr" rotWithShape="0">
              <a:srgbClr val="000000">
                <a:alpha val="37999"/>
              </a:srgbClr>
            </a:outerShdw>
          </a:effectLst>
          <a:extLst>
            <a:ext uri="{909E8E84-426E-40DD-AFC4-6F175D3DCCD1}">
              <a14:hiddenFill xmlns:a14="http://schemas.microsoft.com/office/drawing/2010/main">
                <a:solidFill>
                  <a:srgbClr val="FFFFFF"/>
                </a:solidFill>
              </a14:hiddenFill>
            </a:ext>
          </a:extLst>
        </p:spPr>
        <p:txBody>
          <a:bodyPr lIns="45720" rIns="45720" anchor="ctr"/>
          <a:lstStyle/>
          <a:p>
            <a:pPr algn="ctr"/>
            <a:endParaRPr lang="it-IT" altLang="it-IT"/>
          </a:p>
        </p:txBody>
      </p:sp>
      <p:sp>
        <p:nvSpPr>
          <p:cNvPr id="10249" name="AutoShape 9"/>
          <p:cNvSpPr>
            <a:spLocks/>
          </p:cNvSpPr>
          <p:nvPr/>
        </p:nvSpPr>
        <p:spPr bwMode="auto">
          <a:xfrm>
            <a:off x="7408863" y="5092700"/>
            <a:ext cx="341312" cy="395288"/>
          </a:xfrm>
          <a:custGeom>
            <a:avLst/>
            <a:gdLst>
              <a:gd name="T0" fmla="*/ 10532 w 21064"/>
              <a:gd name="T1" fmla="*/ 10800 h 21600"/>
              <a:gd name="T2" fmla="*/ 10532 w 21064"/>
              <a:gd name="T3" fmla="*/ 10800 h 21600"/>
              <a:gd name="T4" fmla="*/ 10532 w 21064"/>
              <a:gd name="T5" fmla="*/ 10800 h 21600"/>
              <a:gd name="T6" fmla="*/ 10532 w 21064"/>
              <a:gd name="T7" fmla="*/ 10800 h 21600"/>
            </a:gdLst>
            <a:ahLst/>
            <a:cxnLst>
              <a:cxn ang="0">
                <a:pos x="T0" y="T1"/>
              </a:cxn>
              <a:cxn ang="0">
                <a:pos x="T2" y="T3"/>
              </a:cxn>
              <a:cxn ang="0">
                <a:pos x="T4" y="T5"/>
              </a:cxn>
              <a:cxn ang="0">
                <a:pos x="T6" y="T7"/>
              </a:cxn>
            </a:cxnLst>
            <a:rect l="0" t="0" r="r" b="b"/>
            <a:pathLst>
              <a:path w="21064" h="21600">
                <a:moveTo>
                  <a:pt x="3366" y="21600"/>
                </a:moveTo>
                <a:cubicBezTo>
                  <a:pt x="12483" y="17814"/>
                  <a:pt x="21600" y="14028"/>
                  <a:pt x="21039" y="10428"/>
                </a:cubicBezTo>
                <a:cubicBezTo>
                  <a:pt x="20478" y="6828"/>
                  <a:pt x="0" y="0"/>
                  <a:pt x="0" y="0"/>
                </a:cubicBezTo>
              </a:path>
            </a:pathLst>
          </a:custGeom>
          <a:noFill/>
          <a:ln w="25400" cap="flat" cmpd="sng">
            <a:solidFill>
              <a:srgbClr val="000000"/>
            </a:solidFill>
            <a:prstDash val="dot"/>
            <a:round/>
            <a:headEnd type="none" w="med" len="med"/>
            <a:tailEnd type="none" w="med" len="med"/>
          </a:ln>
          <a:effectLst>
            <a:outerShdw blurRad="38100" dist="20000" dir="5400000" algn="ctr" rotWithShape="0">
              <a:srgbClr val="000000">
                <a:alpha val="37999"/>
              </a:srgbClr>
            </a:outerShdw>
          </a:effectLst>
          <a:extLst>
            <a:ext uri="{909E8E84-426E-40DD-AFC4-6F175D3DCCD1}">
              <a14:hiddenFill xmlns:a14="http://schemas.microsoft.com/office/drawing/2010/main">
                <a:solidFill>
                  <a:srgbClr val="FFFFFF"/>
                </a:solidFill>
              </a14:hiddenFill>
            </a:ext>
          </a:extLst>
        </p:spPr>
        <p:txBody>
          <a:bodyPr lIns="45720" rIns="45720" anchor="ctr"/>
          <a:lstStyle/>
          <a:p>
            <a:pPr algn="ctr"/>
            <a:endParaRPr lang="it-IT" altLang="it-IT"/>
          </a:p>
        </p:txBody>
      </p:sp>
      <p:sp>
        <p:nvSpPr>
          <p:cNvPr id="10250" name="Line 10"/>
          <p:cNvSpPr>
            <a:spLocks noChangeShapeType="1"/>
          </p:cNvSpPr>
          <p:nvPr/>
        </p:nvSpPr>
        <p:spPr bwMode="auto">
          <a:xfrm>
            <a:off x="7559675" y="3603625"/>
            <a:ext cx="0" cy="1365250"/>
          </a:xfrm>
          <a:prstGeom prst="line">
            <a:avLst/>
          </a:prstGeom>
          <a:noFill/>
          <a:ln w="25400" cap="flat" cmpd="sng">
            <a:solidFill>
              <a:srgbClr val="000000"/>
            </a:solidFill>
            <a:prstDash val="solid"/>
            <a:round/>
            <a:headEnd type="triangle" w="med" len="med"/>
            <a:tailEnd type="triangle" w="med" len="med"/>
          </a:ln>
          <a:effectLst>
            <a:outerShdw blurRad="38100" dist="20000" dir="5400000" algn="ctr" rotWithShape="0">
              <a:srgbClr val="000000">
                <a:alpha val="37999"/>
              </a:srgbClr>
            </a:outerShdw>
          </a:effectLst>
          <a:extLst>
            <a:ext uri="{909E8E84-426E-40DD-AFC4-6F175D3DCCD1}">
              <a14:hiddenFill xmlns:a14="http://schemas.microsoft.com/office/drawing/2010/main">
                <a:noFill/>
              </a14:hiddenFill>
            </a:ext>
          </a:extLst>
        </p:spPr>
        <p:txBody>
          <a:bodyPr lIns="45720" rIns="45720"/>
          <a:lstStyle/>
          <a:p>
            <a:endParaRPr lang="it-IT" altLang="it-IT"/>
          </a:p>
        </p:txBody>
      </p:sp>
      <p:sp>
        <p:nvSpPr>
          <p:cNvPr id="10251" name="Oval 11"/>
          <p:cNvSpPr>
            <a:spLocks/>
          </p:cNvSpPr>
          <p:nvPr/>
        </p:nvSpPr>
        <p:spPr bwMode="auto">
          <a:xfrm>
            <a:off x="7750175" y="2703514"/>
            <a:ext cx="204788" cy="122237"/>
          </a:xfrm>
          <a:prstGeom prst="ellipse">
            <a:avLst/>
          </a:prstGeom>
          <a:solidFill>
            <a:srgbClr val="FFFFFF"/>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10252" name="Oval 12"/>
          <p:cNvSpPr>
            <a:spLocks/>
          </p:cNvSpPr>
          <p:nvPr/>
        </p:nvSpPr>
        <p:spPr bwMode="auto">
          <a:xfrm>
            <a:off x="7759700" y="5545139"/>
            <a:ext cx="204788" cy="122237"/>
          </a:xfrm>
          <a:prstGeom prst="ellipse">
            <a:avLst/>
          </a:prstGeom>
          <a:solidFill>
            <a:srgbClr val="FFFFFF"/>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10253" name="Rectangle 13"/>
          <p:cNvSpPr>
            <a:spLocks/>
          </p:cNvSpPr>
          <p:nvPr/>
        </p:nvSpPr>
        <p:spPr bwMode="auto">
          <a:xfrm>
            <a:off x="7408863" y="2430463"/>
            <a:ext cx="246062" cy="3693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spAutoFit/>
          </a:bodyPr>
          <a:lstStyle/>
          <a:p>
            <a:r>
              <a:rPr lang="it-IT" altLang="it-IT"/>
              <a:t>B</a:t>
            </a:r>
          </a:p>
        </p:txBody>
      </p:sp>
      <p:sp>
        <p:nvSpPr>
          <p:cNvPr id="10254" name="Rectangle 14"/>
          <p:cNvSpPr>
            <a:spLocks/>
          </p:cNvSpPr>
          <p:nvPr/>
        </p:nvSpPr>
        <p:spPr bwMode="auto">
          <a:xfrm>
            <a:off x="7408864" y="6048375"/>
            <a:ext cx="350837" cy="3693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spAutoFit/>
          </a:bodyPr>
          <a:lstStyle/>
          <a:p>
            <a:r>
              <a:rPr lang="it-IT" altLang="it-IT"/>
              <a:t>A</a:t>
            </a:r>
          </a:p>
        </p:txBody>
      </p:sp>
      <p:sp>
        <p:nvSpPr>
          <p:cNvPr id="10255" name="AutoShape 15"/>
          <p:cNvSpPr>
            <a:spLocks/>
          </p:cNvSpPr>
          <p:nvPr/>
        </p:nvSpPr>
        <p:spPr bwMode="auto">
          <a:xfrm>
            <a:off x="6232525" y="2908301"/>
            <a:ext cx="1176338" cy="614363"/>
          </a:xfrm>
          <a:custGeom>
            <a:avLst/>
            <a:gdLst>
              <a:gd name="T0" fmla="+- 0 11698 1797"/>
              <a:gd name="T1" fmla="*/ T0 w 19803"/>
              <a:gd name="T2" fmla="*/ 10273 h 20546"/>
              <a:gd name="T3" fmla="+- 0 11698 1797"/>
              <a:gd name="T4" fmla="*/ T3 w 19803"/>
              <a:gd name="T5" fmla="*/ 10273 h 20546"/>
              <a:gd name="T6" fmla="+- 0 11698 1797"/>
              <a:gd name="T7" fmla="*/ T6 w 19803"/>
              <a:gd name="T8" fmla="*/ 10273 h 20546"/>
              <a:gd name="T9" fmla="+- 0 11698 1797"/>
              <a:gd name="T10" fmla="*/ T9 w 19803"/>
              <a:gd name="T11" fmla="*/ 10273 h 20546"/>
            </a:gdLst>
            <a:ahLst/>
            <a:cxnLst>
              <a:cxn ang="0">
                <a:pos x="T1" y="T2"/>
              </a:cxn>
              <a:cxn ang="0">
                <a:pos x="T4" y="T5"/>
              </a:cxn>
              <a:cxn ang="0">
                <a:pos x="T7" y="T8"/>
              </a:cxn>
              <a:cxn ang="0">
                <a:pos x="T10" y="T11"/>
              </a:cxn>
            </a:cxnLst>
            <a:rect l="0" t="0" r="r" b="b"/>
            <a:pathLst>
              <a:path w="19803" h="20546">
                <a:moveTo>
                  <a:pt x="19803" y="0"/>
                </a:moveTo>
                <a:cubicBezTo>
                  <a:pt x="11990" y="3118"/>
                  <a:pt x="4177" y="6237"/>
                  <a:pt x="1190" y="9583"/>
                </a:cubicBezTo>
                <a:cubicBezTo>
                  <a:pt x="-1797" y="12930"/>
                  <a:pt x="1765" y="18558"/>
                  <a:pt x="1880" y="20079"/>
                </a:cubicBezTo>
                <a:cubicBezTo>
                  <a:pt x="1995" y="21600"/>
                  <a:pt x="1918" y="18938"/>
                  <a:pt x="1880" y="18710"/>
                </a:cubicBezTo>
              </a:path>
            </a:pathLst>
          </a:custGeom>
          <a:noFill/>
          <a:ln w="25400" cap="flat" cmpd="sng">
            <a:solidFill>
              <a:srgbClr val="000000"/>
            </a:solidFill>
            <a:prstDash val="solid"/>
            <a:round/>
            <a:headEnd type="none" w="med" len="med"/>
            <a:tailEnd type="none" w="med" len="med"/>
          </a:ln>
          <a:effectLst>
            <a:outerShdw blurRad="38100" dist="20000" dir="5400000" algn="ctr" rotWithShape="0">
              <a:srgbClr val="000000">
                <a:alpha val="37999"/>
              </a:srgbClr>
            </a:outerShdw>
          </a:effectLst>
          <a:extLst>
            <a:ext uri="{909E8E84-426E-40DD-AFC4-6F175D3DCCD1}">
              <a14:hiddenFill xmlns:a14="http://schemas.microsoft.com/office/drawing/2010/main">
                <a:solidFill>
                  <a:srgbClr val="FFFFFF"/>
                </a:solidFill>
              </a14:hiddenFill>
            </a:ext>
          </a:extLst>
        </p:spPr>
        <p:txBody>
          <a:bodyPr lIns="45720" rIns="45720" anchor="ctr"/>
          <a:lstStyle/>
          <a:p>
            <a:pPr algn="ctr"/>
            <a:endParaRPr lang="it-IT" altLang="it-IT"/>
          </a:p>
        </p:txBody>
      </p:sp>
      <p:sp>
        <p:nvSpPr>
          <p:cNvPr id="10256" name="AutoShape 16"/>
          <p:cNvSpPr>
            <a:spLocks/>
          </p:cNvSpPr>
          <p:nvPr/>
        </p:nvSpPr>
        <p:spPr bwMode="auto">
          <a:xfrm>
            <a:off x="6665914" y="5446714"/>
            <a:ext cx="1889125" cy="574675"/>
          </a:xfrm>
          <a:custGeom>
            <a:avLst/>
            <a:gdLst>
              <a:gd name="T0" fmla="+- 0 10923 246"/>
              <a:gd name="T1" fmla="*/ T0 w 21354"/>
              <a:gd name="T2" fmla="*/ 10716 h 21432"/>
              <a:gd name="T3" fmla="+- 0 10923 246"/>
              <a:gd name="T4" fmla="*/ T3 w 21354"/>
              <a:gd name="T5" fmla="*/ 10716 h 21432"/>
              <a:gd name="T6" fmla="+- 0 10923 246"/>
              <a:gd name="T7" fmla="*/ T6 w 21354"/>
              <a:gd name="T8" fmla="*/ 10716 h 21432"/>
              <a:gd name="T9" fmla="+- 0 10923 246"/>
              <a:gd name="T10" fmla="*/ T9 w 21354"/>
              <a:gd name="T11" fmla="*/ 10716 h 21432"/>
            </a:gdLst>
            <a:ahLst/>
            <a:cxnLst>
              <a:cxn ang="0">
                <a:pos x="T1" y="T2"/>
              </a:cxn>
              <a:cxn ang="0">
                <a:pos x="T4" y="T5"/>
              </a:cxn>
              <a:cxn ang="0">
                <a:pos x="T7" y="T8"/>
              </a:cxn>
              <a:cxn ang="0">
                <a:pos x="T10" y="T11"/>
              </a:cxn>
            </a:cxnLst>
            <a:rect l="0" t="0" r="r" b="b"/>
            <a:pathLst>
              <a:path w="21354" h="21432">
                <a:moveTo>
                  <a:pt x="63" y="1020"/>
                </a:moveTo>
                <a:cubicBezTo>
                  <a:pt x="-92" y="11310"/>
                  <a:pt x="-246" y="21600"/>
                  <a:pt x="3303" y="21430"/>
                </a:cubicBezTo>
                <a:cubicBezTo>
                  <a:pt x="6851" y="21260"/>
                  <a:pt x="21354" y="0"/>
                  <a:pt x="21354" y="0"/>
                </a:cubicBezTo>
              </a:path>
            </a:pathLst>
          </a:custGeom>
          <a:noFill/>
          <a:ln w="25400" cap="flat" cmpd="sng">
            <a:solidFill>
              <a:srgbClr val="000000"/>
            </a:solidFill>
            <a:prstDash val="solid"/>
            <a:round/>
            <a:headEnd type="none" w="med" len="med"/>
            <a:tailEnd type="none" w="med" len="med"/>
          </a:ln>
          <a:effectLst>
            <a:outerShdw blurRad="38100" dist="20000" dir="5400000" algn="ctr" rotWithShape="0">
              <a:srgbClr val="000000">
                <a:alpha val="37999"/>
              </a:srgbClr>
            </a:outerShdw>
          </a:effectLst>
          <a:extLst>
            <a:ext uri="{909E8E84-426E-40DD-AFC4-6F175D3DCCD1}">
              <a14:hiddenFill xmlns:a14="http://schemas.microsoft.com/office/drawing/2010/main">
                <a:solidFill>
                  <a:srgbClr val="FFFFFF"/>
                </a:solidFill>
              </a14:hiddenFill>
            </a:ext>
          </a:extLst>
        </p:spPr>
        <p:txBody>
          <a:bodyPr lIns="45720" rIns="45720" anchor="ctr"/>
          <a:lstStyle/>
          <a:p>
            <a:pPr algn="ctr"/>
            <a:endParaRPr lang="it-IT" altLang="it-IT"/>
          </a:p>
        </p:txBody>
      </p:sp>
      <p:sp>
        <p:nvSpPr>
          <p:cNvPr id="10257" name="Line 17"/>
          <p:cNvSpPr>
            <a:spLocks noChangeShapeType="1"/>
          </p:cNvSpPr>
          <p:nvPr/>
        </p:nvSpPr>
        <p:spPr bwMode="auto">
          <a:xfrm>
            <a:off x="6397626" y="3603626"/>
            <a:ext cx="136525" cy="1666875"/>
          </a:xfrm>
          <a:prstGeom prst="line">
            <a:avLst/>
          </a:prstGeom>
          <a:noFill/>
          <a:ln w="25400" cap="flat" cmpd="sng">
            <a:solidFill>
              <a:srgbClr val="000000"/>
            </a:solidFill>
            <a:prstDash val="solid"/>
            <a:round/>
            <a:headEnd type="none" w="med" len="med"/>
            <a:tailEnd type="triangle" w="med" len="med"/>
          </a:ln>
          <a:effectLst>
            <a:outerShdw blurRad="38100" dist="20000" dir="5400000" algn="ctr" rotWithShape="0">
              <a:srgbClr val="000000">
                <a:alpha val="37999"/>
              </a:srgbClr>
            </a:outerShdw>
          </a:effectLst>
          <a:extLst>
            <a:ext uri="{909E8E84-426E-40DD-AFC4-6F175D3DCCD1}">
              <a14:hiddenFill xmlns:a14="http://schemas.microsoft.com/office/drawing/2010/main">
                <a:noFill/>
              </a14:hiddenFill>
            </a:ext>
          </a:extLst>
        </p:spPr>
        <p:txBody>
          <a:bodyPr lIns="45720" rIns="45720"/>
          <a:lstStyle/>
          <a:p>
            <a:endParaRPr lang="it-IT" altLang="it-IT"/>
          </a:p>
        </p:txBody>
      </p:sp>
      <p:sp>
        <p:nvSpPr>
          <p:cNvPr id="10258" name="Line 18"/>
          <p:cNvSpPr>
            <a:spLocks noChangeShapeType="1"/>
          </p:cNvSpPr>
          <p:nvPr/>
        </p:nvSpPr>
        <p:spPr bwMode="auto">
          <a:xfrm flipH="1" flipV="1">
            <a:off x="8447088" y="3454400"/>
            <a:ext cx="107950" cy="1665288"/>
          </a:xfrm>
          <a:prstGeom prst="line">
            <a:avLst/>
          </a:prstGeom>
          <a:noFill/>
          <a:ln w="25400" cap="flat" cmpd="sng">
            <a:solidFill>
              <a:srgbClr val="000000"/>
            </a:solidFill>
            <a:prstDash val="solid"/>
            <a:round/>
            <a:headEnd type="none" w="med" len="med"/>
            <a:tailEnd type="triangle" w="med" len="med"/>
          </a:ln>
          <a:effectLst>
            <a:outerShdw blurRad="38100" dist="20000" dir="5400000" algn="ctr" rotWithShape="0">
              <a:srgbClr val="000000">
                <a:alpha val="37999"/>
              </a:srgbClr>
            </a:outerShdw>
          </a:effectLst>
          <a:extLst>
            <a:ext uri="{909E8E84-426E-40DD-AFC4-6F175D3DCCD1}">
              <a14:hiddenFill xmlns:a14="http://schemas.microsoft.com/office/drawing/2010/main">
                <a:noFill/>
              </a14:hiddenFill>
            </a:ext>
          </a:extLst>
        </p:spPr>
        <p:txBody>
          <a:bodyPr lIns="45720" rIns="45720"/>
          <a:lstStyle/>
          <a:p>
            <a:endParaRPr lang="it-IT" altLang="it-IT"/>
          </a:p>
        </p:txBody>
      </p:sp>
      <p:sp>
        <p:nvSpPr>
          <p:cNvPr id="10259" name="AutoShape 19"/>
          <p:cNvSpPr>
            <a:spLocks/>
          </p:cNvSpPr>
          <p:nvPr/>
        </p:nvSpPr>
        <p:spPr bwMode="auto">
          <a:xfrm>
            <a:off x="7599363" y="2901950"/>
            <a:ext cx="982662" cy="452438"/>
          </a:xfrm>
          <a:custGeom>
            <a:avLst/>
            <a:gdLst>
              <a:gd name="T0" fmla="*/ 9846 w 19692"/>
              <a:gd name="T1" fmla="+- 0 10255 471"/>
              <a:gd name="T2" fmla="*/ 10255 h 19569"/>
              <a:gd name="T3" fmla="*/ 9846 w 19692"/>
              <a:gd name="T4" fmla="+- 0 10255 471"/>
              <a:gd name="T5" fmla="*/ 10255 h 19569"/>
              <a:gd name="T6" fmla="*/ 9846 w 19692"/>
              <a:gd name="T7" fmla="+- 0 10255 471"/>
              <a:gd name="T8" fmla="*/ 10255 h 19569"/>
              <a:gd name="T9" fmla="*/ 9846 w 19692"/>
              <a:gd name="T10" fmla="+- 0 10255 471"/>
              <a:gd name="T11" fmla="*/ 10255 h 19569"/>
            </a:gdLst>
            <a:ahLst/>
            <a:cxnLst>
              <a:cxn ang="0">
                <a:pos x="T0" y="T2"/>
              </a:cxn>
              <a:cxn ang="0">
                <a:pos x="T3" y="T5"/>
              </a:cxn>
              <a:cxn ang="0">
                <a:pos x="T6" y="T8"/>
              </a:cxn>
              <a:cxn ang="0">
                <a:pos x="T9" y="T11"/>
              </a:cxn>
            </a:cxnLst>
            <a:rect l="0" t="0" r="r" b="b"/>
            <a:pathLst>
              <a:path w="19692" h="19569">
                <a:moveTo>
                  <a:pt x="0" y="219"/>
                </a:moveTo>
                <a:cubicBezTo>
                  <a:pt x="8106" y="-126"/>
                  <a:pt x="16211" y="-471"/>
                  <a:pt x="18906" y="2587"/>
                </a:cubicBezTo>
                <a:cubicBezTo>
                  <a:pt x="21600" y="5644"/>
                  <a:pt x="16531" y="16000"/>
                  <a:pt x="16166" y="18565"/>
                </a:cubicBezTo>
                <a:cubicBezTo>
                  <a:pt x="15800" y="21129"/>
                  <a:pt x="16714" y="17973"/>
                  <a:pt x="16714" y="17973"/>
                </a:cubicBezTo>
              </a:path>
            </a:pathLst>
          </a:custGeom>
          <a:noFill/>
          <a:ln w="25400" cap="flat" cmpd="sng">
            <a:solidFill>
              <a:srgbClr val="000000"/>
            </a:solidFill>
            <a:prstDash val="solid"/>
            <a:round/>
            <a:headEnd type="none" w="med" len="med"/>
            <a:tailEnd type="none" w="med" len="med"/>
          </a:ln>
          <a:effectLst>
            <a:outerShdw blurRad="38100" dist="20000" dir="5400000" algn="ctr" rotWithShape="0">
              <a:srgbClr val="000000">
                <a:alpha val="37999"/>
              </a:srgbClr>
            </a:outerShdw>
          </a:effectLst>
          <a:extLst>
            <a:ext uri="{909E8E84-426E-40DD-AFC4-6F175D3DCCD1}">
              <a14:hiddenFill xmlns:a14="http://schemas.microsoft.com/office/drawing/2010/main">
                <a:solidFill>
                  <a:srgbClr val="FFFFFF"/>
                </a:solidFill>
              </a14:hiddenFill>
            </a:ext>
          </a:extLst>
        </p:spPr>
        <p:txBody>
          <a:bodyPr lIns="45720" rIns="45720" anchor="ctr"/>
          <a:lstStyle/>
          <a:p>
            <a:pPr algn="ctr"/>
            <a:endParaRPr lang="it-IT" altLang="it-IT"/>
          </a:p>
        </p:txBody>
      </p:sp>
      <p:sp>
        <p:nvSpPr>
          <p:cNvPr id="10260" name="Rectangle 20"/>
          <p:cNvSpPr>
            <a:spLocks/>
          </p:cNvSpPr>
          <p:nvPr/>
        </p:nvSpPr>
        <p:spPr bwMode="auto">
          <a:xfrm>
            <a:off x="2041525" y="449263"/>
            <a:ext cx="2636838" cy="40011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spAutoFit/>
          </a:bodyPr>
          <a:lstStyle/>
          <a:p>
            <a:r>
              <a:rPr lang="it-IT" altLang="it-IT" sz="2000">
                <a:solidFill>
                  <a:srgbClr val="FF0000"/>
                </a:solidFill>
              </a:rPr>
              <a:t>TECNIQUE</a:t>
            </a:r>
          </a:p>
        </p:txBody>
      </p:sp>
      <p:sp>
        <p:nvSpPr>
          <p:cNvPr id="10261" name="Rectangle 21"/>
          <p:cNvSpPr>
            <a:spLocks/>
          </p:cNvSpPr>
          <p:nvPr/>
        </p:nvSpPr>
        <p:spPr bwMode="auto">
          <a:xfrm>
            <a:off x="1728788" y="1157289"/>
            <a:ext cx="3535362" cy="452431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spAutoFit/>
          </a:bodyPr>
          <a:lstStyle>
            <a:lvl1pPr marL="71438" indent="-71438">
              <a:defRPr>
                <a:solidFill>
                  <a:srgbClr val="000000"/>
                </a:solidFill>
                <a:latin typeface="Calibri" charset="0"/>
                <a:ea typeface="Calibri" charset="0"/>
                <a:cs typeface="Calibri" charset="0"/>
                <a:sym typeface="Calibri" charset="0"/>
              </a:defRPr>
            </a:lvl1pPr>
            <a:lvl2pPr>
              <a:defRPr>
                <a:solidFill>
                  <a:srgbClr val="000000"/>
                </a:solidFill>
                <a:latin typeface="Calibri" charset="0"/>
                <a:ea typeface="Calibri" charset="0"/>
                <a:cs typeface="Calibri" charset="0"/>
                <a:sym typeface="Calibri" charset="0"/>
              </a:defRPr>
            </a:lvl2pPr>
            <a:lvl3pPr>
              <a:defRPr>
                <a:solidFill>
                  <a:srgbClr val="000000"/>
                </a:solidFill>
                <a:latin typeface="Calibri" charset="0"/>
                <a:ea typeface="Calibri" charset="0"/>
                <a:cs typeface="Calibri" charset="0"/>
                <a:sym typeface="Calibri" charset="0"/>
              </a:defRPr>
            </a:lvl3pPr>
            <a:lvl4pPr>
              <a:defRPr>
                <a:solidFill>
                  <a:srgbClr val="000000"/>
                </a:solidFill>
                <a:latin typeface="Calibri" charset="0"/>
                <a:ea typeface="Calibri" charset="0"/>
                <a:cs typeface="Calibri" charset="0"/>
                <a:sym typeface="Calibri" charset="0"/>
              </a:defRPr>
            </a:lvl4pPr>
            <a:lvl5pPr>
              <a:defRPr>
                <a:solidFill>
                  <a:srgbClr val="000000"/>
                </a:solidFill>
                <a:latin typeface="Calibri" charset="0"/>
                <a:ea typeface="Calibri" charset="0"/>
                <a:cs typeface="Calibri" charset="0"/>
                <a:sym typeface="Calibri" charset="0"/>
              </a:defRPr>
            </a:lvl5pPr>
            <a:lvl6pPr marL="457200" indent="1828800" defTabSz="457200" fontAlgn="base" hangingPunct="0">
              <a:spcBef>
                <a:spcPct val="0"/>
              </a:spcBef>
              <a:spcAft>
                <a:spcPct val="0"/>
              </a:spcAft>
              <a:defRPr>
                <a:solidFill>
                  <a:srgbClr val="000000"/>
                </a:solidFill>
                <a:latin typeface="Calibri" charset="0"/>
                <a:ea typeface="Calibri" charset="0"/>
                <a:cs typeface="Calibri" charset="0"/>
                <a:sym typeface="Calibri" charset="0"/>
              </a:defRPr>
            </a:lvl6pPr>
            <a:lvl7pPr marL="914400" indent="1828800" defTabSz="457200" fontAlgn="base" hangingPunct="0">
              <a:spcBef>
                <a:spcPct val="0"/>
              </a:spcBef>
              <a:spcAft>
                <a:spcPct val="0"/>
              </a:spcAft>
              <a:defRPr>
                <a:solidFill>
                  <a:srgbClr val="000000"/>
                </a:solidFill>
                <a:latin typeface="Calibri" charset="0"/>
                <a:ea typeface="Calibri" charset="0"/>
                <a:cs typeface="Calibri" charset="0"/>
                <a:sym typeface="Calibri" charset="0"/>
              </a:defRPr>
            </a:lvl7pPr>
            <a:lvl8pPr marL="1371600" indent="1828800" defTabSz="457200" fontAlgn="base" hangingPunct="0">
              <a:spcBef>
                <a:spcPct val="0"/>
              </a:spcBef>
              <a:spcAft>
                <a:spcPct val="0"/>
              </a:spcAft>
              <a:defRPr>
                <a:solidFill>
                  <a:srgbClr val="000000"/>
                </a:solidFill>
                <a:latin typeface="Calibri" charset="0"/>
                <a:ea typeface="Calibri" charset="0"/>
                <a:cs typeface="Calibri" charset="0"/>
                <a:sym typeface="Calibri" charset="0"/>
              </a:defRPr>
            </a:lvl8pPr>
            <a:lvl9pPr marL="1828800" indent="1828800" defTabSz="457200" fontAlgn="base" hangingPunct="0">
              <a:spcBef>
                <a:spcPct val="0"/>
              </a:spcBef>
              <a:spcAft>
                <a:spcPct val="0"/>
              </a:spcAft>
              <a:defRPr>
                <a:solidFill>
                  <a:srgbClr val="000000"/>
                </a:solidFill>
                <a:latin typeface="Calibri" charset="0"/>
                <a:ea typeface="Calibri" charset="0"/>
                <a:cs typeface="Calibri" charset="0"/>
                <a:sym typeface="Calibri" charset="0"/>
              </a:defRPr>
            </a:lvl9pPr>
          </a:lstStyle>
          <a:p>
            <a:r>
              <a:rPr lang="it-IT" altLang="it-IT">
                <a:solidFill>
                  <a:srgbClr val="FF0000"/>
                </a:solidFill>
              </a:rPr>
              <a:t>EXERCISE N°6</a:t>
            </a:r>
          </a:p>
          <a:p>
            <a:endParaRPr lang="it-IT" altLang="it-IT">
              <a:solidFill>
                <a:srgbClr val="FF0000"/>
              </a:solidFill>
            </a:endParaRPr>
          </a:p>
          <a:p>
            <a:r>
              <a:rPr lang="it-IT" altLang="it-IT"/>
              <a:t>A runs whit the ball and pass to B. B runs whitout the ball, recives in the running e pass to A.</a:t>
            </a:r>
          </a:p>
          <a:p>
            <a:endParaRPr lang="it-IT" altLang="it-IT">
              <a:solidFill>
                <a:srgbClr val="FF0000"/>
              </a:solidFill>
            </a:endParaRPr>
          </a:p>
          <a:p>
            <a:r>
              <a:rPr lang="it-IT" altLang="it-IT">
                <a:solidFill>
                  <a:srgbClr val="FF0000"/>
                </a:solidFill>
              </a:rPr>
              <a:t>Variant:</a:t>
            </a:r>
          </a:p>
          <a:p>
            <a:r>
              <a:rPr lang="it-IT" altLang="it-IT"/>
              <a:t>A runs whit the ball to the right and passes to B.</a:t>
            </a:r>
          </a:p>
          <a:p>
            <a:r>
              <a:rPr lang="it-IT" altLang="it-IT"/>
              <a:t>B receives left, carries the ball on his right and goes over to A.</a:t>
            </a:r>
          </a:p>
          <a:p>
            <a:endParaRPr lang="it-IT" altLang="it-IT"/>
          </a:p>
          <a:p>
            <a:r>
              <a:rPr lang="it-IT" altLang="it-IT">
                <a:solidFill>
                  <a:srgbClr val="FF0000"/>
                </a:solidFill>
              </a:rPr>
              <a:t>SKILL ACQUISITION:</a:t>
            </a:r>
          </a:p>
          <a:p>
            <a:pPr>
              <a:buSzPct val="100000"/>
              <a:buFontTx/>
              <a:buChar char="-"/>
            </a:pPr>
            <a:r>
              <a:rPr lang="it-IT" altLang="it-IT"/>
              <a:t>Offensive and defensive reception</a:t>
            </a:r>
          </a:p>
          <a:p>
            <a:pPr>
              <a:buSzPct val="100000"/>
              <a:buFontTx/>
              <a:buChar char="-"/>
            </a:pPr>
            <a:r>
              <a:rPr lang="it-IT" altLang="it-IT"/>
              <a:t>Push</a:t>
            </a:r>
          </a:p>
          <a:p>
            <a:pPr>
              <a:buSzPct val="100000"/>
              <a:buFontTx/>
              <a:buChar char="-"/>
            </a:pPr>
            <a:r>
              <a:rPr lang="it-IT" altLang="it-IT"/>
              <a:t>Run towards the ball</a:t>
            </a:r>
          </a:p>
        </p:txBody>
      </p:sp>
      <p:grpSp>
        <p:nvGrpSpPr>
          <p:cNvPr id="10262" name="Group 22"/>
          <p:cNvGrpSpPr>
            <a:grpSpLocks/>
          </p:cNvGrpSpPr>
          <p:nvPr/>
        </p:nvGrpSpPr>
        <p:grpSpPr bwMode="auto">
          <a:xfrm>
            <a:off x="1998663" y="6500815"/>
            <a:ext cx="684020" cy="200055"/>
            <a:chOff x="0" y="0"/>
            <a:chExt cx="684292" cy="200988"/>
          </a:xfrm>
        </p:grpSpPr>
        <p:sp>
          <p:nvSpPr>
            <p:cNvPr id="10263" name="Rectangle 23"/>
            <p:cNvSpPr>
              <a:spLocks/>
            </p:cNvSpPr>
            <p:nvPr/>
          </p:nvSpPr>
          <p:spPr bwMode="auto">
            <a:xfrm>
              <a:off x="174975" y="0"/>
              <a:ext cx="509317" cy="2009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lvl1pPr>
                <a:defRPr>
                  <a:solidFill>
                    <a:srgbClr val="000000"/>
                  </a:solidFill>
                  <a:latin typeface="Calibri" charset="0"/>
                  <a:ea typeface="Calibri" charset="0"/>
                  <a:cs typeface="Calibri" charset="0"/>
                  <a:sym typeface="Calibri" charset="0"/>
                </a:defRPr>
              </a:lvl1pPr>
              <a:lvl2pPr>
                <a:defRPr>
                  <a:solidFill>
                    <a:srgbClr val="000000"/>
                  </a:solidFill>
                  <a:latin typeface="Calibri" charset="0"/>
                  <a:ea typeface="Calibri" charset="0"/>
                  <a:cs typeface="Calibri" charset="0"/>
                  <a:sym typeface="Calibri" charset="0"/>
                </a:defRPr>
              </a:lvl2pPr>
              <a:lvl3pPr>
                <a:defRPr>
                  <a:solidFill>
                    <a:srgbClr val="000000"/>
                  </a:solidFill>
                  <a:latin typeface="Calibri" charset="0"/>
                  <a:ea typeface="Calibri" charset="0"/>
                  <a:cs typeface="Calibri" charset="0"/>
                  <a:sym typeface="Calibri" charset="0"/>
                </a:defRPr>
              </a:lvl3pPr>
              <a:lvl4pPr>
                <a:defRPr>
                  <a:solidFill>
                    <a:srgbClr val="000000"/>
                  </a:solidFill>
                  <a:latin typeface="Calibri" charset="0"/>
                  <a:ea typeface="Calibri" charset="0"/>
                  <a:cs typeface="Calibri" charset="0"/>
                  <a:sym typeface="Calibri" charset="0"/>
                </a:defRPr>
              </a:lvl4pPr>
              <a:lvl5pPr>
                <a:defRPr>
                  <a:solidFill>
                    <a:srgbClr val="000000"/>
                  </a:solidFill>
                  <a:latin typeface="Calibri" charset="0"/>
                  <a:ea typeface="Calibri" charset="0"/>
                  <a:cs typeface="Calibri" charset="0"/>
                  <a:sym typeface="Calibri" charset="0"/>
                </a:defRPr>
              </a:lvl5pPr>
              <a:lvl6pPr marL="457200" indent="1828800" fontAlgn="base" hangingPunct="0">
                <a:spcBef>
                  <a:spcPct val="0"/>
                </a:spcBef>
                <a:spcAft>
                  <a:spcPct val="0"/>
                </a:spcAft>
                <a:defRPr>
                  <a:solidFill>
                    <a:srgbClr val="000000"/>
                  </a:solidFill>
                  <a:latin typeface="Calibri" charset="0"/>
                  <a:ea typeface="Calibri" charset="0"/>
                  <a:cs typeface="Calibri" charset="0"/>
                  <a:sym typeface="Calibri" charset="0"/>
                </a:defRPr>
              </a:lvl6pPr>
              <a:lvl7pPr marL="914400" indent="1828800" fontAlgn="base" hangingPunct="0">
                <a:spcBef>
                  <a:spcPct val="0"/>
                </a:spcBef>
                <a:spcAft>
                  <a:spcPct val="0"/>
                </a:spcAft>
                <a:defRPr>
                  <a:solidFill>
                    <a:srgbClr val="000000"/>
                  </a:solidFill>
                  <a:latin typeface="Calibri" charset="0"/>
                  <a:ea typeface="Calibri" charset="0"/>
                  <a:cs typeface="Calibri" charset="0"/>
                  <a:sym typeface="Calibri" charset="0"/>
                </a:defRPr>
              </a:lvl7pPr>
              <a:lvl8pPr marL="1371600" indent="1828800" fontAlgn="base" hangingPunct="0">
                <a:spcBef>
                  <a:spcPct val="0"/>
                </a:spcBef>
                <a:spcAft>
                  <a:spcPct val="0"/>
                </a:spcAft>
                <a:defRPr>
                  <a:solidFill>
                    <a:srgbClr val="000000"/>
                  </a:solidFill>
                  <a:latin typeface="Calibri" charset="0"/>
                  <a:ea typeface="Calibri" charset="0"/>
                  <a:cs typeface="Calibri" charset="0"/>
                  <a:sym typeface="Calibri" charset="0"/>
                </a:defRPr>
              </a:lvl8pPr>
              <a:lvl9pPr marL="1828800" indent="1828800" fontAlgn="base" hangingPunct="0">
                <a:spcBef>
                  <a:spcPct val="0"/>
                </a:spcBef>
                <a:spcAft>
                  <a:spcPct val="0"/>
                </a:spcAft>
                <a:defRPr>
                  <a:solidFill>
                    <a:srgbClr val="000000"/>
                  </a:solidFill>
                  <a:latin typeface="Calibri" charset="0"/>
                  <a:ea typeface="Calibri" charset="0"/>
                  <a:cs typeface="Calibri" charset="0"/>
                  <a:sym typeface="Calibri" charset="0"/>
                </a:defRPr>
              </a:lvl9pPr>
            </a:lstStyle>
            <a:p>
              <a:r>
                <a:rPr lang="it-IT" altLang="it-IT" sz="700"/>
                <a:t>Marta Ruffi</a:t>
              </a:r>
            </a:p>
          </p:txBody>
        </p:sp>
        <p:pic>
          <p:nvPicPr>
            <p:cNvPr id="10264" name="Picture 24" descr="pasted-image.tif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3754"/>
              <a:ext cx="178232" cy="1782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Tree>
    <p:extLst>
      <p:ext uri="{BB962C8B-B14F-4D97-AF65-F5344CB8AC3E}">
        <p14:creationId xmlns:p14="http://schemas.microsoft.com/office/powerpoint/2010/main" val="121909648"/>
      </p:ext>
    </p:extLst>
  </p:cSld>
  <p:clrMapOvr>
    <a:masterClrMapping/>
  </p:clrMapOvr>
  <p:transition spd="med"/>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5" name="Picture 1" descr="metà campo.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387976" y="0"/>
            <a:ext cx="5280025" cy="685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1266" name="AutoShape 2"/>
          <p:cNvSpPr>
            <a:spLocks/>
          </p:cNvSpPr>
          <p:nvPr/>
        </p:nvSpPr>
        <p:spPr bwMode="auto">
          <a:xfrm>
            <a:off x="7945439" y="3571876"/>
            <a:ext cx="236537" cy="22701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5391"/>
                </a:moveTo>
                <a:lnTo>
                  <a:pt x="4769" y="0"/>
                </a:lnTo>
                <a:lnTo>
                  <a:pt x="10800" y="5808"/>
                </a:lnTo>
                <a:lnTo>
                  <a:pt x="16831" y="0"/>
                </a:lnTo>
                <a:lnTo>
                  <a:pt x="21600" y="5391"/>
                </a:lnTo>
                <a:lnTo>
                  <a:pt x="15983" y="10800"/>
                </a:lnTo>
                <a:lnTo>
                  <a:pt x="21600" y="16209"/>
                </a:lnTo>
                <a:lnTo>
                  <a:pt x="16831" y="21600"/>
                </a:lnTo>
                <a:lnTo>
                  <a:pt x="10800" y="15792"/>
                </a:lnTo>
                <a:lnTo>
                  <a:pt x="4769" y="21600"/>
                </a:lnTo>
                <a:lnTo>
                  <a:pt x="0" y="16209"/>
                </a:lnTo>
                <a:lnTo>
                  <a:pt x="5617" y="10800"/>
                </a:lnTo>
                <a:close/>
              </a:path>
            </a:pathLst>
          </a:custGeom>
          <a:solidFill>
            <a:srgbClr val="3366FF"/>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11267" name="AutoShape 3"/>
          <p:cNvSpPr>
            <a:spLocks/>
          </p:cNvSpPr>
          <p:nvPr/>
        </p:nvSpPr>
        <p:spPr bwMode="auto">
          <a:xfrm>
            <a:off x="7981950" y="2593975"/>
            <a:ext cx="260350" cy="190500"/>
          </a:xfrm>
          <a:prstGeom prst="triangle">
            <a:avLst>
              <a:gd name="adj" fmla="val 50000"/>
            </a:avLst>
          </a:prstGeom>
          <a:solidFill>
            <a:srgbClr val="FF00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11268" name="AutoShape 4"/>
          <p:cNvSpPr>
            <a:spLocks/>
          </p:cNvSpPr>
          <p:nvPr/>
        </p:nvSpPr>
        <p:spPr bwMode="auto">
          <a:xfrm>
            <a:off x="7954963" y="3114675"/>
            <a:ext cx="258762" cy="190500"/>
          </a:xfrm>
          <a:prstGeom prst="triangle">
            <a:avLst>
              <a:gd name="adj" fmla="val 50000"/>
            </a:avLst>
          </a:prstGeom>
          <a:solidFill>
            <a:srgbClr val="FF00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11269" name="AutoShape 5"/>
          <p:cNvSpPr>
            <a:spLocks/>
          </p:cNvSpPr>
          <p:nvPr/>
        </p:nvSpPr>
        <p:spPr bwMode="auto">
          <a:xfrm>
            <a:off x="7954963" y="2144714"/>
            <a:ext cx="258762" cy="192087"/>
          </a:xfrm>
          <a:prstGeom prst="triangle">
            <a:avLst>
              <a:gd name="adj" fmla="val 50000"/>
            </a:avLst>
          </a:prstGeom>
          <a:solidFill>
            <a:srgbClr val="FF00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11270" name="AutoShape 6"/>
          <p:cNvSpPr>
            <a:spLocks/>
          </p:cNvSpPr>
          <p:nvPr/>
        </p:nvSpPr>
        <p:spPr bwMode="auto">
          <a:xfrm>
            <a:off x="9961563" y="1400175"/>
            <a:ext cx="220662" cy="2159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5320"/>
                </a:moveTo>
                <a:lnTo>
                  <a:pt x="4986" y="0"/>
                </a:lnTo>
                <a:lnTo>
                  <a:pt x="10800" y="5697"/>
                </a:lnTo>
                <a:lnTo>
                  <a:pt x="16614" y="0"/>
                </a:lnTo>
                <a:lnTo>
                  <a:pt x="21600" y="5320"/>
                </a:lnTo>
                <a:lnTo>
                  <a:pt x="16008" y="10800"/>
                </a:lnTo>
                <a:lnTo>
                  <a:pt x="21600" y="16280"/>
                </a:lnTo>
                <a:lnTo>
                  <a:pt x="16614" y="21600"/>
                </a:lnTo>
                <a:lnTo>
                  <a:pt x="10800" y="15903"/>
                </a:lnTo>
                <a:lnTo>
                  <a:pt x="4986" y="21600"/>
                </a:lnTo>
                <a:lnTo>
                  <a:pt x="0" y="16280"/>
                </a:lnTo>
                <a:lnTo>
                  <a:pt x="5592" y="10800"/>
                </a:lnTo>
                <a:close/>
              </a:path>
            </a:pathLst>
          </a:custGeom>
          <a:solidFill>
            <a:srgbClr val="0080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11271" name="Oval 7"/>
          <p:cNvSpPr>
            <a:spLocks/>
          </p:cNvSpPr>
          <p:nvPr/>
        </p:nvSpPr>
        <p:spPr bwMode="auto">
          <a:xfrm>
            <a:off x="9907588" y="1760539"/>
            <a:ext cx="163512" cy="136525"/>
          </a:xfrm>
          <a:prstGeom prst="ellipse">
            <a:avLst/>
          </a:prstGeom>
          <a:solidFill>
            <a:srgbClr val="FFFFFF"/>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11272" name="AutoShape 8"/>
          <p:cNvSpPr>
            <a:spLocks/>
          </p:cNvSpPr>
          <p:nvPr/>
        </p:nvSpPr>
        <p:spPr bwMode="auto">
          <a:xfrm>
            <a:off x="6170613" y="1481139"/>
            <a:ext cx="209550" cy="1492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6083"/>
                </a:moveTo>
                <a:lnTo>
                  <a:pt x="2493" y="0"/>
                </a:lnTo>
                <a:lnTo>
                  <a:pt x="10800" y="6746"/>
                </a:lnTo>
                <a:lnTo>
                  <a:pt x="19107" y="0"/>
                </a:lnTo>
                <a:lnTo>
                  <a:pt x="21600" y="6083"/>
                </a:lnTo>
                <a:lnTo>
                  <a:pt x="15792" y="10800"/>
                </a:lnTo>
                <a:lnTo>
                  <a:pt x="21600" y="15517"/>
                </a:lnTo>
                <a:lnTo>
                  <a:pt x="19107" y="21600"/>
                </a:lnTo>
                <a:lnTo>
                  <a:pt x="10800" y="14854"/>
                </a:lnTo>
                <a:lnTo>
                  <a:pt x="2493" y="21600"/>
                </a:lnTo>
                <a:lnTo>
                  <a:pt x="0" y="15517"/>
                </a:lnTo>
                <a:lnTo>
                  <a:pt x="5808" y="10800"/>
                </a:lnTo>
                <a:close/>
              </a:path>
            </a:pathLst>
          </a:custGeom>
          <a:solidFill>
            <a:srgbClr val="0080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11273" name="Oval 9"/>
          <p:cNvSpPr>
            <a:spLocks/>
          </p:cNvSpPr>
          <p:nvPr/>
        </p:nvSpPr>
        <p:spPr bwMode="auto">
          <a:xfrm>
            <a:off x="6316664" y="1760539"/>
            <a:ext cx="136525" cy="136525"/>
          </a:xfrm>
          <a:prstGeom prst="ellipse">
            <a:avLst/>
          </a:prstGeom>
          <a:solidFill>
            <a:srgbClr val="FFFFFF"/>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11274" name="Rectangle 10"/>
          <p:cNvSpPr>
            <a:spLocks/>
          </p:cNvSpPr>
          <p:nvPr/>
        </p:nvSpPr>
        <p:spPr bwMode="auto">
          <a:xfrm>
            <a:off x="2014538" y="463550"/>
            <a:ext cx="3073400" cy="40011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spAutoFit/>
          </a:bodyPr>
          <a:lstStyle/>
          <a:p>
            <a:r>
              <a:rPr lang="it-IT" altLang="it-IT" sz="2000">
                <a:solidFill>
                  <a:srgbClr val="FF0000"/>
                </a:solidFill>
              </a:rPr>
              <a:t>TECNIQUE</a:t>
            </a:r>
          </a:p>
        </p:txBody>
      </p:sp>
      <p:sp>
        <p:nvSpPr>
          <p:cNvPr id="11275" name="Rectangle 11"/>
          <p:cNvSpPr>
            <a:spLocks/>
          </p:cNvSpPr>
          <p:nvPr/>
        </p:nvSpPr>
        <p:spPr bwMode="auto">
          <a:xfrm>
            <a:off x="7764464" y="3849688"/>
            <a:ext cx="477837" cy="3693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spAutoFit/>
          </a:bodyPr>
          <a:lstStyle/>
          <a:p>
            <a:r>
              <a:rPr lang="it-IT" altLang="it-IT"/>
              <a:t>A</a:t>
            </a:r>
          </a:p>
        </p:txBody>
      </p:sp>
      <p:sp>
        <p:nvSpPr>
          <p:cNvPr id="11276" name="Rectangle 12"/>
          <p:cNvSpPr>
            <a:spLocks/>
          </p:cNvSpPr>
          <p:nvPr/>
        </p:nvSpPr>
        <p:spPr bwMode="auto">
          <a:xfrm>
            <a:off x="9907589" y="1063625"/>
            <a:ext cx="327025" cy="3693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spAutoFit/>
          </a:bodyPr>
          <a:lstStyle/>
          <a:p>
            <a:r>
              <a:rPr lang="it-IT" altLang="it-IT"/>
              <a:t>B</a:t>
            </a:r>
          </a:p>
        </p:txBody>
      </p:sp>
      <p:sp>
        <p:nvSpPr>
          <p:cNvPr id="11277" name="Rectangle 13"/>
          <p:cNvSpPr>
            <a:spLocks/>
          </p:cNvSpPr>
          <p:nvPr/>
        </p:nvSpPr>
        <p:spPr bwMode="auto">
          <a:xfrm>
            <a:off x="6097588" y="1171575"/>
            <a:ext cx="355600" cy="3693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spAutoFit/>
          </a:bodyPr>
          <a:lstStyle/>
          <a:p>
            <a:r>
              <a:rPr lang="it-IT" altLang="it-IT"/>
              <a:t>C</a:t>
            </a:r>
          </a:p>
        </p:txBody>
      </p:sp>
      <p:sp>
        <p:nvSpPr>
          <p:cNvPr id="11278" name="Rectangle 14"/>
          <p:cNvSpPr>
            <a:spLocks/>
          </p:cNvSpPr>
          <p:nvPr/>
        </p:nvSpPr>
        <p:spPr bwMode="auto">
          <a:xfrm>
            <a:off x="1768475" y="1171576"/>
            <a:ext cx="3619500" cy="258532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spAutoFit/>
          </a:bodyPr>
          <a:lstStyle>
            <a:lvl1pPr marL="80963" indent="-80963">
              <a:defRPr>
                <a:solidFill>
                  <a:srgbClr val="000000"/>
                </a:solidFill>
                <a:latin typeface="Calibri" charset="0"/>
                <a:ea typeface="Calibri" charset="0"/>
                <a:cs typeface="Calibri" charset="0"/>
                <a:sym typeface="Calibri" charset="0"/>
              </a:defRPr>
            </a:lvl1pPr>
            <a:lvl2pPr>
              <a:defRPr>
                <a:solidFill>
                  <a:srgbClr val="000000"/>
                </a:solidFill>
                <a:latin typeface="Calibri" charset="0"/>
                <a:ea typeface="Calibri" charset="0"/>
                <a:cs typeface="Calibri" charset="0"/>
                <a:sym typeface="Calibri" charset="0"/>
              </a:defRPr>
            </a:lvl2pPr>
            <a:lvl3pPr>
              <a:defRPr>
                <a:solidFill>
                  <a:srgbClr val="000000"/>
                </a:solidFill>
                <a:latin typeface="Calibri" charset="0"/>
                <a:ea typeface="Calibri" charset="0"/>
                <a:cs typeface="Calibri" charset="0"/>
                <a:sym typeface="Calibri" charset="0"/>
              </a:defRPr>
            </a:lvl3pPr>
            <a:lvl4pPr>
              <a:defRPr>
                <a:solidFill>
                  <a:srgbClr val="000000"/>
                </a:solidFill>
                <a:latin typeface="Calibri" charset="0"/>
                <a:ea typeface="Calibri" charset="0"/>
                <a:cs typeface="Calibri" charset="0"/>
                <a:sym typeface="Calibri" charset="0"/>
              </a:defRPr>
            </a:lvl4pPr>
            <a:lvl5pPr>
              <a:defRPr>
                <a:solidFill>
                  <a:srgbClr val="000000"/>
                </a:solidFill>
                <a:latin typeface="Calibri" charset="0"/>
                <a:ea typeface="Calibri" charset="0"/>
                <a:cs typeface="Calibri" charset="0"/>
                <a:sym typeface="Calibri" charset="0"/>
              </a:defRPr>
            </a:lvl5pPr>
            <a:lvl6pPr marL="457200" indent="1828800" defTabSz="457200" fontAlgn="base" hangingPunct="0">
              <a:spcBef>
                <a:spcPct val="0"/>
              </a:spcBef>
              <a:spcAft>
                <a:spcPct val="0"/>
              </a:spcAft>
              <a:defRPr>
                <a:solidFill>
                  <a:srgbClr val="000000"/>
                </a:solidFill>
                <a:latin typeface="Calibri" charset="0"/>
                <a:ea typeface="Calibri" charset="0"/>
                <a:cs typeface="Calibri" charset="0"/>
                <a:sym typeface="Calibri" charset="0"/>
              </a:defRPr>
            </a:lvl6pPr>
            <a:lvl7pPr marL="914400" indent="1828800" defTabSz="457200" fontAlgn="base" hangingPunct="0">
              <a:spcBef>
                <a:spcPct val="0"/>
              </a:spcBef>
              <a:spcAft>
                <a:spcPct val="0"/>
              </a:spcAft>
              <a:defRPr>
                <a:solidFill>
                  <a:srgbClr val="000000"/>
                </a:solidFill>
                <a:latin typeface="Calibri" charset="0"/>
                <a:ea typeface="Calibri" charset="0"/>
                <a:cs typeface="Calibri" charset="0"/>
                <a:sym typeface="Calibri" charset="0"/>
              </a:defRPr>
            </a:lvl7pPr>
            <a:lvl8pPr marL="1371600" indent="1828800" defTabSz="457200" fontAlgn="base" hangingPunct="0">
              <a:spcBef>
                <a:spcPct val="0"/>
              </a:spcBef>
              <a:spcAft>
                <a:spcPct val="0"/>
              </a:spcAft>
              <a:defRPr>
                <a:solidFill>
                  <a:srgbClr val="000000"/>
                </a:solidFill>
                <a:latin typeface="Calibri" charset="0"/>
                <a:ea typeface="Calibri" charset="0"/>
                <a:cs typeface="Calibri" charset="0"/>
                <a:sym typeface="Calibri" charset="0"/>
              </a:defRPr>
            </a:lvl8pPr>
            <a:lvl9pPr marL="1828800" indent="1828800" defTabSz="457200" fontAlgn="base" hangingPunct="0">
              <a:spcBef>
                <a:spcPct val="0"/>
              </a:spcBef>
              <a:spcAft>
                <a:spcPct val="0"/>
              </a:spcAft>
              <a:defRPr>
                <a:solidFill>
                  <a:srgbClr val="000000"/>
                </a:solidFill>
                <a:latin typeface="Calibri" charset="0"/>
                <a:ea typeface="Calibri" charset="0"/>
                <a:cs typeface="Calibri" charset="0"/>
                <a:sym typeface="Calibri" charset="0"/>
              </a:defRPr>
            </a:lvl9pPr>
          </a:lstStyle>
          <a:p>
            <a:r>
              <a:rPr lang="it-IT" altLang="it-IT">
                <a:solidFill>
                  <a:srgbClr val="FF0000"/>
                </a:solidFill>
              </a:rPr>
              <a:t>EXERCISE N°7</a:t>
            </a:r>
            <a:r>
              <a:rPr lang="it-IT" altLang="it-IT"/>
              <a:t> </a:t>
            </a:r>
          </a:p>
          <a:p>
            <a:r>
              <a:rPr lang="it-IT" altLang="it-IT"/>
              <a:t>A runs around the cones, recives pass to B and drive shoot.  </a:t>
            </a:r>
          </a:p>
          <a:p>
            <a:r>
              <a:rPr lang="it-IT" altLang="it-IT"/>
              <a:t>C pass the ball to A and A reverse hit shoot.</a:t>
            </a:r>
          </a:p>
          <a:p>
            <a:endParaRPr lang="it-IT" altLang="it-IT"/>
          </a:p>
          <a:p>
            <a:r>
              <a:rPr lang="it-IT" altLang="it-IT">
                <a:solidFill>
                  <a:srgbClr val="FF0000"/>
                </a:solidFill>
              </a:rPr>
              <a:t>SKILL ACQUISITION </a:t>
            </a:r>
          </a:p>
          <a:p>
            <a:pPr>
              <a:buSzPct val="100000"/>
              <a:buFontTx/>
              <a:buChar char="-"/>
            </a:pPr>
            <a:r>
              <a:rPr lang="it-IT" altLang="it-IT"/>
              <a:t>Drive</a:t>
            </a:r>
          </a:p>
          <a:p>
            <a:pPr>
              <a:buSzPct val="100000"/>
              <a:buFontTx/>
              <a:buChar char="-"/>
            </a:pPr>
            <a:r>
              <a:rPr lang="it-IT" altLang="it-IT"/>
              <a:t>Reverse hit</a:t>
            </a:r>
          </a:p>
        </p:txBody>
      </p:sp>
      <p:grpSp>
        <p:nvGrpSpPr>
          <p:cNvPr id="11279" name="Group 15"/>
          <p:cNvGrpSpPr>
            <a:grpSpLocks/>
          </p:cNvGrpSpPr>
          <p:nvPr/>
        </p:nvGrpSpPr>
        <p:grpSpPr bwMode="auto">
          <a:xfrm>
            <a:off x="1998663" y="6500815"/>
            <a:ext cx="684020" cy="200055"/>
            <a:chOff x="0" y="0"/>
            <a:chExt cx="684292" cy="200988"/>
          </a:xfrm>
        </p:grpSpPr>
        <p:sp>
          <p:nvSpPr>
            <p:cNvPr id="11280" name="Rectangle 16"/>
            <p:cNvSpPr>
              <a:spLocks/>
            </p:cNvSpPr>
            <p:nvPr/>
          </p:nvSpPr>
          <p:spPr bwMode="auto">
            <a:xfrm>
              <a:off x="174975" y="0"/>
              <a:ext cx="509317" cy="2009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lvl1pPr>
                <a:defRPr>
                  <a:solidFill>
                    <a:srgbClr val="000000"/>
                  </a:solidFill>
                  <a:latin typeface="Calibri" charset="0"/>
                  <a:ea typeface="Calibri" charset="0"/>
                  <a:cs typeface="Calibri" charset="0"/>
                  <a:sym typeface="Calibri" charset="0"/>
                </a:defRPr>
              </a:lvl1pPr>
              <a:lvl2pPr>
                <a:defRPr>
                  <a:solidFill>
                    <a:srgbClr val="000000"/>
                  </a:solidFill>
                  <a:latin typeface="Calibri" charset="0"/>
                  <a:ea typeface="Calibri" charset="0"/>
                  <a:cs typeface="Calibri" charset="0"/>
                  <a:sym typeface="Calibri" charset="0"/>
                </a:defRPr>
              </a:lvl2pPr>
              <a:lvl3pPr>
                <a:defRPr>
                  <a:solidFill>
                    <a:srgbClr val="000000"/>
                  </a:solidFill>
                  <a:latin typeface="Calibri" charset="0"/>
                  <a:ea typeface="Calibri" charset="0"/>
                  <a:cs typeface="Calibri" charset="0"/>
                  <a:sym typeface="Calibri" charset="0"/>
                </a:defRPr>
              </a:lvl3pPr>
              <a:lvl4pPr>
                <a:defRPr>
                  <a:solidFill>
                    <a:srgbClr val="000000"/>
                  </a:solidFill>
                  <a:latin typeface="Calibri" charset="0"/>
                  <a:ea typeface="Calibri" charset="0"/>
                  <a:cs typeface="Calibri" charset="0"/>
                  <a:sym typeface="Calibri" charset="0"/>
                </a:defRPr>
              </a:lvl4pPr>
              <a:lvl5pPr>
                <a:defRPr>
                  <a:solidFill>
                    <a:srgbClr val="000000"/>
                  </a:solidFill>
                  <a:latin typeface="Calibri" charset="0"/>
                  <a:ea typeface="Calibri" charset="0"/>
                  <a:cs typeface="Calibri" charset="0"/>
                  <a:sym typeface="Calibri" charset="0"/>
                </a:defRPr>
              </a:lvl5pPr>
              <a:lvl6pPr marL="457200" indent="1828800" fontAlgn="base" hangingPunct="0">
                <a:spcBef>
                  <a:spcPct val="0"/>
                </a:spcBef>
                <a:spcAft>
                  <a:spcPct val="0"/>
                </a:spcAft>
                <a:defRPr>
                  <a:solidFill>
                    <a:srgbClr val="000000"/>
                  </a:solidFill>
                  <a:latin typeface="Calibri" charset="0"/>
                  <a:ea typeface="Calibri" charset="0"/>
                  <a:cs typeface="Calibri" charset="0"/>
                  <a:sym typeface="Calibri" charset="0"/>
                </a:defRPr>
              </a:lvl6pPr>
              <a:lvl7pPr marL="914400" indent="1828800" fontAlgn="base" hangingPunct="0">
                <a:spcBef>
                  <a:spcPct val="0"/>
                </a:spcBef>
                <a:spcAft>
                  <a:spcPct val="0"/>
                </a:spcAft>
                <a:defRPr>
                  <a:solidFill>
                    <a:srgbClr val="000000"/>
                  </a:solidFill>
                  <a:latin typeface="Calibri" charset="0"/>
                  <a:ea typeface="Calibri" charset="0"/>
                  <a:cs typeface="Calibri" charset="0"/>
                  <a:sym typeface="Calibri" charset="0"/>
                </a:defRPr>
              </a:lvl7pPr>
              <a:lvl8pPr marL="1371600" indent="1828800" fontAlgn="base" hangingPunct="0">
                <a:spcBef>
                  <a:spcPct val="0"/>
                </a:spcBef>
                <a:spcAft>
                  <a:spcPct val="0"/>
                </a:spcAft>
                <a:defRPr>
                  <a:solidFill>
                    <a:srgbClr val="000000"/>
                  </a:solidFill>
                  <a:latin typeface="Calibri" charset="0"/>
                  <a:ea typeface="Calibri" charset="0"/>
                  <a:cs typeface="Calibri" charset="0"/>
                  <a:sym typeface="Calibri" charset="0"/>
                </a:defRPr>
              </a:lvl8pPr>
              <a:lvl9pPr marL="1828800" indent="1828800" fontAlgn="base" hangingPunct="0">
                <a:spcBef>
                  <a:spcPct val="0"/>
                </a:spcBef>
                <a:spcAft>
                  <a:spcPct val="0"/>
                </a:spcAft>
                <a:defRPr>
                  <a:solidFill>
                    <a:srgbClr val="000000"/>
                  </a:solidFill>
                  <a:latin typeface="Calibri" charset="0"/>
                  <a:ea typeface="Calibri" charset="0"/>
                  <a:cs typeface="Calibri" charset="0"/>
                  <a:sym typeface="Calibri" charset="0"/>
                </a:defRPr>
              </a:lvl9pPr>
            </a:lstStyle>
            <a:p>
              <a:r>
                <a:rPr lang="it-IT" altLang="it-IT" sz="700"/>
                <a:t>Marta Ruffi</a:t>
              </a:r>
            </a:p>
          </p:txBody>
        </p:sp>
        <p:pic>
          <p:nvPicPr>
            <p:cNvPr id="11281" name="Picture 17" descr="pasted-image.tif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3754"/>
              <a:ext cx="178232" cy="1782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Tree>
    <p:extLst>
      <p:ext uri="{BB962C8B-B14F-4D97-AF65-F5344CB8AC3E}">
        <p14:creationId xmlns:p14="http://schemas.microsoft.com/office/powerpoint/2010/main" val="236054698"/>
      </p:ext>
    </p:extLst>
  </p:cSld>
  <p:clrMapOvr>
    <a:masterClrMapping/>
  </p:clrMapOvr>
  <p:transition spd="med"/>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89" name="Picture 1" descr="metà campo.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537201" y="0"/>
            <a:ext cx="5280025" cy="685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2290" name="AutoShape 2"/>
          <p:cNvSpPr>
            <a:spLocks/>
          </p:cNvSpPr>
          <p:nvPr/>
        </p:nvSpPr>
        <p:spPr bwMode="auto">
          <a:xfrm>
            <a:off x="6111875" y="1609725"/>
            <a:ext cx="285750" cy="192088"/>
          </a:xfrm>
          <a:prstGeom prst="triangle">
            <a:avLst>
              <a:gd name="adj" fmla="val 50000"/>
            </a:avLst>
          </a:prstGeom>
          <a:solidFill>
            <a:srgbClr val="FF00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12291" name="AutoShape 3"/>
          <p:cNvSpPr>
            <a:spLocks/>
          </p:cNvSpPr>
          <p:nvPr/>
        </p:nvSpPr>
        <p:spPr bwMode="auto">
          <a:xfrm>
            <a:off x="7000875" y="3414714"/>
            <a:ext cx="287338" cy="192087"/>
          </a:xfrm>
          <a:prstGeom prst="triangle">
            <a:avLst>
              <a:gd name="adj" fmla="val 50000"/>
            </a:avLst>
          </a:prstGeom>
          <a:solidFill>
            <a:srgbClr val="FF00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12292" name="AutoShape 4"/>
          <p:cNvSpPr>
            <a:spLocks/>
          </p:cNvSpPr>
          <p:nvPr/>
        </p:nvSpPr>
        <p:spPr bwMode="auto">
          <a:xfrm>
            <a:off x="9020176" y="3414714"/>
            <a:ext cx="314325" cy="192087"/>
          </a:xfrm>
          <a:prstGeom prst="triangle">
            <a:avLst>
              <a:gd name="adj" fmla="val 50000"/>
            </a:avLst>
          </a:prstGeom>
          <a:solidFill>
            <a:srgbClr val="FF00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12293" name="AutoShape 5"/>
          <p:cNvSpPr>
            <a:spLocks/>
          </p:cNvSpPr>
          <p:nvPr/>
        </p:nvSpPr>
        <p:spPr bwMode="auto">
          <a:xfrm>
            <a:off x="9666289" y="1860550"/>
            <a:ext cx="287337" cy="190500"/>
          </a:xfrm>
          <a:prstGeom prst="triangle">
            <a:avLst>
              <a:gd name="adj" fmla="val 50000"/>
            </a:avLst>
          </a:prstGeom>
          <a:solidFill>
            <a:srgbClr val="FF00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12294" name="Oval 6"/>
          <p:cNvSpPr>
            <a:spLocks/>
          </p:cNvSpPr>
          <p:nvPr/>
        </p:nvSpPr>
        <p:spPr bwMode="auto">
          <a:xfrm>
            <a:off x="6111875" y="1187450"/>
            <a:ext cx="122238" cy="122238"/>
          </a:xfrm>
          <a:prstGeom prst="ellipse">
            <a:avLst/>
          </a:prstGeom>
          <a:solidFill>
            <a:srgbClr val="FFFFFF"/>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12295" name="Oval 7"/>
          <p:cNvSpPr>
            <a:spLocks/>
          </p:cNvSpPr>
          <p:nvPr/>
        </p:nvSpPr>
        <p:spPr bwMode="auto">
          <a:xfrm>
            <a:off x="6264275" y="1339850"/>
            <a:ext cx="122238" cy="122238"/>
          </a:xfrm>
          <a:prstGeom prst="ellipse">
            <a:avLst/>
          </a:prstGeom>
          <a:solidFill>
            <a:srgbClr val="FFFFFF"/>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12296" name="Oval 8"/>
          <p:cNvSpPr>
            <a:spLocks/>
          </p:cNvSpPr>
          <p:nvPr/>
        </p:nvSpPr>
        <p:spPr bwMode="auto">
          <a:xfrm>
            <a:off x="6416675" y="1492250"/>
            <a:ext cx="122238" cy="122238"/>
          </a:xfrm>
          <a:prstGeom prst="ellipse">
            <a:avLst/>
          </a:prstGeom>
          <a:solidFill>
            <a:srgbClr val="FFFFFF"/>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12297" name="Oval 9"/>
          <p:cNvSpPr>
            <a:spLocks/>
          </p:cNvSpPr>
          <p:nvPr/>
        </p:nvSpPr>
        <p:spPr bwMode="auto">
          <a:xfrm>
            <a:off x="6569075" y="1644650"/>
            <a:ext cx="122238" cy="122238"/>
          </a:xfrm>
          <a:prstGeom prst="ellipse">
            <a:avLst/>
          </a:prstGeom>
          <a:solidFill>
            <a:srgbClr val="FFFFFF"/>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12298" name="Line 10"/>
          <p:cNvSpPr>
            <a:spLocks noChangeShapeType="1"/>
          </p:cNvSpPr>
          <p:nvPr/>
        </p:nvSpPr>
        <p:spPr bwMode="auto">
          <a:xfrm>
            <a:off x="6234113" y="1860551"/>
            <a:ext cx="628650" cy="1554163"/>
          </a:xfrm>
          <a:prstGeom prst="line">
            <a:avLst/>
          </a:prstGeom>
          <a:noFill/>
          <a:ln w="25400" cap="flat" cmpd="sng">
            <a:solidFill>
              <a:srgbClr val="000000"/>
            </a:solidFill>
            <a:prstDash val="solid"/>
            <a:round/>
            <a:headEnd type="none" w="med" len="med"/>
            <a:tailEnd type="triangle" w="med" len="med"/>
          </a:ln>
          <a:effectLst>
            <a:outerShdw blurRad="38100" dist="20000" dir="5400000" algn="ctr" rotWithShape="0">
              <a:srgbClr val="000000">
                <a:alpha val="37999"/>
              </a:srgbClr>
            </a:outerShdw>
          </a:effectLst>
          <a:extLst>
            <a:ext uri="{909E8E84-426E-40DD-AFC4-6F175D3DCCD1}">
              <a14:hiddenFill xmlns:a14="http://schemas.microsoft.com/office/drawing/2010/main">
                <a:noFill/>
              </a14:hiddenFill>
            </a:ext>
          </a:extLst>
        </p:spPr>
        <p:txBody>
          <a:bodyPr lIns="45720" rIns="45720"/>
          <a:lstStyle/>
          <a:p>
            <a:endParaRPr lang="it-IT" altLang="it-IT"/>
          </a:p>
        </p:txBody>
      </p:sp>
      <p:sp>
        <p:nvSpPr>
          <p:cNvPr id="12299" name="Line 11"/>
          <p:cNvSpPr>
            <a:spLocks noChangeShapeType="1"/>
          </p:cNvSpPr>
          <p:nvPr/>
        </p:nvSpPr>
        <p:spPr bwMode="auto">
          <a:xfrm flipV="1">
            <a:off x="7477125" y="3414713"/>
            <a:ext cx="1392238" cy="0"/>
          </a:xfrm>
          <a:prstGeom prst="line">
            <a:avLst/>
          </a:prstGeom>
          <a:noFill/>
          <a:ln w="25400" cap="flat" cmpd="sng">
            <a:solidFill>
              <a:srgbClr val="000000"/>
            </a:solidFill>
            <a:prstDash val="solid"/>
            <a:round/>
            <a:headEnd type="none" w="med" len="med"/>
            <a:tailEnd type="triangle" w="med" len="med"/>
          </a:ln>
          <a:effectLst>
            <a:outerShdw blurRad="38100" dist="20000" dir="5400000" algn="ctr" rotWithShape="0">
              <a:srgbClr val="000000">
                <a:alpha val="37999"/>
              </a:srgbClr>
            </a:outerShdw>
          </a:effectLst>
          <a:extLst>
            <a:ext uri="{909E8E84-426E-40DD-AFC4-6F175D3DCCD1}">
              <a14:hiddenFill xmlns:a14="http://schemas.microsoft.com/office/drawing/2010/main">
                <a:noFill/>
              </a14:hiddenFill>
            </a:ext>
          </a:extLst>
        </p:spPr>
        <p:txBody>
          <a:bodyPr lIns="45720" rIns="45720"/>
          <a:lstStyle/>
          <a:p>
            <a:endParaRPr lang="it-IT" altLang="it-IT"/>
          </a:p>
        </p:txBody>
      </p:sp>
      <p:sp>
        <p:nvSpPr>
          <p:cNvPr id="12300" name="Line 12"/>
          <p:cNvSpPr>
            <a:spLocks noChangeShapeType="1"/>
          </p:cNvSpPr>
          <p:nvPr/>
        </p:nvSpPr>
        <p:spPr bwMode="auto">
          <a:xfrm flipV="1">
            <a:off x="9334500" y="2252663"/>
            <a:ext cx="331788" cy="1162050"/>
          </a:xfrm>
          <a:prstGeom prst="line">
            <a:avLst/>
          </a:prstGeom>
          <a:noFill/>
          <a:ln w="25400" cap="flat" cmpd="sng">
            <a:solidFill>
              <a:srgbClr val="000000"/>
            </a:solidFill>
            <a:prstDash val="solid"/>
            <a:round/>
            <a:headEnd type="none" w="med" len="med"/>
            <a:tailEnd type="triangle" w="med" len="med"/>
          </a:ln>
          <a:effectLst>
            <a:outerShdw blurRad="38100" dist="20000" dir="5400000" algn="ctr" rotWithShape="0">
              <a:srgbClr val="000000">
                <a:alpha val="37999"/>
              </a:srgbClr>
            </a:outerShdw>
          </a:effectLst>
          <a:extLst>
            <a:ext uri="{909E8E84-426E-40DD-AFC4-6F175D3DCCD1}">
              <a14:hiddenFill xmlns:a14="http://schemas.microsoft.com/office/drawing/2010/main">
                <a:noFill/>
              </a14:hiddenFill>
            </a:ext>
          </a:extLst>
        </p:spPr>
        <p:txBody>
          <a:bodyPr lIns="45720" rIns="45720"/>
          <a:lstStyle/>
          <a:p>
            <a:endParaRPr lang="it-IT" altLang="it-IT"/>
          </a:p>
        </p:txBody>
      </p:sp>
      <p:sp>
        <p:nvSpPr>
          <p:cNvPr id="12301" name="Line 13"/>
          <p:cNvSpPr>
            <a:spLocks noChangeShapeType="1"/>
          </p:cNvSpPr>
          <p:nvPr/>
        </p:nvSpPr>
        <p:spPr bwMode="auto">
          <a:xfrm flipH="1" flipV="1">
            <a:off x="8610600" y="1462088"/>
            <a:ext cx="1055688" cy="398462"/>
          </a:xfrm>
          <a:prstGeom prst="line">
            <a:avLst/>
          </a:prstGeom>
          <a:noFill/>
          <a:ln w="25400" cap="flat" cmpd="sng">
            <a:solidFill>
              <a:srgbClr val="000000"/>
            </a:solidFill>
            <a:prstDash val="solid"/>
            <a:round/>
            <a:headEnd type="none" w="med" len="med"/>
            <a:tailEnd type="triangle" w="med" len="med"/>
          </a:ln>
          <a:effectLst>
            <a:outerShdw blurRad="38100" dist="20000" dir="5400000" algn="ctr" rotWithShape="0">
              <a:srgbClr val="000000">
                <a:alpha val="37999"/>
              </a:srgbClr>
            </a:outerShdw>
          </a:effectLst>
          <a:extLst>
            <a:ext uri="{909E8E84-426E-40DD-AFC4-6F175D3DCCD1}">
              <a14:hiddenFill xmlns:a14="http://schemas.microsoft.com/office/drawing/2010/main">
                <a:noFill/>
              </a14:hiddenFill>
            </a:ext>
          </a:extLst>
        </p:spPr>
        <p:txBody>
          <a:bodyPr lIns="45720" rIns="45720"/>
          <a:lstStyle/>
          <a:p>
            <a:endParaRPr lang="it-IT" altLang="it-IT"/>
          </a:p>
        </p:txBody>
      </p:sp>
      <p:sp>
        <p:nvSpPr>
          <p:cNvPr id="12302" name="Line 14"/>
          <p:cNvSpPr>
            <a:spLocks noChangeShapeType="1"/>
          </p:cNvSpPr>
          <p:nvPr/>
        </p:nvSpPr>
        <p:spPr bwMode="auto">
          <a:xfrm flipH="1" flipV="1">
            <a:off x="8281988" y="463550"/>
            <a:ext cx="328612" cy="846138"/>
          </a:xfrm>
          <a:prstGeom prst="line">
            <a:avLst/>
          </a:prstGeom>
          <a:noFill/>
          <a:ln w="25400" cap="flat" cmpd="sng">
            <a:solidFill>
              <a:srgbClr val="000000"/>
            </a:solidFill>
            <a:prstDash val="solid"/>
            <a:round/>
            <a:headEnd type="none" w="med" len="med"/>
            <a:tailEnd type="triangle" w="med" len="med"/>
          </a:ln>
          <a:effectLst>
            <a:outerShdw blurRad="38100" dist="20000" dir="5400000" algn="ctr" rotWithShape="0">
              <a:srgbClr val="000000">
                <a:alpha val="37999"/>
              </a:srgbClr>
            </a:outerShdw>
          </a:effectLst>
          <a:extLst>
            <a:ext uri="{909E8E84-426E-40DD-AFC4-6F175D3DCCD1}">
              <a14:hiddenFill xmlns:a14="http://schemas.microsoft.com/office/drawing/2010/main">
                <a:noFill/>
              </a14:hiddenFill>
            </a:ext>
          </a:extLst>
        </p:spPr>
        <p:txBody>
          <a:bodyPr lIns="45720" rIns="45720"/>
          <a:lstStyle/>
          <a:p>
            <a:endParaRPr lang="it-IT" altLang="it-IT"/>
          </a:p>
        </p:txBody>
      </p:sp>
      <p:sp>
        <p:nvSpPr>
          <p:cNvPr id="12303" name="Rectangle 15"/>
          <p:cNvSpPr>
            <a:spLocks/>
          </p:cNvSpPr>
          <p:nvPr/>
        </p:nvSpPr>
        <p:spPr bwMode="auto">
          <a:xfrm>
            <a:off x="5865813" y="1609725"/>
            <a:ext cx="246062" cy="3693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spAutoFit/>
          </a:bodyPr>
          <a:lstStyle/>
          <a:p>
            <a:r>
              <a:rPr lang="it-IT" altLang="it-IT"/>
              <a:t>A</a:t>
            </a:r>
          </a:p>
        </p:txBody>
      </p:sp>
      <p:sp>
        <p:nvSpPr>
          <p:cNvPr id="12304" name="Rectangle 16"/>
          <p:cNvSpPr>
            <a:spLocks/>
          </p:cNvSpPr>
          <p:nvPr/>
        </p:nvSpPr>
        <p:spPr bwMode="auto">
          <a:xfrm>
            <a:off x="6538913" y="3414713"/>
            <a:ext cx="323850" cy="3693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spAutoFit/>
          </a:bodyPr>
          <a:lstStyle/>
          <a:p>
            <a:r>
              <a:rPr lang="it-IT" altLang="it-IT"/>
              <a:t>B</a:t>
            </a:r>
          </a:p>
        </p:txBody>
      </p:sp>
      <p:sp>
        <p:nvSpPr>
          <p:cNvPr id="12305" name="Rectangle 17"/>
          <p:cNvSpPr>
            <a:spLocks/>
          </p:cNvSpPr>
          <p:nvPr/>
        </p:nvSpPr>
        <p:spPr bwMode="auto">
          <a:xfrm>
            <a:off x="9525001" y="3606800"/>
            <a:ext cx="428625" cy="3693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spAutoFit/>
          </a:bodyPr>
          <a:lstStyle/>
          <a:p>
            <a:r>
              <a:rPr lang="it-IT" altLang="it-IT"/>
              <a:t>C</a:t>
            </a:r>
          </a:p>
        </p:txBody>
      </p:sp>
      <p:sp>
        <p:nvSpPr>
          <p:cNvPr id="12306" name="Rectangle 18"/>
          <p:cNvSpPr>
            <a:spLocks/>
          </p:cNvSpPr>
          <p:nvPr/>
        </p:nvSpPr>
        <p:spPr bwMode="auto">
          <a:xfrm>
            <a:off x="10071100" y="1860550"/>
            <a:ext cx="355600" cy="3693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spAutoFit/>
          </a:bodyPr>
          <a:lstStyle/>
          <a:p>
            <a:r>
              <a:rPr lang="it-IT" altLang="it-IT"/>
              <a:t>D</a:t>
            </a:r>
          </a:p>
        </p:txBody>
      </p:sp>
      <p:sp>
        <p:nvSpPr>
          <p:cNvPr id="12307" name="Rectangle 19"/>
          <p:cNvSpPr>
            <a:spLocks/>
          </p:cNvSpPr>
          <p:nvPr/>
        </p:nvSpPr>
        <p:spPr bwMode="auto">
          <a:xfrm>
            <a:off x="1797050" y="354013"/>
            <a:ext cx="3467100" cy="40011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spAutoFit/>
          </a:bodyPr>
          <a:lstStyle/>
          <a:p>
            <a:r>
              <a:rPr lang="it-IT" altLang="it-IT" sz="2000">
                <a:solidFill>
                  <a:srgbClr val="FF0000"/>
                </a:solidFill>
              </a:rPr>
              <a:t>TECNIQUE</a:t>
            </a:r>
          </a:p>
        </p:txBody>
      </p:sp>
      <p:sp>
        <p:nvSpPr>
          <p:cNvPr id="12308" name="Rectangle 20"/>
          <p:cNvSpPr>
            <a:spLocks/>
          </p:cNvSpPr>
          <p:nvPr/>
        </p:nvSpPr>
        <p:spPr bwMode="auto">
          <a:xfrm>
            <a:off x="1797050" y="1187450"/>
            <a:ext cx="3740150" cy="34163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spAutoFit/>
          </a:bodyPr>
          <a:lstStyle>
            <a:lvl1pPr marL="95250" indent="-95250">
              <a:defRPr>
                <a:solidFill>
                  <a:srgbClr val="000000"/>
                </a:solidFill>
                <a:latin typeface="Calibri" charset="0"/>
                <a:ea typeface="Calibri" charset="0"/>
                <a:cs typeface="Calibri" charset="0"/>
                <a:sym typeface="Calibri" charset="0"/>
              </a:defRPr>
            </a:lvl1pPr>
            <a:lvl2pPr>
              <a:defRPr>
                <a:solidFill>
                  <a:srgbClr val="000000"/>
                </a:solidFill>
                <a:latin typeface="Calibri" charset="0"/>
                <a:ea typeface="Calibri" charset="0"/>
                <a:cs typeface="Calibri" charset="0"/>
                <a:sym typeface="Calibri" charset="0"/>
              </a:defRPr>
            </a:lvl2pPr>
            <a:lvl3pPr>
              <a:defRPr>
                <a:solidFill>
                  <a:srgbClr val="000000"/>
                </a:solidFill>
                <a:latin typeface="Calibri" charset="0"/>
                <a:ea typeface="Calibri" charset="0"/>
                <a:cs typeface="Calibri" charset="0"/>
                <a:sym typeface="Calibri" charset="0"/>
              </a:defRPr>
            </a:lvl3pPr>
            <a:lvl4pPr>
              <a:defRPr>
                <a:solidFill>
                  <a:srgbClr val="000000"/>
                </a:solidFill>
                <a:latin typeface="Calibri" charset="0"/>
                <a:ea typeface="Calibri" charset="0"/>
                <a:cs typeface="Calibri" charset="0"/>
                <a:sym typeface="Calibri" charset="0"/>
              </a:defRPr>
            </a:lvl4pPr>
            <a:lvl5pPr>
              <a:defRPr>
                <a:solidFill>
                  <a:srgbClr val="000000"/>
                </a:solidFill>
                <a:latin typeface="Calibri" charset="0"/>
                <a:ea typeface="Calibri" charset="0"/>
                <a:cs typeface="Calibri" charset="0"/>
                <a:sym typeface="Calibri" charset="0"/>
              </a:defRPr>
            </a:lvl5pPr>
            <a:lvl6pPr marL="457200" indent="1828800" defTabSz="457200" fontAlgn="base" hangingPunct="0">
              <a:spcBef>
                <a:spcPct val="0"/>
              </a:spcBef>
              <a:spcAft>
                <a:spcPct val="0"/>
              </a:spcAft>
              <a:defRPr>
                <a:solidFill>
                  <a:srgbClr val="000000"/>
                </a:solidFill>
                <a:latin typeface="Calibri" charset="0"/>
                <a:ea typeface="Calibri" charset="0"/>
                <a:cs typeface="Calibri" charset="0"/>
                <a:sym typeface="Calibri" charset="0"/>
              </a:defRPr>
            </a:lvl6pPr>
            <a:lvl7pPr marL="914400" indent="1828800" defTabSz="457200" fontAlgn="base" hangingPunct="0">
              <a:spcBef>
                <a:spcPct val="0"/>
              </a:spcBef>
              <a:spcAft>
                <a:spcPct val="0"/>
              </a:spcAft>
              <a:defRPr>
                <a:solidFill>
                  <a:srgbClr val="000000"/>
                </a:solidFill>
                <a:latin typeface="Calibri" charset="0"/>
                <a:ea typeface="Calibri" charset="0"/>
                <a:cs typeface="Calibri" charset="0"/>
                <a:sym typeface="Calibri" charset="0"/>
              </a:defRPr>
            </a:lvl7pPr>
            <a:lvl8pPr marL="1371600" indent="1828800" defTabSz="457200" fontAlgn="base" hangingPunct="0">
              <a:spcBef>
                <a:spcPct val="0"/>
              </a:spcBef>
              <a:spcAft>
                <a:spcPct val="0"/>
              </a:spcAft>
              <a:defRPr>
                <a:solidFill>
                  <a:srgbClr val="000000"/>
                </a:solidFill>
                <a:latin typeface="Calibri" charset="0"/>
                <a:ea typeface="Calibri" charset="0"/>
                <a:cs typeface="Calibri" charset="0"/>
                <a:sym typeface="Calibri" charset="0"/>
              </a:defRPr>
            </a:lvl8pPr>
            <a:lvl9pPr marL="1828800" indent="1828800" defTabSz="457200" fontAlgn="base" hangingPunct="0">
              <a:spcBef>
                <a:spcPct val="0"/>
              </a:spcBef>
              <a:spcAft>
                <a:spcPct val="0"/>
              </a:spcAft>
              <a:defRPr>
                <a:solidFill>
                  <a:srgbClr val="000000"/>
                </a:solidFill>
                <a:latin typeface="Calibri" charset="0"/>
                <a:ea typeface="Calibri" charset="0"/>
                <a:cs typeface="Calibri" charset="0"/>
                <a:sym typeface="Calibri" charset="0"/>
              </a:defRPr>
            </a:lvl9pPr>
          </a:lstStyle>
          <a:p>
            <a:r>
              <a:rPr lang="it-IT" altLang="it-IT">
                <a:solidFill>
                  <a:srgbClr val="FF0000"/>
                </a:solidFill>
              </a:rPr>
              <a:t>EXERCISE N°8 </a:t>
            </a:r>
          </a:p>
          <a:p>
            <a:endParaRPr lang="it-IT" altLang="it-IT">
              <a:solidFill>
                <a:srgbClr val="FF0000"/>
              </a:solidFill>
            </a:endParaRPr>
          </a:p>
          <a:p>
            <a:r>
              <a:rPr lang="it-IT" altLang="it-IT"/>
              <a:t>A pass the ball to B. B recives and pass the ball to C. C recives the ball to B and pass to D. D recives the ball, runs and drive shoot.</a:t>
            </a:r>
          </a:p>
          <a:p>
            <a:endParaRPr lang="it-IT" altLang="it-IT"/>
          </a:p>
          <a:p>
            <a:r>
              <a:rPr lang="it-IT" altLang="it-IT">
                <a:solidFill>
                  <a:srgbClr val="FF0000"/>
                </a:solidFill>
              </a:rPr>
              <a:t>SKILL ACQUISITION</a:t>
            </a:r>
          </a:p>
          <a:p>
            <a:r>
              <a:rPr lang="it-IT" altLang="it-IT"/>
              <a:t>-  Offensive and defensive reception</a:t>
            </a:r>
          </a:p>
          <a:p>
            <a:pPr>
              <a:buSzPct val="100000"/>
              <a:buFontTx/>
              <a:buChar char="-"/>
            </a:pPr>
            <a:r>
              <a:rPr lang="it-IT" altLang="it-IT"/>
              <a:t>Drive</a:t>
            </a:r>
          </a:p>
          <a:p>
            <a:pPr>
              <a:buSzPct val="100000"/>
              <a:buFontTx/>
              <a:buChar char="-"/>
            </a:pPr>
            <a:r>
              <a:rPr lang="it-IT" altLang="it-IT"/>
              <a:t>Reverse Hit</a:t>
            </a:r>
          </a:p>
          <a:p>
            <a:pPr>
              <a:buSzPct val="100000"/>
              <a:buFontTx/>
              <a:buChar char="-"/>
            </a:pPr>
            <a:r>
              <a:rPr lang="it-IT" altLang="it-IT"/>
              <a:t>Sweep hit</a:t>
            </a:r>
          </a:p>
        </p:txBody>
      </p:sp>
      <p:grpSp>
        <p:nvGrpSpPr>
          <p:cNvPr id="12309" name="Group 21"/>
          <p:cNvGrpSpPr>
            <a:grpSpLocks/>
          </p:cNvGrpSpPr>
          <p:nvPr/>
        </p:nvGrpSpPr>
        <p:grpSpPr bwMode="auto">
          <a:xfrm>
            <a:off x="1998663" y="6500815"/>
            <a:ext cx="684020" cy="200055"/>
            <a:chOff x="0" y="0"/>
            <a:chExt cx="684292" cy="200988"/>
          </a:xfrm>
        </p:grpSpPr>
        <p:sp>
          <p:nvSpPr>
            <p:cNvPr id="12310" name="Rectangle 22"/>
            <p:cNvSpPr>
              <a:spLocks/>
            </p:cNvSpPr>
            <p:nvPr/>
          </p:nvSpPr>
          <p:spPr bwMode="auto">
            <a:xfrm>
              <a:off x="174975" y="0"/>
              <a:ext cx="509317" cy="2009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lvl1pPr>
                <a:defRPr>
                  <a:solidFill>
                    <a:srgbClr val="000000"/>
                  </a:solidFill>
                  <a:latin typeface="Calibri" charset="0"/>
                  <a:ea typeface="Calibri" charset="0"/>
                  <a:cs typeface="Calibri" charset="0"/>
                  <a:sym typeface="Calibri" charset="0"/>
                </a:defRPr>
              </a:lvl1pPr>
              <a:lvl2pPr>
                <a:defRPr>
                  <a:solidFill>
                    <a:srgbClr val="000000"/>
                  </a:solidFill>
                  <a:latin typeface="Calibri" charset="0"/>
                  <a:ea typeface="Calibri" charset="0"/>
                  <a:cs typeface="Calibri" charset="0"/>
                  <a:sym typeface="Calibri" charset="0"/>
                </a:defRPr>
              </a:lvl2pPr>
              <a:lvl3pPr>
                <a:defRPr>
                  <a:solidFill>
                    <a:srgbClr val="000000"/>
                  </a:solidFill>
                  <a:latin typeface="Calibri" charset="0"/>
                  <a:ea typeface="Calibri" charset="0"/>
                  <a:cs typeface="Calibri" charset="0"/>
                  <a:sym typeface="Calibri" charset="0"/>
                </a:defRPr>
              </a:lvl3pPr>
              <a:lvl4pPr>
                <a:defRPr>
                  <a:solidFill>
                    <a:srgbClr val="000000"/>
                  </a:solidFill>
                  <a:latin typeface="Calibri" charset="0"/>
                  <a:ea typeface="Calibri" charset="0"/>
                  <a:cs typeface="Calibri" charset="0"/>
                  <a:sym typeface="Calibri" charset="0"/>
                </a:defRPr>
              </a:lvl4pPr>
              <a:lvl5pPr>
                <a:defRPr>
                  <a:solidFill>
                    <a:srgbClr val="000000"/>
                  </a:solidFill>
                  <a:latin typeface="Calibri" charset="0"/>
                  <a:ea typeface="Calibri" charset="0"/>
                  <a:cs typeface="Calibri" charset="0"/>
                  <a:sym typeface="Calibri" charset="0"/>
                </a:defRPr>
              </a:lvl5pPr>
              <a:lvl6pPr marL="457200" indent="1828800" fontAlgn="base" hangingPunct="0">
                <a:spcBef>
                  <a:spcPct val="0"/>
                </a:spcBef>
                <a:spcAft>
                  <a:spcPct val="0"/>
                </a:spcAft>
                <a:defRPr>
                  <a:solidFill>
                    <a:srgbClr val="000000"/>
                  </a:solidFill>
                  <a:latin typeface="Calibri" charset="0"/>
                  <a:ea typeface="Calibri" charset="0"/>
                  <a:cs typeface="Calibri" charset="0"/>
                  <a:sym typeface="Calibri" charset="0"/>
                </a:defRPr>
              </a:lvl6pPr>
              <a:lvl7pPr marL="914400" indent="1828800" fontAlgn="base" hangingPunct="0">
                <a:spcBef>
                  <a:spcPct val="0"/>
                </a:spcBef>
                <a:spcAft>
                  <a:spcPct val="0"/>
                </a:spcAft>
                <a:defRPr>
                  <a:solidFill>
                    <a:srgbClr val="000000"/>
                  </a:solidFill>
                  <a:latin typeface="Calibri" charset="0"/>
                  <a:ea typeface="Calibri" charset="0"/>
                  <a:cs typeface="Calibri" charset="0"/>
                  <a:sym typeface="Calibri" charset="0"/>
                </a:defRPr>
              </a:lvl7pPr>
              <a:lvl8pPr marL="1371600" indent="1828800" fontAlgn="base" hangingPunct="0">
                <a:spcBef>
                  <a:spcPct val="0"/>
                </a:spcBef>
                <a:spcAft>
                  <a:spcPct val="0"/>
                </a:spcAft>
                <a:defRPr>
                  <a:solidFill>
                    <a:srgbClr val="000000"/>
                  </a:solidFill>
                  <a:latin typeface="Calibri" charset="0"/>
                  <a:ea typeface="Calibri" charset="0"/>
                  <a:cs typeface="Calibri" charset="0"/>
                  <a:sym typeface="Calibri" charset="0"/>
                </a:defRPr>
              </a:lvl8pPr>
              <a:lvl9pPr marL="1828800" indent="1828800" fontAlgn="base" hangingPunct="0">
                <a:spcBef>
                  <a:spcPct val="0"/>
                </a:spcBef>
                <a:spcAft>
                  <a:spcPct val="0"/>
                </a:spcAft>
                <a:defRPr>
                  <a:solidFill>
                    <a:srgbClr val="000000"/>
                  </a:solidFill>
                  <a:latin typeface="Calibri" charset="0"/>
                  <a:ea typeface="Calibri" charset="0"/>
                  <a:cs typeface="Calibri" charset="0"/>
                  <a:sym typeface="Calibri" charset="0"/>
                </a:defRPr>
              </a:lvl9pPr>
            </a:lstStyle>
            <a:p>
              <a:r>
                <a:rPr lang="it-IT" altLang="it-IT" sz="700"/>
                <a:t>Marta Ruffi</a:t>
              </a:r>
            </a:p>
          </p:txBody>
        </p:sp>
        <p:pic>
          <p:nvPicPr>
            <p:cNvPr id="12311" name="Picture 23" descr="pasted-image.tif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3754"/>
              <a:ext cx="178232" cy="1782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Tree>
    <p:extLst>
      <p:ext uri="{BB962C8B-B14F-4D97-AF65-F5344CB8AC3E}">
        <p14:creationId xmlns:p14="http://schemas.microsoft.com/office/powerpoint/2010/main" val="969013277"/>
      </p:ext>
    </p:extLst>
  </p:cSld>
  <p:clrMapOvr>
    <a:masterClrMapping/>
  </p:clrMapOvr>
  <p:transition spd="med"/>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3" name="Picture 1" descr="metà campo.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387975" y="0"/>
            <a:ext cx="5278438" cy="685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3314" name="AutoShape 2"/>
          <p:cNvSpPr>
            <a:spLocks/>
          </p:cNvSpPr>
          <p:nvPr/>
        </p:nvSpPr>
        <p:spPr bwMode="auto">
          <a:xfrm>
            <a:off x="7872413" y="4040189"/>
            <a:ext cx="328612" cy="206375"/>
          </a:xfrm>
          <a:prstGeom prst="triangle">
            <a:avLst>
              <a:gd name="adj" fmla="val 50000"/>
            </a:avLst>
          </a:prstGeom>
          <a:solidFill>
            <a:srgbClr val="FF00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13315" name="AutoShape 3"/>
          <p:cNvSpPr>
            <a:spLocks/>
          </p:cNvSpPr>
          <p:nvPr/>
        </p:nvSpPr>
        <p:spPr bwMode="auto">
          <a:xfrm>
            <a:off x="7872413" y="2362200"/>
            <a:ext cx="328612" cy="204788"/>
          </a:xfrm>
          <a:prstGeom prst="triangle">
            <a:avLst>
              <a:gd name="adj" fmla="val 50000"/>
            </a:avLst>
          </a:prstGeom>
          <a:solidFill>
            <a:srgbClr val="FF00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13316" name="Line 4"/>
          <p:cNvSpPr>
            <a:spLocks noChangeShapeType="1"/>
          </p:cNvSpPr>
          <p:nvPr/>
        </p:nvSpPr>
        <p:spPr bwMode="auto">
          <a:xfrm>
            <a:off x="8037513" y="2798764"/>
            <a:ext cx="12700" cy="955675"/>
          </a:xfrm>
          <a:prstGeom prst="line">
            <a:avLst/>
          </a:prstGeom>
          <a:noFill/>
          <a:ln w="25400" cap="flat" cmpd="sng">
            <a:solidFill>
              <a:schemeClr val="accent1"/>
            </a:solidFill>
            <a:prstDash val="solid"/>
            <a:round/>
            <a:headEnd type="triangle" w="med" len="med"/>
            <a:tailEnd type="triangle" w="med" len="med"/>
          </a:ln>
          <a:effectLst>
            <a:outerShdw blurRad="38100" dist="20000" dir="5400000" algn="ctr" rotWithShape="0">
              <a:srgbClr val="000000">
                <a:alpha val="37999"/>
              </a:srgbClr>
            </a:outerShdw>
          </a:effectLst>
          <a:extLst>
            <a:ext uri="{909E8E84-426E-40DD-AFC4-6F175D3DCCD1}">
              <a14:hiddenFill xmlns:a14="http://schemas.microsoft.com/office/drawing/2010/main">
                <a:noFill/>
              </a14:hiddenFill>
            </a:ext>
          </a:extLst>
        </p:spPr>
        <p:txBody>
          <a:bodyPr lIns="45720" rIns="45720"/>
          <a:lstStyle/>
          <a:p>
            <a:endParaRPr lang="it-IT" altLang="it-IT"/>
          </a:p>
        </p:txBody>
      </p:sp>
      <p:sp>
        <p:nvSpPr>
          <p:cNvPr id="13317" name="AutoShape 5"/>
          <p:cNvSpPr>
            <a:spLocks/>
          </p:cNvSpPr>
          <p:nvPr/>
        </p:nvSpPr>
        <p:spPr bwMode="auto">
          <a:xfrm>
            <a:off x="8350251" y="2511426"/>
            <a:ext cx="614363" cy="24606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cubicBezTo>
                  <a:pt x="19220" y="7392"/>
                  <a:pt x="12731" y="2209"/>
                  <a:pt x="20160" y="8400"/>
                </a:cubicBezTo>
                <a:cubicBezTo>
                  <a:pt x="20645" y="10220"/>
                  <a:pt x="21600" y="13116"/>
                  <a:pt x="21600" y="15600"/>
                </a:cubicBezTo>
                <a:cubicBezTo>
                  <a:pt x="21600" y="17083"/>
                  <a:pt x="20927" y="20166"/>
                  <a:pt x="20640" y="21600"/>
                </a:cubicBezTo>
                <a:lnTo>
                  <a:pt x="20640" y="18000"/>
                </a:lnTo>
              </a:path>
            </a:pathLst>
          </a:custGeom>
          <a:noFill/>
          <a:ln w="25400" cap="flat" cmpd="sng">
            <a:solidFill>
              <a:srgbClr val="000000"/>
            </a:solidFill>
            <a:prstDash val="dot"/>
            <a:round/>
            <a:headEnd type="none" w="med" len="med"/>
            <a:tailEnd type="none" w="med" len="med"/>
          </a:ln>
          <a:effectLst>
            <a:outerShdw blurRad="38100" dist="20000" dir="5400000" algn="ctr" rotWithShape="0">
              <a:srgbClr val="000000">
                <a:alpha val="37999"/>
              </a:srgbClr>
            </a:outerShdw>
          </a:effectLst>
          <a:extLst>
            <a:ext uri="{909E8E84-426E-40DD-AFC4-6F175D3DCCD1}">
              <a14:hiddenFill xmlns:a14="http://schemas.microsoft.com/office/drawing/2010/main">
                <a:solidFill>
                  <a:srgbClr val="FFFFFF"/>
                </a:solidFill>
              </a14:hiddenFill>
            </a:ext>
          </a:extLst>
        </p:spPr>
        <p:txBody>
          <a:bodyPr lIns="45720" rIns="45720" anchor="ctr"/>
          <a:lstStyle/>
          <a:p>
            <a:pPr algn="ctr"/>
            <a:endParaRPr lang="it-IT" altLang="it-IT"/>
          </a:p>
        </p:txBody>
      </p:sp>
      <p:sp>
        <p:nvSpPr>
          <p:cNvPr id="13318" name="AutoShape 6"/>
          <p:cNvSpPr>
            <a:spLocks/>
          </p:cNvSpPr>
          <p:nvPr/>
        </p:nvSpPr>
        <p:spPr bwMode="auto">
          <a:xfrm>
            <a:off x="7119939" y="2470150"/>
            <a:ext cx="630237" cy="382588"/>
          </a:xfrm>
          <a:custGeom>
            <a:avLst/>
            <a:gdLst>
              <a:gd name="T0" fmla="+- 0 10938 277"/>
              <a:gd name="T1" fmla="*/ T0 w 21323"/>
              <a:gd name="T2" fmla="*/ 10800 h 21600"/>
              <a:gd name="T3" fmla="+- 0 10938 277"/>
              <a:gd name="T4" fmla="*/ T3 w 21323"/>
              <a:gd name="T5" fmla="*/ 10800 h 21600"/>
              <a:gd name="T6" fmla="+- 0 10938 277"/>
              <a:gd name="T7" fmla="*/ T6 w 21323"/>
              <a:gd name="T8" fmla="*/ 10800 h 21600"/>
              <a:gd name="T9" fmla="+- 0 10938 277"/>
              <a:gd name="T10" fmla="*/ T9 w 21323"/>
              <a:gd name="T11" fmla="*/ 10800 h 21600"/>
            </a:gdLst>
            <a:ahLst/>
            <a:cxnLst>
              <a:cxn ang="0">
                <a:pos x="T1" y="T2"/>
              </a:cxn>
              <a:cxn ang="0">
                <a:pos x="T4" y="T5"/>
              </a:cxn>
              <a:cxn ang="0">
                <a:pos x="T7" y="T8"/>
              </a:cxn>
              <a:cxn ang="0">
                <a:pos x="T10" y="T11"/>
              </a:cxn>
            </a:cxnLst>
            <a:rect l="0" t="0" r="r" b="b"/>
            <a:pathLst>
              <a:path w="21323" h="21600">
                <a:moveTo>
                  <a:pt x="21323" y="0"/>
                </a:moveTo>
                <a:cubicBezTo>
                  <a:pt x="21087" y="44"/>
                  <a:pt x="15884" y="806"/>
                  <a:pt x="14855" y="1543"/>
                </a:cubicBezTo>
                <a:cubicBezTo>
                  <a:pt x="14454" y="1829"/>
                  <a:pt x="14320" y="2761"/>
                  <a:pt x="13931" y="3086"/>
                </a:cubicBezTo>
                <a:cubicBezTo>
                  <a:pt x="13363" y="3560"/>
                  <a:pt x="12693" y="3566"/>
                  <a:pt x="12083" y="3857"/>
                </a:cubicBezTo>
                <a:cubicBezTo>
                  <a:pt x="11614" y="4081"/>
                  <a:pt x="11140" y="4292"/>
                  <a:pt x="10696" y="4629"/>
                </a:cubicBezTo>
                <a:cubicBezTo>
                  <a:pt x="9442" y="5580"/>
                  <a:pt x="7000" y="7714"/>
                  <a:pt x="7000" y="7714"/>
                </a:cubicBezTo>
                <a:cubicBezTo>
                  <a:pt x="4366" y="13579"/>
                  <a:pt x="6949" y="9047"/>
                  <a:pt x="4228" y="11571"/>
                </a:cubicBezTo>
                <a:cubicBezTo>
                  <a:pt x="3257" y="12472"/>
                  <a:pt x="1456" y="14657"/>
                  <a:pt x="1456" y="14657"/>
                </a:cubicBezTo>
                <a:cubicBezTo>
                  <a:pt x="1302" y="15686"/>
                  <a:pt x="1244" y="16768"/>
                  <a:pt x="994" y="17743"/>
                </a:cubicBezTo>
                <a:cubicBezTo>
                  <a:pt x="775" y="18595"/>
                  <a:pt x="-277" y="19333"/>
                  <a:pt x="70" y="20057"/>
                </a:cubicBezTo>
                <a:cubicBezTo>
                  <a:pt x="678" y="21327"/>
                  <a:pt x="2842" y="21600"/>
                  <a:pt x="2842" y="21600"/>
                </a:cubicBezTo>
              </a:path>
            </a:pathLst>
          </a:custGeom>
          <a:noFill/>
          <a:ln w="25400" cap="flat" cmpd="sng">
            <a:solidFill>
              <a:srgbClr val="000000"/>
            </a:solidFill>
            <a:prstDash val="dot"/>
            <a:round/>
            <a:headEnd type="none" w="med" len="med"/>
            <a:tailEnd type="none" w="med" len="med"/>
          </a:ln>
          <a:effectLst>
            <a:outerShdw blurRad="38100" dist="20000" dir="5400000" algn="ctr" rotWithShape="0">
              <a:srgbClr val="000000">
                <a:alpha val="37999"/>
              </a:srgbClr>
            </a:outerShdw>
          </a:effectLst>
          <a:extLst>
            <a:ext uri="{909E8E84-426E-40DD-AFC4-6F175D3DCCD1}">
              <a14:hiddenFill xmlns:a14="http://schemas.microsoft.com/office/drawing/2010/main">
                <a:solidFill>
                  <a:srgbClr val="FFFFFF"/>
                </a:solidFill>
              </a14:hiddenFill>
            </a:ext>
          </a:extLst>
        </p:spPr>
        <p:txBody>
          <a:bodyPr lIns="45720" rIns="45720" anchor="ctr"/>
          <a:lstStyle/>
          <a:p>
            <a:pPr algn="ctr"/>
            <a:endParaRPr lang="it-IT" altLang="it-IT"/>
          </a:p>
        </p:txBody>
      </p:sp>
      <p:sp>
        <p:nvSpPr>
          <p:cNvPr id="13319" name="Line 7"/>
          <p:cNvSpPr>
            <a:spLocks noChangeShapeType="1"/>
          </p:cNvSpPr>
          <p:nvPr/>
        </p:nvSpPr>
        <p:spPr bwMode="auto">
          <a:xfrm flipV="1">
            <a:off x="8350251" y="2852738"/>
            <a:ext cx="614363" cy="1187450"/>
          </a:xfrm>
          <a:prstGeom prst="line">
            <a:avLst/>
          </a:prstGeom>
          <a:noFill/>
          <a:ln w="25400" cap="flat" cmpd="sng">
            <a:solidFill>
              <a:srgbClr val="000000"/>
            </a:solidFill>
            <a:prstDash val="solid"/>
            <a:round/>
            <a:headEnd type="none" w="med" len="med"/>
            <a:tailEnd type="triangle" w="med" len="med"/>
          </a:ln>
          <a:effectLst>
            <a:outerShdw blurRad="38100" dist="20000" dir="5400000" algn="ctr" rotWithShape="0">
              <a:srgbClr val="000000">
                <a:alpha val="37999"/>
              </a:srgbClr>
            </a:outerShdw>
          </a:effectLst>
          <a:extLst>
            <a:ext uri="{909E8E84-426E-40DD-AFC4-6F175D3DCCD1}">
              <a14:hiddenFill xmlns:a14="http://schemas.microsoft.com/office/drawing/2010/main">
                <a:noFill/>
              </a14:hiddenFill>
            </a:ext>
          </a:extLst>
        </p:spPr>
        <p:txBody>
          <a:bodyPr lIns="45720" rIns="45720"/>
          <a:lstStyle/>
          <a:p>
            <a:endParaRPr lang="it-IT" altLang="it-IT"/>
          </a:p>
        </p:txBody>
      </p:sp>
      <p:sp>
        <p:nvSpPr>
          <p:cNvPr id="13320" name="Line 8"/>
          <p:cNvSpPr>
            <a:spLocks noChangeShapeType="1"/>
          </p:cNvSpPr>
          <p:nvPr/>
        </p:nvSpPr>
        <p:spPr bwMode="auto">
          <a:xfrm flipH="1" flipV="1">
            <a:off x="7231063" y="2947988"/>
            <a:ext cx="519112" cy="1092200"/>
          </a:xfrm>
          <a:prstGeom prst="line">
            <a:avLst/>
          </a:prstGeom>
          <a:noFill/>
          <a:ln w="25400" cap="flat" cmpd="sng">
            <a:solidFill>
              <a:srgbClr val="000000"/>
            </a:solidFill>
            <a:prstDash val="solid"/>
            <a:round/>
            <a:headEnd type="none" w="med" len="med"/>
            <a:tailEnd type="triangle" w="med" len="med"/>
          </a:ln>
          <a:effectLst>
            <a:outerShdw blurRad="38100" dist="20000" dir="5400000" algn="ctr" rotWithShape="0">
              <a:srgbClr val="000000">
                <a:alpha val="37999"/>
              </a:srgbClr>
            </a:outerShdw>
          </a:effectLst>
          <a:extLst>
            <a:ext uri="{909E8E84-426E-40DD-AFC4-6F175D3DCCD1}">
              <a14:hiddenFill xmlns:a14="http://schemas.microsoft.com/office/drawing/2010/main">
                <a:noFill/>
              </a14:hiddenFill>
            </a:ext>
          </a:extLst>
        </p:spPr>
        <p:txBody>
          <a:bodyPr lIns="45720" rIns="45720"/>
          <a:lstStyle/>
          <a:p>
            <a:endParaRPr lang="it-IT" altLang="it-IT"/>
          </a:p>
        </p:txBody>
      </p:sp>
      <p:sp>
        <p:nvSpPr>
          <p:cNvPr id="13321" name="AutoShape 9"/>
          <p:cNvSpPr>
            <a:spLocks/>
          </p:cNvSpPr>
          <p:nvPr/>
        </p:nvSpPr>
        <p:spPr bwMode="auto">
          <a:xfrm>
            <a:off x="6564314" y="1501775"/>
            <a:ext cx="871537" cy="1377950"/>
          </a:xfrm>
          <a:custGeom>
            <a:avLst/>
            <a:gdLst>
              <a:gd name="T0" fmla="+- 0 11465 1331"/>
              <a:gd name="T1" fmla="*/ T0 w 20269"/>
              <a:gd name="T2" fmla="*/ 10800 h 21600"/>
              <a:gd name="T3" fmla="+- 0 11465 1331"/>
              <a:gd name="T4" fmla="*/ T3 w 20269"/>
              <a:gd name="T5" fmla="*/ 10800 h 21600"/>
              <a:gd name="T6" fmla="+- 0 11465 1331"/>
              <a:gd name="T7" fmla="*/ T6 w 20269"/>
              <a:gd name="T8" fmla="*/ 10800 h 21600"/>
              <a:gd name="T9" fmla="+- 0 11465 1331"/>
              <a:gd name="T10" fmla="*/ T9 w 20269"/>
              <a:gd name="T11" fmla="*/ 10800 h 21600"/>
            </a:gdLst>
            <a:ahLst/>
            <a:cxnLst>
              <a:cxn ang="0">
                <a:pos x="T1" y="T2"/>
              </a:cxn>
              <a:cxn ang="0">
                <a:pos x="T4" y="T5"/>
              </a:cxn>
              <a:cxn ang="0">
                <a:pos x="T7" y="T8"/>
              </a:cxn>
              <a:cxn ang="0">
                <a:pos x="T10" y="T11"/>
              </a:cxn>
            </a:cxnLst>
            <a:rect l="0" t="0" r="r" b="b"/>
            <a:pathLst>
              <a:path w="20269" h="21600">
                <a:moveTo>
                  <a:pt x="10740" y="21600"/>
                </a:moveTo>
                <a:cubicBezTo>
                  <a:pt x="4704" y="16022"/>
                  <a:pt x="-1331" y="10444"/>
                  <a:pt x="257" y="6844"/>
                </a:cubicBezTo>
                <a:cubicBezTo>
                  <a:pt x="1845" y="3244"/>
                  <a:pt x="20269" y="0"/>
                  <a:pt x="20269" y="0"/>
                </a:cubicBezTo>
              </a:path>
            </a:pathLst>
          </a:custGeom>
          <a:noFill/>
          <a:ln w="25400" cap="flat" cmpd="sng">
            <a:solidFill>
              <a:srgbClr val="000000"/>
            </a:solidFill>
            <a:prstDash val="solid"/>
            <a:round/>
            <a:headEnd type="none" w="med" len="med"/>
            <a:tailEnd type="none" w="med" len="med"/>
          </a:ln>
          <a:effectLst>
            <a:outerShdw blurRad="38100" dist="20000" dir="5400000" algn="ctr" rotWithShape="0">
              <a:srgbClr val="000000">
                <a:alpha val="37999"/>
              </a:srgbClr>
            </a:outerShdw>
          </a:effectLst>
          <a:extLst>
            <a:ext uri="{909E8E84-426E-40DD-AFC4-6F175D3DCCD1}">
              <a14:hiddenFill xmlns:a14="http://schemas.microsoft.com/office/drawing/2010/main">
                <a:solidFill>
                  <a:srgbClr val="FFFFFF"/>
                </a:solidFill>
              </a14:hiddenFill>
            </a:ext>
          </a:extLst>
        </p:spPr>
        <p:txBody>
          <a:bodyPr lIns="45720" rIns="45720" anchor="ctr"/>
          <a:lstStyle/>
          <a:p>
            <a:pPr algn="ctr"/>
            <a:endParaRPr lang="it-IT" altLang="it-IT"/>
          </a:p>
        </p:txBody>
      </p:sp>
      <p:sp>
        <p:nvSpPr>
          <p:cNvPr id="13322" name="AutoShape 10"/>
          <p:cNvSpPr>
            <a:spLocks/>
          </p:cNvSpPr>
          <p:nvPr/>
        </p:nvSpPr>
        <p:spPr bwMode="auto">
          <a:xfrm>
            <a:off x="8651875" y="1433513"/>
            <a:ext cx="1003300" cy="1350962"/>
          </a:xfrm>
          <a:custGeom>
            <a:avLst/>
            <a:gdLst>
              <a:gd name="T0" fmla="*/ 10230 w 20460"/>
              <a:gd name="T1" fmla="*/ 10800 h 21600"/>
              <a:gd name="T2" fmla="*/ 10230 w 20460"/>
              <a:gd name="T3" fmla="*/ 10800 h 21600"/>
              <a:gd name="T4" fmla="*/ 10230 w 20460"/>
              <a:gd name="T5" fmla="*/ 10800 h 21600"/>
              <a:gd name="T6" fmla="*/ 10230 w 20460"/>
              <a:gd name="T7" fmla="*/ 10800 h 21600"/>
            </a:gdLst>
            <a:ahLst/>
            <a:cxnLst>
              <a:cxn ang="0">
                <a:pos x="T0" y="T1"/>
              </a:cxn>
              <a:cxn ang="0">
                <a:pos x="T2" y="T3"/>
              </a:cxn>
              <a:cxn ang="0">
                <a:pos x="T4" y="T5"/>
              </a:cxn>
              <a:cxn ang="0">
                <a:pos x="T6" y="T7"/>
              </a:cxn>
            </a:cxnLst>
            <a:rect l="0" t="0" r="r" b="b"/>
            <a:pathLst>
              <a:path w="20460" h="21600">
                <a:moveTo>
                  <a:pt x="7787" y="21600"/>
                </a:moveTo>
                <a:cubicBezTo>
                  <a:pt x="14694" y="16200"/>
                  <a:pt x="21600" y="10800"/>
                  <a:pt x="20302" y="7200"/>
                </a:cubicBezTo>
                <a:cubicBezTo>
                  <a:pt x="19004" y="3600"/>
                  <a:pt x="0" y="0"/>
                  <a:pt x="0" y="0"/>
                </a:cubicBezTo>
              </a:path>
            </a:pathLst>
          </a:custGeom>
          <a:noFill/>
          <a:ln w="25400" cap="flat" cmpd="sng">
            <a:solidFill>
              <a:srgbClr val="000000"/>
            </a:solidFill>
            <a:prstDash val="solid"/>
            <a:round/>
            <a:headEnd type="none" w="med" len="med"/>
            <a:tailEnd type="none" w="med" len="med"/>
          </a:ln>
          <a:effectLst>
            <a:outerShdw blurRad="38100" dist="20000" dir="5400000" algn="ctr" rotWithShape="0">
              <a:srgbClr val="000000">
                <a:alpha val="37999"/>
              </a:srgbClr>
            </a:outerShdw>
          </a:effectLst>
          <a:extLst>
            <a:ext uri="{909E8E84-426E-40DD-AFC4-6F175D3DCCD1}">
              <a14:hiddenFill xmlns:a14="http://schemas.microsoft.com/office/drawing/2010/main">
                <a:solidFill>
                  <a:srgbClr val="FFFFFF"/>
                </a:solidFill>
              </a14:hiddenFill>
            </a:ext>
          </a:extLst>
        </p:spPr>
        <p:txBody>
          <a:bodyPr lIns="45720" rIns="45720" anchor="ctr"/>
          <a:lstStyle/>
          <a:p>
            <a:pPr algn="ctr"/>
            <a:endParaRPr lang="it-IT" altLang="it-IT"/>
          </a:p>
        </p:txBody>
      </p:sp>
      <p:sp>
        <p:nvSpPr>
          <p:cNvPr id="13323" name="Oval 11"/>
          <p:cNvSpPr>
            <a:spLocks/>
          </p:cNvSpPr>
          <p:nvPr/>
        </p:nvSpPr>
        <p:spPr bwMode="auto">
          <a:xfrm>
            <a:off x="8447089" y="4246564"/>
            <a:ext cx="204787" cy="136525"/>
          </a:xfrm>
          <a:prstGeom prst="ellipse">
            <a:avLst/>
          </a:prstGeom>
          <a:solidFill>
            <a:srgbClr val="FFFFFF"/>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13324" name="Oval 12"/>
          <p:cNvSpPr>
            <a:spLocks/>
          </p:cNvSpPr>
          <p:nvPr/>
        </p:nvSpPr>
        <p:spPr bwMode="auto">
          <a:xfrm>
            <a:off x="8599489" y="4398964"/>
            <a:ext cx="204787" cy="136525"/>
          </a:xfrm>
          <a:prstGeom prst="ellipse">
            <a:avLst/>
          </a:prstGeom>
          <a:solidFill>
            <a:srgbClr val="FFFFFF"/>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13325" name="Oval 13"/>
          <p:cNvSpPr>
            <a:spLocks/>
          </p:cNvSpPr>
          <p:nvPr/>
        </p:nvSpPr>
        <p:spPr bwMode="auto">
          <a:xfrm>
            <a:off x="8751889" y="4551364"/>
            <a:ext cx="204787" cy="136525"/>
          </a:xfrm>
          <a:prstGeom prst="ellipse">
            <a:avLst/>
          </a:prstGeom>
          <a:solidFill>
            <a:srgbClr val="FFFFFF"/>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13326" name="Oval 14"/>
          <p:cNvSpPr>
            <a:spLocks/>
          </p:cNvSpPr>
          <p:nvPr/>
        </p:nvSpPr>
        <p:spPr bwMode="auto">
          <a:xfrm>
            <a:off x="8904289" y="4703764"/>
            <a:ext cx="204787" cy="136525"/>
          </a:xfrm>
          <a:prstGeom prst="ellipse">
            <a:avLst/>
          </a:prstGeom>
          <a:solidFill>
            <a:srgbClr val="FFFFFF"/>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13327" name="Oval 15"/>
          <p:cNvSpPr>
            <a:spLocks/>
          </p:cNvSpPr>
          <p:nvPr/>
        </p:nvSpPr>
        <p:spPr bwMode="auto">
          <a:xfrm>
            <a:off x="9056689" y="4856164"/>
            <a:ext cx="204787" cy="136525"/>
          </a:xfrm>
          <a:prstGeom prst="ellipse">
            <a:avLst/>
          </a:prstGeom>
          <a:solidFill>
            <a:srgbClr val="FFFFFF"/>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13328" name="Rectangle 16"/>
          <p:cNvSpPr>
            <a:spLocks/>
          </p:cNvSpPr>
          <p:nvPr/>
        </p:nvSpPr>
        <p:spPr bwMode="auto">
          <a:xfrm>
            <a:off x="7872413" y="4425950"/>
            <a:ext cx="328612" cy="3693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spAutoFit/>
          </a:bodyPr>
          <a:lstStyle/>
          <a:p>
            <a:r>
              <a:rPr lang="it-IT" altLang="it-IT"/>
              <a:t>A</a:t>
            </a:r>
          </a:p>
        </p:txBody>
      </p:sp>
      <p:sp>
        <p:nvSpPr>
          <p:cNvPr id="13329" name="Rectangle 17"/>
          <p:cNvSpPr>
            <a:spLocks/>
          </p:cNvSpPr>
          <p:nvPr/>
        </p:nvSpPr>
        <p:spPr bwMode="auto">
          <a:xfrm>
            <a:off x="7872413" y="2047875"/>
            <a:ext cx="328612" cy="3693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spAutoFit/>
          </a:bodyPr>
          <a:lstStyle/>
          <a:p>
            <a:r>
              <a:rPr lang="it-IT" altLang="it-IT"/>
              <a:t>B</a:t>
            </a:r>
          </a:p>
        </p:txBody>
      </p:sp>
      <p:sp>
        <p:nvSpPr>
          <p:cNvPr id="13330" name="Rectangle 18"/>
          <p:cNvSpPr>
            <a:spLocks/>
          </p:cNvSpPr>
          <p:nvPr/>
        </p:nvSpPr>
        <p:spPr bwMode="auto">
          <a:xfrm>
            <a:off x="1933575" y="436564"/>
            <a:ext cx="3181350" cy="54752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spAutoFit/>
          </a:bodyPr>
          <a:lstStyle>
            <a:lvl1pPr marL="122238" indent="-122238">
              <a:defRPr>
                <a:solidFill>
                  <a:srgbClr val="000000"/>
                </a:solidFill>
                <a:latin typeface="Calibri" charset="0"/>
                <a:ea typeface="Calibri" charset="0"/>
                <a:cs typeface="Calibri" charset="0"/>
                <a:sym typeface="Calibri" charset="0"/>
              </a:defRPr>
            </a:lvl1pPr>
            <a:lvl2pPr>
              <a:defRPr>
                <a:solidFill>
                  <a:srgbClr val="000000"/>
                </a:solidFill>
                <a:latin typeface="Calibri" charset="0"/>
                <a:ea typeface="Calibri" charset="0"/>
                <a:cs typeface="Calibri" charset="0"/>
                <a:sym typeface="Calibri" charset="0"/>
              </a:defRPr>
            </a:lvl2pPr>
            <a:lvl3pPr>
              <a:defRPr>
                <a:solidFill>
                  <a:srgbClr val="000000"/>
                </a:solidFill>
                <a:latin typeface="Calibri" charset="0"/>
                <a:ea typeface="Calibri" charset="0"/>
                <a:cs typeface="Calibri" charset="0"/>
                <a:sym typeface="Calibri" charset="0"/>
              </a:defRPr>
            </a:lvl3pPr>
            <a:lvl4pPr>
              <a:defRPr>
                <a:solidFill>
                  <a:srgbClr val="000000"/>
                </a:solidFill>
                <a:latin typeface="Calibri" charset="0"/>
                <a:ea typeface="Calibri" charset="0"/>
                <a:cs typeface="Calibri" charset="0"/>
                <a:sym typeface="Calibri" charset="0"/>
              </a:defRPr>
            </a:lvl4pPr>
            <a:lvl5pPr>
              <a:defRPr>
                <a:solidFill>
                  <a:srgbClr val="000000"/>
                </a:solidFill>
                <a:latin typeface="Calibri" charset="0"/>
                <a:ea typeface="Calibri" charset="0"/>
                <a:cs typeface="Calibri" charset="0"/>
                <a:sym typeface="Calibri" charset="0"/>
              </a:defRPr>
            </a:lvl5pPr>
            <a:lvl6pPr marL="457200" indent="1828800" defTabSz="457200" fontAlgn="base" hangingPunct="0">
              <a:spcBef>
                <a:spcPct val="0"/>
              </a:spcBef>
              <a:spcAft>
                <a:spcPct val="0"/>
              </a:spcAft>
              <a:defRPr>
                <a:solidFill>
                  <a:srgbClr val="000000"/>
                </a:solidFill>
                <a:latin typeface="Calibri" charset="0"/>
                <a:ea typeface="Calibri" charset="0"/>
                <a:cs typeface="Calibri" charset="0"/>
                <a:sym typeface="Calibri" charset="0"/>
              </a:defRPr>
            </a:lvl6pPr>
            <a:lvl7pPr marL="914400" indent="1828800" defTabSz="457200" fontAlgn="base" hangingPunct="0">
              <a:spcBef>
                <a:spcPct val="0"/>
              </a:spcBef>
              <a:spcAft>
                <a:spcPct val="0"/>
              </a:spcAft>
              <a:defRPr>
                <a:solidFill>
                  <a:srgbClr val="000000"/>
                </a:solidFill>
                <a:latin typeface="Calibri" charset="0"/>
                <a:ea typeface="Calibri" charset="0"/>
                <a:cs typeface="Calibri" charset="0"/>
                <a:sym typeface="Calibri" charset="0"/>
              </a:defRPr>
            </a:lvl7pPr>
            <a:lvl8pPr marL="1371600" indent="1828800" defTabSz="457200" fontAlgn="base" hangingPunct="0">
              <a:spcBef>
                <a:spcPct val="0"/>
              </a:spcBef>
              <a:spcAft>
                <a:spcPct val="0"/>
              </a:spcAft>
              <a:defRPr>
                <a:solidFill>
                  <a:srgbClr val="000000"/>
                </a:solidFill>
                <a:latin typeface="Calibri" charset="0"/>
                <a:ea typeface="Calibri" charset="0"/>
                <a:cs typeface="Calibri" charset="0"/>
                <a:sym typeface="Calibri" charset="0"/>
              </a:defRPr>
            </a:lvl8pPr>
            <a:lvl9pPr marL="1828800" indent="1828800" defTabSz="457200" fontAlgn="base" hangingPunct="0">
              <a:spcBef>
                <a:spcPct val="0"/>
              </a:spcBef>
              <a:spcAft>
                <a:spcPct val="0"/>
              </a:spcAft>
              <a:defRPr>
                <a:solidFill>
                  <a:srgbClr val="000000"/>
                </a:solidFill>
                <a:latin typeface="Calibri" charset="0"/>
                <a:ea typeface="Calibri" charset="0"/>
                <a:cs typeface="Calibri" charset="0"/>
                <a:sym typeface="Calibri" charset="0"/>
              </a:defRPr>
            </a:lvl9pPr>
          </a:lstStyle>
          <a:p>
            <a:r>
              <a:rPr lang="it-IT" altLang="it-IT" sz="2000">
                <a:solidFill>
                  <a:srgbClr val="FF0000"/>
                </a:solidFill>
              </a:rPr>
              <a:t>TECNIQUE</a:t>
            </a:r>
          </a:p>
          <a:p>
            <a:endParaRPr lang="it-IT" altLang="it-IT" sz="2000">
              <a:solidFill>
                <a:srgbClr val="FF0000"/>
              </a:solidFill>
            </a:endParaRPr>
          </a:p>
          <a:p>
            <a:r>
              <a:rPr lang="it-IT" altLang="it-IT">
                <a:solidFill>
                  <a:srgbClr val="FF0000"/>
                </a:solidFill>
              </a:rPr>
              <a:t>EXERCISE N°9</a:t>
            </a:r>
          </a:p>
          <a:p>
            <a:endParaRPr lang="it-IT" altLang="it-IT">
              <a:solidFill>
                <a:srgbClr val="FF0000"/>
              </a:solidFill>
            </a:endParaRPr>
          </a:p>
          <a:p>
            <a:r>
              <a:rPr lang="it-IT" altLang="it-IT"/>
              <a:t>A pass the ball to B, he recives, repass to A and makes a move without the ball to the right or left. A passes the ball where indicates B.</a:t>
            </a:r>
          </a:p>
          <a:p>
            <a:r>
              <a:rPr lang="it-IT" altLang="it-IT"/>
              <a:t>B receives and shoot.</a:t>
            </a:r>
          </a:p>
          <a:p>
            <a:endParaRPr lang="it-IT" altLang="it-IT"/>
          </a:p>
          <a:p>
            <a:r>
              <a:rPr lang="it-IT" altLang="it-IT">
                <a:solidFill>
                  <a:srgbClr val="FF0000"/>
                </a:solidFill>
              </a:rPr>
              <a:t>SKILL ACQUISITION</a:t>
            </a:r>
          </a:p>
          <a:p>
            <a:pPr>
              <a:buSzPct val="100000"/>
              <a:buFontTx/>
              <a:buChar char="-"/>
            </a:pPr>
            <a:r>
              <a:rPr lang="it-IT" altLang="it-IT"/>
              <a:t>Offensive and defensive reception</a:t>
            </a:r>
          </a:p>
          <a:p>
            <a:pPr>
              <a:buSzPct val="100000"/>
              <a:buFontTx/>
              <a:buChar char="-"/>
            </a:pPr>
            <a:r>
              <a:rPr lang="it-IT" altLang="it-IT"/>
              <a:t>Passing accuracy</a:t>
            </a:r>
          </a:p>
          <a:p>
            <a:pPr>
              <a:buSzPct val="100000"/>
              <a:buFontTx/>
              <a:buChar char="-"/>
            </a:pPr>
            <a:r>
              <a:rPr lang="it-IT" altLang="it-IT"/>
              <a:t>Movement without the ball</a:t>
            </a:r>
          </a:p>
          <a:p>
            <a:pPr>
              <a:buSzPct val="100000"/>
              <a:buFontTx/>
              <a:buChar char="-"/>
            </a:pPr>
            <a:r>
              <a:rPr lang="it-IT" altLang="it-IT"/>
              <a:t>- Sweep hit</a:t>
            </a:r>
          </a:p>
          <a:p>
            <a:pPr>
              <a:buSzPct val="100000"/>
              <a:buFontTx/>
              <a:buChar char="-"/>
            </a:pPr>
            <a:r>
              <a:rPr lang="it-IT" altLang="it-IT"/>
              <a:t>Drive</a:t>
            </a:r>
          </a:p>
          <a:p>
            <a:pPr>
              <a:buSzPct val="100000"/>
              <a:buFontTx/>
              <a:buChar char="-"/>
            </a:pPr>
            <a:r>
              <a:rPr lang="it-IT" altLang="it-IT"/>
              <a:t>Reverse Hit</a:t>
            </a:r>
          </a:p>
        </p:txBody>
      </p:sp>
      <p:grpSp>
        <p:nvGrpSpPr>
          <p:cNvPr id="13331" name="Group 19"/>
          <p:cNvGrpSpPr>
            <a:grpSpLocks/>
          </p:cNvGrpSpPr>
          <p:nvPr/>
        </p:nvGrpSpPr>
        <p:grpSpPr bwMode="auto">
          <a:xfrm>
            <a:off x="1998663" y="6500815"/>
            <a:ext cx="684020" cy="200055"/>
            <a:chOff x="0" y="0"/>
            <a:chExt cx="684292" cy="200988"/>
          </a:xfrm>
        </p:grpSpPr>
        <p:sp>
          <p:nvSpPr>
            <p:cNvPr id="13332" name="Rectangle 20"/>
            <p:cNvSpPr>
              <a:spLocks/>
            </p:cNvSpPr>
            <p:nvPr/>
          </p:nvSpPr>
          <p:spPr bwMode="auto">
            <a:xfrm>
              <a:off x="174975" y="0"/>
              <a:ext cx="509317" cy="2009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lvl1pPr>
                <a:defRPr>
                  <a:solidFill>
                    <a:srgbClr val="000000"/>
                  </a:solidFill>
                  <a:latin typeface="Calibri" charset="0"/>
                  <a:ea typeface="Calibri" charset="0"/>
                  <a:cs typeface="Calibri" charset="0"/>
                  <a:sym typeface="Calibri" charset="0"/>
                </a:defRPr>
              </a:lvl1pPr>
              <a:lvl2pPr>
                <a:defRPr>
                  <a:solidFill>
                    <a:srgbClr val="000000"/>
                  </a:solidFill>
                  <a:latin typeface="Calibri" charset="0"/>
                  <a:ea typeface="Calibri" charset="0"/>
                  <a:cs typeface="Calibri" charset="0"/>
                  <a:sym typeface="Calibri" charset="0"/>
                </a:defRPr>
              </a:lvl2pPr>
              <a:lvl3pPr>
                <a:defRPr>
                  <a:solidFill>
                    <a:srgbClr val="000000"/>
                  </a:solidFill>
                  <a:latin typeface="Calibri" charset="0"/>
                  <a:ea typeface="Calibri" charset="0"/>
                  <a:cs typeface="Calibri" charset="0"/>
                  <a:sym typeface="Calibri" charset="0"/>
                </a:defRPr>
              </a:lvl3pPr>
              <a:lvl4pPr>
                <a:defRPr>
                  <a:solidFill>
                    <a:srgbClr val="000000"/>
                  </a:solidFill>
                  <a:latin typeface="Calibri" charset="0"/>
                  <a:ea typeface="Calibri" charset="0"/>
                  <a:cs typeface="Calibri" charset="0"/>
                  <a:sym typeface="Calibri" charset="0"/>
                </a:defRPr>
              </a:lvl4pPr>
              <a:lvl5pPr>
                <a:defRPr>
                  <a:solidFill>
                    <a:srgbClr val="000000"/>
                  </a:solidFill>
                  <a:latin typeface="Calibri" charset="0"/>
                  <a:ea typeface="Calibri" charset="0"/>
                  <a:cs typeface="Calibri" charset="0"/>
                  <a:sym typeface="Calibri" charset="0"/>
                </a:defRPr>
              </a:lvl5pPr>
              <a:lvl6pPr marL="457200" indent="1828800" fontAlgn="base" hangingPunct="0">
                <a:spcBef>
                  <a:spcPct val="0"/>
                </a:spcBef>
                <a:spcAft>
                  <a:spcPct val="0"/>
                </a:spcAft>
                <a:defRPr>
                  <a:solidFill>
                    <a:srgbClr val="000000"/>
                  </a:solidFill>
                  <a:latin typeface="Calibri" charset="0"/>
                  <a:ea typeface="Calibri" charset="0"/>
                  <a:cs typeface="Calibri" charset="0"/>
                  <a:sym typeface="Calibri" charset="0"/>
                </a:defRPr>
              </a:lvl6pPr>
              <a:lvl7pPr marL="914400" indent="1828800" fontAlgn="base" hangingPunct="0">
                <a:spcBef>
                  <a:spcPct val="0"/>
                </a:spcBef>
                <a:spcAft>
                  <a:spcPct val="0"/>
                </a:spcAft>
                <a:defRPr>
                  <a:solidFill>
                    <a:srgbClr val="000000"/>
                  </a:solidFill>
                  <a:latin typeface="Calibri" charset="0"/>
                  <a:ea typeface="Calibri" charset="0"/>
                  <a:cs typeface="Calibri" charset="0"/>
                  <a:sym typeface="Calibri" charset="0"/>
                </a:defRPr>
              </a:lvl7pPr>
              <a:lvl8pPr marL="1371600" indent="1828800" fontAlgn="base" hangingPunct="0">
                <a:spcBef>
                  <a:spcPct val="0"/>
                </a:spcBef>
                <a:spcAft>
                  <a:spcPct val="0"/>
                </a:spcAft>
                <a:defRPr>
                  <a:solidFill>
                    <a:srgbClr val="000000"/>
                  </a:solidFill>
                  <a:latin typeface="Calibri" charset="0"/>
                  <a:ea typeface="Calibri" charset="0"/>
                  <a:cs typeface="Calibri" charset="0"/>
                  <a:sym typeface="Calibri" charset="0"/>
                </a:defRPr>
              </a:lvl8pPr>
              <a:lvl9pPr marL="1828800" indent="1828800" fontAlgn="base" hangingPunct="0">
                <a:spcBef>
                  <a:spcPct val="0"/>
                </a:spcBef>
                <a:spcAft>
                  <a:spcPct val="0"/>
                </a:spcAft>
                <a:defRPr>
                  <a:solidFill>
                    <a:srgbClr val="000000"/>
                  </a:solidFill>
                  <a:latin typeface="Calibri" charset="0"/>
                  <a:ea typeface="Calibri" charset="0"/>
                  <a:cs typeface="Calibri" charset="0"/>
                  <a:sym typeface="Calibri" charset="0"/>
                </a:defRPr>
              </a:lvl9pPr>
            </a:lstStyle>
            <a:p>
              <a:r>
                <a:rPr lang="it-IT" altLang="it-IT" sz="700"/>
                <a:t>Marta Ruffi</a:t>
              </a:r>
            </a:p>
          </p:txBody>
        </p:sp>
        <p:pic>
          <p:nvPicPr>
            <p:cNvPr id="13333" name="Picture 21" descr="pasted-image.tif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3754"/>
              <a:ext cx="178232" cy="1782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Tree>
    <p:extLst>
      <p:ext uri="{BB962C8B-B14F-4D97-AF65-F5344CB8AC3E}">
        <p14:creationId xmlns:p14="http://schemas.microsoft.com/office/powerpoint/2010/main" val="1837651338"/>
      </p:ext>
    </p:extLst>
  </p:cSld>
  <p:clrMapOvr>
    <a:masterClrMapping/>
  </p:clrMapOvr>
  <p:transition spd="med"/>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7" name="Picture 1" descr="metà campo.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387976" y="0"/>
            <a:ext cx="5280025" cy="685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4338" name="AutoShape 2"/>
          <p:cNvSpPr>
            <a:spLocks/>
          </p:cNvSpPr>
          <p:nvPr/>
        </p:nvSpPr>
        <p:spPr bwMode="auto">
          <a:xfrm>
            <a:off x="6738938" y="2225676"/>
            <a:ext cx="341312" cy="244475"/>
          </a:xfrm>
          <a:prstGeom prst="triangle">
            <a:avLst>
              <a:gd name="adj" fmla="val 50000"/>
            </a:avLst>
          </a:prstGeom>
          <a:solidFill>
            <a:srgbClr val="FF00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14339" name="AutoShape 3"/>
          <p:cNvSpPr>
            <a:spLocks/>
          </p:cNvSpPr>
          <p:nvPr/>
        </p:nvSpPr>
        <p:spPr bwMode="auto">
          <a:xfrm>
            <a:off x="6738938" y="4819651"/>
            <a:ext cx="341312" cy="258763"/>
          </a:xfrm>
          <a:prstGeom prst="triangle">
            <a:avLst>
              <a:gd name="adj" fmla="val 50000"/>
            </a:avLst>
          </a:prstGeom>
          <a:solidFill>
            <a:srgbClr val="FF00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14340" name="AutoShape 4"/>
          <p:cNvSpPr>
            <a:spLocks/>
          </p:cNvSpPr>
          <p:nvPr/>
        </p:nvSpPr>
        <p:spPr bwMode="auto">
          <a:xfrm>
            <a:off x="9456738" y="4819651"/>
            <a:ext cx="355600" cy="258763"/>
          </a:xfrm>
          <a:prstGeom prst="triangle">
            <a:avLst>
              <a:gd name="adj" fmla="val 50000"/>
            </a:avLst>
          </a:prstGeom>
          <a:solidFill>
            <a:srgbClr val="FF00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14341" name="AutoShape 5"/>
          <p:cNvSpPr>
            <a:spLocks/>
          </p:cNvSpPr>
          <p:nvPr/>
        </p:nvSpPr>
        <p:spPr bwMode="auto">
          <a:xfrm>
            <a:off x="9320214" y="2225676"/>
            <a:ext cx="396875" cy="244475"/>
          </a:xfrm>
          <a:prstGeom prst="triangle">
            <a:avLst>
              <a:gd name="adj" fmla="val 50000"/>
            </a:avLst>
          </a:prstGeom>
          <a:solidFill>
            <a:srgbClr val="FF00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14342" name="AutoShape 6"/>
          <p:cNvSpPr>
            <a:spLocks/>
          </p:cNvSpPr>
          <p:nvPr/>
        </p:nvSpPr>
        <p:spPr bwMode="auto">
          <a:xfrm>
            <a:off x="6884989" y="2825750"/>
            <a:ext cx="231775" cy="109538"/>
          </a:xfrm>
          <a:prstGeom prst="triangle">
            <a:avLst>
              <a:gd name="adj" fmla="val 50000"/>
            </a:avLst>
          </a:prstGeom>
          <a:gradFill rotWithShape="0">
            <a:gsLst>
              <a:gs pos="0">
                <a:srgbClr val="A2C3FF"/>
              </a:gs>
              <a:gs pos="100000">
                <a:srgbClr val="3F80CE"/>
              </a:gs>
            </a:gsLst>
            <a:lin ang="5400000"/>
          </a:gra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14343" name="AutoShape 7"/>
          <p:cNvSpPr>
            <a:spLocks/>
          </p:cNvSpPr>
          <p:nvPr/>
        </p:nvSpPr>
        <p:spPr bwMode="auto">
          <a:xfrm>
            <a:off x="6884989" y="3182939"/>
            <a:ext cx="231775" cy="109537"/>
          </a:xfrm>
          <a:prstGeom prst="triangle">
            <a:avLst>
              <a:gd name="adj" fmla="val 50000"/>
            </a:avLst>
          </a:prstGeom>
          <a:gradFill rotWithShape="0">
            <a:gsLst>
              <a:gs pos="0">
                <a:srgbClr val="A2C3FF"/>
              </a:gs>
              <a:gs pos="100000">
                <a:srgbClr val="3F80CE"/>
              </a:gs>
            </a:gsLst>
            <a:lin ang="5400000"/>
          </a:gra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14344" name="AutoShape 8"/>
          <p:cNvSpPr>
            <a:spLocks/>
          </p:cNvSpPr>
          <p:nvPr/>
        </p:nvSpPr>
        <p:spPr bwMode="auto">
          <a:xfrm>
            <a:off x="6884989" y="3509964"/>
            <a:ext cx="231775" cy="109537"/>
          </a:xfrm>
          <a:prstGeom prst="triangle">
            <a:avLst>
              <a:gd name="adj" fmla="val 50000"/>
            </a:avLst>
          </a:prstGeom>
          <a:gradFill rotWithShape="0">
            <a:gsLst>
              <a:gs pos="0">
                <a:srgbClr val="A2C3FF"/>
              </a:gs>
              <a:gs pos="100000">
                <a:srgbClr val="3F80CE"/>
              </a:gs>
            </a:gsLst>
            <a:lin ang="5400000"/>
          </a:gra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14345" name="AutoShape 9"/>
          <p:cNvSpPr>
            <a:spLocks/>
          </p:cNvSpPr>
          <p:nvPr/>
        </p:nvSpPr>
        <p:spPr bwMode="auto">
          <a:xfrm>
            <a:off x="6884989" y="3783014"/>
            <a:ext cx="231775" cy="109537"/>
          </a:xfrm>
          <a:prstGeom prst="triangle">
            <a:avLst>
              <a:gd name="adj" fmla="val 50000"/>
            </a:avLst>
          </a:prstGeom>
          <a:gradFill rotWithShape="0">
            <a:gsLst>
              <a:gs pos="0">
                <a:srgbClr val="A2C3FF"/>
              </a:gs>
              <a:gs pos="100000">
                <a:srgbClr val="3F80CE"/>
              </a:gs>
            </a:gsLst>
            <a:lin ang="5400000"/>
          </a:gra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14346" name="AutoShape 10"/>
          <p:cNvSpPr>
            <a:spLocks/>
          </p:cNvSpPr>
          <p:nvPr/>
        </p:nvSpPr>
        <p:spPr bwMode="auto">
          <a:xfrm>
            <a:off x="6884989" y="4097339"/>
            <a:ext cx="231775" cy="109537"/>
          </a:xfrm>
          <a:prstGeom prst="triangle">
            <a:avLst>
              <a:gd name="adj" fmla="val 50000"/>
            </a:avLst>
          </a:prstGeom>
          <a:gradFill rotWithShape="0">
            <a:gsLst>
              <a:gs pos="0">
                <a:srgbClr val="A2C3FF"/>
              </a:gs>
              <a:gs pos="100000">
                <a:srgbClr val="3F80CE"/>
              </a:gs>
            </a:gsLst>
            <a:lin ang="5400000"/>
          </a:gra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14347" name="AutoShape 11"/>
          <p:cNvSpPr>
            <a:spLocks/>
          </p:cNvSpPr>
          <p:nvPr/>
        </p:nvSpPr>
        <p:spPr bwMode="auto">
          <a:xfrm>
            <a:off x="6884989" y="4422775"/>
            <a:ext cx="231775" cy="109538"/>
          </a:xfrm>
          <a:prstGeom prst="triangle">
            <a:avLst>
              <a:gd name="adj" fmla="val 50000"/>
            </a:avLst>
          </a:prstGeom>
          <a:gradFill rotWithShape="0">
            <a:gsLst>
              <a:gs pos="0">
                <a:srgbClr val="A2C3FF"/>
              </a:gs>
              <a:gs pos="100000">
                <a:srgbClr val="3F80CE"/>
              </a:gs>
            </a:gsLst>
            <a:lin ang="5400000"/>
          </a:gra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14348" name="Line 12"/>
          <p:cNvSpPr>
            <a:spLocks noChangeShapeType="1"/>
          </p:cNvSpPr>
          <p:nvPr/>
        </p:nvSpPr>
        <p:spPr bwMode="auto">
          <a:xfrm>
            <a:off x="7531100" y="4819651"/>
            <a:ext cx="0" cy="258763"/>
          </a:xfrm>
          <a:prstGeom prst="line">
            <a:avLst/>
          </a:prstGeom>
          <a:noFill/>
          <a:ln w="25400" cap="flat" cmpd="sng">
            <a:solidFill>
              <a:srgbClr val="000000"/>
            </a:solidFill>
            <a:prstDash val="solid"/>
            <a:round/>
            <a:headEnd type="none" w="med" len="med"/>
            <a:tailEnd type="none" w="med" len="med"/>
          </a:ln>
          <a:effectLst>
            <a:outerShdw blurRad="38100" dist="20000" dir="5400000" algn="ctr" rotWithShape="0">
              <a:srgbClr val="000000">
                <a:alpha val="37999"/>
              </a:srgbClr>
            </a:outerShdw>
          </a:effectLst>
          <a:extLst>
            <a:ext uri="{909E8E84-426E-40DD-AFC4-6F175D3DCCD1}">
              <a14:hiddenFill xmlns:a14="http://schemas.microsoft.com/office/drawing/2010/main">
                <a:noFill/>
              </a14:hiddenFill>
            </a:ext>
          </a:extLst>
        </p:spPr>
        <p:txBody>
          <a:bodyPr lIns="45720" rIns="45720"/>
          <a:lstStyle/>
          <a:p>
            <a:endParaRPr lang="it-IT" altLang="it-IT"/>
          </a:p>
        </p:txBody>
      </p:sp>
      <p:sp>
        <p:nvSpPr>
          <p:cNvPr id="14349" name="Line 13"/>
          <p:cNvSpPr>
            <a:spLocks noChangeShapeType="1"/>
          </p:cNvSpPr>
          <p:nvPr/>
        </p:nvSpPr>
        <p:spPr bwMode="auto">
          <a:xfrm>
            <a:off x="8145463" y="4819651"/>
            <a:ext cx="0" cy="258763"/>
          </a:xfrm>
          <a:prstGeom prst="line">
            <a:avLst/>
          </a:prstGeom>
          <a:noFill/>
          <a:ln w="25400" cap="flat" cmpd="sng">
            <a:solidFill>
              <a:srgbClr val="000000"/>
            </a:solidFill>
            <a:prstDash val="solid"/>
            <a:round/>
            <a:headEnd type="none" w="med" len="med"/>
            <a:tailEnd type="none" w="med" len="med"/>
          </a:ln>
          <a:effectLst>
            <a:outerShdw blurRad="38100" dist="20000" dir="5400000" algn="ctr" rotWithShape="0">
              <a:srgbClr val="000000">
                <a:alpha val="37999"/>
              </a:srgbClr>
            </a:outerShdw>
          </a:effectLst>
          <a:extLst>
            <a:ext uri="{909E8E84-426E-40DD-AFC4-6F175D3DCCD1}">
              <a14:hiddenFill xmlns:a14="http://schemas.microsoft.com/office/drawing/2010/main">
                <a:noFill/>
              </a14:hiddenFill>
            </a:ext>
          </a:extLst>
        </p:spPr>
        <p:txBody>
          <a:bodyPr lIns="45720" rIns="45720"/>
          <a:lstStyle/>
          <a:p>
            <a:endParaRPr lang="it-IT" altLang="it-IT"/>
          </a:p>
        </p:txBody>
      </p:sp>
      <p:sp>
        <p:nvSpPr>
          <p:cNvPr id="14350" name="Line 14"/>
          <p:cNvSpPr>
            <a:spLocks noChangeShapeType="1"/>
          </p:cNvSpPr>
          <p:nvPr/>
        </p:nvSpPr>
        <p:spPr bwMode="auto">
          <a:xfrm>
            <a:off x="8747125" y="4819651"/>
            <a:ext cx="0" cy="354013"/>
          </a:xfrm>
          <a:prstGeom prst="line">
            <a:avLst/>
          </a:prstGeom>
          <a:noFill/>
          <a:ln w="25400" cap="flat" cmpd="sng">
            <a:solidFill>
              <a:srgbClr val="000000"/>
            </a:solidFill>
            <a:prstDash val="solid"/>
            <a:round/>
            <a:headEnd type="none" w="med" len="med"/>
            <a:tailEnd type="none" w="med" len="med"/>
          </a:ln>
          <a:effectLst>
            <a:outerShdw blurRad="38100" dist="20000" dir="5400000" algn="ctr" rotWithShape="0">
              <a:srgbClr val="000000">
                <a:alpha val="37999"/>
              </a:srgbClr>
            </a:outerShdw>
          </a:effectLst>
          <a:extLst>
            <a:ext uri="{909E8E84-426E-40DD-AFC4-6F175D3DCCD1}">
              <a14:hiddenFill xmlns:a14="http://schemas.microsoft.com/office/drawing/2010/main">
                <a:noFill/>
              </a14:hiddenFill>
            </a:ext>
          </a:extLst>
        </p:spPr>
        <p:txBody>
          <a:bodyPr lIns="45720" rIns="45720"/>
          <a:lstStyle/>
          <a:p>
            <a:endParaRPr lang="it-IT" altLang="it-IT"/>
          </a:p>
        </p:txBody>
      </p:sp>
      <p:sp>
        <p:nvSpPr>
          <p:cNvPr id="14351" name="AutoShape 15"/>
          <p:cNvSpPr>
            <a:spLocks/>
          </p:cNvSpPr>
          <p:nvPr/>
        </p:nvSpPr>
        <p:spPr bwMode="auto">
          <a:xfrm>
            <a:off x="6559551" y="2306638"/>
            <a:ext cx="3484563" cy="3078162"/>
          </a:xfrm>
          <a:custGeom>
            <a:avLst/>
            <a:gdLst>
              <a:gd name="T0" fmla="+- 0 10973 347"/>
              <a:gd name="T1" fmla="*/ T0 w 21253"/>
              <a:gd name="T2" fmla="*/ 10660 h 21320"/>
              <a:gd name="T3" fmla="+- 0 10973 347"/>
              <a:gd name="T4" fmla="*/ T3 w 21253"/>
              <a:gd name="T5" fmla="*/ 10660 h 21320"/>
              <a:gd name="T6" fmla="+- 0 10973 347"/>
              <a:gd name="T7" fmla="*/ T6 w 21253"/>
              <a:gd name="T8" fmla="*/ 10660 h 21320"/>
              <a:gd name="T9" fmla="+- 0 10973 347"/>
              <a:gd name="T10" fmla="*/ T9 w 21253"/>
              <a:gd name="T11" fmla="*/ 10660 h 21320"/>
            </a:gdLst>
            <a:ahLst/>
            <a:cxnLst>
              <a:cxn ang="0">
                <a:pos x="T1" y="T2"/>
              </a:cxn>
              <a:cxn ang="0">
                <a:pos x="T4" y="T5"/>
              </a:cxn>
              <a:cxn ang="0">
                <a:pos x="T7" y="T8"/>
              </a:cxn>
              <a:cxn ang="0">
                <a:pos x="T10" y="T11"/>
              </a:cxn>
            </a:cxnLst>
            <a:rect l="0" t="0" r="r" b="b"/>
            <a:pathLst>
              <a:path w="21253" h="21320">
                <a:moveTo>
                  <a:pt x="514" y="0"/>
                </a:moveTo>
                <a:cubicBezTo>
                  <a:pt x="83" y="1324"/>
                  <a:pt x="-347" y="2649"/>
                  <a:pt x="430" y="3216"/>
                </a:cubicBezTo>
                <a:cubicBezTo>
                  <a:pt x="1208" y="3784"/>
                  <a:pt x="5095" y="2854"/>
                  <a:pt x="5178" y="3406"/>
                </a:cubicBezTo>
                <a:cubicBezTo>
                  <a:pt x="5261" y="3957"/>
                  <a:pt x="1013" y="5566"/>
                  <a:pt x="930" y="6527"/>
                </a:cubicBezTo>
                <a:cubicBezTo>
                  <a:pt x="847" y="7489"/>
                  <a:pt x="4720" y="8498"/>
                  <a:pt x="4678" y="9176"/>
                </a:cubicBezTo>
                <a:cubicBezTo>
                  <a:pt x="4637" y="9854"/>
                  <a:pt x="694" y="9980"/>
                  <a:pt x="680" y="10595"/>
                </a:cubicBezTo>
                <a:cubicBezTo>
                  <a:pt x="666" y="11210"/>
                  <a:pt x="4637" y="12077"/>
                  <a:pt x="4595" y="12865"/>
                </a:cubicBezTo>
                <a:cubicBezTo>
                  <a:pt x="4553" y="13654"/>
                  <a:pt x="1055" y="14001"/>
                  <a:pt x="430" y="15325"/>
                </a:cubicBezTo>
                <a:cubicBezTo>
                  <a:pt x="-194" y="16649"/>
                  <a:pt x="42" y="20418"/>
                  <a:pt x="847" y="20812"/>
                </a:cubicBezTo>
                <a:cubicBezTo>
                  <a:pt x="1652" y="21206"/>
                  <a:pt x="4484" y="17690"/>
                  <a:pt x="5261" y="17690"/>
                </a:cubicBezTo>
                <a:cubicBezTo>
                  <a:pt x="6039" y="17690"/>
                  <a:pt x="4886" y="20780"/>
                  <a:pt x="5511" y="20812"/>
                </a:cubicBezTo>
                <a:cubicBezTo>
                  <a:pt x="6136" y="20843"/>
                  <a:pt x="8371" y="17816"/>
                  <a:pt x="9009" y="17879"/>
                </a:cubicBezTo>
                <a:cubicBezTo>
                  <a:pt x="9648" y="17942"/>
                  <a:pt x="8759" y="21206"/>
                  <a:pt x="9342" y="21190"/>
                </a:cubicBezTo>
                <a:cubicBezTo>
                  <a:pt x="9925" y="21174"/>
                  <a:pt x="11911" y="17769"/>
                  <a:pt x="12507" y="17785"/>
                </a:cubicBezTo>
                <a:cubicBezTo>
                  <a:pt x="13104" y="17800"/>
                  <a:pt x="11466" y="20969"/>
                  <a:pt x="12924" y="21285"/>
                </a:cubicBezTo>
                <a:cubicBezTo>
                  <a:pt x="14382" y="21600"/>
                  <a:pt x="21253" y="19677"/>
                  <a:pt x="21253" y="19677"/>
                </a:cubicBezTo>
              </a:path>
            </a:pathLst>
          </a:custGeom>
          <a:noFill/>
          <a:ln w="25400" cap="flat" cmpd="sng">
            <a:solidFill>
              <a:srgbClr val="000000"/>
            </a:solidFill>
            <a:prstDash val="solid"/>
            <a:round/>
            <a:headEnd type="none" w="med" len="med"/>
            <a:tailEnd type="none" w="med" len="med"/>
          </a:ln>
          <a:effectLst>
            <a:outerShdw blurRad="38100" dist="20000" dir="5400000" algn="ctr" rotWithShape="0">
              <a:srgbClr val="000000">
                <a:alpha val="37999"/>
              </a:srgbClr>
            </a:outerShdw>
          </a:effectLst>
          <a:extLst>
            <a:ext uri="{909E8E84-426E-40DD-AFC4-6F175D3DCCD1}">
              <a14:hiddenFill xmlns:a14="http://schemas.microsoft.com/office/drawing/2010/main">
                <a:solidFill>
                  <a:srgbClr val="FFFFFF"/>
                </a:solidFill>
              </a14:hiddenFill>
            </a:ext>
          </a:extLst>
        </p:spPr>
        <p:txBody>
          <a:bodyPr lIns="45720" rIns="45720" anchor="ctr"/>
          <a:lstStyle/>
          <a:p>
            <a:pPr algn="ctr"/>
            <a:endParaRPr lang="it-IT" altLang="it-IT"/>
          </a:p>
        </p:txBody>
      </p:sp>
      <p:sp>
        <p:nvSpPr>
          <p:cNvPr id="14352" name="Line 16"/>
          <p:cNvSpPr>
            <a:spLocks noChangeShapeType="1"/>
          </p:cNvSpPr>
          <p:nvPr/>
        </p:nvSpPr>
        <p:spPr bwMode="auto">
          <a:xfrm flipV="1">
            <a:off x="10044113" y="2470150"/>
            <a:ext cx="0" cy="2459038"/>
          </a:xfrm>
          <a:prstGeom prst="line">
            <a:avLst/>
          </a:prstGeom>
          <a:noFill/>
          <a:ln w="25400" cap="flat" cmpd="sng">
            <a:solidFill>
              <a:srgbClr val="000000"/>
            </a:solidFill>
            <a:prstDash val="solid"/>
            <a:round/>
            <a:headEnd type="none" w="med" len="med"/>
            <a:tailEnd type="triangle" w="med" len="med"/>
          </a:ln>
          <a:effectLst>
            <a:outerShdw blurRad="38100" dist="20000" dir="5400000" algn="ctr" rotWithShape="0">
              <a:srgbClr val="000000">
                <a:alpha val="37999"/>
              </a:srgbClr>
            </a:outerShdw>
          </a:effectLst>
          <a:extLst>
            <a:ext uri="{909E8E84-426E-40DD-AFC4-6F175D3DCCD1}">
              <a14:hiddenFill xmlns:a14="http://schemas.microsoft.com/office/drawing/2010/main">
                <a:noFill/>
              </a14:hiddenFill>
            </a:ext>
          </a:extLst>
        </p:spPr>
        <p:txBody>
          <a:bodyPr lIns="45720" rIns="45720"/>
          <a:lstStyle/>
          <a:p>
            <a:endParaRPr lang="it-IT" altLang="it-IT"/>
          </a:p>
        </p:txBody>
      </p:sp>
      <p:sp>
        <p:nvSpPr>
          <p:cNvPr id="14353" name="Oval 17"/>
          <p:cNvSpPr>
            <a:spLocks/>
          </p:cNvSpPr>
          <p:nvPr/>
        </p:nvSpPr>
        <p:spPr bwMode="auto">
          <a:xfrm>
            <a:off x="6559550" y="1801814"/>
            <a:ext cx="179388" cy="149225"/>
          </a:xfrm>
          <a:prstGeom prst="ellipse">
            <a:avLst/>
          </a:prstGeom>
          <a:solidFill>
            <a:srgbClr val="FFFFFF"/>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14354" name="Oval 18"/>
          <p:cNvSpPr>
            <a:spLocks/>
          </p:cNvSpPr>
          <p:nvPr/>
        </p:nvSpPr>
        <p:spPr bwMode="auto">
          <a:xfrm>
            <a:off x="6711950" y="1954214"/>
            <a:ext cx="179388" cy="149225"/>
          </a:xfrm>
          <a:prstGeom prst="ellipse">
            <a:avLst/>
          </a:prstGeom>
          <a:solidFill>
            <a:srgbClr val="FFFFFF"/>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14355" name="Oval 19"/>
          <p:cNvSpPr>
            <a:spLocks/>
          </p:cNvSpPr>
          <p:nvPr/>
        </p:nvSpPr>
        <p:spPr bwMode="auto">
          <a:xfrm>
            <a:off x="6794501" y="1727201"/>
            <a:ext cx="180975" cy="149225"/>
          </a:xfrm>
          <a:prstGeom prst="ellipse">
            <a:avLst/>
          </a:prstGeom>
          <a:solidFill>
            <a:srgbClr val="FFFFFF"/>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14356" name="Oval 20"/>
          <p:cNvSpPr>
            <a:spLocks/>
          </p:cNvSpPr>
          <p:nvPr/>
        </p:nvSpPr>
        <p:spPr bwMode="auto">
          <a:xfrm>
            <a:off x="6615114" y="1538289"/>
            <a:ext cx="179387" cy="149225"/>
          </a:xfrm>
          <a:prstGeom prst="ellipse">
            <a:avLst/>
          </a:prstGeom>
          <a:solidFill>
            <a:srgbClr val="FFFFFF"/>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14357" name="AutoShape 21"/>
          <p:cNvSpPr>
            <a:spLocks/>
          </p:cNvSpPr>
          <p:nvPr/>
        </p:nvSpPr>
        <p:spPr bwMode="auto">
          <a:xfrm>
            <a:off x="7135814" y="1995488"/>
            <a:ext cx="204787" cy="18891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5514"/>
                </a:moveTo>
                <a:lnTo>
                  <a:pt x="4388" y="0"/>
                </a:lnTo>
                <a:lnTo>
                  <a:pt x="10800" y="5992"/>
                </a:lnTo>
                <a:lnTo>
                  <a:pt x="17212" y="0"/>
                </a:lnTo>
                <a:lnTo>
                  <a:pt x="21600" y="5514"/>
                </a:lnTo>
                <a:lnTo>
                  <a:pt x="15944" y="10800"/>
                </a:lnTo>
                <a:lnTo>
                  <a:pt x="21600" y="16086"/>
                </a:lnTo>
                <a:lnTo>
                  <a:pt x="17212" y="21600"/>
                </a:lnTo>
                <a:lnTo>
                  <a:pt x="10800" y="15608"/>
                </a:lnTo>
                <a:lnTo>
                  <a:pt x="4388" y="21600"/>
                </a:lnTo>
                <a:lnTo>
                  <a:pt x="0" y="16086"/>
                </a:lnTo>
                <a:lnTo>
                  <a:pt x="5656" y="10800"/>
                </a:lnTo>
                <a:close/>
              </a:path>
            </a:pathLst>
          </a:custGeom>
          <a:solidFill>
            <a:srgbClr val="FFFF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14358" name="AutoShape 22"/>
          <p:cNvSpPr>
            <a:spLocks/>
          </p:cNvSpPr>
          <p:nvPr/>
        </p:nvSpPr>
        <p:spPr bwMode="auto">
          <a:xfrm>
            <a:off x="9393239" y="1846263"/>
            <a:ext cx="249237" cy="21431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5713"/>
                </a:moveTo>
                <a:lnTo>
                  <a:pt x="3749" y="0"/>
                </a:lnTo>
                <a:lnTo>
                  <a:pt x="10800" y="6275"/>
                </a:lnTo>
                <a:lnTo>
                  <a:pt x="17851" y="0"/>
                </a:lnTo>
                <a:lnTo>
                  <a:pt x="21600" y="5713"/>
                </a:lnTo>
                <a:lnTo>
                  <a:pt x="15884" y="10800"/>
                </a:lnTo>
                <a:lnTo>
                  <a:pt x="21600" y="15887"/>
                </a:lnTo>
                <a:lnTo>
                  <a:pt x="17851" y="21600"/>
                </a:lnTo>
                <a:lnTo>
                  <a:pt x="10800" y="15325"/>
                </a:lnTo>
                <a:lnTo>
                  <a:pt x="3749" y="21600"/>
                </a:lnTo>
                <a:lnTo>
                  <a:pt x="0" y="15887"/>
                </a:lnTo>
                <a:lnTo>
                  <a:pt x="5716" y="10800"/>
                </a:lnTo>
                <a:close/>
              </a:path>
            </a:pathLst>
          </a:custGeom>
          <a:solidFill>
            <a:srgbClr val="FFFF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14359" name="Rectangle 23"/>
          <p:cNvSpPr>
            <a:spLocks/>
          </p:cNvSpPr>
          <p:nvPr/>
        </p:nvSpPr>
        <p:spPr bwMode="auto">
          <a:xfrm>
            <a:off x="1919289" y="517525"/>
            <a:ext cx="3468687" cy="541686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spAutoFit/>
          </a:bodyPr>
          <a:lstStyle>
            <a:lvl1pPr marL="95250" indent="-95250">
              <a:defRPr>
                <a:solidFill>
                  <a:srgbClr val="000000"/>
                </a:solidFill>
                <a:latin typeface="Calibri" charset="0"/>
                <a:ea typeface="Calibri" charset="0"/>
                <a:cs typeface="Calibri" charset="0"/>
                <a:sym typeface="Calibri" charset="0"/>
              </a:defRPr>
            </a:lvl1pPr>
            <a:lvl2pPr>
              <a:defRPr>
                <a:solidFill>
                  <a:srgbClr val="000000"/>
                </a:solidFill>
                <a:latin typeface="Calibri" charset="0"/>
                <a:ea typeface="Calibri" charset="0"/>
                <a:cs typeface="Calibri" charset="0"/>
                <a:sym typeface="Calibri" charset="0"/>
              </a:defRPr>
            </a:lvl2pPr>
            <a:lvl3pPr>
              <a:defRPr>
                <a:solidFill>
                  <a:srgbClr val="000000"/>
                </a:solidFill>
                <a:latin typeface="Calibri" charset="0"/>
                <a:ea typeface="Calibri" charset="0"/>
                <a:cs typeface="Calibri" charset="0"/>
                <a:sym typeface="Calibri" charset="0"/>
              </a:defRPr>
            </a:lvl3pPr>
            <a:lvl4pPr>
              <a:defRPr>
                <a:solidFill>
                  <a:srgbClr val="000000"/>
                </a:solidFill>
                <a:latin typeface="Calibri" charset="0"/>
                <a:ea typeface="Calibri" charset="0"/>
                <a:cs typeface="Calibri" charset="0"/>
                <a:sym typeface="Calibri" charset="0"/>
              </a:defRPr>
            </a:lvl4pPr>
            <a:lvl5pPr>
              <a:defRPr>
                <a:solidFill>
                  <a:srgbClr val="000000"/>
                </a:solidFill>
                <a:latin typeface="Calibri" charset="0"/>
                <a:ea typeface="Calibri" charset="0"/>
                <a:cs typeface="Calibri" charset="0"/>
                <a:sym typeface="Calibri" charset="0"/>
              </a:defRPr>
            </a:lvl5pPr>
            <a:lvl6pPr marL="457200" indent="1828800" defTabSz="457200" fontAlgn="base" hangingPunct="0">
              <a:spcBef>
                <a:spcPct val="0"/>
              </a:spcBef>
              <a:spcAft>
                <a:spcPct val="0"/>
              </a:spcAft>
              <a:defRPr>
                <a:solidFill>
                  <a:srgbClr val="000000"/>
                </a:solidFill>
                <a:latin typeface="Calibri" charset="0"/>
                <a:ea typeface="Calibri" charset="0"/>
                <a:cs typeface="Calibri" charset="0"/>
                <a:sym typeface="Calibri" charset="0"/>
              </a:defRPr>
            </a:lvl6pPr>
            <a:lvl7pPr marL="914400" indent="1828800" defTabSz="457200" fontAlgn="base" hangingPunct="0">
              <a:spcBef>
                <a:spcPct val="0"/>
              </a:spcBef>
              <a:spcAft>
                <a:spcPct val="0"/>
              </a:spcAft>
              <a:defRPr>
                <a:solidFill>
                  <a:srgbClr val="000000"/>
                </a:solidFill>
                <a:latin typeface="Calibri" charset="0"/>
                <a:ea typeface="Calibri" charset="0"/>
                <a:cs typeface="Calibri" charset="0"/>
                <a:sym typeface="Calibri" charset="0"/>
              </a:defRPr>
            </a:lvl7pPr>
            <a:lvl8pPr marL="1371600" indent="1828800" defTabSz="457200" fontAlgn="base" hangingPunct="0">
              <a:spcBef>
                <a:spcPct val="0"/>
              </a:spcBef>
              <a:spcAft>
                <a:spcPct val="0"/>
              </a:spcAft>
              <a:defRPr>
                <a:solidFill>
                  <a:srgbClr val="000000"/>
                </a:solidFill>
                <a:latin typeface="Calibri" charset="0"/>
                <a:ea typeface="Calibri" charset="0"/>
                <a:cs typeface="Calibri" charset="0"/>
                <a:sym typeface="Calibri" charset="0"/>
              </a:defRPr>
            </a:lvl8pPr>
            <a:lvl9pPr marL="1828800" indent="1828800" defTabSz="457200" fontAlgn="base" hangingPunct="0">
              <a:spcBef>
                <a:spcPct val="0"/>
              </a:spcBef>
              <a:spcAft>
                <a:spcPct val="0"/>
              </a:spcAft>
              <a:defRPr>
                <a:solidFill>
                  <a:srgbClr val="000000"/>
                </a:solidFill>
                <a:latin typeface="Calibri" charset="0"/>
                <a:ea typeface="Calibri" charset="0"/>
                <a:cs typeface="Calibri" charset="0"/>
                <a:sym typeface="Calibri" charset="0"/>
              </a:defRPr>
            </a:lvl9pPr>
          </a:lstStyle>
          <a:p>
            <a:r>
              <a:rPr lang="it-IT" altLang="it-IT" sz="2000">
                <a:solidFill>
                  <a:srgbClr val="FF0000"/>
                </a:solidFill>
              </a:rPr>
              <a:t>TECNIQUE </a:t>
            </a:r>
          </a:p>
          <a:p>
            <a:endParaRPr lang="it-IT" altLang="it-IT" sz="2000">
              <a:solidFill>
                <a:srgbClr val="FF0000"/>
              </a:solidFill>
            </a:endParaRPr>
          </a:p>
          <a:p>
            <a:r>
              <a:rPr lang="it-IT" altLang="it-IT">
                <a:solidFill>
                  <a:srgbClr val="FF0000"/>
                </a:solidFill>
              </a:rPr>
              <a:t>EXERCISE N°10</a:t>
            </a:r>
          </a:p>
          <a:p>
            <a:endParaRPr lang="it-IT" altLang="it-IT">
              <a:solidFill>
                <a:srgbClr val="FF0000"/>
              </a:solidFill>
            </a:endParaRPr>
          </a:p>
          <a:p>
            <a:r>
              <a:rPr lang="it-IT" altLang="it-IT"/>
              <a:t>A star whit the ball around the cones, dribble the line black and pass the ball to B. B recives and pass. </a:t>
            </a:r>
          </a:p>
          <a:p>
            <a:endParaRPr lang="it-IT" altLang="it-IT">
              <a:solidFill>
                <a:srgbClr val="FF0000"/>
              </a:solidFill>
            </a:endParaRPr>
          </a:p>
          <a:p>
            <a:r>
              <a:rPr lang="it-IT" altLang="it-IT">
                <a:solidFill>
                  <a:srgbClr val="FF0000"/>
                </a:solidFill>
              </a:rPr>
              <a:t>Variant</a:t>
            </a:r>
          </a:p>
          <a:p>
            <a:r>
              <a:rPr lang="it-IT" altLang="it-IT"/>
              <a:t>B recives the pass to A and shoot drive</a:t>
            </a:r>
          </a:p>
          <a:p>
            <a:endParaRPr lang="it-IT" altLang="it-IT">
              <a:solidFill>
                <a:srgbClr val="FF0000"/>
              </a:solidFill>
            </a:endParaRPr>
          </a:p>
          <a:p>
            <a:r>
              <a:rPr lang="it-IT" altLang="it-IT">
                <a:solidFill>
                  <a:srgbClr val="FF0000"/>
                </a:solidFill>
              </a:rPr>
              <a:t>SKILL AQUISITION</a:t>
            </a:r>
          </a:p>
          <a:p>
            <a:pPr>
              <a:buSzPct val="100000"/>
              <a:buFontTx/>
              <a:buChar char="-"/>
            </a:pPr>
            <a:r>
              <a:rPr lang="it-IT" altLang="it-IT"/>
              <a:t>Dribbling </a:t>
            </a:r>
          </a:p>
          <a:p>
            <a:pPr>
              <a:buSzPct val="100000"/>
              <a:buFontTx/>
              <a:buChar char="-"/>
            </a:pPr>
            <a:r>
              <a:rPr lang="it-IT" altLang="it-IT"/>
              <a:t>Jump</a:t>
            </a:r>
          </a:p>
          <a:p>
            <a:pPr>
              <a:buSzPct val="100000"/>
              <a:buFontTx/>
              <a:buChar char="-"/>
            </a:pPr>
            <a:r>
              <a:rPr lang="it-IT" altLang="it-IT"/>
              <a:t>Push</a:t>
            </a:r>
          </a:p>
          <a:p>
            <a:pPr>
              <a:buSzPct val="100000"/>
              <a:buFontTx/>
              <a:buChar char="-"/>
            </a:pPr>
            <a:r>
              <a:rPr lang="it-IT" altLang="it-IT"/>
              <a:t>Sweep hit</a:t>
            </a:r>
          </a:p>
          <a:p>
            <a:pPr>
              <a:buSzPct val="100000"/>
              <a:buFontTx/>
              <a:buChar char="-"/>
            </a:pPr>
            <a:r>
              <a:rPr lang="it-IT" altLang="it-IT"/>
              <a:t>Drive</a:t>
            </a:r>
          </a:p>
        </p:txBody>
      </p:sp>
      <p:grpSp>
        <p:nvGrpSpPr>
          <p:cNvPr id="14360" name="Group 24"/>
          <p:cNvGrpSpPr>
            <a:grpSpLocks/>
          </p:cNvGrpSpPr>
          <p:nvPr/>
        </p:nvGrpSpPr>
        <p:grpSpPr bwMode="auto">
          <a:xfrm>
            <a:off x="1998663" y="6500815"/>
            <a:ext cx="684020" cy="200055"/>
            <a:chOff x="0" y="0"/>
            <a:chExt cx="684292" cy="200988"/>
          </a:xfrm>
        </p:grpSpPr>
        <p:sp>
          <p:nvSpPr>
            <p:cNvPr id="14361" name="Rectangle 25"/>
            <p:cNvSpPr>
              <a:spLocks/>
            </p:cNvSpPr>
            <p:nvPr/>
          </p:nvSpPr>
          <p:spPr bwMode="auto">
            <a:xfrm>
              <a:off x="174975" y="0"/>
              <a:ext cx="509317" cy="2009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lvl1pPr>
                <a:defRPr>
                  <a:solidFill>
                    <a:srgbClr val="000000"/>
                  </a:solidFill>
                  <a:latin typeface="Calibri" charset="0"/>
                  <a:ea typeface="Calibri" charset="0"/>
                  <a:cs typeface="Calibri" charset="0"/>
                  <a:sym typeface="Calibri" charset="0"/>
                </a:defRPr>
              </a:lvl1pPr>
              <a:lvl2pPr>
                <a:defRPr>
                  <a:solidFill>
                    <a:srgbClr val="000000"/>
                  </a:solidFill>
                  <a:latin typeface="Calibri" charset="0"/>
                  <a:ea typeface="Calibri" charset="0"/>
                  <a:cs typeface="Calibri" charset="0"/>
                  <a:sym typeface="Calibri" charset="0"/>
                </a:defRPr>
              </a:lvl2pPr>
              <a:lvl3pPr>
                <a:defRPr>
                  <a:solidFill>
                    <a:srgbClr val="000000"/>
                  </a:solidFill>
                  <a:latin typeface="Calibri" charset="0"/>
                  <a:ea typeface="Calibri" charset="0"/>
                  <a:cs typeface="Calibri" charset="0"/>
                  <a:sym typeface="Calibri" charset="0"/>
                </a:defRPr>
              </a:lvl3pPr>
              <a:lvl4pPr>
                <a:defRPr>
                  <a:solidFill>
                    <a:srgbClr val="000000"/>
                  </a:solidFill>
                  <a:latin typeface="Calibri" charset="0"/>
                  <a:ea typeface="Calibri" charset="0"/>
                  <a:cs typeface="Calibri" charset="0"/>
                  <a:sym typeface="Calibri" charset="0"/>
                </a:defRPr>
              </a:lvl4pPr>
              <a:lvl5pPr>
                <a:defRPr>
                  <a:solidFill>
                    <a:srgbClr val="000000"/>
                  </a:solidFill>
                  <a:latin typeface="Calibri" charset="0"/>
                  <a:ea typeface="Calibri" charset="0"/>
                  <a:cs typeface="Calibri" charset="0"/>
                  <a:sym typeface="Calibri" charset="0"/>
                </a:defRPr>
              </a:lvl5pPr>
              <a:lvl6pPr marL="457200" indent="1828800" fontAlgn="base" hangingPunct="0">
                <a:spcBef>
                  <a:spcPct val="0"/>
                </a:spcBef>
                <a:spcAft>
                  <a:spcPct val="0"/>
                </a:spcAft>
                <a:defRPr>
                  <a:solidFill>
                    <a:srgbClr val="000000"/>
                  </a:solidFill>
                  <a:latin typeface="Calibri" charset="0"/>
                  <a:ea typeface="Calibri" charset="0"/>
                  <a:cs typeface="Calibri" charset="0"/>
                  <a:sym typeface="Calibri" charset="0"/>
                </a:defRPr>
              </a:lvl6pPr>
              <a:lvl7pPr marL="914400" indent="1828800" fontAlgn="base" hangingPunct="0">
                <a:spcBef>
                  <a:spcPct val="0"/>
                </a:spcBef>
                <a:spcAft>
                  <a:spcPct val="0"/>
                </a:spcAft>
                <a:defRPr>
                  <a:solidFill>
                    <a:srgbClr val="000000"/>
                  </a:solidFill>
                  <a:latin typeface="Calibri" charset="0"/>
                  <a:ea typeface="Calibri" charset="0"/>
                  <a:cs typeface="Calibri" charset="0"/>
                  <a:sym typeface="Calibri" charset="0"/>
                </a:defRPr>
              </a:lvl7pPr>
              <a:lvl8pPr marL="1371600" indent="1828800" fontAlgn="base" hangingPunct="0">
                <a:spcBef>
                  <a:spcPct val="0"/>
                </a:spcBef>
                <a:spcAft>
                  <a:spcPct val="0"/>
                </a:spcAft>
                <a:defRPr>
                  <a:solidFill>
                    <a:srgbClr val="000000"/>
                  </a:solidFill>
                  <a:latin typeface="Calibri" charset="0"/>
                  <a:ea typeface="Calibri" charset="0"/>
                  <a:cs typeface="Calibri" charset="0"/>
                  <a:sym typeface="Calibri" charset="0"/>
                </a:defRPr>
              </a:lvl8pPr>
              <a:lvl9pPr marL="1828800" indent="1828800" fontAlgn="base" hangingPunct="0">
                <a:spcBef>
                  <a:spcPct val="0"/>
                </a:spcBef>
                <a:spcAft>
                  <a:spcPct val="0"/>
                </a:spcAft>
                <a:defRPr>
                  <a:solidFill>
                    <a:srgbClr val="000000"/>
                  </a:solidFill>
                  <a:latin typeface="Calibri" charset="0"/>
                  <a:ea typeface="Calibri" charset="0"/>
                  <a:cs typeface="Calibri" charset="0"/>
                  <a:sym typeface="Calibri" charset="0"/>
                </a:defRPr>
              </a:lvl9pPr>
            </a:lstStyle>
            <a:p>
              <a:r>
                <a:rPr lang="it-IT" altLang="it-IT" sz="700"/>
                <a:t>Marta Ruffi</a:t>
              </a:r>
            </a:p>
          </p:txBody>
        </p:sp>
        <p:pic>
          <p:nvPicPr>
            <p:cNvPr id="14362" name="Picture 26" descr="pasted-image.tif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3754"/>
              <a:ext cx="178232" cy="1782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Tree>
    <p:extLst>
      <p:ext uri="{BB962C8B-B14F-4D97-AF65-F5344CB8AC3E}">
        <p14:creationId xmlns:p14="http://schemas.microsoft.com/office/powerpoint/2010/main" val="296226612"/>
      </p:ext>
    </p:extLst>
  </p:cSld>
  <p:clrMapOvr>
    <a:masterClrMapping/>
  </p:clrMapOvr>
  <p:transition spd="med"/>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p:cNvSpPr>
          <p:nvPr/>
        </p:nvSpPr>
        <p:spPr bwMode="auto">
          <a:xfrm>
            <a:off x="2960502" y="2971334"/>
            <a:ext cx="6389687" cy="70788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spAutoFit/>
          </a:bodyPr>
          <a:lstStyle/>
          <a:p>
            <a:pPr algn="ctr"/>
            <a:r>
              <a:rPr lang="it-IT" altLang="it-IT" sz="4000">
                <a:solidFill>
                  <a:srgbClr val="FF0000"/>
                </a:solidFill>
              </a:rPr>
              <a:t>GAME FORM</a:t>
            </a:r>
          </a:p>
        </p:txBody>
      </p:sp>
      <p:grpSp>
        <p:nvGrpSpPr>
          <p:cNvPr id="15363" name="Group 3"/>
          <p:cNvGrpSpPr>
            <a:grpSpLocks/>
          </p:cNvGrpSpPr>
          <p:nvPr/>
        </p:nvGrpSpPr>
        <p:grpSpPr bwMode="auto">
          <a:xfrm>
            <a:off x="1998663" y="6500815"/>
            <a:ext cx="684020" cy="200055"/>
            <a:chOff x="0" y="0"/>
            <a:chExt cx="684292" cy="200988"/>
          </a:xfrm>
        </p:grpSpPr>
        <p:sp>
          <p:nvSpPr>
            <p:cNvPr id="15364" name="Rectangle 4"/>
            <p:cNvSpPr>
              <a:spLocks/>
            </p:cNvSpPr>
            <p:nvPr/>
          </p:nvSpPr>
          <p:spPr bwMode="auto">
            <a:xfrm>
              <a:off x="174975" y="0"/>
              <a:ext cx="509317" cy="2009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lvl1pPr>
                <a:defRPr>
                  <a:solidFill>
                    <a:srgbClr val="000000"/>
                  </a:solidFill>
                  <a:latin typeface="Calibri" charset="0"/>
                  <a:ea typeface="Calibri" charset="0"/>
                  <a:cs typeface="Calibri" charset="0"/>
                  <a:sym typeface="Calibri" charset="0"/>
                </a:defRPr>
              </a:lvl1pPr>
              <a:lvl2pPr>
                <a:defRPr>
                  <a:solidFill>
                    <a:srgbClr val="000000"/>
                  </a:solidFill>
                  <a:latin typeface="Calibri" charset="0"/>
                  <a:ea typeface="Calibri" charset="0"/>
                  <a:cs typeface="Calibri" charset="0"/>
                  <a:sym typeface="Calibri" charset="0"/>
                </a:defRPr>
              </a:lvl2pPr>
              <a:lvl3pPr>
                <a:defRPr>
                  <a:solidFill>
                    <a:srgbClr val="000000"/>
                  </a:solidFill>
                  <a:latin typeface="Calibri" charset="0"/>
                  <a:ea typeface="Calibri" charset="0"/>
                  <a:cs typeface="Calibri" charset="0"/>
                  <a:sym typeface="Calibri" charset="0"/>
                </a:defRPr>
              </a:lvl3pPr>
              <a:lvl4pPr>
                <a:defRPr>
                  <a:solidFill>
                    <a:srgbClr val="000000"/>
                  </a:solidFill>
                  <a:latin typeface="Calibri" charset="0"/>
                  <a:ea typeface="Calibri" charset="0"/>
                  <a:cs typeface="Calibri" charset="0"/>
                  <a:sym typeface="Calibri" charset="0"/>
                </a:defRPr>
              </a:lvl4pPr>
              <a:lvl5pPr>
                <a:defRPr>
                  <a:solidFill>
                    <a:srgbClr val="000000"/>
                  </a:solidFill>
                  <a:latin typeface="Calibri" charset="0"/>
                  <a:ea typeface="Calibri" charset="0"/>
                  <a:cs typeface="Calibri" charset="0"/>
                  <a:sym typeface="Calibri" charset="0"/>
                </a:defRPr>
              </a:lvl5pPr>
              <a:lvl6pPr marL="457200" indent="1828800" fontAlgn="base" hangingPunct="0">
                <a:spcBef>
                  <a:spcPct val="0"/>
                </a:spcBef>
                <a:spcAft>
                  <a:spcPct val="0"/>
                </a:spcAft>
                <a:defRPr>
                  <a:solidFill>
                    <a:srgbClr val="000000"/>
                  </a:solidFill>
                  <a:latin typeface="Calibri" charset="0"/>
                  <a:ea typeface="Calibri" charset="0"/>
                  <a:cs typeface="Calibri" charset="0"/>
                  <a:sym typeface="Calibri" charset="0"/>
                </a:defRPr>
              </a:lvl6pPr>
              <a:lvl7pPr marL="914400" indent="1828800" fontAlgn="base" hangingPunct="0">
                <a:spcBef>
                  <a:spcPct val="0"/>
                </a:spcBef>
                <a:spcAft>
                  <a:spcPct val="0"/>
                </a:spcAft>
                <a:defRPr>
                  <a:solidFill>
                    <a:srgbClr val="000000"/>
                  </a:solidFill>
                  <a:latin typeface="Calibri" charset="0"/>
                  <a:ea typeface="Calibri" charset="0"/>
                  <a:cs typeface="Calibri" charset="0"/>
                  <a:sym typeface="Calibri" charset="0"/>
                </a:defRPr>
              </a:lvl7pPr>
              <a:lvl8pPr marL="1371600" indent="1828800" fontAlgn="base" hangingPunct="0">
                <a:spcBef>
                  <a:spcPct val="0"/>
                </a:spcBef>
                <a:spcAft>
                  <a:spcPct val="0"/>
                </a:spcAft>
                <a:defRPr>
                  <a:solidFill>
                    <a:srgbClr val="000000"/>
                  </a:solidFill>
                  <a:latin typeface="Calibri" charset="0"/>
                  <a:ea typeface="Calibri" charset="0"/>
                  <a:cs typeface="Calibri" charset="0"/>
                  <a:sym typeface="Calibri" charset="0"/>
                </a:defRPr>
              </a:lvl8pPr>
              <a:lvl9pPr marL="1828800" indent="1828800" fontAlgn="base" hangingPunct="0">
                <a:spcBef>
                  <a:spcPct val="0"/>
                </a:spcBef>
                <a:spcAft>
                  <a:spcPct val="0"/>
                </a:spcAft>
                <a:defRPr>
                  <a:solidFill>
                    <a:srgbClr val="000000"/>
                  </a:solidFill>
                  <a:latin typeface="Calibri" charset="0"/>
                  <a:ea typeface="Calibri" charset="0"/>
                  <a:cs typeface="Calibri" charset="0"/>
                  <a:sym typeface="Calibri" charset="0"/>
                </a:defRPr>
              </a:lvl9pPr>
            </a:lstStyle>
            <a:p>
              <a:r>
                <a:rPr lang="it-IT" altLang="it-IT" sz="700"/>
                <a:t>Marta Ruffi</a:t>
              </a:r>
            </a:p>
          </p:txBody>
        </p:sp>
        <p:pic>
          <p:nvPicPr>
            <p:cNvPr id="15365" name="Picture 5" descr="pasted-image.tif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3754"/>
              <a:ext cx="178232" cy="1782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Tree>
    <p:extLst>
      <p:ext uri="{BB962C8B-B14F-4D97-AF65-F5344CB8AC3E}">
        <p14:creationId xmlns:p14="http://schemas.microsoft.com/office/powerpoint/2010/main" val="813574138"/>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1" name="Picture 1" descr="image3.jpe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486650" y="242888"/>
            <a:ext cx="4320382" cy="304720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5362" name="Picture 2" descr="image3.jpe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486650" y="3567113"/>
            <a:ext cx="4320382" cy="304720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nvGrpSpPr>
          <p:cNvPr id="15363" name="Group 3"/>
          <p:cNvGrpSpPr>
            <a:grpSpLocks/>
          </p:cNvGrpSpPr>
          <p:nvPr/>
        </p:nvGrpSpPr>
        <p:grpSpPr bwMode="auto">
          <a:xfrm>
            <a:off x="2880519" y="171450"/>
            <a:ext cx="1620044" cy="653072"/>
            <a:chOff x="0" y="0"/>
            <a:chExt cx="3240005" cy="1305741"/>
          </a:xfrm>
        </p:grpSpPr>
        <p:sp>
          <p:nvSpPr>
            <p:cNvPr id="15364" name="Rectangle 4"/>
            <p:cNvSpPr>
              <a:spLocks/>
            </p:cNvSpPr>
            <p:nvPr/>
          </p:nvSpPr>
          <p:spPr bwMode="auto">
            <a:xfrm>
              <a:off x="0" y="0"/>
              <a:ext cx="3240005" cy="1305741"/>
            </a:xfrm>
            <a:prstGeom prst="rect">
              <a:avLst/>
            </a:prstGeom>
            <a:solidFill>
              <a:srgbClr val="F76028"/>
            </a:solidFill>
            <a:ln w="9525" cap="flat" cmpd="sng">
              <a:solidFill>
                <a:srgbClr val="F95815"/>
              </a:solidFill>
              <a:prstDash val="solid"/>
              <a:round/>
              <a:headEnd type="none" w="med" len="med"/>
              <a:tailEnd type="none" w="med" len="med"/>
            </a:ln>
            <a:effectLst>
              <a:outerShdw blurRad="38100" dist="23000" dir="5400000" algn="ctr" rotWithShape="0">
                <a:srgbClr val="000000">
                  <a:alpha val="34999"/>
                </a:srgbClr>
              </a:outerShdw>
            </a:effectLst>
          </p:spPr>
          <p:txBody>
            <a:bodyPr lIns="25400" tIns="25400" rIns="25400" bIns="25400" anchor="ctr"/>
            <a:lstStyle>
              <a:lvl1pPr defTabSz="457200">
                <a:defRPr sz="5000">
                  <a:solidFill>
                    <a:srgbClr val="000000"/>
                  </a:solidFill>
                  <a:latin typeface="Helvetica" charset="0"/>
                  <a:ea typeface="Helvetica" charset="0"/>
                  <a:cs typeface="Helvetica" charset="0"/>
                  <a:sym typeface="Helvetica" charset="0"/>
                </a:defRPr>
              </a:lvl1pPr>
              <a:lvl2pPr defTabSz="457200">
                <a:defRPr sz="5000">
                  <a:solidFill>
                    <a:srgbClr val="000000"/>
                  </a:solidFill>
                  <a:latin typeface="Helvetica" charset="0"/>
                  <a:ea typeface="Helvetica" charset="0"/>
                  <a:cs typeface="Helvetica" charset="0"/>
                  <a:sym typeface="Helvetica" charset="0"/>
                </a:defRPr>
              </a:lvl2pPr>
              <a:lvl3pPr defTabSz="457200">
                <a:defRPr sz="5000">
                  <a:solidFill>
                    <a:srgbClr val="000000"/>
                  </a:solidFill>
                  <a:latin typeface="Helvetica" charset="0"/>
                  <a:ea typeface="Helvetica" charset="0"/>
                  <a:cs typeface="Helvetica" charset="0"/>
                  <a:sym typeface="Helvetica" charset="0"/>
                </a:defRPr>
              </a:lvl3pPr>
              <a:lvl4pPr defTabSz="457200">
                <a:defRPr sz="5000">
                  <a:solidFill>
                    <a:srgbClr val="000000"/>
                  </a:solidFill>
                  <a:latin typeface="Helvetica" charset="0"/>
                  <a:ea typeface="Helvetica" charset="0"/>
                  <a:cs typeface="Helvetica" charset="0"/>
                  <a:sym typeface="Helvetica" charset="0"/>
                </a:defRPr>
              </a:lvl4pPr>
              <a:lvl5pPr defTabSz="457200">
                <a:defRPr sz="5000">
                  <a:solidFill>
                    <a:srgbClr val="000000"/>
                  </a:solidFill>
                  <a:latin typeface="Helvetica" charset="0"/>
                  <a:ea typeface="Helvetica" charset="0"/>
                  <a:cs typeface="Helvetica" charset="0"/>
                  <a:sym typeface="Helvetica" charset="0"/>
                </a:defRPr>
              </a:lvl5pPr>
              <a:lvl6pPr marL="457200" algn="ctr" defTabSz="457200"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6pPr>
              <a:lvl7pPr marL="914400" algn="ctr" defTabSz="457200"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7pPr>
              <a:lvl8pPr marL="1371600" algn="ctr" defTabSz="457200"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8pPr>
              <a:lvl9pPr marL="1828800" algn="ctr" defTabSz="457200"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9pPr>
            </a:lstStyle>
            <a:p>
              <a:endParaRPr lang="it-IT" altLang="it-IT" sz="1500">
                <a:solidFill>
                  <a:srgbClr val="FFFFFF"/>
                </a:solidFill>
                <a:latin typeface="Calibri" charset="0"/>
                <a:ea typeface="Calibri" charset="0"/>
                <a:cs typeface="Calibri" charset="0"/>
                <a:sym typeface="Calibri" charset="0"/>
              </a:endParaRPr>
            </a:p>
          </p:txBody>
        </p:sp>
        <p:sp>
          <p:nvSpPr>
            <p:cNvPr id="15365" name="Rectangle 5"/>
            <p:cNvSpPr>
              <a:spLocks/>
            </p:cNvSpPr>
            <p:nvPr/>
          </p:nvSpPr>
          <p:spPr bwMode="auto">
            <a:xfrm>
              <a:off x="520939" y="382806"/>
              <a:ext cx="2198126" cy="55382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59" tIns="22859" rIns="22859" bIns="22859">
              <a:spAutoFit/>
            </a:bodyPr>
            <a:lstStyle>
              <a:lvl1pPr defTabSz="457200">
                <a:defRPr sz="5000">
                  <a:solidFill>
                    <a:srgbClr val="000000"/>
                  </a:solidFill>
                  <a:latin typeface="Helvetica" charset="0"/>
                  <a:ea typeface="Helvetica" charset="0"/>
                  <a:cs typeface="Helvetica" charset="0"/>
                  <a:sym typeface="Helvetica" charset="0"/>
                </a:defRPr>
              </a:lvl1pPr>
              <a:lvl2pPr defTabSz="457200">
                <a:defRPr sz="5000">
                  <a:solidFill>
                    <a:srgbClr val="000000"/>
                  </a:solidFill>
                  <a:latin typeface="Helvetica" charset="0"/>
                  <a:ea typeface="Helvetica" charset="0"/>
                  <a:cs typeface="Helvetica" charset="0"/>
                  <a:sym typeface="Helvetica" charset="0"/>
                </a:defRPr>
              </a:lvl2pPr>
              <a:lvl3pPr defTabSz="457200">
                <a:defRPr sz="5000">
                  <a:solidFill>
                    <a:srgbClr val="000000"/>
                  </a:solidFill>
                  <a:latin typeface="Helvetica" charset="0"/>
                  <a:ea typeface="Helvetica" charset="0"/>
                  <a:cs typeface="Helvetica" charset="0"/>
                  <a:sym typeface="Helvetica" charset="0"/>
                </a:defRPr>
              </a:lvl3pPr>
              <a:lvl4pPr defTabSz="457200">
                <a:defRPr sz="5000">
                  <a:solidFill>
                    <a:srgbClr val="000000"/>
                  </a:solidFill>
                  <a:latin typeface="Helvetica" charset="0"/>
                  <a:ea typeface="Helvetica" charset="0"/>
                  <a:cs typeface="Helvetica" charset="0"/>
                  <a:sym typeface="Helvetica" charset="0"/>
                </a:defRPr>
              </a:lvl4pPr>
              <a:lvl5pPr defTabSz="457200">
                <a:defRPr sz="5000">
                  <a:solidFill>
                    <a:srgbClr val="000000"/>
                  </a:solidFill>
                  <a:latin typeface="Helvetica" charset="0"/>
                  <a:ea typeface="Helvetica" charset="0"/>
                  <a:cs typeface="Helvetica" charset="0"/>
                  <a:sym typeface="Helvetica" charset="0"/>
                </a:defRPr>
              </a:lvl5pPr>
              <a:lvl6pPr marL="457200" algn="ctr" defTabSz="457200"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6pPr>
              <a:lvl7pPr marL="914400" algn="ctr" defTabSz="457200"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7pPr>
              <a:lvl8pPr marL="1371600" algn="ctr" defTabSz="457200"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8pPr>
              <a:lvl9pPr marL="1828800" algn="ctr" defTabSz="457200"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9pPr>
            </a:lstStyle>
            <a:p>
              <a:pPr algn="l"/>
              <a:r>
                <a:rPr lang="it-IT" altLang="it-IT" sz="1500" b="1" i="1">
                  <a:latin typeface="Calibri" charset="0"/>
                  <a:ea typeface="Calibri" charset="0"/>
                  <a:cs typeface="Calibri" charset="0"/>
                  <a:sym typeface="Calibri" charset="0"/>
                </a:rPr>
                <a:t>Game Phase</a:t>
              </a:r>
            </a:p>
          </p:txBody>
        </p:sp>
      </p:grpSp>
      <p:sp>
        <p:nvSpPr>
          <p:cNvPr id="15366" name="Line 6"/>
          <p:cNvSpPr>
            <a:spLocks noChangeShapeType="1"/>
          </p:cNvSpPr>
          <p:nvPr/>
        </p:nvSpPr>
        <p:spPr bwMode="auto">
          <a:xfrm flipH="1">
            <a:off x="9613107" y="1497807"/>
            <a:ext cx="12700" cy="737394"/>
          </a:xfrm>
          <a:prstGeom prst="line">
            <a:avLst/>
          </a:prstGeom>
          <a:noFill/>
          <a:ln w="57150" cap="flat" cmpd="sng">
            <a:solidFill>
              <a:srgbClr val="000000"/>
            </a:solidFill>
            <a:prstDash val="dash"/>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15367" name="Oval 7"/>
          <p:cNvSpPr>
            <a:spLocks/>
          </p:cNvSpPr>
          <p:nvPr/>
        </p:nvSpPr>
        <p:spPr bwMode="auto">
          <a:xfrm>
            <a:off x="9827419" y="1439069"/>
            <a:ext cx="205581" cy="186531"/>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15368" name="Oval 8"/>
          <p:cNvSpPr>
            <a:spLocks/>
          </p:cNvSpPr>
          <p:nvPr/>
        </p:nvSpPr>
        <p:spPr bwMode="auto">
          <a:xfrm>
            <a:off x="10471150" y="1972469"/>
            <a:ext cx="204788" cy="186531"/>
          </a:xfrm>
          <a:prstGeom prst="ellipse">
            <a:avLst/>
          </a:prstGeom>
          <a:solidFill>
            <a:srgbClr val="3366FF"/>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grpSp>
        <p:nvGrpSpPr>
          <p:cNvPr id="15369" name="Group 9"/>
          <p:cNvGrpSpPr>
            <a:grpSpLocks/>
          </p:cNvGrpSpPr>
          <p:nvPr/>
        </p:nvGrpSpPr>
        <p:grpSpPr bwMode="auto">
          <a:xfrm>
            <a:off x="10002838" y="1616075"/>
            <a:ext cx="123825" cy="138113"/>
            <a:chOff x="-2" y="-1"/>
            <a:chExt cx="248376" cy="275880"/>
          </a:xfrm>
        </p:grpSpPr>
        <p:pic>
          <p:nvPicPr>
            <p:cNvPr id="15370" name="Picture 10" descr="image1.t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 y="-1"/>
              <a:ext cx="248376" cy="27588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5371" name="Picture 11" descr="image1.jpe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6965" y="83009"/>
              <a:ext cx="94236" cy="10960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
        <p:nvSpPr>
          <p:cNvPr id="15372" name="Line 12"/>
          <p:cNvSpPr>
            <a:spLocks noChangeShapeType="1"/>
          </p:cNvSpPr>
          <p:nvPr/>
        </p:nvSpPr>
        <p:spPr bwMode="auto">
          <a:xfrm>
            <a:off x="10126663" y="1754188"/>
            <a:ext cx="344488" cy="150813"/>
          </a:xfrm>
          <a:prstGeom prst="line">
            <a:avLst/>
          </a:prstGeom>
          <a:noFill/>
          <a:ln w="381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15373" name="AutoShape 13"/>
          <p:cNvSpPr>
            <a:spLocks/>
          </p:cNvSpPr>
          <p:nvPr/>
        </p:nvSpPr>
        <p:spPr bwMode="auto">
          <a:xfrm>
            <a:off x="9685338" y="457200"/>
            <a:ext cx="915194" cy="1473200"/>
          </a:xfrm>
          <a:custGeom>
            <a:avLst/>
            <a:gdLst>
              <a:gd name="T0" fmla="*/ 10754 w 21509"/>
              <a:gd name="T1" fmla="*/ 10800 h 21600"/>
              <a:gd name="T2" fmla="*/ 10754 w 21509"/>
              <a:gd name="T3" fmla="*/ 10800 h 21600"/>
              <a:gd name="T4" fmla="*/ 10754 w 21509"/>
              <a:gd name="T5" fmla="*/ 10800 h 21600"/>
              <a:gd name="T6" fmla="*/ 10754 w 21509"/>
              <a:gd name="T7" fmla="*/ 10800 h 21600"/>
            </a:gdLst>
            <a:ahLst/>
            <a:cxnLst>
              <a:cxn ang="0">
                <a:pos x="T0" y="T1"/>
              </a:cxn>
              <a:cxn ang="0">
                <a:pos x="T2" y="T3"/>
              </a:cxn>
              <a:cxn ang="0">
                <a:pos x="T4" y="T5"/>
              </a:cxn>
              <a:cxn ang="0">
                <a:pos x="T6" y="T7"/>
              </a:cxn>
            </a:cxnLst>
            <a:rect l="0" t="0" r="r" b="b"/>
            <a:pathLst>
              <a:path w="21509" h="21600">
                <a:moveTo>
                  <a:pt x="20306" y="21600"/>
                </a:moveTo>
                <a:cubicBezTo>
                  <a:pt x="20571" y="21393"/>
                  <a:pt x="20847" y="21191"/>
                  <a:pt x="21102" y="20979"/>
                </a:cubicBezTo>
                <a:cubicBezTo>
                  <a:pt x="21246" y="20860"/>
                  <a:pt x="21461" y="20754"/>
                  <a:pt x="21500" y="20607"/>
                </a:cubicBezTo>
                <a:cubicBezTo>
                  <a:pt x="21600" y="20233"/>
                  <a:pt x="20831" y="20004"/>
                  <a:pt x="20505" y="19862"/>
                </a:cubicBezTo>
                <a:cubicBezTo>
                  <a:pt x="20113" y="19691"/>
                  <a:pt x="19649" y="19577"/>
                  <a:pt x="19310" y="19366"/>
                </a:cubicBezTo>
                <a:cubicBezTo>
                  <a:pt x="18544" y="18888"/>
                  <a:pt x="18947" y="19090"/>
                  <a:pt x="18116" y="18745"/>
                </a:cubicBezTo>
                <a:cubicBezTo>
                  <a:pt x="17791" y="18441"/>
                  <a:pt x="17403" y="18277"/>
                  <a:pt x="17917" y="17876"/>
                </a:cubicBezTo>
                <a:cubicBezTo>
                  <a:pt x="18048" y="17774"/>
                  <a:pt x="18315" y="17793"/>
                  <a:pt x="18514" y="17752"/>
                </a:cubicBezTo>
                <a:cubicBezTo>
                  <a:pt x="18580" y="17628"/>
                  <a:pt x="18791" y="17501"/>
                  <a:pt x="18713" y="17379"/>
                </a:cubicBezTo>
                <a:cubicBezTo>
                  <a:pt x="18624" y="17241"/>
                  <a:pt x="18330" y="17198"/>
                  <a:pt x="18116" y="17131"/>
                </a:cubicBezTo>
                <a:cubicBezTo>
                  <a:pt x="17928" y="17073"/>
                  <a:pt x="17712" y="17058"/>
                  <a:pt x="17519" y="17007"/>
                </a:cubicBezTo>
                <a:cubicBezTo>
                  <a:pt x="17246" y="16934"/>
                  <a:pt x="16988" y="16841"/>
                  <a:pt x="16722" y="16759"/>
                </a:cubicBezTo>
                <a:cubicBezTo>
                  <a:pt x="16590" y="16634"/>
                  <a:pt x="16266" y="16531"/>
                  <a:pt x="16324" y="16386"/>
                </a:cubicBezTo>
                <a:cubicBezTo>
                  <a:pt x="16375" y="16259"/>
                  <a:pt x="17015" y="16379"/>
                  <a:pt x="16921" y="16262"/>
                </a:cubicBezTo>
                <a:cubicBezTo>
                  <a:pt x="16799" y="16109"/>
                  <a:pt x="16391" y="16179"/>
                  <a:pt x="16125" y="16138"/>
                </a:cubicBezTo>
                <a:cubicBezTo>
                  <a:pt x="16245" y="15840"/>
                  <a:pt x="16293" y="15483"/>
                  <a:pt x="16722" y="15269"/>
                </a:cubicBezTo>
                <a:cubicBezTo>
                  <a:pt x="16886" y="15187"/>
                  <a:pt x="17121" y="15186"/>
                  <a:pt x="17320" y="15145"/>
                </a:cubicBezTo>
                <a:cubicBezTo>
                  <a:pt x="17787" y="14271"/>
                  <a:pt x="17085" y="15291"/>
                  <a:pt x="18315" y="14524"/>
                </a:cubicBezTo>
                <a:cubicBezTo>
                  <a:pt x="18653" y="14313"/>
                  <a:pt x="18846" y="14028"/>
                  <a:pt x="19111" y="13779"/>
                </a:cubicBezTo>
                <a:lnTo>
                  <a:pt x="19509" y="13407"/>
                </a:lnTo>
                <a:cubicBezTo>
                  <a:pt x="19576" y="13283"/>
                  <a:pt x="19709" y="13165"/>
                  <a:pt x="19709" y="13034"/>
                </a:cubicBezTo>
                <a:cubicBezTo>
                  <a:pt x="19709" y="12333"/>
                  <a:pt x="19590" y="12193"/>
                  <a:pt x="19310" y="11669"/>
                </a:cubicBezTo>
                <a:cubicBezTo>
                  <a:pt x="19377" y="11338"/>
                  <a:pt x="19304" y="10984"/>
                  <a:pt x="19509" y="10676"/>
                </a:cubicBezTo>
                <a:cubicBezTo>
                  <a:pt x="19654" y="10460"/>
                  <a:pt x="20306" y="10413"/>
                  <a:pt x="20306" y="10179"/>
                </a:cubicBezTo>
                <a:cubicBezTo>
                  <a:pt x="20306" y="9994"/>
                  <a:pt x="19794" y="9984"/>
                  <a:pt x="19509" y="9931"/>
                </a:cubicBezTo>
                <a:cubicBezTo>
                  <a:pt x="19123" y="9859"/>
                  <a:pt x="18709" y="9861"/>
                  <a:pt x="18315" y="9807"/>
                </a:cubicBezTo>
                <a:cubicBezTo>
                  <a:pt x="18110" y="9779"/>
                  <a:pt x="17917" y="9724"/>
                  <a:pt x="17718" y="9683"/>
                </a:cubicBezTo>
                <a:cubicBezTo>
                  <a:pt x="17651" y="9559"/>
                  <a:pt x="17641" y="9417"/>
                  <a:pt x="17519" y="9310"/>
                </a:cubicBezTo>
                <a:cubicBezTo>
                  <a:pt x="17301" y="9120"/>
                  <a:pt x="17005" y="8968"/>
                  <a:pt x="16722" y="8814"/>
                </a:cubicBezTo>
                <a:cubicBezTo>
                  <a:pt x="16521" y="8704"/>
                  <a:pt x="15635" y="8302"/>
                  <a:pt x="15329" y="8193"/>
                </a:cubicBezTo>
                <a:cubicBezTo>
                  <a:pt x="14440" y="7876"/>
                  <a:pt x="14541" y="8029"/>
                  <a:pt x="13736" y="7572"/>
                </a:cubicBezTo>
                <a:cubicBezTo>
                  <a:pt x="11930" y="6549"/>
                  <a:pt x="13071" y="6817"/>
                  <a:pt x="11546" y="6579"/>
                </a:cubicBezTo>
                <a:cubicBezTo>
                  <a:pt x="11314" y="6362"/>
                  <a:pt x="11128" y="6023"/>
                  <a:pt x="10551" y="6083"/>
                </a:cubicBezTo>
                <a:cubicBezTo>
                  <a:pt x="10315" y="6107"/>
                  <a:pt x="10153" y="6248"/>
                  <a:pt x="9954" y="6331"/>
                </a:cubicBezTo>
                <a:cubicBezTo>
                  <a:pt x="10087" y="6207"/>
                  <a:pt x="10199" y="6073"/>
                  <a:pt x="10352" y="5959"/>
                </a:cubicBezTo>
                <a:cubicBezTo>
                  <a:pt x="10532" y="5824"/>
                  <a:pt x="10793" y="5732"/>
                  <a:pt x="10949" y="5586"/>
                </a:cubicBezTo>
                <a:cubicBezTo>
                  <a:pt x="11066" y="5477"/>
                  <a:pt x="11082" y="5338"/>
                  <a:pt x="11148" y="5214"/>
                </a:cubicBezTo>
                <a:cubicBezTo>
                  <a:pt x="10750" y="5048"/>
                  <a:pt x="10219" y="4966"/>
                  <a:pt x="9954" y="4717"/>
                </a:cubicBezTo>
                <a:cubicBezTo>
                  <a:pt x="9439" y="4236"/>
                  <a:pt x="9783" y="4392"/>
                  <a:pt x="8958" y="4221"/>
                </a:cubicBezTo>
                <a:cubicBezTo>
                  <a:pt x="8826" y="4097"/>
                  <a:pt x="8740" y="3947"/>
                  <a:pt x="8560" y="3848"/>
                </a:cubicBezTo>
                <a:cubicBezTo>
                  <a:pt x="7920" y="3499"/>
                  <a:pt x="7297" y="3330"/>
                  <a:pt x="6570" y="3103"/>
                </a:cubicBezTo>
                <a:cubicBezTo>
                  <a:pt x="6437" y="2979"/>
                  <a:pt x="6351" y="2829"/>
                  <a:pt x="6171" y="2731"/>
                </a:cubicBezTo>
                <a:cubicBezTo>
                  <a:pt x="5811" y="2535"/>
                  <a:pt x="5375" y="2400"/>
                  <a:pt x="4977" y="2234"/>
                </a:cubicBezTo>
                <a:lnTo>
                  <a:pt x="4380" y="1986"/>
                </a:lnTo>
                <a:lnTo>
                  <a:pt x="1991" y="993"/>
                </a:lnTo>
                <a:lnTo>
                  <a:pt x="1394" y="745"/>
                </a:lnTo>
                <a:cubicBezTo>
                  <a:pt x="1194" y="662"/>
                  <a:pt x="965" y="602"/>
                  <a:pt x="796" y="497"/>
                </a:cubicBezTo>
                <a:lnTo>
                  <a:pt x="0" y="0"/>
                </a:lnTo>
              </a:path>
            </a:pathLst>
          </a:custGeom>
          <a:noFill/>
          <a:ln w="381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a:defRPr sz="5000">
                <a:solidFill>
                  <a:srgbClr val="000000"/>
                </a:solidFill>
                <a:latin typeface="Helvetica" charset="0"/>
                <a:ea typeface="Helvetica" charset="0"/>
                <a:cs typeface="Helvetica" charset="0"/>
                <a:sym typeface="Helvetica" charset="0"/>
              </a:defRPr>
            </a:lvl1pPr>
            <a:lvl2pPr>
              <a:defRPr sz="5000">
                <a:solidFill>
                  <a:srgbClr val="000000"/>
                </a:solidFill>
                <a:latin typeface="Helvetica" charset="0"/>
                <a:ea typeface="Helvetica" charset="0"/>
                <a:cs typeface="Helvetica" charset="0"/>
                <a:sym typeface="Helvetica" charset="0"/>
              </a:defRPr>
            </a:lvl2pPr>
            <a:lvl3pPr>
              <a:defRPr sz="5000">
                <a:solidFill>
                  <a:srgbClr val="000000"/>
                </a:solidFill>
                <a:latin typeface="Helvetica" charset="0"/>
                <a:ea typeface="Helvetica" charset="0"/>
                <a:cs typeface="Helvetica" charset="0"/>
                <a:sym typeface="Helvetica" charset="0"/>
              </a:defRPr>
            </a:lvl3pPr>
            <a:lvl4pPr>
              <a:defRPr sz="5000">
                <a:solidFill>
                  <a:srgbClr val="000000"/>
                </a:solidFill>
                <a:latin typeface="Helvetica" charset="0"/>
                <a:ea typeface="Helvetica" charset="0"/>
                <a:cs typeface="Helvetica" charset="0"/>
                <a:sym typeface="Helvetica" charset="0"/>
              </a:defRPr>
            </a:lvl4pPr>
            <a:lvl5pPr>
              <a:defRPr sz="5000">
                <a:solidFill>
                  <a:srgbClr val="000000"/>
                </a:solidFill>
                <a:latin typeface="Helvetica" charset="0"/>
                <a:ea typeface="Helvetica" charset="0"/>
                <a:cs typeface="Helvetica" charset="0"/>
                <a:sym typeface="Helvetica" charset="0"/>
              </a:defRPr>
            </a:lvl5pPr>
            <a:lvl6pPr marL="4572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6pPr>
            <a:lvl7pPr marL="9144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7pPr>
            <a:lvl8pPr marL="13716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8pPr>
            <a:lvl9pPr marL="18288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9pPr>
          </a:lstStyle>
          <a:p>
            <a:pPr defTabSz="457200"/>
            <a:endParaRPr lang="it-IT" altLang="it-IT" sz="900">
              <a:latin typeface="Helvetica Light" charset="0"/>
              <a:ea typeface="Helvetica Light" charset="0"/>
              <a:cs typeface="Helvetica Light" charset="0"/>
              <a:sym typeface="Helvetica Light" charset="0"/>
            </a:endParaRPr>
          </a:p>
        </p:txBody>
      </p:sp>
      <p:sp>
        <p:nvSpPr>
          <p:cNvPr id="15374" name="AutoShape 14"/>
          <p:cNvSpPr>
            <a:spLocks/>
          </p:cNvSpPr>
          <p:nvPr/>
        </p:nvSpPr>
        <p:spPr bwMode="auto">
          <a:xfrm>
            <a:off x="10066338" y="1107282"/>
            <a:ext cx="338932" cy="544513"/>
          </a:xfrm>
          <a:custGeom>
            <a:avLst/>
            <a:gdLst>
              <a:gd name="T0" fmla="*/ 10671 w 21342"/>
              <a:gd name="T1" fmla="+- 0 10691 167"/>
              <a:gd name="T2" fmla="*/ 10691 h 21049"/>
              <a:gd name="T3" fmla="*/ 10671 w 21342"/>
              <a:gd name="T4" fmla="+- 0 10691 167"/>
              <a:gd name="T5" fmla="*/ 10691 h 21049"/>
              <a:gd name="T6" fmla="*/ 10671 w 21342"/>
              <a:gd name="T7" fmla="+- 0 10691 167"/>
              <a:gd name="T8" fmla="*/ 10691 h 21049"/>
              <a:gd name="T9" fmla="*/ 10671 w 21342"/>
              <a:gd name="T10" fmla="+- 0 10691 167"/>
              <a:gd name="T11" fmla="*/ 10691 h 21049"/>
            </a:gdLst>
            <a:ahLst/>
            <a:cxnLst>
              <a:cxn ang="0">
                <a:pos x="T0" y="T2"/>
              </a:cxn>
              <a:cxn ang="0">
                <a:pos x="T3" y="T5"/>
              </a:cxn>
              <a:cxn ang="0">
                <a:pos x="T6" y="T8"/>
              </a:cxn>
              <a:cxn ang="0">
                <a:pos x="T9" y="T11"/>
              </a:cxn>
            </a:cxnLst>
            <a:rect l="0" t="0" r="r" b="b"/>
            <a:pathLst>
              <a:path w="21342" h="21049">
                <a:moveTo>
                  <a:pt x="0" y="14778"/>
                </a:moveTo>
                <a:cubicBezTo>
                  <a:pt x="5511" y="17669"/>
                  <a:pt x="11022" y="20560"/>
                  <a:pt x="13333" y="20997"/>
                </a:cubicBezTo>
                <a:cubicBezTo>
                  <a:pt x="15644" y="21433"/>
                  <a:pt x="12533" y="19033"/>
                  <a:pt x="13867" y="17397"/>
                </a:cubicBezTo>
                <a:cubicBezTo>
                  <a:pt x="15200" y="15760"/>
                  <a:pt x="21067" y="13797"/>
                  <a:pt x="21333" y="11178"/>
                </a:cubicBezTo>
                <a:cubicBezTo>
                  <a:pt x="21600" y="8560"/>
                  <a:pt x="16000" y="3542"/>
                  <a:pt x="15467" y="1688"/>
                </a:cubicBezTo>
                <a:cubicBezTo>
                  <a:pt x="14933" y="-167"/>
                  <a:pt x="16533" y="-58"/>
                  <a:pt x="18133" y="51"/>
                </a:cubicBezTo>
              </a:path>
            </a:pathLst>
          </a:custGeom>
          <a:noFill/>
          <a:ln w="38100" cap="flat" cmpd="sng">
            <a:solidFill>
              <a:srgbClr val="000000"/>
            </a:solidFill>
            <a:prstDash val="sysDash"/>
            <a:round/>
            <a:headEnd type="none" w="med" len="med"/>
            <a:tailEnd type="triangl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a:defRPr sz="5000">
                <a:solidFill>
                  <a:srgbClr val="000000"/>
                </a:solidFill>
                <a:latin typeface="Helvetica" charset="0"/>
                <a:ea typeface="Helvetica" charset="0"/>
                <a:cs typeface="Helvetica" charset="0"/>
                <a:sym typeface="Helvetica" charset="0"/>
              </a:defRPr>
            </a:lvl1pPr>
            <a:lvl2pPr>
              <a:defRPr sz="5000">
                <a:solidFill>
                  <a:srgbClr val="000000"/>
                </a:solidFill>
                <a:latin typeface="Helvetica" charset="0"/>
                <a:ea typeface="Helvetica" charset="0"/>
                <a:cs typeface="Helvetica" charset="0"/>
                <a:sym typeface="Helvetica" charset="0"/>
              </a:defRPr>
            </a:lvl2pPr>
            <a:lvl3pPr>
              <a:defRPr sz="5000">
                <a:solidFill>
                  <a:srgbClr val="000000"/>
                </a:solidFill>
                <a:latin typeface="Helvetica" charset="0"/>
                <a:ea typeface="Helvetica" charset="0"/>
                <a:cs typeface="Helvetica" charset="0"/>
                <a:sym typeface="Helvetica" charset="0"/>
              </a:defRPr>
            </a:lvl3pPr>
            <a:lvl4pPr>
              <a:defRPr sz="5000">
                <a:solidFill>
                  <a:srgbClr val="000000"/>
                </a:solidFill>
                <a:latin typeface="Helvetica" charset="0"/>
                <a:ea typeface="Helvetica" charset="0"/>
                <a:cs typeface="Helvetica" charset="0"/>
                <a:sym typeface="Helvetica" charset="0"/>
              </a:defRPr>
            </a:lvl4pPr>
            <a:lvl5pPr>
              <a:defRPr sz="5000">
                <a:solidFill>
                  <a:srgbClr val="000000"/>
                </a:solidFill>
                <a:latin typeface="Helvetica" charset="0"/>
                <a:ea typeface="Helvetica" charset="0"/>
                <a:cs typeface="Helvetica" charset="0"/>
                <a:sym typeface="Helvetica" charset="0"/>
              </a:defRPr>
            </a:lvl5pPr>
            <a:lvl6pPr marL="4572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6pPr>
            <a:lvl7pPr marL="9144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7pPr>
            <a:lvl8pPr marL="13716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8pPr>
            <a:lvl9pPr marL="18288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9pPr>
          </a:lstStyle>
          <a:p>
            <a:pPr defTabSz="457200"/>
            <a:endParaRPr lang="it-IT" altLang="it-IT" sz="900">
              <a:latin typeface="Helvetica Light" charset="0"/>
              <a:ea typeface="Helvetica Light" charset="0"/>
              <a:cs typeface="Helvetica Light" charset="0"/>
              <a:sym typeface="Helvetica Light" charset="0"/>
            </a:endParaRPr>
          </a:p>
        </p:txBody>
      </p:sp>
      <p:sp>
        <p:nvSpPr>
          <p:cNvPr id="15375" name="Oval 15"/>
          <p:cNvSpPr>
            <a:spLocks/>
          </p:cNvSpPr>
          <p:nvPr/>
        </p:nvSpPr>
        <p:spPr bwMode="auto">
          <a:xfrm>
            <a:off x="9311482" y="1464469"/>
            <a:ext cx="204788" cy="186531"/>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15376" name="Oval 16"/>
          <p:cNvSpPr>
            <a:spLocks/>
          </p:cNvSpPr>
          <p:nvPr/>
        </p:nvSpPr>
        <p:spPr bwMode="auto">
          <a:xfrm>
            <a:off x="8642350" y="1972469"/>
            <a:ext cx="204788" cy="186531"/>
          </a:xfrm>
          <a:prstGeom prst="ellipse">
            <a:avLst/>
          </a:prstGeom>
          <a:solidFill>
            <a:srgbClr val="3366FF"/>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grpSp>
        <p:nvGrpSpPr>
          <p:cNvPr id="15377" name="Group 17"/>
          <p:cNvGrpSpPr>
            <a:grpSpLocks/>
          </p:cNvGrpSpPr>
          <p:nvPr/>
        </p:nvGrpSpPr>
        <p:grpSpPr bwMode="auto">
          <a:xfrm>
            <a:off x="9186863" y="1625600"/>
            <a:ext cx="124619" cy="137319"/>
            <a:chOff x="-2" y="-1"/>
            <a:chExt cx="248375" cy="275880"/>
          </a:xfrm>
        </p:grpSpPr>
        <p:pic>
          <p:nvPicPr>
            <p:cNvPr id="15378" name="Picture 18" descr="image1.t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 y="-1"/>
              <a:ext cx="248375" cy="27588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5379" name="Picture 19" descr="image1.jpe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6965" y="83009"/>
              <a:ext cx="94235" cy="10960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
        <p:nvSpPr>
          <p:cNvPr id="15380" name="AutoShape 20"/>
          <p:cNvSpPr>
            <a:spLocks/>
          </p:cNvSpPr>
          <p:nvPr/>
        </p:nvSpPr>
        <p:spPr bwMode="auto">
          <a:xfrm>
            <a:off x="8781257" y="5647532"/>
            <a:ext cx="166688" cy="199231"/>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15381" name="AutoShape 21"/>
          <p:cNvSpPr>
            <a:spLocks/>
          </p:cNvSpPr>
          <p:nvPr/>
        </p:nvSpPr>
        <p:spPr bwMode="auto">
          <a:xfrm>
            <a:off x="8082757" y="4824413"/>
            <a:ext cx="166688" cy="1984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0080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15382" name="AutoShape 22"/>
          <p:cNvSpPr>
            <a:spLocks/>
          </p:cNvSpPr>
          <p:nvPr/>
        </p:nvSpPr>
        <p:spPr bwMode="auto">
          <a:xfrm>
            <a:off x="8763794" y="4824413"/>
            <a:ext cx="166688" cy="1984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15383" name="AutoShape 23"/>
          <p:cNvSpPr>
            <a:spLocks/>
          </p:cNvSpPr>
          <p:nvPr/>
        </p:nvSpPr>
        <p:spPr bwMode="auto">
          <a:xfrm>
            <a:off x="10902157" y="4824413"/>
            <a:ext cx="166688" cy="1984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F00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15384" name="AutoShape 24"/>
          <p:cNvSpPr>
            <a:spLocks/>
          </p:cNvSpPr>
          <p:nvPr/>
        </p:nvSpPr>
        <p:spPr bwMode="auto">
          <a:xfrm>
            <a:off x="10126663" y="4824413"/>
            <a:ext cx="166688" cy="1984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F00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15385" name="AutoShape 25"/>
          <p:cNvSpPr>
            <a:spLocks/>
          </p:cNvSpPr>
          <p:nvPr/>
        </p:nvSpPr>
        <p:spPr bwMode="auto">
          <a:xfrm>
            <a:off x="8797925" y="6221413"/>
            <a:ext cx="166688" cy="1984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3366FF"/>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15386" name="AutoShape 26"/>
          <p:cNvSpPr>
            <a:spLocks/>
          </p:cNvSpPr>
          <p:nvPr/>
        </p:nvSpPr>
        <p:spPr bwMode="auto">
          <a:xfrm>
            <a:off x="10126663" y="5678488"/>
            <a:ext cx="166688" cy="1984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15387" name="AutoShape 27"/>
          <p:cNvSpPr>
            <a:spLocks/>
          </p:cNvSpPr>
          <p:nvPr/>
        </p:nvSpPr>
        <p:spPr bwMode="auto">
          <a:xfrm>
            <a:off x="10152857" y="6221413"/>
            <a:ext cx="165894" cy="1984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3366FF"/>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grpSp>
        <p:nvGrpSpPr>
          <p:cNvPr id="15388" name="Group 28"/>
          <p:cNvGrpSpPr>
            <a:grpSpLocks/>
          </p:cNvGrpSpPr>
          <p:nvPr/>
        </p:nvGrpSpPr>
        <p:grpSpPr bwMode="auto">
          <a:xfrm>
            <a:off x="8539957" y="4781223"/>
            <a:ext cx="204788" cy="297517"/>
            <a:chOff x="-1" y="-5419"/>
            <a:chExt cx="409874" cy="595036"/>
          </a:xfrm>
        </p:grpSpPr>
        <p:sp>
          <p:nvSpPr>
            <p:cNvPr id="15389" name="Oval 29"/>
            <p:cNvSpPr>
              <a:spLocks/>
            </p:cNvSpPr>
            <p:nvPr/>
          </p:nvSpPr>
          <p:spPr bwMode="auto">
            <a:xfrm>
              <a:off x="-1" y="105833"/>
              <a:ext cx="409874" cy="372537"/>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latin typeface="Helvetica Light" charset="0"/>
                <a:ea typeface="Helvetica Light" charset="0"/>
                <a:cs typeface="Helvetica Light" charset="0"/>
                <a:sym typeface="Helvetica Light" charset="0"/>
              </a:endParaRPr>
            </a:p>
          </p:txBody>
        </p:sp>
        <p:sp>
          <p:nvSpPr>
            <p:cNvPr id="15390" name="Rectangle 30"/>
            <p:cNvSpPr>
              <a:spLocks/>
            </p:cNvSpPr>
            <p:nvPr/>
          </p:nvSpPr>
          <p:spPr bwMode="auto">
            <a:xfrm>
              <a:off x="60023" y="-5419"/>
              <a:ext cx="289825" cy="59503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spAutoFit/>
            </a:bodyPr>
            <a:lstStyle/>
            <a:p>
              <a:r>
                <a:rPr lang="it-IT" altLang="it-IT" sz="1600">
                  <a:latin typeface="Helvetica Light" charset="0"/>
                  <a:ea typeface="Helvetica Light" charset="0"/>
                  <a:cs typeface="Helvetica Light" charset="0"/>
                  <a:sym typeface="Helvetica Light" charset="0"/>
                </a:rPr>
                <a:t>A</a:t>
              </a:r>
            </a:p>
          </p:txBody>
        </p:sp>
      </p:grpSp>
      <p:grpSp>
        <p:nvGrpSpPr>
          <p:cNvPr id="15391" name="Group 31"/>
          <p:cNvGrpSpPr>
            <a:grpSpLocks/>
          </p:cNvGrpSpPr>
          <p:nvPr/>
        </p:nvGrpSpPr>
        <p:grpSpPr bwMode="auto">
          <a:xfrm>
            <a:off x="7812088" y="4781223"/>
            <a:ext cx="204788" cy="297517"/>
            <a:chOff x="-1" y="-5419"/>
            <a:chExt cx="409874" cy="595036"/>
          </a:xfrm>
        </p:grpSpPr>
        <p:sp>
          <p:nvSpPr>
            <p:cNvPr id="15392" name="Oval 32"/>
            <p:cNvSpPr>
              <a:spLocks/>
            </p:cNvSpPr>
            <p:nvPr/>
          </p:nvSpPr>
          <p:spPr bwMode="auto">
            <a:xfrm>
              <a:off x="-1" y="105833"/>
              <a:ext cx="409874" cy="372537"/>
            </a:xfrm>
            <a:prstGeom prst="ellipse">
              <a:avLst/>
            </a:prstGeom>
            <a:solidFill>
              <a:srgbClr val="773F9B"/>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15393" name="Rectangle 33"/>
            <p:cNvSpPr>
              <a:spLocks/>
            </p:cNvSpPr>
            <p:nvPr/>
          </p:nvSpPr>
          <p:spPr bwMode="auto">
            <a:xfrm>
              <a:off x="60023" y="-5419"/>
              <a:ext cx="289825" cy="59503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spAutoFit/>
            </a:bodyPr>
            <a:lstStyle/>
            <a:p>
              <a:r>
                <a:rPr lang="it-IT" altLang="it-IT" sz="1600">
                  <a:solidFill>
                    <a:srgbClr val="FFFFFF"/>
                  </a:solidFill>
                  <a:latin typeface="Helvetica Light" charset="0"/>
                  <a:ea typeface="Helvetica Light" charset="0"/>
                  <a:cs typeface="Helvetica Light" charset="0"/>
                  <a:sym typeface="Helvetica Light" charset="0"/>
                </a:rPr>
                <a:t>B</a:t>
              </a:r>
            </a:p>
          </p:txBody>
        </p:sp>
      </p:grpSp>
      <p:grpSp>
        <p:nvGrpSpPr>
          <p:cNvPr id="15394" name="Group 34"/>
          <p:cNvGrpSpPr>
            <a:grpSpLocks/>
          </p:cNvGrpSpPr>
          <p:nvPr/>
        </p:nvGrpSpPr>
        <p:grpSpPr bwMode="auto">
          <a:xfrm>
            <a:off x="8558213" y="5043488"/>
            <a:ext cx="124619" cy="137319"/>
            <a:chOff x="-2" y="-2"/>
            <a:chExt cx="248376" cy="275882"/>
          </a:xfrm>
        </p:grpSpPr>
        <p:pic>
          <p:nvPicPr>
            <p:cNvPr id="15395" name="Picture 35" descr="image1.t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 y="-2"/>
              <a:ext cx="248376" cy="27588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5396" name="Picture 36" descr="image1.jpe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6965" y="83010"/>
              <a:ext cx="94236" cy="10960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
        <p:nvSpPr>
          <p:cNvPr id="15397" name="AutoShape 37"/>
          <p:cNvSpPr>
            <a:spLocks/>
          </p:cNvSpPr>
          <p:nvPr/>
        </p:nvSpPr>
        <p:spPr bwMode="auto">
          <a:xfrm>
            <a:off x="8636000" y="4563269"/>
            <a:ext cx="1785938" cy="1424781"/>
          </a:xfrm>
          <a:custGeom>
            <a:avLst/>
            <a:gdLst>
              <a:gd name="T0" fmla="*/ 10535 w 21070"/>
              <a:gd name="T1" fmla="*/ 10736 h 21472"/>
              <a:gd name="T2" fmla="*/ 10535 w 21070"/>
              <a:gd name="T3" fmla="*/ 10736 h 21472"/>
              <a:gd name="T4" fmla="*/ 10535 w 21070"/>
              <a:gd name="T5" fmla="*/ 10736 h 21472"/>
              <a:gd name="T6" fmla="*/ 10535 w 21070"/>
              <a:gd name="T7" fmla="*/ 10736 h 21472"/>
            </a:gdLst>
            <a:ahLst/>
            <a:cxnLst>
              <a:cxn ang="0">
                <a:pos x="T0" y="T1"/>
              </a:cxn>
              <a:cxn ang="0">
                <a:pos x="T2" y="T3"/>
              </a:cxn>
              <a:cxn ang="0">
                <a:pos x="T4" y="T5"/>
              </a:cxn>
              <a:cxn ang="0">
                <a:pos x="T6" y="T7"/>
              </a:cxn>
            </a:cxnLst>
            <a:rect l="0" t="0" r="r" b="b"/>
            <a:pathLst>
              <a:path w="21070" h="21472">
                <a:moveTo>
                  <a:pt x="0" y="9822"/>
                </a:moveTo>
                <a:cubicBezTo>
                  <a:pt x="216" y="13606"/>
                  <a:pt x="433" y="17391"/>
                  <a:pt x="998" y="19261"/>
                </a:cubicBezTo>
                <a:cubicBezTo>
                  <a:pt x="1564" y="21132"/>
                  <a:pt x="1514" y="20686"/>
                  <a:pt x="3395" y="21047"/>
                </a:cubicBezTo>
                <a:cubicBezTo>
                  <a:pt x="5275" y="21409"/>
                  <a:pt x="9485" y="21409"/>
                  <a:pt x="12281" y="21430"/>
                </a:cubicBezTo>
                <a:cubicBezTo>
                  <a:pt x="15077" y="21451"/>
                  <a:pt x="18738" y="21600"/>
                  <a:pt x="20169" y="21175"/>
                </a:cubicBezTo>
                <a:cubicBezTo>
                  <a:pt x="21600" y="20750"/>
                  <a:pt x="20718" y="20877"/>
                  <a:pt x="20868" y="18879"/>
                </a:cubicBezTo>
                <a:cubicBezTo>
                  <a:pt x="21018" y="16880"/>
                  <a:pt x="21084" y="11820"/>
                  <a:pt x="21067" y="9184"/>
                </a:cubicBezTo>
                <a:cubicBezTo>
                  <a:pt x="21051" y="6548"/>
                  <a:pt x="21001" y="4592"/>
                  <a:pt x="20768" y="3061"/>
                </a:cubicBezTo>
                <a:cubicBezTo>
                  <a:pt x="20535" y="1531"/>
                  <a:pt x="19670" y="0"/>
                  <a:pt x="19670" y="0"/>
                </a:cubicBezTo>
              </a:path>
            </a:pathLst>
          </a:custGeom>
          <a:noFill/>
          <a:ln w="38100" cap="flat" cmpd="sng">
            <a:solidFill>
              <a:srgbClr val="000000"/>
            </a:solidFill>
            <a:prstDash val="dashDot"/>
            <a:round/>
            <a:headEnd type="none" w="med" len="med"/>
            <a:tailEnd type="triangl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a:defRPr sz="5000">
                <a:solidFill>
                  <a:srgbClr val="000000"/>
                </a:solidFill>
                <a:latin typeface="Helvetica" charset="0"/>
                <a:ea typeface="Helvetica" charset="0"/>
                <a:cs typeface="Helvetica" charset="0"/>
                <a:sym typeface="Helvetica" charset="0"/>
              </a:defRPr>
            </a:lvl1pPr>
            <a:lvl2pPr>
              <a:defRPr sz="5000">
                <a:solidFill>
                  <a:srgbClr val="000000"/>
                </a:solidFill>
                <a:latin typeface="Helvetica" charset="0"/>
                <a:ea typeface="Helvetica" charset="0"/>
                <a:cs typeface="Helvetica" charset="0"/>
                <a:sym typeface="Helvetica" charset="0"/>
              </a:defRPr>
            </a:lvl2pPr>
            <a:lvl3pPr>
              <a:defRPr sz="5000">
                <a:solidFill>
                  <a:srgbClr val="000000"/>
                </a:solidFill>
                <a:latin typeface="Helvetica" charset="0"/>
                <a:ea typeface="Helvetica" charset="0"/>
                <a:cs typeface="Helvetica" charset="0"/>
                <a:sym typeface="Helvetica" charset="0"/>
              </a:defRPr>
            </a:lvl3pPr>
            <a:lvl4pPr>
              <a:defRPr sz="5000">
                <a:solidFill>
                  <a:srgbClr val="000000"/>
                </a:solidFill>
                <a:latin typeface="Helvetica" charset="0"/>
                <a:ea typeface="Helvetica" charset="0"/>
                <a:cs typeface="Helvetica" charset="0"/>
                <a:sym typeface="Helvetica" charset="0"/>
              </a:defRPr>
            </a:lvl4pPr>
            <a:lvl5pPr>
              <a:defRPr sz="5000">
                <a:solidFill>
                  <a:srgbClr val="000000"/>
                </a:solidFill>
                <a:latin typeface="Helvetica" charset="0"/>
                <a:ea typeface="Helvetica" charset="0"/>
                <a:cs typeface="Helvetica" charset="0"/>
                <a:sym typeface="Helvetica" charset="0"/>
              </a:defRPr>
            </a:lvl5pPr>
            <a:lvl6pPr marL="4572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6pPr>
            <a:lvl7pPr marL="9144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7pPr>
            <a:lvl8pPr marL="13716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8pPr>
            <a:lvl9pPr marL="18288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9pPr>
          </a:lstStyle>
          <a:p>
            <a:pPr defTabSz="457200"/>
            <a:endParaRPr lang="it-IT" altLang="it-IT" sz="900">
              <a:latin typeface="Helvetica Light" charset="0"/>
              <a:ea typeface="Helvetica Light" charset="0"/>
              <a:cs typeface="Helvetica Light" charset="0"/>
              <a:sym typeface="Helvetica Light" charset="0"/>
            </a:endParaRPr>
          </a:p>
        </p:txBody>
      </p:sp>
      <p:sp>
        <p:nvSpPr>
          <p:cNvPr id="15398" name="AutoShape 38"/>
          <p:cNvSpPr>
            <a:spLocks/>
          </p:cNvSpPr>
          <p:nvPr/>
        </p:nvSpPr>
        <p:spPr bwMode="auto">
          <a:xfrm>
            <a:off x="8008938" y="4749800"/>
            <a:ext cx="2628107" cy="1804988"/>
          </a:xfrm>
          <a:custGeom>
            <a:avLst/>
            <a:gdLst>
              <a:gd name="T0" fmla="*/ 10717 w 21434"/>
              <a:gd name="T1" fmla="*/ 10147 h 20294"/>
              <a:gd name="T2" fmla="*/ 10717 w 21434"/>
              <a:gd name="T3" fmla="*/ 10147 h 20294"/>
              <a:gd name="T4" fmla="*/ 10717 w 21434"/>
              <a:gd name="T5" fmla="*/ 10147 h 20294"/>
              <a:gd name="T6" fmla="*/ 10717 w 21434"/>
              <a:gd name="T7" fmla="*/ 10147 h 20294"/>
            </a:gdLst>
            <a:ahLst/>
            <a:cxnLst>
              <a:cxn ang="0">
                <a:pos x="T0" y="T1"/>
              </a:cxn>
              <a:cxn ang="0">
                <a:pos x="T2" y="T3"/>
              </a:cxn>
              <a:cxn ang="0">
                <a:pos x="T4" y="T5"/>
              </a:cxn>
              <a:cxn ang="0">
                <a:pos x="T6" y="T7"/>
              </a:cxn>
            </a:cxnLst>
            <a:rect l="0" t="0" r="r" b="b"/>
            <a:pathLst>
              <a:path w="21434" h="20294">
                <a:moveTo>
                  <a:pt x="0" y="3616"/>
                </a:moveTo>
                <a:cubicBezTo>
                  <a:pt x="1715" y="9944"/>
                  <a:pt x="3429" y="16271"/>
                  <a:pt x="5938" y="18936"/>
                </a:cubicBezTo>
                <a:cubicBezTo>
                  <a:pt x="8447" y="21600"/>
                  <a:pt x="12774" y="19507"/>
                  <a:pt x="15052" y="19602"/>
                </a:cubicBezTo>
                <a:cubicBezTo>
                  <a:pt x="17331" y="19697"/>
                  <a:pt x="18550" y="20855"/>
                  <a:pt x="19609" y="19507"/>
                </a:cubicBezTo>
                <a:cubicBezTo>
                  <a:pt x="20668" y="18159"/>
                  <a:pt x="21209" y="14765"/>
                  <a:pt x="21404" y="11514"/>
                </a:cubicBezTo>
                <a:cubicBezTo>
                  <a:pt x="21600" y="8263"/>
                  <a:pt x="20783" y="0"/>
                  <a:pt x="20783" y="0"/>
                </a:cubicBezTo>
              </a:path>
            </a:pathLst>
          </a:custGeom>
          <a:noFill/>
          <a:ln w="38100" cap="flat" cmpd="sng">
            <a:solidFill>
              <a:srgbClr val="000000"/>
            </a:solidFill>
            <a:prstDash val="dash"/>
            <a:round/>
            <a:headEnd type="none" w="med" len="med"/>
            <a:tailEnd type="triangl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a:defRPr sz="5000">
                <a:solidFill>
                  <a:srgbClr val="000000"/>
                </a:solidFill>
                <a:latin typeface="Helvetica" charset="0"/>
                <a:ea typeface="Helvetica" charset="0"/>
                <a:cs typeface="Helvetica" charset="0"/>
                <a:sym typeface="Helvetica" charset="0"/>
              </a:defRPr>
            </a:lvl1pPr>
            <a:lvl2pPr>
              <a:defRPr sz="5000">
                <a:solidFill>
                  <a:srgbClr val="000000"/>
                </a:solidFill>
                <a:latin typeface="Helvetica" charset="0"/>
                <a:ea typeface="Helvetica" charset="0"/>
                <a:cs typeface="Helvetica" charset="0"/>
                <a:sym typeface="Helvetica" charset="0"/>
              </a:defRPr>
            </a:lvl2pPr>
            <a:lvl3pPr>
              <a:defRPr sz="5000">
                <a:solidFill>
                  <a:srgbClr val="000000"/>
                </a:solidFill>
                <a:latin typeface="Helvetica" charset="0"/>
                <a:ea typeface="Helvetica" charset="0"/>
                <a:cs typeface="Helvetica" charset="0"/>
                <a:sym typeface="Helvetica" charset="0"/>
              </a:defRPr>
            </a:lvl3pPr>
            <a:lvl4pPr>
              <a:defRPr sz="5000">
                <a:solidFill>
                  <a:srgbClr val="000000"/>
                </a:solidFill>
                <a:latin typeface="Helvetica" charset="0"/>
                <a:ea typeface="Helvetica" charset="0"/>
                <a:cs typeface="Helvetica" charset="0"/>
                <a:sym typeface="Helvetica" charset="0"/>
              </a:defRPr>
            </a:lvl4pPr>
            <a:lvl5pPr>
              <a:defRPr sz="5000">
                <a:solidFill>
                  <a:srgbClr val="000000"/>
                </a:solidFill>
                <a:latin typeface="Helvetica" charset="0"/>
                <a:ea typeface="Helvetica" charset="0"/>
                <a:cs typeface="Helvetica" charset="0"/>
                <a:sym typeface="Helvetica" charset="0"/>
              </a:defRPr>
            </a:lvl5pPr>
            <a:lvl6pPr marL="4572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6pPr>
            <a:lvl7pPr marL="9144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7pPr>
            <a:lvl8pPr marL="13716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8pPr>
            <a:lvl9pPr marL="18288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9pPr>
          </a:lstStyle>
          <a:p>
            <a:pPr defTabSz="457200"/>
            <a:endParaRPr lang="it-IT" altLang="it-IT" sz="900">
              <a:latin typeface="Helvetica Light" charset="0"/>
              <a:ea typeface="Helvetica Light" charset="0"/>
              <a:cs typeface="Helvetica Light" charset="0"/>
              <a:sym typeface="Helvetica Light" charset="0"/>
            </a:endParaRPr>
          </a:p>
        </p:txBody>
      </p:sp>
      <p:sp>
        <p:nvSpPr>
          <p:cNvPr id="15399" name="AutoShape 39"/>
          <p:cNvSpPr>
            <a:spLocks/>
          </p:cNvSpPr>
          <p:nvPr/>
        </p:nvSpPr>
        <p:spPr bwMode="auto">
          <a:xfrm rot="16200000" flipV="1">
            <a:off x="9617075" y="3861594"/>
            <a:ext cx="829469" cy="573881"/>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cubicBezTo>
                  <a:pt x="5400" y="0"/>
                  <a:pt x="10800" y="5400"/>
                  <a:pt x="10800" y="10800"/>
                </a:cubicBezTo>
                <a:cubicBezTo>
                  <a:pt x="10800" y="16200"/>
                  <a:pt x="16200" y="21600"/>
                  <a:pt x="21600" y="21600"/>
                </a:cubicBezTo>
              </a:path>
            </a:pathLst>
          </a:custGeom>
          <a:noFill/>
          <a:ln w="38100" cap="flat" cmpd="sng">
            <a:solidFill>
              <a:srgbClr val="000000"/>
            </a:solidFill>
            <a:prstDash val="solid"/>
            <a:miter lim="400000"/>
            <a:headEnd type="none" w="med" len="med"/>
            <a:tailEnd type="triangl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lstStyle/>
          <a:p>
            <a:endParaRPr lang="it-IT" altLang="it-IT" sz="900">
              <a:latin typeface="Helvetica Light" charset="0"/>
              <a:ea typeface="Helvetica Light" charset="0"/>
              <a:cs typeface="Helvetica Light" charset="0"/>
              <a:sym typeface="Helvetica Light" charset="0"/>
            </a:endParaRPr>
          </a:p>
        </p:txBody>
      </p:sp>
      <p:sp>
        <p:nvSpPr>
          <p:cNvPr id="15400" name="Rectangle 40"/>
          <p:cNvSpPr>
            <a:spLocks/>
          </p:cNvSpPr>
          <p:nvPr/>
        </p:nvSpPr>
        <p:spPr bwMode="auto">
          <a:xfrm>
            <a:off x="444500" y="900381"/>
            <a:ext cx="7042150" cy="214417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spAutoFit/>
          </a:bodyPr>
          <a:lstStyle/>
          <a:p>
            <a:pPr algn="l"/>
            <a:r>
              <a:rPr lang="it-IT" altLang="it-IT" sz="2000">
                <a:latin typeface="Helvetica Light" charset="0"/>
                <a:ea typeface="Helvetica Light" charset="0"/>
                <a:cs typeface="Helvetica Light" charset="0"/>
                <a:sym typeface="Helvetica Light" charset="0"/>
              </a:rPr>
              <a:t>1v1 su un lato e poi sull’altro</a:t>
            </a:r>
          </a:p>
          <a:p>
            <a:pPr algn="l"/>
            <a:endParaRPr lang="it-IT" altLang="it-IT" sz="2000">
              <a:latin typeface="Helvetica Light" charset="0"/>
              <a:ea typeface="Helvetica Light" charset="0"/>
              <a:cs typeface="Helvetica Light" charset="0"/>
              <a:sym typeface="Helvetica Light" charset="0"/>
            </a:endParaRPr>
          </a:p>
          <a:p>
            <a:pPr algn="l"/>
            <a:r>
              <a:rPr lang="it-IT" altLang="it-IT" sz="1600">
                <a:latin typeface="Helvetica Light" charset="0"/>
                <a:ea typeface="Helvetica Light" charset="0"/>
                <a:cs typeface="Helvetica Light" charset="0"/>
                <a:sym typeface="Helvetica Light" charset="0"/>
              </a:rPr>
              <a:t>Obiettivi difensore: Chiudere il centro, fronteggiare l’attaccante mandandolo all’esterno, utilizzare il jab e se possibile contrastare fuori area.</a:t>
            </a:r>
          </a:p>
          <a:p>
            <a:pPr algn="l"/>
            <a:r>
              <a:rPr lang="it-IT" altLang="it-IT" sz="1600">
                <a:latin typeface="Helvetica Light" charset="0"/>
                <a:ea typeface="Helvetica Light" charset="0"/>
                <a:cs typeface="Helvetica Light" charset="0"/>
                <a:sym typeface="Helvetica Light" charset="0"/>
              </a:rPr>
              <a:t>Se il difensore recupera deve uscire in conduzione fuori dai 22m.</a:t>
            </a:r>
          </a:p>
          <a:p>
            <a:pPr algn="l"/>
            <a:endParaRPr lang="it-IT" altLang="it-IT" sz="1600">
              <a:latin typeface="Helvetica Light" charset="0"/>
              <a:ea typeface="Helvetica Light" charset="0"/>
              <a:cs typeface="Helvetica Light" charset="0"/>
              <a:sym typeface="Helvetica Light" charset="0"/>
            </a:endParaRPr>
          </a:p>
          <a:p>
            <a:pPr algn="l"/>
            <a:r>
              <a:rPr lang="it-IT" altLang="it-IT" sz="1600">
                <a:latin typeface="Helvetica Light" charset="0"/>
                <a:ea typeface="Helvetica Light" charset="0"/>
                <a:cs typeface="Helvetica Light" charset="0"/>
                <a:sym typeface="Helvetica Light" charset="0"/>
              </a:rPr>
              <a:t>Obiettivi attaccante: Superare l’avversario per tirare in porta, utilizzando finte di corpo e finte di bastone.</a:t>
            </a:r>
          </a:p>
        </p:txBody>
      </p:sp>
      <p:sp>
        <p:nvSpPr>
          <p:cNvPr id="15401" name="Rectangle 41"/>
          <p:cNvSpPr>
            <a:spLocks/>
          </p:cNvSpPr>
          <p:nvPr/>
        </p:nvSpPr>
        <p:spPr bwMode="auto">
          <a:xfrm>
            <a:off x="444500" y="3743415"/>
            <a:ext cx="6870700" cy="208262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spAutoFit/>
          </a:bodyPr>
          <a:lstStyle/>
          <a:p>
            <a:pPr algn="l"/>
            <a:r>
              <a:rPr lang="it-IT" altLang="it-IT" sz="2000">
                <a:latin typeface="Helvetica Light" charset="0"/>
                <a:ea typeface="Helvetica Light" charset="0"/>
                <a:cs typeface="Helvetica Light" charset="0"/>
                <a:sym typeface="Helvetica Light" charset="0"/>
              </a:rPr>
              <a:t>1v1 con  tiro in porta</a:t>
            </a:r>
          </a:p>
          <a:p>
            <a:pPr algn="l"/>
            <a:endParaRPr lang="it-IT" altLang="it-IT" sz="1600">
              <a:latin typeface="Helvetica Light" charset="0"/>
              <a:ea typeface="Helvetica Light" charset="0"/>
              <a:cs typeface="Helvetica Light" charset="0"/>
              <a:sym typeface="Helvetica Light" charset="0"/>
            </a:endParaRPr>
          </a:p>
          <a:p>
            <a:pPr algn="l"/>
            <a:r>
              <a:rPr lang="it-IT" altLang="it-IT" sz="1600">
                <a:latin typeface="Helvetica Light" charset="0"/>
                <a:ea typeface="Helvetica Light" charset="0"/>
                <a:cs typeface="Helvetica Light" charset="0"/>
                <a:sym typeface="Helvetica Light" charset="0"/>
              </a:rPr>
              <a:t>E’ una gara tra A e B.</a:t>
            </a:r>
          </a:p>
          <a:p>
            <a:pPr algn="l"/>
            <a:r>
              <a:rPr lang="it-IT" altLang="it-IT" sz="1600">
                <a:latin typeface="Helvetica Light" charset="0"/>
                <a:ea typeface="Helvetica Light" charset="0"/>
                <a:cs typeface="Helvetica Light" charset="0"/>
                <a:sym typeface="Helvetica Light" charset="0"/>
              </a:rPr>
              <a:t>A parte con la palla e B senza, devono transitare ciascuno su un percorso diverso, se A riesce a superare per primo la porta rossa può tirare liberamente.</a:t>
            </a:r>
          </a:p>
          <a:p>
            <a:pPr algn="l"/>
            <a:r>
              <a:rPr lang="it-IT" altLang="it-IT" sz="1600">
                <a:latin typeface="Helvetica Light" charset="0"/>
                <a:ea typeface="Helvetica Light" charset="0"/>
                <a:cs typeface="Helvetica Light" charset="0"/>
                <a:sym typeface="Helvetica Light" charset="0"/>
              </a:rPr>
              <a:t>Se B è più veloce proverà a recuperare la palla con un contrasto, se ci riesce diventa lui l’attaccante.</a:t>
            </a:r>
          </a:p>
        </p:txBody>
      </p:sp>
      <p:grpSp>
        <p:nvGrpSpPr>
          <p:cNvPr id="15402" name="Group 42"/>
          <p:cNvGrpSpPr>
            <a:grpSpLocks/>
          </p:cNvGrpSpPr>
          <p:nvPr/>
        </p:nvGrpSpPr>
        <p:grpSpPr bwMode="auto">
          <a:xfrm>
            <a:off x="392113" y="6448426"/>
            <a:ext cx="406161" cy="146194"/>
            <a:chOff x="0" y="0"/>
            <a:chExt cx="812358" cy="291489"/>
          </a:xfrm>
        </p:grpSpPr>
        <p:sp>
          <p:nvSpPr>
            <p:cNvPr id="15403" name="Rectangle 43"/>
            <p:cNvSpPr>
              <a:spLocks/>
            </p:cNvSpPr>
            <p:nvPr/>
          </p:nvSpPr>
          <p:spPr bwMode="auto">
            <a:xfrm>
              <a:off x="174976" y="0"/>
              <a:ext cx="637382" cy="29148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2860" rIns="22860">
              <a:spAutoFit/>
            </a:bodyPr>
            <a:lstStyle>
              <a:lvl1pPr>
                <a:defRPr sz="5000">
                  <a:solidFill>
                    <a:srgbClr val="000000"/>
                  </a:solidFill>
                  <a:latin typeface="Helvetica" charset="0"/>
                  <a:ea typeface="Helvetica" charset="0"/>
                  <a:cs typeface="Helvetica" charset="0"/>
                  <a:sym typeface="Helvetica" charset="0"/>
                </a:defRPr>
              </a:lvl1pPr>
              <a:lvl2pPr>
                <a:defRPr sz="5000">
                  <a:solidFill>
                    <a:srgbClr val="000000"/>
                  </a:solidFill>
                  <a:latin typeface="Helvetica" charset="0"/>
                  <a:ea typeface="Helvetica" charset="0"/>
                  <a:cs typeface="Helvetica" charset="0"/>
                  <a:sym typeface="Helvetica" charset="0"/>
                </a:defRPr>
              </a:lvl2pPr>
              <a:lvl3pPr>
                <a:defRPr sz="5000">
                  <a:solidFill>
                    <a:srgbClr val="000000"/>
                  </a:solidFill>
                  <a:latin typeface="Helvetica" charset="0"/>
                  <a:ea typeface="Helvetica" charset="0"/>
                  <a:cs typeface="Helvetica" charset="0"/>
                  <a:sym typeface="Helvetica" charset="0"/>
                </a:defRPr>
              </a:lvl3pPr>
              <a:lvl4pPr>
                <a:defRPr sz="5000">
                  <a:solidFill>
                    <a:srgbClr val="000000"/>
                  </a:solidFill>
                  <a:latin typeface="Helvetica" charset="0"/>
                  <a:ea typeface="Helvetica" charset="0"/>
                  <a:cs typeface="Helvetica" charset="0"/>
                  <a:sym typeface="Helvetica" charset="0"/>
                </a:defRPr>
              </a:lvl4pPr>
              <a:lvl5pPr>
                <a:defRPr sz="5000">
                  <a:solidFill>
                    <a:srgbClr val="000000"/>
                  </a:solidFill>
                  <a:latin typeface="Helvetica" charset="0"/>
                  <a:ea typeface="Helvetica" charset="0"/>
                  <a:cs typeface="Helvetica" charset="0"/>
                  <a:sym typeface="Helvetica" charset="0"/>
                </a:defRPr>
              </a:lvl5pPr>
              <a:lvl6pPr marL="4572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6pPr>
              <a:lvl7pPr marL="9144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7pPr>
              <a:lvl8pPr marL="13716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8pPr>
              <a:lvl9pPr marL="18288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9pPr>
            </a:lstStyle>
            <a:p>
              <a:pPr defTabSz="457200"/>
              <a:r>
                <a:rPr lang="it-IT" altLang="it-IT" sz="350">
                  <a:latin typeface="Calibri" charset="0"/>
                  <a:ea typeface="Calibri" charset="0"/>
                  <a:cs typeface="Calibri" charset="0"/>
                  <a:sym typeface="Calibri" charset="0"/>
                </a:rPr>
                <a:t>Stefano Angius</a:t>
              </a:r>
            </a:p>
          </p:txBody>
        </p:sp>
        <p:pic>
          <p:nvPicPr>
            <p:cNvPr id="15404" name="Picture 44" descr="pasted-image.tiff"/>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13754"/>
              <a:ext cx="178232" cy="1782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Tree>
    <p:extLst>
      <p:ext uri="{BB962C8B-B14F-4D97-AF65-F5344CB8AC3E}">
        <p14:creationId xmlns:p14="http://schemas.microsoft.com/office/powerpoint/2010/main" val="304577949"/>
      </p:ext>
    </p:extLst>
  </p:cSld>
  <p:clrMapOvr>
    <a:masterClrMapping/>
  </p:clrMapOvr>
  <p:transition spd="med"/>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5" name="Picture 1" descr="metà campo.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387975" y="0"/>
            <a:ext cx="5278438" cy="685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6386" name="AutoShape 2"/>
          <p:cNvSpPr>
            <a:spLocks/>
          </p:cNvSpPr>
          <p:nvPr/>
        </p:nvSpPr>
        <p:spPr bwMode="auto">
          <a:xfrm>
            <a:off x="5741988" y="3767139"/>
            <a:ext cx="233362" cy="136525"/>
          </a:xfrm>
          <a:prstGeom prst="triangle">
            <a:avLst>
              <a:gd name="adj" fmla="val 50000"/>
            </a:avLst>
          </a:prstGeom>
          <a:solidFill>
            <a:schemeClr val="accent2"/>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16387" name="AutoShape 3"/>
          <p:cNvSpPr>
            <a:spLocks/>
          </p:cNvSpPr>
          <p:nvPr/>
        </p:nvSpPr>
        <p:spPr bwMode="auto">
          <a:xfrm>
            <a:off x="6413501" y="3783014"/>
            <a:ext cx="233363" cy="136525"/>
          </a:xfrm>
          <a:prstGeom prst="triangle">
            <a:avLst>
              <a:gd name="adj" fmla="val 50000"/>
            </a:avLst>
          </a:prstGeom>
          <a:solidFill>
            <a:schemeClr val="accent2"/>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16388" name="AutoShape 4"/>
          <p:cNvSpPr>
            <a:spLocks/>
          </p:cNvSpPr>
          <p:nvPr/>
        </p:nvSpPr>
        <p:spPr bwMode="auto">
          <a:xfrm>
            <a:off x="7519989" y="3767139"/>
            <a:ext cx="231775" cy="136525"/>
          </a:xfrm>
          <a:prstGeom prst="triangle">
            <a:avLst>
              <a:gd name="adj" fmla="val 50000"/>
            </a:avLst>
          </a:prstGeom>
          <a:solidFill>
            <a:srgbClr val="FFFF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16389" name="AutoShape 5"/>
          <p:cNvSpPr>
            <a:spLocks/>
          </p:cNvSpPr>
          <p:nvPr/>
        </p:nvSpPr>
        <p:spPr bwMode="auto">
          <a:xfrm>
            <a:off x="8297863" y="3783014"/>
            <a:ext cx="233362" cy="136525"/>
          </a:xfrm>
          <a:prstGeom prst="triangle">
            <a:avLst>
              <a:gd name="adj" fmla="val 50000"/>
            </a:avLst>
          </a:prstGeom>
          <a:solidFill>
            <a:srgbClr val="FFFF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16390" name="AutoShape 6"/>
          <p:cNvSpPr>
            <a:spLocks/>
          </p:cNvSpPr>
          <p:nvPr/>
        </p:nvSpPr>
        <p:spPr bwMode="auto">
          <a:xfrm>
            <a:off x="9213851" y="3767139"/>
            <a:ext cx="231775" cy="136525"/>
          </a:xfrm>
          <a:prstGeom prst="triangle">
            <a:avLst>
              <a:gd name="adj" fmla="val 50000"/>
            </a:avLst>
          </a:prstGeom>
          <a:solidFill>
            <a:srgbClr val="D99694"/>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16391" name="AutoShape 7"/>
          <p:cNvSpPr>
            <a:spLocks/>
          </p:cNvSpPr>
          <p:nvPr/>
        </p:nvSpPr>
        <p:spPr bwMode="auto">
          <a:xfrm>
            <a:off x="10018714" y="3783014"/>
            <a:ext cx="231775" cy="136525"/>
          </a:xfrm>
          <a:prstGeom prst="triangle">
            <a:avLst>
              <a:gd name="adj" fmla="val 50000"/>
            </a:avLst>
          </a:prstGeom>
          <a:solidFill>
            <a:srgbClr val="D99694"/>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16392" name="AutoShape 8"/>
          <p:cNvSpPr>
            <a:spLocks/>
          </p:cNvSpPr>
          <p:nvPr/>
        </p:nvSpPr>
        <p:spPr bwMode="auto">
          <a:xfrm>
            <a:off x="6146800" y="3802063"/>
            <a:ext cx="190500" cy="10001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6395"/>
                </a:moveTo>
                <a:lnTo>
                  <a:pt x="1346" y="0"/>
                </a:lnTo>
                <a:lnTo>
                  <a:pt x="10800" y="7097"/>
                </a:lnTo>
                <a:lnTo>
                  <a:pt x="20254" y="0"/>
                </a:lnTo>
                <a:lnTo>
                  <a:pt x="21600" y="6395"/>
                </a:lnTo>
                <a:lnTo>
                  <a:pt x="15732" y="10800"/>
                </a:lnTo>
                <a:lnTo>
                  <a:pt x="21600" y="15205"/>
                </a:lnTo>
                <a:lnTo>
                  <a:pt x="20254" y="21600"/>
                </a:lnTo>
                <a:lnTo>
                  <a:pt x="10800" y="14503"/>
                </a:lnTo>
                <a:lnTo>
                  <a:pt x="1346" y="21600"/>
                </a:lnTo>
                <a:lnTo>
                  <a:pt x="0" y="15205"/>
                </a:lnTo>
                <a:lnTo>
                  <a:pt x="5868" y="10800"/>
                </a:lnTo>
                <a:close/>
              </a:path>
            </a:pathLst>
          </a:custGeom>
          <a:solidFill>
            <a:srgbClr val="0000FF"/>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16393" name="AutoShape 9"/>
          <p:cNvSpPr>
            <a:spLocks/>
          </p:cNvSpPr>
          <p:nvPr/>
        </p:nvSpPr>
        <p:spPr bwMode="auto">
          <a:xfrm>
            <a:off x="7918450" y="3800476"/>
            <a:ext cx="153988" cy="8731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6324"/>
                </a:moveTo>
                <a:lnTo>
                  <a:pt x="1616" y="0"/>
                </a:lnTo>
                <a:lnTo>
                  <a:pt x="10800" y="7020"/>
                </a:lnTo>
                <a:lnTo>
                  <a:pt x="19984" y="0"/>
                </a:lnTo>
                <a:lnTo>
                  <a:pt x="21600" y="6324"/>
                </a:lnTo>
                <a:lnTo>
                  <a:pt x="15745" y="10800"/>
                </a:lnTo>
                <a:lnTo>
                  <a:pt x="21600" y="15276"/>
                </a:lnTo>
                <a:lnTo>
                  <a:pt x="19984" y="21600"/>
                </a:lnTo>
                <a:lnTo>
                  <a:pt x="10800" y="14580"/>
                </a:lnTo>
                <a:lnTo>
                  <a:pt x="1616" y="21600"/>
                </a:lnTo>
                <a:lnTo>
                  <a:pt x="0" y="15276"/>
                </a:lnTo>
                <a:lnTo>
                  <a:pt x="5855" y="10800"/>
                </a:lnTo>
                <a:close/>
              </a:path>
            </a:pathLst>
          </a:custGeom>
          <a:solidFill>
            <a:srgbClr val="0000FF"/>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16394" name="AutoShape 10"/>
          <p:cNvSpPr>
            <a:spLocks/>
          </p:cNvSpPr>
          <p:nvPr/>
        </p:nvSpPr>
        <p:spPr bwMode="auto">
          <a:xfrm>
            <a:off x="9686926" y="3802063"/>
            <a:ext cx="168275" cy="10001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6303"/>
                </a:moveTo>
                <a:lnTo>
                  <a:pt x="1694" y="0"/>
                </a:lnTo>
                <a:lnTo>
                  <a:pt x="10800" y="6997"/>
                </a:lnTo>
                <a:lnTo>
                  <a:pt x="19906" y="0"/>
                </a:lnTo>
                <a:lnTo>
                  <a:pt x="21600" y="6303"/>
                </a:lnTo>
                <a:lnTo>
                  <a:pt x="15748" y="10800"/>
                </a:lnTo>
                <a:lnTo>
                  <a:pt x="21600" y="15297"/>
                </a:lnTo>
                <a:lnTo>
                  <a:pt x="19906" y="21600"/>
                </a:lnTo>
                <a:lnTo>
                  <a:pt x="10800" y="14603"/>
                </a:lnTo>
                <a:lnTo>
                  <a:pt x="1694" y="21600"/>
                </a:lnTo>
                <a:lnTo>
                  <a:pt x="0" y="15297"/>
                </a:lnTo>
                <a:lnTo>
                  <a:pt x="5852" y="10800"/>
                </a:lnTo>
                <a:close/>
              </a:path>
            </a:pathLst>
          </a:custGeom>
          <a:solidFill>
            <a:srgbClr val="0000FF"/>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16395" name="AutoShape 11"/>
          <p:cNvSpPr>
            <a:spLocks/>
          </p:cNvSpPr>
          <p:nvPr/>
        </p:nvSpPr>
        <p:spPr bwMode="auto">
          <a:xfrm>
            <a:off x="7859713" y="1651000"/>
            <a:ext cx="273050" cy="260350"/>
          </a:xfrm>
          <a:prstGeom prst="diamond">
            <a:avLst/>
          </a:prstGeom>
          <a:solidFill>
            <a:srgbClr val="0080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16396" name="AutoShape 12"/>
          <p:cNvSpPr>
            <a:spLocks/>
          </p:cNvSpPr>
          <p:nvPr/>
        </p:nvSpPr>
        <p:spPr bwMode="auto">
          <a:xfrm>
            <a:off x="6192838" y="1241426"/>
            <a:ext cx="220662" cy="246063"/>
          </a:xfrm>
          <a:prstGeom prst="diamond">
            <a:avLst/>
          </a:prstGeom>
          <a:solidFill>
            <a:srgbClr val="0080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16397" name="AutoShape 13"/>
          <p:cNvSpPr>
            <a:spLocks/>
          </p:cNvSpPr>
          <p:nvPr/>
        </p:nvSpPr>
        <p:spPr bwMode="auto">
          <a:xfrm>
            <a:off x="9620251" y="1271588"/>
            <a:ext cx="220663" cy="246062"/>
          </a:xfrm>
          <a:prstGeom prst="diamond">
            <a:avLst/>
          </a:prstGeom>
          <a:solidFill>
            <a:srgbClr val="0080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16398" name="Oval 14"/>
          <p:cNvSpPr>
            <a:spLocks/>
          </p:cNvSpPr>
          <p:nvPr/>
        </p:nvSpPr>
        <p:spPr bwMode="auto">
          <a:xfrm>
            <a:off x="7859713" y="4149725"/>
            <a:ext cx="163512" cy="96838"/>
          </a:xfrm>
          <a:prstGeom prst="ellipse">
            <a:avLst/>
          </a:prstGeom>
          <a:solidFill>
            <a:srgbClr val="FFFFFF"/>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16399" name="Oval 15"/>
          <p:cNvSpPr>
            <a:spLocks/>
          </p:cNvSpPr>
          <p:nvPr/>
        </p:nvSpPr>
        <p:spPr bwMode="auto">
          <a:xfrm>
            <a:off x="8012113" y="4302125"/>
            <a:ext cx="163512" cy="96838"/>
          </a:xfrm>
          <a:prstGeom prst="ellipse">
            <a:avLst/>
          </a:prstGeom>
          <a:solidFill>
            <a:srgbClr val="FFFFFF"/>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16400" name="Oval 16"/>
          <p:cNvSpPr>
            <a:spLocks/>
          </p:cNvSpPr>
          <p:nvPr/>
        </p:nvSpPr>
        <p:spPr bwMode="auto">
          <a:xfrm>
            <a:off x="8164513" y="4454525"/>
            <a:ext cx="163512" cy="96838"/>
          </a:xfrm>
          <a:prstGeom prst="ellipse">
            <a:avLst/>
          </a:prstGeom>
          <a:solidFill>
            <a:srgbClr val="FFFFFF"/>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16401" name="Oval 17"/>
          <p:cNvSpPr>
            <a:spLocks/>
          </p:cNvSpPr>
          <p:nvPr/>
        </p:nvSpPr>
        <p:spPr bwMode="auto">
          <a:xfrm>
            <a:off x="8316913" y="4606925"/>
            <a:ext cx="163512" cy="96838"/>
          </a:xfrm>
          <a:prstGeom prst="ellipse">
            <a:avLst/>
          </a:prstGeom>
          <a:solidFill>
            <a:srgbClr val="FFFFFF"/>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16402" name="Oval 18"/>
          <p:cNvSpPr>
            <a:spLocks/>
          </p:cNvSpPr>
          <p:nvPr/>
        </p:nvSpPr>
        <p:spPr bwMode="auto">
          <a:xfrm>
            <a:off x="8469313" y="4759325"/>
            <a:ext cx="163512" cy="96838"/>
          </a:xfrm>
          <a:prstGeom prst="ellipse">
            <a:avLst/>
          </a:prstGeom>
          <a:solidFill>
            <a:srgbClr val="FFFFFF"/>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16403" name="Line 19"/>
          <p:cNvSpPr>
            <a:spLocks noChangeShapeType="1"/>
          </p:cNvSpPr>
          <p:nvPr/>
        </p:nvSpPr>
        <p:spPr bwMode="auto">
          <a:xfrm flipV="1">
            <a:off x="8012113" y="2033589"/>
            <a:ext cx="0" cy="1474787"/>
          </a:xfrm>
          <a:prstGeom prst="line">
            <a:avLst/>
          </a:prstGeom>
          <a:noFill/>
          <a:ln w="25400" cap="flat" cmpd="sng">
            <a:solidFill>
              <a:srgbClr val="000000"/>
            </a:solidFill>
            <a:prstDash val="solid"/>
            <a:round/>
            <a:headEnd type="triangle" w="med" len="med"/>
            <a:tailEnd type="triangle" w="med" len="med"/>
          </a:ln>
          <a:effectLst>
            <a:outerShdw blurRad="38100" dist="20000" dir="5400000" algn="ctr" rotWithShape="0">
              <a:srgbClr val="000000">
                <a:alpha val="37999"/>
              </a:srgbClr>
            </a:outerShdw>
          </a:effectLst>
          <a:extLst>
            <a:ext uri="{909E8E84-426E-40DD-AFC4-6F175D3DCCD1}">
              <a14:hiddenFill xmlns:a14="http://schemas.microsoft.com/office/drawing/2010/main">
                <a:noFill/>
              </a14:hiddenFill>
            </a:ext>
          </a:extLst>
        </p:spPr>
        <p:txBody>
          <a:bodyPr lIns="45720" rIns="45720"/>
          <a:lstStyle/>
          <a:p>
            <a:endParaRPr lang="it-IT" altLang="it-IT"/>
          </a:p>
        </p:txBody>
      </p:sp>
      <p:sp>
        <p:nvSpPr>
          <p:cNvPr id="16404" name="AutoShape 20"/>
          <p:cNvSpPr>
            <a:spLocks/>
          </p:cNvSpPr>
          <p:nvPr/>
        </p:nvSpPr>
        <p:spPr bwMode="auto">
          <a:xfrm>
            <a:off x="5942013" y="1677988"/>
            <a:ext cx="838200" cy="1966912"/>
          </a:xfrm>
          <a:custGeom>
            <a:avLst/>
            <a:gdLst>
              <a:gd name="T0" fmla="+- 0 11569 1539"/>
              <a:gd name="T1" fmla="*/ T0 w 20061"/>
              <a:gd name="T2" fmla="*/ 10800 h 21600"/>
              <a:gd name="T3" fmla="+- 0 11569 1539"/>
              <a:gd name="T4" fmla="*/ T3 w 20061"/>
              <a:gd name="T5" fmla="*/ 10800 h 21600"/>
              <a:gd name="T6" fmla="+- 0 11569 1539"/>
              <a:gd name="T7" fmla="*/ T6 w 20061"/>
              <a:gd name="T8" fmla="*/ 10800 h 21600"/>
              <a:gd name="T9" fmla="+- 0 11569 1539"/>
              <a:gd name="T10" fmla="*/ T9 w 20061"/>
              <a:gd name="T11" fmla="*/ 10800 h 21600"/>
            </a:gdLst>
            <a:ahLst/>
            <a:cxnLst>
              <a:cxn ang="0">
                <a:pos x="T1" y="T2"/>
              </a:cxn>
              <a:cxn ang="0">
                <a:pos x="T4" y="T5"/>
              </a:cxn>
              <a:cxn ang="0">
                <a:pos x="T7" y="T8"/>
              </a:cxn>
              <a:cxn ang="0">
                <a:pos x="T10" y="T11"/>
              </a:cxn>
            </a:cxnLst>
            <a:rect l="0" t="0" r="r" b="b"/>
            <a:pathLst>
              <a:path w="20061" h="21600">
                <a:moveTo>
                  <a:pt x="7982" y="21600"/>
                </a:moveTo>
                <a:cubicBezTo>
                  <a:pt x="3222" y="16200"/>
                  <a:pt x="-1539" y="10800"/>
                  <a:pt x="474" y="7200"/>
                </a:cubicBezTo>
                <a:cubicBezTo>
                  <a:pt x="2487" y="3600"/>
                  <a:pt x="20061" y="0"/>
                  <a:pt x="20061" y="0"/>
                </a:cubicBezTo>
              </a:path>
            </a:pathLst>
          </a:custGeom>
          <a:noFill/>
          <a:ln w="25400" cap="flat" cmpd="sng">
            <a:solidFill>
              <a:srgbClr val="000000"/>
            </a:solidFill>
            <a:prstDash val="dot"/>
            <a:round/>
            <a:headEnd type="none" w="med" len="med"/>
            <a:tailEnd type="none" w="med" len="med"/>
          </a:ln>
          <a:effectLst>
            <a:outerShdw blurRad="38100" dist="20000" dir="5400000" algn="ctr" rotWithShape="0">
              <a:srgbClr val="000000">
                <a:alpha val="37999"/>
              </a:srgbClr>
            </a:outerShdw>
          </a:effectLst>
          <a:extLst>
            <a:ext uri="{909E8E84-426E-40DD-AFC4-6F175D3DCCD1}">
              <a14:hiddenFill xmlns:a14="http://schemas.microsoft.com/office/drawing/2010/main">
                <a:solidFill>
                  <a:srgbClr val="FFFFFF"/>
                </a:solidFill>
              </a14:hiddenFill>
            </a:ext>
          </a:extLst>
        </p:spPr>
        <p:txBody>
          <a:bodyPr lIns="45720" rIns="45720" anchor="ctr"/>
          <a:lstStyle/>
          <a:p>
            <a:pPr algn="ctr"/>
            <a:endParaRPr lang="it-IT" altLang="it-IT"/>
          </a:p>
        </p:txBody>
      </p:sp>
      <p:sp>
        <p:nvSpPr>
          <p:cNvPr id="16405" name="AutoShape 21"/>
          <p:cNvSpPr>
            <a:spLocks/>
          </p:cNvSpPr>
          <p:nvPr/>
        </p:nvSpPr>
        <p:spPr bwMode="auto">
          <a:xfrm>
            <a:off x="8850313" y="1547813"/>
            <a:ext cx="1016000" cy="2055812"/>
          </a:xfrm>
          <a:custGeom>
            <a:avLst/>
            <a:gdLst>
              <a:gd name="T0" fmla="+- 0 10854 1387"/>
              <a:gd name="T1" fmla="*/ T0 w 18935"/>
              <a:gd name="T2" fmla="+- 0 10959 318"/>
              <a:gd name="T3" fmla="*/ 10959 h 21282"/>
              <a:gd name="T4" fmla="+- 0 10854 1387"/>
              <a:gd name="T5" fmla="*/ T4 w 18935"/>
              <a:gd name="T6" fmla="+- 0 10959 318"/>
              <a:gd name="T7" fmla="*/ 10959 h 21282"/>
              <a:gd name="T8" fmla="+- 0 10854 1387"/>
              <a:gd name="T9" fmla="*/ T8 w 18935"/>
              <a:gd name="T10" fmla="+- 0 10959 318"/>
              <a:gd name="T11" fmla="*/ 10959 h 21282"/>
              <a:gd name="T12" fmla="+- 0 10854 1387"/>
              <a:gd name="T13" fmla="*/ T12 w 18935"/>
              <a:gd name="T14" fmla="+- 0 10959 318"/>
              <a:gd name="T15" fmla="*/ 10959 h 21282"/>
            </a:gdLst>
            <a:ahLst/>
            <a:cxnLst>
              <a:cxn ang="0">
                <a:pos x="T1" y="T3"/>
              </a:cxn>
              <a:cxn ang="0">
                <a:pos x="T5" y="T7"/>
              </a:cxn>
              <a:cxn ang="0">
                <a:pos x="T9" y="T11"/>
              </a:cxn>
              <a:cxn ang="0">
                <a:pos x="T13" y="T15"/>
              </a:cxn>
            </a:cxnLst>
            <a:rect l="0" t="0" r="r" b="b"/>
            <a:pathLst>
              <a:path w="18935" h="21282">
                <a:moveTo>
                  <a:pt x="16648" y="21282"/>
                </a:moveTo>
                <a:cubicBezTo>
                  <a:pt x="18431" y="14545"/>
                  <a:pt x="20213" y="7809"/>
                  <a:pt x="17667" y="4322"/>
                </a:cubicBezTo>
                <a:cubicBezTo>
                  <a:pt x="15121" y="836"/>
                  <a:pt x="4130" y="1048"/>
                  <a:pt x="1371" y="365"/>
                </a:cubicBezTo>
                <a:cubicBezTo>
                  <a:pt x="-1387" y="-318"/>
                  <a:pt x="820" y="153"/>
                  <a:pt x="1117" y="224"/>
                </a:cubicBezTo>
                <a:cubicBezTo>
                  <a:pt x="1414" y="294"/>
                  <a:pt x="3154" y="789"/>
                  <a:pt x="3154" y="789"/>
                </a:cubicBezTo>
              </a:path>
            </a:pathLst>
          </a:custGeom>
          <a:noFill/>
          <a:ln w="25400" cap="flat" cmpd="sng">
            <a:solidFill>
              <a:srgbClr val="000000"/>
            </a:solidFill>
            <a:prstDash val="dot"/>
            <a:round/>
            <a:headEnd type="none" w="med" len="med"/>
            <a:tailEnd type="none" w="med" len="med"/>
          </a:ln>
          <a:effectLst>
            <a:outerShdw blurRad="38100" dist="20000" dir="5400000" algn="ctr" rotWithShape="0">
              <a:srgbClr val="000000">
                <a:alpha val="37999"/>
              </a:srgbClr>
            </a:outerShdw>
          </a:effectLst>
          <a:extLst>
            <a:ext uri="{909E8E84-426E-40DD-AFC4-6F175D3DCCD1}">
              <a14:hiddenFill xmlns:a14="http://schemas.microsoft.com/office/drawing/2010/main">
                <a:solidFill>
                  <a:srgbClr val="FFFFFF"/>
                </a:solidFill>
              </a14:hiddenFill>
            </a:ext>
          </a:extLst>
        </p:spPr>
        <p:txBody>
          <a:bodyPr lIns="45720" rIns="45720" anchor="ctr"/>
          <a:lstStyle/>
          <a:p>
            <a:pPr algn="ctr"/>
            <a:endParaRPr lang="it-IT" altLang="it-IT"/>
          </a:p>
        </p:txBody>
      </p:sp>
      <p:sp>
        <p:nvSpPr>
          <p:cNvPr id="16406" name="Rectangle 22"/>
          <p:cNvSpPr>
            <a:spLocks/>
          </p:cNvSpPr>
          <p:nvPr/>
        </p:nvSpPr>
        <p:spPr bwMode="auto">
          <a:xfrm>
            <a:off x="1933575" y="558801"/>
            <a:ext cx="3454400" cy="563231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spAutoFit/>
          </a:bodyPr>
          <a:lstStyle>
            <a:lvl1pPr marL="122238" indent="-122238">
              <a:defRPr>
                <a:solidFill>
                  <a:srgbClr val="000000"/>
                </a:solidFill>
                <a:latin typeface="Calibri" charset="0"/>
                <a:ea typeface="Calibri" charset="0"/>
                <a:cs typeface="Calibri" charset="0"/>
                <a:sym typeface="Calibri" charset="0"/>
              </a:defRPr>
            </a:lvl1pPr>
            <a:lvl2pPr>
              <a:defRPr>
                <a:solidFill>
                  <a:srgbClr val="000000"/>
                </a:solidFill>
                <a:latin typeface="Calibri" charset="0"/>
                <a:ea typeface="Calibri" charset="0"/>
                <a:cs typeface="Calibri" charset="0"/>
                <a:sym typeface="Calibri" charset="0"/>
              </a:defRPr>
            </a:lvl2pPr>
            <a:lvl3pPr>
              <a:defRPr>
                <a:solidFill>
                  <a:srgbClr val="000000"/>
                </a:solidFill>
                <a:latin typeface="Calibri" charset="0"/>
                <a:ea typeface="Calibri" charset="0"/>
                <a:cs typeface="Calibri" charset="0"/>
                <a:sym typeface="Calibri" charset="0"/>
              </a:defRPr>
            </a:lvl3pPr>
            <a:lvl4pPr>
              <a:defRPr>
                <a:solidFill>
                  <a:srgbClr val="000000"/>
                </a:solidFill>
                <a:latin typeface="Calibri" charset="0"/>
                <a:ea typeface="Calibri" charset="0"/>
                <a:cs typeface="Calibri" charset="0"/>
                <a:sym typeface="Calibri" charset="0"/>
              </a:defRPr>
            </a:lvl4pPr>
            <a:lvl5pPr>
              <a:defRPr>
                <a:solidFill>
                  <a:srgbClr val="000000"/>
                </a:solidFill>
                <a:latin typeface="Calibri" charset="0"/>
                <a:ea typeface="Calibri" charset="0"/>
                <a:cs typeface="Calibri" charset="0"/>
                <a:sym typeface="Calibri" charset="0"/>
              </a:defRPr>
            </a:lvl5pPr>
            <a:lvl6pPr marL="457200" indent="1828800" defTabSz="457200" fontAlgn="base" hangingPunct="0">
              <a:spcBef>
                <a:spcPct val="0"/>
              </a:spcBef>
              <a:spcAft>
                <a:spcPct val="0"/>
              </a:spcAft>
              <a:defRPr>
                <a:solidFill>
                  <a:srgbClr val="000000"/>
                </a:solidFill>
                <a:latin typeface="Calibri" charset="0"/>
                <a:ea typeface="Calibri" charset="0"/>
                <a:cs typeface="Calibri" charset="0"/>
                <a:sym typeface="Calibri" charset="0"/>
              </a:defRPr>
            </a:lvl6pPr>
            <a:lvl7pPr marL="914400" indent="1828800" defTabSz="457200" fontAlgn="base" hangingPunct="0">
              <a:spcBef>
                <a:spcPct val="0"/>
              </a:spcBef>
              <a:spcAft>
                <a:spcPct val="0"/>
              </a:spcAft>
              <a:defRPr>
                <a:solidFill>
                  <a:srgbClr val="000000"/>
                </a:solidFill>
                <a:latin typeface="Calibri" charset="0"/>
                <a:ea typeface="Calibri" charset="0"/>
                <a:cs typeface="Calibri" charset="0"/>
                <a:sym typeface="Calibri" charset="0"/>
              </a:defRPr>
            </a:lvl7pPr>
            <a:lvl8pPr marL="1371600" indent="1828800" defTabSz="457200" fontAlgn="base" hangingPunct="0">
              <a:spcBef>
                <a:spcPct val="0"/>
              </a:spcBef>
              <a:spcAft>
                <a:spcPct val="0"/>
              </a:spcAft>
              <a:defRPr>
                <a:solidFill>
                  <a:srgbClr val="000000"/>
                </a:solidFill>
                <a:latin typeface="Calibri" charset="0"/>
                <a:ea typeface="Calibri" charset="0"/>
                <a:cs typeface="Calibri" charset="0"/>
                <a:sym typeface="Calibri" charset="0"/>
              </a:defRPr>
            </a:lvl8pPr>
            <a:lvl9pPr marL="1828800" indent="1828800" defTabSz="457200" fontAlgn="base" hangingPunct="0">
              <a:spcBef>
                <a:spcPct val="0"/>
              </a:spcBef>
              <a:spcAft>
                <a:spcPct val="0"/>
              </a:spcAft>
              <a:defRPr>
                <a:solidFill>
                  <a:srgbClr val="000000"/>
                </a:solidFill>
                <a:latin typeface="Calibri" charset="0"/>
                <a:ea typeface="Calibri" charset="0"/>
                <a:cs typeface="Calibri" charset="0"/>
                <a:sym typeface="Calibri" charset="0"/>
              </a:defRPr>
            </a:lvl9pPr>
          </a:lstStyle>
          <a:p>
            <a:r>
              <a:rPr lang="it-IT" altLang="it-IT" sz="2000">
                <a:solidFill>
                  <a:srgbClr val="FF0000"/>
                </a:solidFill>
              </a:rPr>
              <a:t>GAME FORM</a:t>
            </a:r>
          </a:p>
          <a:p>
            <a:endParaRPr lang="it-IT" altLang="it-IT" sz="2000">
              <a:solidFill>
                <a:srgbClr val="FF0000"/>
              </a:solidFill>
            </a:endParaRPr>
          </a:p>
          <a:p>
            <a:r>
              <a:rPr lang="it-IT" altLang="it-IT" sz="2000">
                <a:solidFill>
                  <a:srgbClr val="FF0000"/>
                </a:solidFill>
              </a:rPr>
              <a:t>EXERCISE N°1</a:t>
            </a:r>
          </a:p>
          <a:p>
            <a:endParaRPr lang="it-IT" altLang="it-IT" sz="2000">
              <a:solidFill>
                <a:srgbClr val="FF0000"/>
              </a:solidFill>
            </a:endParaRPr>
          </a:p>
          <a:p>
            <a:r>
              <a:rPr lang="it-IT" altLang="it-IT" sz="2000">
                <a:solidFill>
                  <a:srgbClr val="FF0000"/>
                </a:solidFill>
              </a:rPr>
              <a:t>3vs3</a:t>
            </a:r>
          </a:p>
          <a:p>
            <a:r>
              <a:rPr lang="it-IT" altLang="it-IT" sz="2000"/>
              <a:t>A pass the ball to defender, he decides who pass. If the defenders recover the ball must go into one of three dors.</a:t>
            </a:r>
          </a:p>
          <a:p>
            <a:r>
              <a:rPr lang="it-IT" altLang="it-IT" sz="2000"/>
              <a:t>A,B and C, must go for goals.</a:t>
            </a:r>
          </a:p>
          <a:p>
            <a:endParaRPr lang="it-IT" altLang="it-IT" sz="2000"/>
          </a:p>
          <a:p>
            <a:r>
              <a:rPr lang="it-IT" altLang="it-IT" sz="2000"/>
              <a:t>SKILL AQUISITION</a:t>
            </a:r>
          </a:p>
          <a:p>
            <a:pPr>
              <a:buSzPct val="100000"/>
              <a:buFontTx/>
              <a:buChar char="-"/>
            </a:pPr>
            <a:r>
              <a:rPr lang="it-IT" altLang="it-IT" sz="2000"/>
              <a:t>Offensive and defensive reception</a:t>
            </a:r>
          </a:p>
          <a:p>
            <a:pPr>
              <a:buSzPct val="100000"/>
              <a:buFontTx/>
              <a:buChar char="-"/>
            </a:pPr>
            <a:r>
              <a:rPr lang="it-IT" altLang="it-IT" sz="2000"/>
              <a:t>Movement whitout the ball</a:t>
            </a:r>
          </a:p>
          <a:p>
            <a:pPr>
              <a:buSzPct val="100000"/>
              <a:buFontTx/>
              <a:buChar char="-"/>
            </a:pPr>
            <a:r>
              <a:rPr lang="it-IT" altLang="it-IT" sz="2000"/>
              <a:t>Movement to S and C</a:t>
            </a:r>
          </a:p>
          <a:p>
            <a:pPr>
              <a:buSzPct val="100000"/>
              <a:buFontTx/>
              <a:buChar char="-"/>
            </a:pPr>
            <a:r>
              <a:rPr lang="it-IT" altLang="it-IT" sz="2000"/>
              <a:t>Block Tackle, Jab Tackle, etc</a:t>
            </a:r>
          </a:p>
          <a:p>
            <a:pPr>
              <a:buSzPct val="100000"/>
              <a:buFontTx/>
              <a:buChar char="-"/>
            </a:pPr>
            <a:r>
              <a:rPr lang="it-IT" altLang="it-IT" sz="2000"/>
              <a:t>Push, drive, sweep hit</a:t>
            </a:r>
          </a:p>
        </p:txBody>
      </p:sp>
      <p:grpSp>
        <p:nvGrpSpPr>
          <p:cNvPr id="16407" name="Group 23"/>
          <p:cNvGrpSpPr>
            <a:grpSpLocks/>
          </p:cNvGrpSpPr>
          <p:nvPr/>
        </p:nvGrpSpPr>
        <p:grpSpPr bwMode="auto">
          <a:xfrm>
            <a:off x="9682163" y="6424615"/>
            <a:ext cx="684020" cy="200055"/>
            <a:chOff x="0" y="0"/>
            <a:chExt cx="684292" cy="200988"/>
          </a:xfrm>
        </p:grpSpPr>
        <p:sp>
          <p:nvSpPr>
            <p:cNvPr id="16408" name="Rectangle 24"/>
            <p:cNvSpPr>
              <a:spLocks/>
            </p:cNvSpPr>
            <p:nvPr/>
          </p:nvSpPr>
          <p:spPr bwMode="auto">
            <a:xfrm>
              <a:off x="174975" y="0"/>
              <a:ext cx="509317" cy="2009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lvl1pPr>
                <a:defRPr>
                  <a:solidFill>
                    <a:srgbClr val="000000"/>
                  </a:solidFill>
                  <a:latin typeface="Calibri" charset="0"/>
                  <a:ea typeface="Calibri" charset="0"/>
                  <a:cs typeface="Calibri" charset="0"/>
                  <a:sym typeface="Calibri" charset="0"/>
                </a:defRPr>
              </a:lvl1pPr>
              <a:lvl2pPr>
                <a:defRPr>
                  <a:solidFill>
                    <a:srgbClr val="000000"/>
                  </a:solidFill>
                  <a:latin typeface="Calibri" charset="0"/>
                  <a:ea typeface="Calibri" charset="0"/>
                  <a:cs typeface="Calibri" charset="0"/>
                  <a:sym typeface="Calibri" charset="0"/>
                </a:defRPr>
              </a:lvl2pPr>
              <a:lvl3pPr>
                <a:defRPr>
                  <a:solidFill>
                    <a:srgbClr val="000000"/>
                  </a:solidFill>
                  <a:latin typeface="Calibri" charset="0"/>
                  <a:ea typeface="Calibri" charset="0"/>
                  <a:cs typeface="Calibri" charset="0"/>
                  <a:sym typeface="Calibri" charset="0"/>
                </a:defRPr>
              </a:lvl3pPr>
              <a:lvl4pPr>
                <a:defRPr>
                  <a:solidFill>
                    <a:srgbClr val="000000"/>
                  </a:solidFill>
                  <a:latin typeface="Calibri" charset="0"/>
                  <a:ea typeface="Calibri" charset="0"/>
                  <a:cs typeface="Calibri" charset="0"/>
                  <a:sym typeface="Calibri" charset="0"/>
                </a:defRPr>
              </a:lvl4pPr>
              <a:lvl5pPr>
                <a:defRPr>
                  <a:solidFill>
                    <a:srgbClr val="000000"/>
                  </a:solidFill>
                  <a:latin typeface="Calibri" charset="0"/>
                  <a:ea typeface="Calibri" charset="0"/>
                  <a:cs typeface="Calibri" charset="0"/>
                  <a:sym typeface="Calibri" charset="0"/>
                </a:defRPr>
              </a:lvl5pPr>
              <a:lvl6pPr marL="457200" indent="1828800" fontAlgn="base" hangingPunct="0">
                <a:spcBef>
                  <a:spcPct val="0"/>
                </a:spcBef>
                <a:spcAft>
                  <a:spcPct val="0"/>
                </a:spcAft>
                <a:defRPr>
                  <a:solidFill>
                    <a:srgbClr val="000000"/>
                  </a:solidFill>
                  <a:latin typeface="Calibri" charset="0"/>
                  <a:ea typeface="Calibri" charset="0"/>
                  <a:cs typeface="Calibri" charset="0"/>
                  <a:sym typeface="Calibri" charset="0"/>
                </a:defRPr>
              </a:lvl6pPr>
              <a:lvl7pPr marL="914400" indent="1828800" fontAlgn="base" hangingPunct="0">
                <a:spcBef>
                  <a:spcPct val="0"/>
                </a:spcBef>
                <a:spcAft>
                  <a:spcPct val="0"/>
                </a:spcAft>
                <a:defRPr>
                  <a:solidFill>
                    <a:srgbClr val="000000"/>
                  </a:solidFill>
                  <a:latin typeface="Calibri" charset="0"/>
                  <a:ea typeface="Calibri" charset="0"/>
                  <a:cs typeface="Calibri" charset="0"/>
                  <a:sym typeface="Calibri" charset="0"/>
                </a:defRPr>
              </a:lvl7pPr>
              <a:lvl8pPr marL="1371600" indent="1828800" fontAlgn="base" hangingPunct="0">
                <a:spcBef>
                  <a:spcPct val="0"/>
                </a:spcBef>
                <a:spcAft>
                  <a:spcPct val="0"/>
                </a:spcAft>
                <a:defRPr>
                  <a:solidFill>
                    <a:srgbClr val="000000"/>
                  </a:solidFill>
                  <a:latin typeface="Calibri" charset="0"/>
                  <a:ea typeface="Calibri" charset="0"/>
                  <a:cs typeface="Calibri" charset="0"/>
                  <a:sym typeface="Calibri" charset="0"/>
                </a:defRPr>
              </a:lvl8pPr>
              <a:lvl9pPr marL="1828800" indent="1828800" fontAlgn="base" hangingPunct="0">
                <a:spcBef>
                  <a:spcPct val="0"/>
                </a:spcBef>
                <a:spcAft>
                  <a:spcPct val="0"/>
                </a:spcAft>
                <a:defRPr>
                  <a:solidFill>
                    <a:srgbClr val="000000"/>
                  </a:solidFill>
                  <a:latin typeface="Calibri" charset="0"/>
                  <a:ea typeface="Calibri" charset="0"/>
                  <a:cs typeface="Calibri" charset="0"/>
                  <a:sym typeface="Calibri" charset="0"/>
                </a:defRPr>
              </a:lvl9pPr>
            </a:lstStyle>
            <a:p>
              <a:r>
                <a:rPr lang="it-IT" altLang="it-IT" sz="700"/>
                <a:t>Marta Ruffi</a:t>
              </a:r>
            </a:p>
          </p:txBody>
        </p:sp>
        <p:pic>
          <p:nvPicPr>
            <p:cNvPr id="16409" name="Picture 25" descr="pasted-image.tif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3754"/>
              <a:ext cx="178232" cy="1782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Tree>
    <p:extLst>
      <p:ext uri="{BB962C8B-B14F-4D97-AF65-F5344CB8AC3E}">
        <p14:creationId xmlns:p14="http://schemas.microsoft.com/office/powerpoint/2010/main" val="712156917"/>
      </p:ext>
    </p:extLst>
  </p:cSld>
  <p:clrMapOvr>
    <a:masterClrMapping/>
  </p:clrMapOvr>
  <p:transition spd="med"/>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09" name="Picture 1" descr="metà campo.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387975" y="0"/>
            <a:ext cx="5278438" cy="685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7410" name="AutoShape 2"/>
          <p:cNvSpPr>
            <a:spLocks/>
          </p:cNvSpPr>
          <p:nvPr/>
        </p:nvSpPr>
        <p:spPr bwMode="auto">
          <a:xfrm>
            <a:off x="7545388" y="5543551"/>
            <a:ext cx="163512" cy="244475"/>
          </a:xfrm>
          <a:prstGeom prst="triangle">
            <a:avLst>
              <a:gd name="adj" fmla="val 50000"/>
            </a:avLst>
          </a:prstGeom>
          <a:gradFill rotWithShape="0">
            <a:gsLst>
              <a:gs pos="0">
                <a:srgbClr val="A2C3FF"/>
              </a:gs>
              <a:gs pos="100000">
                <a:srgbClr val="3F80CE"/>
              </a:gs>
            </a:gsLst>
            <a:lin ang="5400000"/>
          </a:gra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17411" name="AutoShape 3"/>
          <p:cNvSpPr>
            <a:spLocks/>
          </p:cNvSpPr>
          <p:nvPr/>
        </p:nvSpPr>
        <p:spPr bwMode="auto">
          <a:xfrm>
            <a:off x="8216901" y="5502276"/>
            <a:ext cx="163513" cy="246063"/>
          </a:xfrm>
          <a:prstGeom prst="triangle">
            <a:avLst>
              <a:gd name="adj" fmla="val 50000"/>
            </a:avLst>
          </a:prstGeom>
          <a:gradFill rotWithShape="0">
            <a:gsLst>
              <a:gs pos="0">
                <a:srgbClr val="A2C3FF"/>
              </a:gs>
              <a:gs pos="100000">
                <a:srgbClr val="3F80CE"/>
              </a:gs>
            </a:gsLst>
            <a:lin ang="5400000"/>
          </a:gra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17412" name="AutoShape 4"/>
          <p:cNvSpPr>
            <a:spLocks/>
          </p:cNvSpPr>
          <p:nvPr/>
        </p:nvSpPr>
        <p:spPr bwMode="auto">
          <a:xfrm>
            <a:off x="6810376" y="4570413"/>
            <a:ext cx="227013" cy="18415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5835"/>
                </a:moveTo>
                <a:lnTo>
                  <a:pt x="3346" y="0"/>
                </a:lnTo>
                <a:lnTo>
                  <a:pt x="10800" y="6438"/>
                </a:lnTo>
                <a:lnTo>
                  <a:pt x="18254" y="0"/>
                </a:lnTo>
                <a:lnTo>
                  <a:pt x="21600" y="5835"/>
                </a:lnTo>
                <a:lnTo>
                  <a:pt x="15851" y="10800"/>
                </a:lnTo>
                <a:lnTo>
                  <a:pt x="21600" y="15765"/>
                </a:lnTo>
                <a:lnTo>
                  <a:pt x="18254" y="21600"/>
                </a:lnTo>
                <a:lnTo>
                  <a:pt x="10800" y="15162"/>
                </a:lnTo>
                <a:lnTo>
                  <a:pt x="3346" y="21600"/>
                </a:lnTo>
                <a:lnTo>
                  <a:pt x="0" y="15765"/>
                </a:lnTo>
                <a:lnTo>
                  <a:pt x="5749" y="10800"/>
                </a:lnTo>
                <a:close/>
              </a:path>
            </a:pathLst>
          </a:custGeom>
          <a:solidFill>
            <a:srgbClr val="FFFF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17413" name="AutoShape 5"/>
          <p:cNvSpPr>
            <a:spLocks/>
          </p:cNvSpPr>
          <p:nvPr/>
        </p:nvSpPr>
        <p:spPr bwMode="auto">
          <a:xfrm>
            <a:off x="7793038" y="4148139"/>
            <a:ext cx="227012" cy="18573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5835"/>
                </a:moveTo>
                <a:lnTo>
                  <a:pt x="3346" y="0"/>
                </a:lnTo>
                <a:lnTo>
                  <a:pt x="10800" y="6438"/>
                </a:lnTo>
                <a:lnTo>
                  <a:pt x="18254" y="0"/>
                </a:lnTo>
                <a:lnTo>
                  <a:pt x="21600" y="5835"/>
                </a:lnTo>
                <a:lnTo>
                  <a:pt x="15851" y="10800"/>
                </a:lnTo>
                <a:lnTo>
                  <a:pt x="21600" y="15765"/>
                </a:lnTo>
                <a:lnTo>
                  <a:pt x="18254" y="21600"/>
                </a:lnTo>
                <a:lnTo>
                  <a:pt x="10800" y="15162"/>
                </a:lnTo>
                <a:lnTo>
                  <a:pt x="3346" y="21600"/>
                </a:lnTo>
                <a:lnTo>
                  <a:pt x="0" y="15765"/>
                </a:lnTo>
                <a:lnTo>
                  <a:pt x="5749" y="10800"/>
                </a:lnTo>
                <a:close/>
              </a:path>
            </a:pathLst>
          </a:custGeom>
          <a:solidFill>
            <a:srgbClr val="FFFF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17414" name="AutoShape 6"/>
          <p:cNvSpPr>
            <a:spLocks/>
          </p:cNvSpPr>
          <p:nvPr/>
        </p:nvSpPr>
        <p:spPr bwMode="auto">
          <a:xfrm>
            <a:off x="8997951" y="4699000"/>
            <a:ext cx="227013" cy="1857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5835"/>
                </a:moveTo>
                <a:lnTo>
                  <a:pt x="3346" y="0"/>
                </a:lnTo>
                <a:lnTo>
                  <a:pt x="10800" y="6438"/>
                </a:lnTo>
                <a:lnTo>
                  <a:pt x="18254" y="0"/>
                </a:lnTo>
                <a:lnTo>
                  <a:pt x="21600" y="5835"/>
                </a:lnTo>
                <a:lnTo>
                  <a:pt x="15851" y="10800"/>
                </a:lnTo>
                <a:lnTo>
                  <a:pt x="21600" y="15765"/>
                </a:lnTo>
                <a:lnTo>
                  <a:pt x="18254" y="21600"/>
                </a:lnTo>
                <a:lnTo>
                  <a:pt x="10800" y="15162"/>
                </a:lnTo>
                <a:lnTo>
                  <a:pt x="3346" y="21600"/>
                </a:lnTo>
                <a:lnTo>
                  <a:pt x="0" y="15765"/>
                </a:lnTo>
                <a:lnTo>
                  <a:pt x="5749" y="10800"/>
                </a:lnTo>
                <a:close/>
              </a:path>
            </a:pathLst>
          </a:custGeom>
          <a:solidFill>
            <a:srgbClr val="FFFF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17415" name="AutoShape 7"/>
          <p:cNvSpPr>
            <a:spLocks/>
          </p:cNvSpPr>
          <p:nvPr/>
        </p:nvSpPr>
        <p:spPr bwMode="auto">
          <a:xfrm>
            <a:off x="6294439" y="2578100"/>
            <a:ext cx="225425" cy="1857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5835"/>
                </a:moveTo>
                <a:lnTo>
                  <a:pt x="3346" y="0"/>
                </a:lnTo>
                <a:lnTo>
                  <a:pt x="10800" y="6438"/>
                </a:lnTo>
                <a:lnTo>
                  <a:pt x="18254" y="0"/>
                </a:lnTo>
                <a:lnTo>
                  <a:pt x="21600" y="5835"/>
                </a:lnTo>
                <a:lnTo>
                  <a:pt x="15851" y="10800"/>
                </a:lnTo>
                <a:lnTo>
                  <a:pt x="21600" y="15765"/>
                </a:lnTo>
                <a:lnTo>
                  <a:pt x="18254" y="21600"/>
                </a:lnTo>
                <a:lnTo>
                  <a:pt x="10800" y="15162"/>
                </a:lnTo>
                <a:lnTo>
                  <a:pt x="3346" y="21600"/>
                </a:lnTo>
                <a:lnTo>
                  <a:pt x="0" y="15765"/>
                </a:lnTo>
                <a:lnTo>
                  <a:pt x="5749" y="10800"/>
                </a:lnTo>
                <a:close/>
              </a:path>
            </a:pathLst>
          </a:custGeom>
          <a:solidFill>
            <a:srgbClr val="FFFF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17416" name="AutoShape 8"/>
          <p:cNvSpPr>
            <a:spLocks/>
          </p:cNvSpPr>
          <p:nvPr/>
        </p:nvSpPr>
        <p:spPr bwMode="auto">
          <a:xfrm>
            <a:off x="7807326" y="2127250"/>
            <a:ext cx="227013" cy="1857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5835"/>
                </a:moveTo>
                <a:lnTo>
                  <a:pt x="3346" y="0"/>
                </a:lnTo>
                <a:lnTo>
                  <a:pt x="10800" y="6438"/>
                </a:lnTo>
                <a:lnTo>
                  <a:pt x="18254" y="0"/>
                </a:lnTo>
                <a:lnTo>
                  <a:pt x="21600" y="5835"/>
                </a:lnTo>
                <a:lnTo>
                  <a:pt x="15851" y="10800"/>
                </a:lnTo>
                <a:lnTo>
                  <a:pt x="21600" y="15765"/>
                </a:lnTo>
                <a:lnTo>
                  <a:pt x="18254" y="21600"/>
                </a:lnTo>
                <a:lnTo>
                  <a:pt x="10800" y="15162"/>
                </a:lnTo>
                <a:lnTo>
                  <a:pt x="3346" y="21600"/>
                </a:lnTo>
                <a:lnTo>
                  <a:pt x="0" y="15765"/>
                </a:lnTo>
                <a:lnTo>
                  <a:pt x="5749" y="10800"/>
                </a:lnTo>
                <a:close/>
              </a:path>
            </a:pathLst>
          </a:custGeom>
          <a:solidFill>
            <a:srgbClr val="FFFF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17417" name="AutoShape 9"/>
          <p:cNvSpPr>
            <a:spLocks/>
          </p:cNvSpPr>
          <p:nvPr/>
        </p:nvSpPr>
        <p:spPr bwMode="auto">
          <a:xfrm>
            <a:off x="9796463" y="2578100"/>
            <a:ext cx="227012" cy="1857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5835"/>
                </a:moveTo>
                <a:lnTo>
                  <a:pt x="3346" y="0"/>
                </a:lnTo>
                <a:lnTo>
                  <a:pt x="10800" y="6438"/>
                </a:lnTo>
                <a:lnTo>
                  <a:pt x="18254" y="0"/>
                </a:lnTo>
                <a:lnTo>
                  <a:pt x="21600" y="5835"/>
                </a:lnTo>
                <a:lnTo>
                  <a:pt x="15851" y="10800"/>
                </a:lnTo>
                <a:lnTo>
                  <a:pt x="21600" y="15765"/>
                </a:lnTo>
                <a:lnTo>
                  <a:pt x="18254" y="21600"/>
                </a:lnTo>
                <a:lnTo>
                  <a:pt x="10800" y="15162"/>
                </a:lnTo>
                <a:lnTo>
                  <a:pt x="3346" y="21600"/>
                </a:lnTo>
                <a:lnTo>
                  <a:pt x="0" y="15765"/>
                </a:lnTo>
                <a:lnTo>
                  <a:pt x="5749" y="10800"/>
                </a:lnTo>
                <a:close/>
              </a:path>
            </a:pathLst>
          </a:custGeom>
          <a:solidFill>
            <a:srgbClr val="FFFF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17418" name="AutoShape 10"/>
          <p:cNvSpPr>
            <a:spLocks/>
          </p:cNvSpPr>
          <p:nvPr/>
        </p:nvSpPr>
        <p:spPr bwMode="auto">
          <a:xfrm>
            <a:off x="6738938" y="3576639"/>
            <a:ext cx="246062" cy="231775"/>
          </a:xfrm>
          <a:prstGeom prst="diamond">
            <a:avLst/>
          </a:prstGeom>
          <a:solidFill>
            <a:srgbClr val="FF00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17419" name="AutoShape 11"/>
          <p:cNvSpPr>
            <a:spLocks/>
          </p:cNvSpPr>
          <p:nvPr/>
        </p:nvSpPr>
        <p:spPr bwMode="auto">
          <a:xfrm>
            <a:off x="7832726" y="3344864"/>
            <a:ext cx="244475" cy="231775"/>
          </a:xfrm>
          <a:prstGeom prst="diamond">
            <a:avLst/>
          </a:prstGeom>
          <a:solidFill>
            <a:srgbClr val="FF00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17420" name="AutoShape 12"/>
          <p:cNvSpPr>
            <a:spLocks/>
          </p:cNvSpPr>
          <p:nvPr/>
        </p:nvSpPr>
        <p:spPr bwMode="auto">
          <a:xfrm>
            <a:off x="9083676" y="3729039"/>
            <a:ext cx="246063" cy="231775"/>
          </a:xfrm>
          <a:prstGeom prst="diamond">
            <a:avLst/>
          </a:prstGeom>
          <a:solidFill>
            <a:srgbClr val="FF00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17421" name="AutoShape 13"/>
          <p:cNvSpPr>
            <a:spLocks/>
          </p:cNvSpPr>
          <p:nvPr/>
        </p:nvSpPr>
        <p:spPr bwMode="auto">
          <a:xfrm>
            <a:off x="5935663" y="1639889"/>
            <a:ext cx="246062" cy="231775"/>
          </a:xfrm>
          <a:prstGeom prst="diamond">
            <a:avLst/>
          </a:prstGeom>
          <a:solidFill>
            <a:srgbClr val="FF00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17422" name="AutoShape 14"/>
          <p:cNvSpPr>
            <a:spLocks/>
          </p:cNvSpPr>
          <p:nvPr/>
        </p:nvSpPr>
        <p:spPr bwMode="auto">
          <a:xfrm>
            <a:off x="7108826" y="1120776"/>
            <a:ext cx="244475" cy="231775"/>
          </a:xfrm>
          <a:prstGeom prst="diamond">
            <a:avLst/>
          </a:prstGeom>
          <a:solidFill>
            <a:srgbClr val="FF00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17423" name="AutoShape 15"/>
          <p:cNvSpPr>
            <a:spLocks/>
          </p:cNvSpPr>
          <p:nvPr/>
        </p:nvSpPr>
        <p:spPr bwMode="auto">
          <a:xfrm>
            <a:off x="8258176" y="561976"/>
            <a:ext cx="244475" cy="231775"/>
          </a:xfrm>
          <a:prstGeom prst="diamond">
            <a:avLst/>
          </a:prstGeom>
          <a:solidFill>
            <a:srgbClr val="FF00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17424" name="AutoShape 16"/>
          <p:cNvSpPr>
            <a:spLocks/>
          </p:cNvSpPr>
          <p:nvPr/>
        </p:nvSpPr>
        <p:spPr bwMode="auto">
          <a:xfrm>
            <a:off x="10066338" y="1408114"/>
            <a:ext cx="246062" cy="231775"/>
          </a:xfrm>
          <a:prstGeom prst="diamond">
            <a:avLst/>
          </a:prstGeom>
          <a:solidFill>
            <a:srgbClr val="FF00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17425" name="Oval 17"/>
          <p:cNvSpPr>
            <a:spLocks/>
          </p:cNvSpPr>
          <p:nvPr/>
        </p:nvSpPr>
        <p:spPr bwMode="auto">
          <a:xfrm>
            <a:off x="7353300" y="1352551"/>
            <a:ext cx="192088" cy="161925"/>
          </a:xfrm>
          <a:prstGeom prst="ellipse">
            <a:avLst/>
          </a:prstGeom>
          <a:solidFill>
            <a:srgbClr val="FFFFFF"/>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17426" name="Rectangle 18"/>
          <p:cNvSpPr>
            <a:spLocks/>
          </p:cNvSpPr>
          <p:nvPr/>
        </p:nvSpPr>
        <p:spPr bwMode="auto">
          <a:xfrm>
            <a:off x="1824039" y="561976"/>
            <a:ext cx="3563937" cy="532453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spAutoFit/>
          </a:bodyPr>
          <a:lstStyle/>
          <a:p>
            <a:r>
              <a:rPr lang="it-IT" altLang="it-IT" sz="2000">
                <a:solidFill>
                  <a:srgbClr val="FF0000"/>
                </a:solidFill>
              </a:rPr>
              <a:t>GAME FORM</a:t>
            </a:r>
          </a:p>
          <a:p>
            <a:endParaRPr lang="it-IT" altLang="it-IT" sz="2000">
              <a:solidFill>
                <a:srgbClr val="FF0000"/>
              </a:solidFill>
            </a:endParaRPr>
          </a:p>
          <a:p>
            <a:r>
              <a:rPr lang="it-IT" altLang="it-IT" sz="2000">
                <a:solidFill>
                  <a:srgbClr val="FF0000"/>
                </a:solidFill>
              </a:rPr>
              <a:t>EXERCISE N°2</a:t>
            </a:r>
          </a:p>
          <a:p>
            <a:endParaRPr lang="it-IT" altLang="it-IT" sz="2000">
              <a:solidFill>
                <a:srgbClr val="FF0000"/>
              </a:solidFill>
            </a:endParaRPr>
          </a:p>
          <a:p>
            <a:r>
              <a:rPr lang="it-IT" altLang="it-IT" sz="2000">
                <a:solidFill>
                  <a:srgbClr val="FF0000"/>
                </a:solidFill>
              </a:rPr>
              <a:t>7 VS 6</a:t>
            </a:r>
          </a:p>
          <a:p>
            <a:r>
              <a:rPr lang="it-IT" altLang="it-IT" sz="2000"/>
              <a:t>This is an exercise for the defenders on the goal – kick. The defenders have to go 10 passage to make a point. </a:t>
            </a:r>
          </a:p>
          <a:p>
            <a:r>
              <a:rPr lang="it-IT" altLang="it-IT" sz="2000"/>
              <a:t>The strikers must retrieve the ball and score.</a:t>
            </a:r>
          </a:p>
          <a:p>
            <a:endParaRPr lang="it-IT" altLang="it-IT" sz="2000"/>
          </a:p>
          <a:p>
            <a:r>
              <a:rPr lang="it-IT" altLang="it-IT" sz="2000"/>
              <a:t>Variant:</a:t>
            </a:r>
          </a:p>
          <a:p>
            <a:r>
              <a:rPr lang="it-IT" altLang="it-IT" sz="2000"/>
              <a:t>The defenders can steal the ball just using the block tackle or jab. </a:t>
            </a:r>
          </a:p>
          <a:p>
            <a:r>
              <a:rPr lang="it-IT" altLang="it-IT" sz="2000"/>
              <a:t>You can add two stikers making the defens outnumbered.</a:t>
            </a:r>
          </a:p>
        </p:txBody>
      </p:sp>
      <p:grpSp>
        <p:nvGrpSpPr>
          <p:cNvPr id="17427" name="Group 19"/>
          <p:cNvGrpSpPr>
            <a:grpSpLocks/>
          </p:cNvGrpSpPr>
          <p:nvPr/>
        </p:nvGrpSpPr>
        <p:grpSpPr bwMode="auto">
          <a:xfrm>
            <a:off x="1998663" y="6500815"/>
            <a:ext cx="684020" cy="200055"/>
            <a:chOff x="0" y="0"/>
            <a:chExt cx="684292" cy="200988"/>
          </a:xfrm>
        </p:grpSpPr>
        <p:sp>
          <p:nvSpPr>
            <p:cNvPr id="17428" name="Rectangle 20"/>
            <p:cNvSpPr>
              <a:spLocks/>
            </p:cNvSpPr>
            <p:nvPr/>
          </p:nvSpPr>
          <p:spPr bwMode="auto">
            <a:xfrm>
              <a:off x="174975" y="0"/>
              <a:ext cx="509317" cy="2009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lvl1pPr>
                <a:defRPr>
                  <a:solidFill>
                    <a:srgbClr val="000000"/>
                  </a:solidFill>
                  <a:latin typeface="Calibri" charset="0"/>
                  <a:ea typeface="Calibri" charset="0"/>
                  <a:cs typeface="Calibri" charset="0"/>
                  <a:sym typeface="Calibri" charset="0"/>
                </a:defRPr>
              </a:lvl1pPr>
              <a:lvl2pPr>
                <a:defRPr>
                  <a:solidFill>
                    <a:srgbClr val="000000"/>
                  </a:solidFill>
                  <a:latin typeface="Calibri" charset="0"/>
                  <a:ea typeface="Calibri" charset="0"/>
                  <a:cs typeface="Calibri" charset="0"/>
                  <a:sym typeface="Calibri" charset="0"/>
                </a:defRPr>
              </a:lvl2pPr>
              <a:lvl3pPr>
                <a:defRPr>
                  <a:solidFill>
                    <a:srgbClr val="000000"/>
                  </a:solidFill>
                  <a:latin typeface="Calibri" charset="0"/>
                  <a:ea typeface="Calibri" charset="0"/>
                  <a:cs typeface="Calibri" charset="0"/>
                  <a:sym typeface="Calibri" charset="0"/>
                </a:defRPr>
              </a:lvl3pPr>
              <a:lvl4pPr>
                <a:defRPr>
                  <a:solidFill>
                    <a:srgbClr val="000000"/>
                  </a:solidFill>
                  <a:latin typeface="Calibri" charset="0"/>
                  <a:ea typeface="Calibri" charset="0"/>
                  <a:cs typeface="Calibri" charset="0"/>
                  <a:sym typeface="Calibri" charset="0"/>
                </a:defRPr>
              </a:lvl4pPr>
              <a:lvl5pPr>
                <a:defRPr>
                  <a:solidFill>
                    <a:srgbClr val="000000"/>
                  </a:solidFill>
                  <a:latin typeface="Calibri" charset="0"/>
                  <a:ea typeface="Calibri" charset="0"/>
                  <a:cs typeface="Calibri" charset="0"/>
                  <a:sym typeface="Calibri" charset="0"/>
                </a:defRPr>
              </a:lvl5pPr>
              <a:lvl6pPr marL="457200" indent="1828800" fontAlgn="base" hangingPunct="0">
                <a:spcBef>
                  <a:spcPct val="0"/>
                </a:spcBef>
                <a:spcAft>
                  <a:spcPct val="0"/>
                </a:spcAft>
                <a:defRPr>
                  <a:solidFill>
                    <a:srgbClr val="000000"/>
                  </a:solidFill>
                  <a:latin typeface="Calibri" charset="0"/>
                  <a:ea typeface="Calibri" charset="0"/>
                  <a:cs typeface="Calibri" charset="0"/>
                  <a:sym typeface="Calibri" charset="0"/>
                </a:defRPr>
              </a:lvl6pPr>
              <a:lvl7pPr marL="914400" indent="1828800" fontAlgn="base" hangingPunct="0">
                <a:spcBef>
                  <a:spcPct val="0"/>
                </a:spcBef>
                <a:spcAft>
                  <a:spcPct val="0"/>
                </a:spcAft>
                <a:defRPr>
                  <a:solidFill>
                    <a:srgbClr val="000000"/>
                  </a:solidFill>
                  <a:latin typeface="Calibri" charset="0"/>
                  <a:ea typeface="Calibri" charset="0"/>
                  <a:cs typeface="Calibri" charset="0"/>
                  <a:sym typeface="Calibri" charset="0"/>
                </a:defRPr>
              </a:lvl7pPr>
              <a:lvl8pPr marL="1371600" indent="1828800" fontAlgn="base" hangingPunct="0">
                <a:spcBef>
                  <a:spcPct val="0"/>
                </a:spcBef>
                <a:spcAft>
                  <a:spcPct val="0"/>
                </a:spcAft>
                <a:defRPr>
                  <a:solidFill>
                    <a:srgbClr val="000000"/>
                  </a:solidFill>
                  <a:latin typeface="Calibri" charset="0"/>
                  <a:ea typeface="Calibri" charset="0"/>
                  <a:cs typeface="Calibri" charset="0"/>
                  <a:sym typeface="Calibri" charset="0"/>
                </a:defRPr>
              </a:lvl8pPr>
              <a:lvl9pPr marL="1828800" indent="1828800" fontAlgn="base" hangingPunct="0">
                <a:spcBef>
                  <a:spcPct val="0"/>
                </a:spcBef>
                <a:spcAft>
                  <a:spcPct val="0"/>
                </a:spcAft>
                <a:defRPr>
                  <a:solidFill>
                    <a:srgbClr val="000000"/>
                  </a:solidFill>
                  <a:latin typeface="Calibri" charset="0"/>
                  <a:ea typeface="Calibri" charset="0"/>
                  <a:cs typeface="Calibri" charset="0"/>
                  <a:sym typeface="Calibri" charset="0"/>
                </a:defRPr>
              </a:lvl9pPr>
            </a:lstStyle>
            <a:p>
              <a:r>
                <a:rPr lang="it-IT" altLang="it-IT" sz="700"/>
                <a:t>Marta Ruffi</a:t>
              </a:r>
            </a:p>
          </p:txBody>
        </p:sp>
        <p:pic>
          <p:nvPicPr>
            <p:cNvPr id="17429" name="Picture 21" descr="pasted-image.tif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3754"/>
              <a:ext cx="178232" cy="1782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Tree>
    <p:extLst>
      <p:ext uri="{BB962C8B-B14F-4D97-AF65-F5344CB8AC3E}">
        <p14:creationId xmlns:p14="http://schemas.microsoft.com/office/powerpoint/2010/main" val="1294939288"/>
      </p:ext>
    </p:extLst>
  </p:cSld>
  <p:clrMapOvr>
    <a:masterClrMapping/>
  </p:clrMapOvr>
  <p:transition spd="med"/>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3" name="Picture 1" descr="metà campo.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387975" y="0"/>
            <a:ext cx="5278438" cy="685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8434" name="AutoShape 2"/>
          <p:cNvSpPr>
            <a:spLocks/>
          </p:cNvSpPr>
          <p:nvPr/>
        </p:nvSpPr>
        <p:spPr bwMode="auto">
          <a:xfrm>
            <a:off x="6442075" y="5173664"/>
            <a:ext cx="217488" cy="109537"/>
          </a:xfrm>
          <a:prstGeom prst="triangle">
            <a:avLst>
              <a:gd name="adj" fmla="val 50000"/>
            </a:avLst>
          </a:prstGeom>
          <a:gradFill rotWithShape="0">
            <a:gsLst>
              <a:gs pos="0">
                <a:srgbClr val="A2C3FF"/>
              </a:gs>
              <a:gs pos="100000">
                <a:srgbClr val="3F80CE"/>
              </a:gs>
            </a:gsLst>
            <a:lin ang="5400000"/>
          </a:gra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18435" name="AutoShape 3"/>
          <p:cNvSpPr>
            <a:spLocks/>
          </p:cNvSpPr>
          <p:nvPr/>
        </p:nvSpPr>
        <p:spPr bwMode="auto">
          <a:xfrm>
            <a:off x="9226551" y="5173664"/>
            <a:ext cx="219075" cy="109537"/>
          </a:xfrm>
          <a:prstGeom prst="triangle">
            <a:avLst>
              <a:gd name="adj" fmla="val 50000"/>
            </a:avLst>
          </a:prstGeom>
          <a:gradFill rotWithShape="0">
            <a:gsLst>
              <a:gs pos="0">
                <a:srgbClr val="A2C3FF"/>
              </a:gs>
              <a:gs pos="100000">
                <a:srgbClr val="3F80CE"/>
              </a:gs>
            </a:gsLst>
            <a:lin ang="5400000"/>
          </a:gra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18436" name="AutoShape 4"/>
          <p:cNvSpPr>
            <a:spLocks/>
          </p:cNvSpPr>
          <p:nvPr/>
        </p:nvSpPr>
        <p:spPr bwMode="auto">
          <a:xfrm>
            <a:off x="6442075" y="3141664"/>
            <a:ext cx="217488" cy="109537"/>
          </a:xfrm>
          <a:prstGeom prst="triangle">
            <a:avLst>
              <a:gd name="adj" fmla="val 50000"/>
            </a:avLst>
          </a:prstGeom>
          <a:gradFill rotWithShape="0">
            <a:gsLst>
              <a:gs pos="0">
                <a:srgbClr val="A2C3FF"/>
              </a:gs>
              <a:gs pos="100000">
                <a:srgbClr val="3F80CE"/>
              </a:gs>
            </a:gsLst>
            <a:lin ang="5400000"/>
          </a:gra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18437" name="AutoShape 5"/>
          <p:cNvSpPr>
            <a:spLocks/>
          </p:cNvSpPr>
          <p:nvPr/>
        </p:nvSpPr>
        <p:spPr bwMode="auto">
          <a:xfrm>
            <a:off x="6442075" y="2197100"/>
            <a:ext cx="217488" cy="109538"/>
          </a:xfrm>
          <a:prstGeom prst="triangle">
            <a:avLst>
              <a:gd name="adj" fmla="val 50000"/>
            </a:avLst>
          </a:prstGeom>
          <a:gradFill rotWithShape="0">
            <a:gsLst>
              <a:gs pos="0">
                <a:srgbClr val="A2C3FF"/>
              </a:gs>
              <a:gs pos="100000">
                <a:srgbClr val="3F80CE"/>
              </a:gs>
            </a:gsLst>
            <a:lin ang="5400000"/>
          </a:gra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18438" name="AutoShape 6"/>
          <p:cNvSpPr>
            <a:spLocks/>
          </p:cNvSpPr>
          <p:nvPr/>
        </p:nvSpPr>
        <p:spPr bwMode="auto">
          <a:xfrm>
            <a:off x="9226551" y="2197100"/>
            <a:ext cx="219075" cy="109538"/>
          </a:xfrm>
          <a:prstGeom prst="triangle">
            <a:avLst>
              <a:gd name="adj" fmla="val 50000"/>
            </a:avLst>
          </a:prstGeom>
          <a:gradFill rotWithShape="0">
            <a:gsLst>
              <a:gs pos="0">
                <a:srgbClr val="A2C3FF"/>
              </a:gs>
              <a:gs pos="100000">
                <a:srgbClr val="3F80CE"/>
              </a:gs>
            </a:gsLst>
            <a:lin ang="5400000"/>
          </a:gra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18439" name="AutoShape 7"/>
          <p:cNvSpPr>
            <a:spLocks/>
          </p:cNvSpPr>
          <p:nvPr/>
        </p:nvSpPr>
        <p:spPr bwMode="auto">
          <a:xfrm>
            <a:off x="9226551" y="3087689"/>
            <a:ext cx="219075" cy="109537"/>
          </a:xfrm>
          <a:prstGeom prst="triangle">
            <a:avLst>
              <a:gd name="adj" fmla="val 50000"/>
            </a:avLst>
          </a:prstGeom>
          <a:gradFill rotWithShape="0">
            <a:gsLst>
              <a:gs pos="0">
                <a:srgbClr val="A2C3FF"/>
              </a:gs>
              <a:gs pos="100000">
                <a:srgbClr val="3F80CE"/>
              </a:gs>
            </a:gsLst>
            <a:lin ang="5400000"/>
          </a:gra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18440" name="Rectangle 8"/>
          <p:cNvSpPr>
            <a:spLocks/>
          </p:cNvSpPr>
          <p:nvPr/>
        </p:nvSpPr>
        <p:spPr bwMode="auto">
          <a:xfrm>
            <a:off x="7832725" y="477838"/>
            <a:ext cx="463550" cy="3693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spAutoFit/>
          </a:bodyPr>
          <a:lstStyle/>
          <a:p>
            <a:r>
              <a:rPr lang="it-IT" altLang="it-IT"/>
              <a:t>GK</a:t>
            </a:r>
          </a:p>
        </p:txBody>
      </p:sp>
      <p:sp>
        <p:nvSpPr>
          <p:cNvPr id="18441" name="Rectangle 9"/>
          <p:cNvSpPr>
            <a:spLocks/>
          </p:cNvSpPr>
          <p:nvPr/>
        </p:nvSpPr>
        <p:spPr bwMode="auto">
          <a:xfrm>
            <a:off x="7832725" y="1528763"/>
            <a:ext cx="463550" cy="3693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spAutoFit/>
          </a:bodyPr>
          <a:lstStyle/>
          <a:p>
            <a:r>
              <a:rPr lang="it-IT" altLang="it-IT"/>
              <a:t>GK</a:t>
            </a:r>
          </a:p>
        </p:txBody>
      </p:sp>
      <p:sp>
        <p:nvSpPr>
          <p:cNvPr id="18442" name="AutoShape 10"/>
          <p:cNvSpPr>
            <a:spLocks/>
          </p:cNvSpPr>
          <p:nvPr/>
        </p:nvSpPr>
        <p:spPr bwMode="auto">
          <a:xfrm>
            <a:off x="6275388" y="1897064"/>
            <a:ext cx="273050" cy="300037"/>
          </a:xfrm>
          <a:prstGeom prst="diamond">
            <a:avLst/>
          </a:prstGeom>
          <a:solidFill>
            <a:srgbClr val="FFFF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18443" name="AutoShape 11"/>
          <p:cNvSpPr>
            <a:spLocks/>
          </p:cNvSpPr>
          <p:nvPr/>
        </p:nvSpPr>
        <p:spPr bwMode="auto">
          <a:xfrm>
            <a:off x="6348414" y="2851150"/>
            <a:ext cx="238125" cy="19685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5811"/>
                </a:moveTo>
                <a:lnTo>
                  <a:pt x="3428" y="0"/>
                </a:lnTo>
                <a:lnTo>
                  <a:pt x="10800" y="6406"/>
                </a:lnTo>
                <a:lnTo>
                  <a:pt x="18172" y="0"/>
                </a:lnTo>
                <a:lnTo>
                  <a:pt x="21600" y="5811"/>
                </a:lnTo>
                <a:lnTo>
                  <a:pt x="15858" y="10800"/>
                </a:lnTo>
                <a:lnTo>
                  <a:pt x="21600" y="15789"/>
                </a:lnTo>
                <a:lnTo>
                  <a:pt x="18172" y="21600"/>
                </a:lnTo>
                <a:lnTo>
                  <a:pt x="10800" y="15194"/>
                </a:lnTo>
                <a:lnTo>
                  <a:pt x="3428" y="21600"/>
                </a:lnTo>
                <a:lnTo>
                  <a:pt x="0" y="15789"/>
                </a:lnTo>
                <a:lnTo>
                  <a:pt x="5742" y="10800"/>
                </a:lnTo>
                <a:close/>
              </a:path>
            </a:pathLst>
          </a:custGeom>
          <a:solidFill>
            <a:srgbClr val="FF00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18444" name="AutoShape 12"/>
          <p:cNvSpPr>
            <a:spLocks/>
          </p:cNvSpPr>
          <p:nvPr/>
        </p:nvSpPr>
        <p:spPr bwMode="auto">
          <a:xfrm>
            <a:off x="6732589" y="5076826"/>
            <a:ext cx="238125" cy="19526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5811"/>
                </a:moveTo>
                <a:lnTo>
                  <a:pt x="3428" y="0"/>
                </a:lnTo>
                <a:lnTo>
                  <a:pt x="10800" y="6406"/>
                </a:lnTo>
                <a:lnTo>
                  <a:pt x="18172" y="0"/>
                </a:lnTo>
                <a:lnTo>
                  <a:pt x="21600" y="5811"/>
                </a:lnTo>
                <a:lnTo>
                  <a:pt x="15858" y="10800"/>
                </a:lnTo>
                <a:lnTo>
                  <a:pt x="21600" y="15789"/>
                </a:lnTo>
                <a:lnTo>
                  <a:pt x="18172" y="21600"/>
                </a:lnTo>
                <a:lnTo>
                  <a:pt x="10800" y="15194"/>
                </a:lnTo>
                <a:lnTo>
                  <a:pt x="3428" y="21600"/>
                </a:lnTo>
                <a:lnTo>
                  <a:pt x="0" y="15789"/>
                </a:lnTo>
                <a:lnTo>
                  <a:pt x="5742" y="10800"/>
                </a:lnTo>
                <a:close/>
              </a:path>
            </a:pathLst>
          </a:custGeom>
          <a:solidFill>
            <a:srgbClr val="FF00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18445" name="AutoShape 13"/>
          <p:cNvSpPr>
            <a:spLocks/>
          </p:cNvSpPr>
          <p:nvPr/>
        </p:nvSpPr>
        <p:spPr bwMode="auto">
          <a:xfrm>
            <a:off x="8915401" y="5076826"/>
            <a:ext cx="238125" cy="19526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5811"/>
                </a:moveTo>
                <a:lnTo>
                  <a:pt x="3428" y="0"/>
                </a:lnTo>
                <a:lnTo>
                  <a:pt x="10800" y="6406"/>
                </a:lnTo>
                <a:lnTo>
                  <a:pt x="18172" y="0"/>
                </a:lnTo>
                <a:lnTo>
                  <a:pt x="21600" y="5811"/>
                </a:lnTo>
                <a:lnTo>
                  <a:pt x="15858" y="10800"/>
                </a:lnTo>
                <a:lnTo>
                  <a:pt x="21600" y="15789"/>
                </a:lnTo>
                <a:lnTo>
                  <a:pt x="18172" y="21600"/>
                </a:lnTo>
                <a:lnTo>
                  <a:pt x="10800" y="15194"/>
                </a:lnTo>
                <a:lnTo>
                  <a:pt x="3428" y="21600"/>
                </a:lnTo>
                <a:lnTo>
                  <a:pt x="0" y="15789"/>
                </a:lnTo>
                <a:lnTo>
                  <a:pt x="5742" y="10800"/>
                </a:lnTo>
                <a:close/>
              </a:path>
            </a:pathLst>
          </a:custGeom>
          <a:solidFill>
            <a:srgbClr val="FF00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18446" name="Line 14"/>
          <p:cNvSpPr>
            <a:spLocks noChangeShapeType="1"/>
          </p:cNvSpPr>
          <p:nvPr/>
        </p:nvSpPr>
        <p:spPr bwMode="auto">
          <a:xfrm>
            <a:off x="7189789" y="5173663"/>
            <a:ext cx="1501775" cy="0"/>
          </a:xfrm>
          <a:prstGeom prst="line">
            <a:avLst/>
          </a:prstGeom>
          <a:noFill/>
          <a:ln w="25400" cap="flat" cmpd="sng">
            <a:solidFill>
              <a:srgbClr val="000000"/>
            </a:solidFill>
            <a:prstDash val="solid"/>
            <a:round/>
            <a:headEnd type="none" w="med" len="med"/>
            <a:tailEnd type="triangle" w="med" len="med"/>
          </a:ln>
          <a:effectLst>
            <a:outerShdw blurRad="38100" dist="20000" dir="5400000" algn="ctr" rotWithShape="0">
              <a:srgbClr val="000000">
                <a:alpha val="37999"/>
              </a:srgbClr>
            </a:outerShdw>
          </a:effectLst>
          <a:extLst>
            <a:ext uri="{909E8E84-426E-40DD-AFC4-6F175D3DCCD1}">
              <a14:hiddenFill xmlns:a14="http://schemas.microsoft.com/office/drawing/2010/main">
                <a:noFill/>
              </a14:hiddenFill>
            </a:ext>
          </a:extLst>
        </p:spPr>
        <p:txBody>
          <a:bodyPr lIns="45720" rIns="45720"/>
          <a:lstStyle/>
          <a:p>
            <a:endParaRPr lang="it-IT" altLang="it-IT"/>
          </a:p>
        </p:txBody>
      </p:sp>
      <p:sp>
        <p:nvSpPr>
          <p:cNvPr id="18447" name="Line 15"/>
          <p:cNvSpPr>
            <a:spLocks noChangeShapeType="1"/>
          </p:cNvSpPr>
          <p:nvPr/>
        </p:nvSpPr>
        <p:spPr bwMode="auto">
          <a:xfrm flipV="1">
            <a:off x="6835775" y="4451351"/>
            <a:ext cx="12700" cy="449263"/>
          </a:xfrm>
          <a:prstGeom prst="line">
            <a:avLst/>
          </a:prstGeom>
          <a:noFill/>
          <a:ln w="25400" cap="flat" cmpd="sng">
            <a:solidFill>
              <a:srgbClr val="000000"/>
            </a:solidFill>
            <a:prstDash val="solid"/>
            <a:round/>
            <a:headEnd type="none" w="med" len="med"/>
            <a:tailEnd type="triangle" w="med" len="med"/>
          </a:ln>
          <a:effectLst>
            <a:outerShdw blurRad="38100" dist="20000" dir="5400000" algn="ctr" rotWithShape="0">
              <a:srgbClr val="000000">
                <a:alpha val="37999"/>
              </a:srgbClr>
            </a:outerShdw>
          </a:effectLst>
          <a:extLst>
            <a:ext uri="{909E8E84-426E-40DD-AFC4-6F175D3DCCD1}">
              <a14:hiddenFill xmlns:a14="http://schemas.microsoft.com/office/drawing/2010/main">
                <a:noFill/>
              </a14:hiddenFill>
            </a:ext>
          </a:extLst>
        </p:spPr>
        <p:txBody>
          <a:bodyPr lIns="45720" rIns="45720"/>
          <a:lstStyle/>
          <a:p>
            <a:endParaRPr lang="it-IT" altLang="it-IT"/>
          </a:p>
        </p:txBody>
      </p:sp>
      <p:sp>
        <p:nvSpPr>
          <p:cNvPr id="18448" name="AutoShape 16"/>
          <p:cNvSpPr>
            <a:spLocks/>
          </p:cNvSpPr>
          <p:nvPr/>
        </p:nvSpPr>
        <p:spPr bwMode="auto">
          <a:xfrm rot="5400000" flipH="1" flipV="1">
            <a:off x="8795544" y="4593432"/>
            <a:ext cx="558800" cy="5556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10800" y="0"/>
                </a:lnTo>
                <a:lnTo>
                  <a:pt x="10800" y="21600"/>
                </a:lnTo>
                <a:lnTo>
                  <a:pt x="21600" y="21600"/>
                </a:lnTo>
              </a:path>
            </a:pathLst>
          </a:custGeom>
          <a:noFill/>
          <a:ln w="25400" cap="flat" cmpd="sng">
            <a:solidFill>
              <a:srgbClr val="000000"/>
            </a:solidFill>
            <a:prstDash val="solid"/>
            <a:round/>
            <a:headEnd type="none" w="med" len="med"/>
            <a:tailEnd type="triangle" w="med" len="med"/>
          </a:ln>
          <a:effectLst>
            <a:outerShdw blurRad="38100" dist="20000" dir="5400000" algn="ctr" rotWithShape="0">
              <a:srgbClr val="000000">
                <a:alpha val="37999"/>
              </a:srgbClr>
            </a:outerShdw>
          </a:effectLst>
          <a:extLst>
            <a:ext uri="{909E8E84-426E-40DD-AFC4-6F175D3DCCD1}">
              <a14:hiddenFill xmlns:a14="http://schemas.microsoft.com/office/drawing/2010/main">
                <a:solidFill>
                  <a:srgbClr val="FFFFFF"/>
                </a:solidFill>
              </a14:hiddenFill>
            </a:ext>
          </a:extLst>
        </p:spPr>
        <p:txBody>
          <a:bodyPr lIns="45720" rIns="45720" anchor="ctr"/>
          <a:lstStyle/>
          <a:p>
            <a:endParaRPr lang="it-IT" altLang="it-IT"/>
          </a:p>
        </p:txBody>
      </p:sp>
      <p:sp>
        <p:nvSpPr>
          <p:cNvPr id="18449" name="Line 17"/>
          <p:cNvSpPr>
            <a:spLocks noChangeShapeType="1"/>
          </p:cNvSpPr>
          <p:nvPr/>
        </p:nvSpPr>
        <p:spPr bwMode="auto">
          <a:xfrm>
            <a:off x="6835775" y="3087689"/>
            <a:ext cx="558800" cy="338137"/>
          </a:xfrm>
          <a:prstGeom prst="line">
            <a:avLst/>
          </a:prstGeom>
          <a:noFill/>
          <a:ln w="25400" cap="flat" cmpd="sng">
            <a:solidFill>
              <a:srgbClr val="000000"/>
            </a:solidFill>
            <a:prstDash val="dot"/>
            <a:round/>
            <a:headEnd type="none" w="med" len="med"/>
            <a:tailEnd type="triangle" w="med" len="med"/>
          </a:ln>
          <a:effectLst>
            <a:outerShdw blurRad="38100" dist="20000" dir="5400000" algn="ctr" rotWithShape="0">
              <a:srgbClr val="000000">
                <a:alpha val="37999"/>
              </a:srgbClr>
            </a:outerShdw>
          </a:effectLst>
          <a:extLst>
            <a:ext uri="{909E8E84-426E-40DD-AFC4-6F175D3DCCD1}">
              <a14:hiddenFill xmlns:a14="http://schemas.microsoft.com/office/drawing/2010/main">
                <a:noFill/>
              </a14:hiddenFill>
            </a:ext>
          </a:extLst>
        </p:spPr>
        <p:txBody>
          <a:bodyPr lIns="45720" rIns="45720"/>
          <a:lstStyle/>
          <a:p>
            <a:endParaRPr lang="it-IT" altLang="it-IT"/>
          </a:p>
        </p:txBody>
      </p:sp>
      <p:sp>
        <p:nvSpPr>
          <p:cNvPr id="18450" name="Line 18"/>
          <p:cNvSpPr>
            <a:spLocks noChangeShapeType="1"/>
          </p:cNvSpPr>
          <p:nvPr/>
        </p:nvSpPr>
        <p:spPr bwMode="auto">
          <a:xfrm>
            <a:off x="6659563" y="2033588"/>
            <a:ext cx="1008062" cy="519112"/>
          </a:xfrm>
          <a:prstGeom prst="line">
            <a:avLst/>
          </a:prstGeom>
          <a:noFill/>
          <a:ln w="25400" cap="flat" cmpd="sng">
            <a:solidFill>
              <a:srgbClr val="000000"/>
            </a:solidFill>
            <a:prstDash val="dot"/>
            <a:round/>
            <a:headEnd type="none" w="med" len="med"/>
            <a:tailEnd type="triangle" w="med" len="med"/>
          </a:ln>
          <a:effectLst>
            <a:outerShdw blurRad="38100" dist="20000" dir="5400000" algn="ctr" rotWithShape="0">
              <a:srgbClr val="000000">
                <a:alpha val="37999"/>
              </a:srgbClr>
            </a:outerShdw>
          </a:effectLst>
          <a:extLst>
            <a:ext uri="{909E8E84-426E-40DD-AFC4-6F175D3DCCD1}">
              <a14:hiddenFill xmlns:a14="http://schemas.microsoft.com/office/drawing/2010/main">
                <a:noFill/>
              </a14:hiddenFill>
            </a:ext>
          </a:extLst>
        </p:spPr>
        <p:txBody>
          <a:bodyPr lIns="45720" rIns="45720"/>
          <a:lstStyle/>
          <a:p>
            <a:endParaRPr lang="it-IT" altLang="it-IT"/>
          </a:p>
        </p:txBody>
      </p:sp>
      <p:sp>
        <p:nvSpPr>
          <p:cNvPr id="18451" name="Oval 19"/>
          <p:cNvSpPr>
            <a:spLocks/>
          </p:cNvSpPr>
          <p:nvPr/>
        </p:nvSpPr>
        <p:spPr bwMode="auto">
          <a:xfrm>
            <a:off x="6848476" y="5434013"/>
            <a:ext cx="195263" cy="177800"/>
          </a:xfrm>
          <a:prstGeom prst="ellipse">
            <a:avLst/>
          </a:prstGeom>
          <a:solidFill>
            <a:srgbClr val="FFFFFF"/>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18452" name="Oval 20"/>
          <p:cNvSpPr>
            <a:spLocks/>
          </p:cNvSpPr>
          <p:nvPr/>
        </p:nvSpPr>
        <p:spPr bwMode="auto">
          <a:xfrm>
            <a:off x="7000876" y="5586413"/>
            <a:ext cx="195263" cy="177800"/>
          </a:xfrm>
          <a:prstGeom prst="ellipse">
            <a:avLst/>
          </a:prstGeom>
          <a:solidFill>
            <a:srgbClr val="FFFFFF"/>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18453" name="Oval 21"/>
          <p:cNvSpPr>
            <a:spLocks/>
          </p:cNvSpPr>
          <p:nvPr/>
        </p:nvSpPr>
        <p:spPr bwMode="auto">
          <a:xfrm>
            <a:off x="7153276" y="5738813"/>
            <a:ext cx="195263" cy="177800"/>
          </a:xfrm>
          <a:prstGeom prst="ellipse">
            <a:avLst/>
          </a:prstGeom>
          <a:solidFill>
            <a:srgbClr val="FFFFFF"/>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18454" name="Oval 22"/>
          <p:cNvSpPr>
            <a:spLocks/>
          </p:cNvSpPr>
          <p:nvPr/>
        </p:nvSpPr>
        <p:spPr bwMode="auto">
          <a:xfrm>
            <a:off x="7305676" y="5891213"/>
            <a:ext cx="195263" cy="177800"/>
          </a:xfrm>
          <a:prstGeom prst="ellipse">
            <a:avLst/>
          </a:prstGeom>
          <a:solidFill>
            <a:srgbClr val="FFFFFF"/>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18455" name="Rectangle 23"/>
          <p:cNvSpPr>
            <a:spLocks/>
          </p:cNvSpPr>
          <p:nvPr/>
        </p:nvSpPr>
        <p:spPr bwMode="auto">
          <a:xfrm>
            <a:off x="1782763" y="477839"/>
            <a:ext cx="3605212" cy="563231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spAutoFit/>
          </a:bodyPr>
          <a:lstStyle/>
          <a:p>
            <a:r>
              <a:rPr lang="it-IT" altLang="it-IT" sz="2000">
                <a:solidFill>
                  <a:srgbClr val="FF0000"/>
                </a:solidFill>
              </a:rPr>
              <a:t>GAME FORM</a:t>
            </a:r>
          </a:p>
          <a:p>
            <a:endParaRPr lang="it-IT" altLang="it-IT" sz="2000">
              <a:solidFill>
                <a:srgbClr val="FF0000"/>
              </a:solidFill>
            </a:endParaRPr>
          </a:p>
          <a:p>
            <a:r>
              <a:rPr lang="it-IT" altLang="it-IT" sz="2000">
                <a:solidFill>
                  <a:srgbClr val="FF0000"/>
                </a:solidFill>
              </a:rPr>
              <a:t>EXERCISE N°3</a:t>
            </a:r>
          </a:p>
          <a:p>
            <a:r>
              <a:rPr lang="it-IT" altLang="it-IT" sz="2000">
                <a:solidFill>
                  <a:srgbClr val="FF0000"/>
                </a:solidFill>
              </a:rPr>
              <a:t>3VS1 + 2 GK</a:t>
            </a:r>
          </a:p>
          <a:p>
            <a:r>
              <a:rPr lang="it-IT" altLang="it-IT" sz="2000"/>
              <a:t>The two central strikers pass the ball and meanwhile the attacker on the left moves to the center to receive the ball . The left defender moves only when the striker moves toward the ball . Start a 3vs1 with the collaboration of the two goalkeepers. the goal of the defender is to throw the ball to the sides of the pitch.</a:t>
            </a:r>
          </a:p>
          <a:p>
            <a:r>
              <a:rPr lang="it-IT" altLang="it-IT" sz="2000">
                <a:solidFill>
                  <a:srgbClr val="FF0000"/>
                </a:solidFill>
              </a:rPr>
              <a:t>Variant:</a:t>
            </a:r>
          </a:p>
          <a:p>
            <a:r>
              <a:rPr lang="it-IT" altLang="it-IT" sz="2000"/>
              <a:t>3vs2 + 2GK</a:t>
            </a:r>
          </a:p>
          <a:p>
            <a:r>
              <a:rPr lang="it-IT" altLang="it-IT" sz="2000"/>
              <a:t>3vs3 + 1GK</a:t>
            </a:r>
          </a:p>
        </p:txBody>
      </p:sp>
      <p:grpSp>
        <p:nvGrpSpPr>
          <p:cNvPr id="18456" name="Group 24"/>
          <p:cNvGrpSpPr>
            <a:grpSpLocks/>
          </p:cNvGrpSpPr>
          <p:nvPr/>
        </p:nvGrpSpPr>
        <p:grpSpPr bwMode="auto">
          <a:xfrm>
            <a:off x="1998663" y="6500815"/>
            <a:ext cx="684020" cy="200055"/>
            <a:chOff x="0" y="0"/>
            <a:chExt cx="684292" cy="200988"/>
          </a:xfrm>
        </p:grpSpPr>
        <p:sp>
          <p:nvSpPr>
            <p:cNvPr id="18457" name="Rectangle 25"/>
            <p:cNvSpPr>
              <a:spLocks/>
            </p:cNvSpPr>
            <p:nvPr/>
          </p:nvSpPr>
          <p:spPr bwMode="auto">
            <a:xfrm>
              <a:off x="174975" y="0"/>
              <a:ext cx="509317" cy="2009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lvl1pPr>
                <a:defRPr>
                  <a:solidFill>
                    <a:srgbClr val="000000"/>
                  </a:solidFill>
                  <a:latin typeface="Calibri" charset="0"/>
                  <a:ea typeface="Calibri" charset="0"/>
                  <a:cs typeface="Calibri" charset="0"/>
                  <a:sym typeface="Calibri" charset="0"/>
                </a:defRPr>
              </a:lvl1pPr>
              <a:lvl2pPr>
                <a:defRPr>
                  <a:solidFill>
                    <a:srgbClr val="000000"/>
                  </a:solidFill>
                  <a:latin typeface="Calibri" charset="0"/>
                  <a:ea typeface="Calibri" charset="0"/>
                  <a:cs typeface="Calibri" charset="0"/>
                  <a:sym typeface="Calibri" charset="0"/>
                </a:defRPr>
              </a:lvl2pPr>
              <a:lvl3pPr>
                <a:defRPr>
                  <a:solidFill>
                    <a:srgbClr val="000000"/>
                  </a:solidFill>
                  <a:latin typeface="Calibri" charset="0"/>
                  <a:ea typeface="Calibri" charset="0"/>
                  <a:cs typeface="Calibri" charset="0"/>
                  <a:sym typeface="Calibri" charset="0"/>
                </a:defRPr>
              </a:lvl3pPr>
              <a:lvl4pPr>
                <a:defRPr>
                  <a:solidFill>
                    <a:srgbClr val="000000"/>
                  </a:solidFill>
                  <a:latin typeface="Calibri" charset="0"/>
                  <a:ea typeface="Calibri" charset="0"/>
                  <a:cs typeface="Calibri" charset="0"/>
                  <a:sym typeface="Calibri" charset="0"/>
                </a:defRPr>
              </a:lvl4pPr>
              <a:lvl5pPr>
                <a:defRPr>
                  <a:solidFill>
                    <a:srgbClr val="000000"/>
                  </a:solidFill>
                  <a:latin typeface="Calibri" charset="0"/>
                  <a:ea typeface="Calibri" charset="0"/>
                  <a:cs typeface="Calibri" charset="0"/>
                  <a:sym typeface="Calibri" charset="0"/>
                </a:defRPr>
              </a:lvl5pPr>
              <a:lvl6pPr marL="457200" indent="1828800" fontAlgn="base" hangingPunct="0">
                <a:spcBef>
                  <a:spcPct val="0"/>
                </a:spcBef>
                <a:spcAft>
                  <a:spcPct val="0"/>
                </a:spcAft>
                <a:defRPr>
                  <a:solidFill>
                    <a:srgbClr val="000000"/>
                  </a:solidFill>
                  <a:latin typeface="Calibri" charset="0"/>
                  <a:ea typeface="Calibri" charset="0"/>
                  <a:cs typeface="Calibri" charset="0"/>
                  <a:sym typeface="Calibri" charset="0"/>
                </a:defRPr>
              </a:lvl6pPr>
              <a:lvl7pPr marL="914400" indent="1828800" fontAlgn="base" hangingPunct="0">
                <a:spcBef>
                  <a:spcPct val="0"/>
                </a:spcBef>
                <a:spcAft>
                  <a:spcPct val="0"/>
                </a:spcAft>
                <a:defRPr>
                  <a:solidFill>
                    <a:srgbClr val="000000"/>
                  </a:solidFill>
                  <a:latin typeface="Calibri" charset="0"/>
                  <a:ea typeface="Calibri" charset="0"/>
                  <a:cs typeface="Calibri" charset="0"/>
                  <a:sym typeface="Calibri" charset="0"/>
                </a:defRPr>
              </a:lvl7pPr>
              <a:lvl8pPr marL="1371600" indent="1828800" fontAlgn="base" hangingPunct="0">
                <a:spcBef>
                  <a:spcPct val="0"/>
                </a:spcBef>
                <a:spcAft>
                  <a:spcPct val="0"/>
                </a:spcAft>
                <a:defRPr>
                  <a:solidFill>
                    <a:srgbClr val="000000"/>
                  </a:solidFill>
                  <a:latin typeface="Calibri" charset="0"/>
                  <a:ea typeface="Calibri" charset="0"/>
                  <a:cs typeface="Calibri" charset="0"/>
                  <a:sym typeface="Calibri" charset="0"/>
                </a:defRPr>
              </a:lvl8pPr>
              <a:lvl9pPr marL="1828800" indent="1828800" fontAlgn="base" hangingPunct="0">
                <a:spcBef>
                  <a:spcPct val="0"/>
                </a:spcBef>
                <a:spcAft>
                  <a:spcPct val="0"/>
                </a:spcAft>
                <a:defRPr>
                  <a:solidFill>
                    <a:srgbClr val="000000"/>
                  </a:solidFill>
                  <a:latin typeface="Calibri" charset="0"/>
                  <a:ea typeface="Calibri" charset="0"/>
                  <a:cs typeface="Calibri" charset="0"/>
                  <a:sym typeface="Calibri" charset="0"/>
                </a:defRPr>
              </a:lvl9pPr>
            </a:lstStyle>
            <a:p>
              <a:r>
                <a:rPr lang="it-IT" altLang="it-IT" sz="700"/>
                <a:t>Marta Ruffi</a:t>
              </a:r>
            </a:p>
          </p:txBody>
        </p:sp>
        <p:pic>
          <p:nvPicPr>
            <p:cNvPr id="18458" name="Picture 26" descr="pasted-image.tif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3754"/>
              <a:ext cx="178232" cy="1782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Tree>
    <p:extLst>
      <p:ext uri="{BB962C8B-B14F-4D97-AF65-F5344CB8AC3E}">
        <p14:creationId xmlns:p14="http://schemas.microsoft.com/office/powerpoint/2010/main" val="1445334718"/>
      </p:ext>
    </p:extLst>
  </p:cSld>
  <p:clrMapOvr>
    <a:masterClrMapping/>
  </p:clrMapOvr>
  <p:transition spd="med"/>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457" name="Group 1"/>
          <p:cNvGrpSpPr>
            <a:grpSpLocks/>
          </p:cNvGrpSpPr>
          <p:nvPr/>
        </p:nvGrpSpPr>
        <p:grpSpPr bwMode="auto">
          <a:xfrm>
            <a:off x="5387975" y="0"/>
            <a:ext cx="5278438" cy="6858000"/>
            <a:chOff x="0" y="0"/>
            <a:chExt cx="5279522" cy="6858000"/>
          </a:xfrm>
        </p:grpSpPr>
        <p:sp>
          <p:nvSpPr>
            <p:cNvPr id="19458" name="Rectangle 2"/>
            <p:cNvSpPr>
              <a:spLocks/>
            </p:cNvSpPr>
            <p:nvPr/>
          </p:nvSpPr>
          <p:spPr bwMode="auto">
            <a:xfrm>
              <a:off x="0" y="0"/>
              <a:ext cx="5279522" cy="6858000"/>
            </a:xfrm>
            <a:prstGeom prst="rect">
              <a:avLst/>
            </a:prstGeom>
            <a:solidFill>
              <a:srgbClr val="FF0000"/>
            </a:solid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nchor="ctr"/>
            <a:lstStyle/>
            <a:p>
              <a:endParaRPr lang="it-IT" altLang="it-IT"/>
            </a:p>
          </p:txBody>
        </p:sp>
        <p:pic>
          <p:nvPicPr>
            <p:cNvPr id="19459" name="Picture 3" descr="image3.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5279522" cy="685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
        <p:nvSpPr>
          <p:cNvPr id="19460" name="AutoShape 4"/>
          <p:cNvSpPr>
            <a:spLocks/>
          </p:cNvSpPr>
          <p:nvPr/>
        </p:nvSpPr>
        <p:spPr bwMode="auto">
          <a:xfrm>
            <a:off x="6562726" y="5202238"/>
            <a:ext cx="244475" cy="163512"/>
          </a:xfrm>
          <a:prstGeom prst="triangle">
            <a:avLst>
              <a:gd name="adj" fmla="val 50000"/>
            </a:avLst>
          </a:prstGeom>
          <a:solidFill>
            <a:srgbClr val="FF00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19461" name="AutoShape 5"/>
          <p:cNvSpPr>
            <a:spLocks/>
          </p:cNvSpPr>
          <p:nvPr/>
        </p:nvSpPr>
        <p:spPr bwMode="auto">
          <a:xfrm>
            <a:off x="9186864" y="5189538"/>
            <a:ext cx="244475" cy="165100"/>
          </a:xfrm>
          <a:prstGeom prst="triangle">
            <a:avLst>
              <a:gd name="adj" fmla="val 50000"/>
            </a:avLst>
          </a:prstGeom>
          <a:solidFill>
            <a:srgbClr val="FF00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19462" name="AutoShape 6"/>
          <p:cNvSpPr>
            <a:spLocks/>
          </p:cNvSpPr>
          <p:nvPr/>
        </p:nvSpPr>
        <p:spPr bwMode="auto">
          <a:xfrm>
            <a:off x="6562726" y="3317876"/>
            <a:ext cx="244475" cy="163513"/>
          </a:xfrm>
          <a:prstGeom prst="triangle">
            <a:avLst>
              <a:gd name="adj" fmla="val 50000"/>
            </a:avLst>
          </a:prstGeom>
          <a:solidFill>
            <a:srgbClr val="FF00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19463" name="AutoShape 7"/>
          <p:cNvSpPr>
            <a:spLocks/>
          </p:cNvSpPr>
          <p:nvPr/>
        </p:nvSpPr>
        <p:spPr bwMode="auto">
          <a:xfrm>
            <a:off x="9186864" y="3317876"/>
            <a:ext cx="244475" cy="163513"/>
          </a:xfrm>
          <a:prstGeom prst="triangle">
            <a:avLst>
              <a:gd name="adj" fmla="val 50000"/>
            </a:avLst>
          </a:prstGeom>
          <a:solidFill>
            <a:srgbClr val="FF00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19464" name="AutoShape 8"/>
          <p:cNvSpPr>
            <a:spLocks/>
          </p:cNvSpPr>
          <p:nvPr/>
        </p:nvSpPr>
        <p:spPr bwMode="auto">
          <a:xfrm>
            <a:off x="6562726" y="1719263"/>
            <a:ext cx="244475" cy="163512"/>
          </a:xfrm>
          <a:prstGeom prst="triangle">
            <a:avLst>
              <a:gd name="adj" fmla="val 50000"/>
            </a:avLst>
          </a:prstGeom>
          <a:solidFill>
            <a:srgbClr val="FF00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19465" name="AutoShape 9"/>
          <p:cNvSpPr>
            <a:spLocks/>
          </p:cNvSpPr>
          <p:nvPr/>
        </p:nvSpPr>
        <p:spPr bwMode="auto">
          <a:xfrm>
            <a:off x="9186864" y="1719263"/>
            <a:ext cx="244475" cy="163512"/>
          </a:xfrm>
          <a:prstGeom prst="triangle">
            <a:avLst>
              <a:gd name="adj" fmla="val 50000"/>
            </a:avLst>
          </a:prstGeom>
          <a:solidFill>
            <a:srgbClr val="FF00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19466" name="AutoShape 10"/>
          <p:cNvSpPr>
            <a:spLocks/>
          </p:cNvSpPr>
          <p:nvPr/>
        </p:nvSpPr>
        <p:spPr bwMode="auto">
          <a:xfrm>
            <a:off x="7021513" y="5222875"/>
            <a:ext cx="227012" cy="12065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6391"/>
                </a:moveTo>
                <a:lnTo>
                  <a:pt x="1361" y="0"/>
                </a:lnTo>
                <a:lnTo>
                  <a:pt x="10800" y="7093"/>
                </a:lnTo>
                <a:lnTo>
                  <a:pt x="20239" y="0"/>
                </a:lnTo>
                <a:lnTo>
                  <a:pt x="21600" y="6391"/>
                </a:lnTo>
                <a:lnTo>
                  <a:pt x="15733" y="10800"/>
                </a:lnTo>
                <a:lnTo>
                  <a:pt x="21600" y="15209"/>
                </a:lnTo>
                <a:lnTo>
                  <a:pt x="20239" y="21600"/>
                </a:lnTo>
                <a:lnTo>
                  <a:pt x="10800" y="14507"/>
                </a:lnTo>
                <a:lnTo>
                  <a:pt x="1361" y="21600"/>
                </a:lnTo>
                <a:lnTo>
                  <a:pt x="0" y="15209"/>
                </a:lnTo>
                <a:lnTo>
                  <a:pt x="5867" y="10800"/>
                </a:lnTo>
                <a:close/>
              </a:path>
            </a:pathLst>
          </a:custGeom>
          <a:solidFill>
            <a:srgbClr val="0080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19467" name="AutoShape 11"/>
          <p:cNvSpPr>
            <a:spLocks/>
          </p:cNvSpPr>
          <p:nvPr/>
        </p:nvSpPr>
        <p:spPr bwMode="auto">
          <a:xfrm>
            <a:off x="8867776" y="5222875"/>
            <a:ext cx="227013" cy="12065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6391"/>
                </a:moveTo>
                <a:lnTo>
                  <a:pt x="1361" y="0"/>
                </a:lnTo>
                <a:lnTo>
                  <a:pt x="10800" y="7093"/>
                </a:lnTo>
                <a:lnTo>
                  <a:pt x="20239" y="0"/>
                </a:lnTo>
                <a:lnTo>
                  <a:pt x="21600" y="6391"/>
                </a:lnTo>
                <a:lnTo>
                  <a:pt x="15733" y="10800"/>
                </a:lnTo>
                <a:lnTo>
                  <a:pt x="21600" y="15209"/>
                </a:lnTo>
                <a:lnTo>
                  <a:pt x="20239" y="21600"/>
                </a:lnTo>
                <a:lnTo>
                  <a:pt x="10800" y="14507"/>
                </a:lnTo>
                <a:lnTo>
                  <a:pt x="1361" y="21600"/>
                </a:lnTo>
                <a:lnTo>
                  <a:pt x="0" y="15209"/>
                </a:lnTo>
                <a:lnTo>
                  <a:pt x="5867" y="10800"/>
                </a:lnTo>
                <a:close/>
              </a:path>
            </a:pathLst>
          </a:custGeom>
          <a:solidFill>
            <a:srgbClr val="0080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19468" name="AutoShape 12"/>
          <p:cNvSpPr>
            <a:spLocks/>
          </p:cNvSpPr>
          <p:nvPr/>
        </p:nvSpPr>
        <p:spPr bwMode="auto">
          <a:xfrm>
            <a:off x="7750175" y="3727450"/>
            <a:ext cx="273050" cy="285750"/>
          </a:xfrm>
          <a:prstGeom prst="diamond">
            <a:avLst/>
          </a:prstGeom>
          <a:solidFill>
            <a:srgbClr val="FFFF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19469" name="AutoShape 13"/>
          <p:cNvSpPr>
            <a:spLocks/>
          </p:cNvSpPr>
          <p:nvPr/>
        </p:nvSpPr>
        <p:spPr bwMode="auto">
          <a:xfrm>
            <a:off x="7766050" y="2144714"/>
            <a:ext cx="273050" cy="287337"/>
          </a:xfrm>
          <a:prstGeom prst="diamond">
            <a:avLst/>
          </a:prstGeom>
          <a:solidFill>
            <a:srgbClr val="FFFF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19470" name="Oval 14"/>
          <p:cNvSpPr>
            <a:spLocks/>
          </p:cNvSpPr>
          <p:nvPr/>
        </p:nvSpPr>
        <p:spPr bwMode="auto">
          <a:xfrm>
            <a:off x="6931025" y="5570538"/>
            <a:ext cx="204788" cy="80962"/>
          </a:xfrm>
          <a:prstGeom prst="ellipse">
            <a:avLst/>
          </a:prstGeom>
          <a:solidFill>
            <a:srgbClr val="FFFFFF"/>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19471" name="Line 15"/>
          <p:cNvSpPr>
            <a:spLocks noChangeShapeType="1"/>
          </p:cNvSpPr>
          <p:nvPr/>
        </p:nvSpPr>
        <p:spPr bwMode="auto">
          <a:xfrm>
            <a:off x="7435850" y="5354638"/>
            <a:ext cx="1187450" cy="11112"/>
          </a:xfrm>
          <a:prstGeom prst="line">
            <a:avLst/>
          </a:prstGeom>
          <a:noFill/>
          <a:ln w="25400" cap="flat" cmpd="sng">
            <a:solidFill>
              <a:srgbClr val="000000"/>
            </a:solidFill>
            <a:prstDash val="solid"/>
            <a:round/>
            <a:headEnd type="triangle" w="med" len="med"/>
            <a:tailEnd type="triangle" w="med" len="med"/>
          </a:ln>
          <a:effectLst>
            <a:outerShdw blurRad="38100" dist="20000" dir="5400000" algn="ctr" rotWithShape="0">
              <a:srgbClr val="000000">
                <a:alpha val="37999"/>
              </a:srgbClr>
            </a:outerShdw>
          </a:effectLst>
          <a:extLst>
            <a:ext uri="{909E8E84-426E-40DD-AFC4-6F175D3DCCD1}">
              <a14:hiddenFill xmlns:a14="http://schemas.microsoft.com/office/drawing/2010/main">
                <a:noFill/>
              </a14:hiddenFill>
            </a:ext>
          </a:extLst>
        </p:spPr>
        <p:txBody>
          <a:bodyPr lIns="45720" rIns="45720"/>
          <a:lstStyle/>
          <a:p>
            <a:endParaRPr lang="it-IT" altLang="it-IT"/>
          </a:p>
        </p:txBody>
      </p:sp>
      <p:sp>
        <p:nvSpPr>
          <p:cNvPr id="19472" name="Line 16"/>
          <p:cNvSpPr>
            <a:spLocks noChangeShapeType="1"/>
          </p:cNvSpPr>
          <p:nvPr/>
        </p:nvSpPr>
        <p:spPr bwMode="auto">
          <a:xfrm flipV="1">
            <a:off x="7135813" y="4505326"/>
            <a:ext cx="0" cy="531813"/>
          </a:xfrm>
          <a:prstGeom prst="line">
            <a:avLst/>
          </a:prstGeom>
          <a:noFill/>
          <a:ln w="25400" cap="flat" cmpd="sng">
            <a:solidFill>
              <a:srgbClr val="000000"/>
            </a:solidFill>
            <a:prstDash val="solid"/>
            <a:round/>
            <a:headEnd type="none" w="med" len="med"/>
            <a:tailEnd type="triangle" w="med" len="med"/>
          </a:ln>
          <a:effectLst>
            <a:outerShdw blurRad="38100" dist="20000" dir="5400000" algn="ctr" rotWithShape="0">
              <a:srgbClr val="000000">
                <a:alpha val="37999"/>
              </a:srgbClr>
            </a:outerShdw>
          </a:effectLst>
          <a:extLst>
            <a:ext uri="{909E8E84-426E-40DD-AFC4-6F175D3DCCD1}">
              <a14:hiddenFill xmlns:a14="http://schemas.microsoft.com/office/drawing/2010/main">
                <a:noFill/>
              </a14:hiddenFill>
            </a:ext>
          </a:extLst>
        </p:spPr>
        <p:txBody>
          <a:bodyPr lIns="45720" rIns="45720"/>
          <a:lstStyle/>
          <a:p>
            <a:endParaRPr lang="it-IT" altLang="it-IT"/>
          </a:p>
        </p:txBody>
      </p:sp>
      <p:sp>
        <p:nvSpPr>
          <p:cNvPr id="19473" name="Line 17"/>
          <p:cNvSpPr>
            <a:spLocks noChangeShapeType="1"/>
          </p:cNvSpPr>
          <p:nvPr/>
        </p:nvSpPr>
        <p:spPr bwMode="auto">
          <a:xfrm flipV="1">
            <a:off x="8964613" y="4383088"/>
            <a:ext cx="0" cy="654050"/>
          </a:xfrm>
          <a:prstGeom prst="line">
            <a:avLst/>
          </a:prstGeom>
          <a:noFill/>
          <a:ln w="25400" cap="flat" cmpd="sng">
            <a:solidFill>
              <a:srgbClr val="000000"/>
            </a:solidFill>
            <a:prstDash val="solid"/>
            <a:round/>
            <a:headEnd type="none" w="med" len="med"/>
            <a:tailEnd type="triangle" w="med" len="med"/>
          </a:ln>
          <a:effectLst>
            <a:outerShdw blurRad="38100" dist="20000" dir="5400000" algn="ctr" rotWithShape="0">
              <a:srgbClr val="000000">
                <a:alpha val="37999"/>
              </a:srgbClr>
            </a:outerShdw>
          </a:effectLst>
          <a:extLst>
            <a:ext uri="{909E8E84-426E-40DD-AFC4-6F175D3DCCD1}">
              <a14:hiddenFill xmlns:a14="http://schemas.microsoft.com/office/drawing/2010/main">
                <a:noFill/>
              </a14:hiddenFill>
            </a:ext>
          </a:extLst>
        </p:spPr>
        <p:txBody>
          <a:bodyPr lIns="45720" rIns="45720"/>
          <a:lstStyle/>
          <a:p>
            <a:endParaRPr lang="it-IT" altLang="it-IT"/>
          </a:p>
        </p:txBody>
      </p:sp>
      <p:sp>
        <p:nvSpPr>
          <p:cNvPr id="19474" name="Rectangle 18"/>
          <p:cNvSpPr>
            <a:spLocks/>
          </p:cNvSpPr>
          <p:nvPr/>
        </p:nvSpPr>
        <p:spPr bwMode="auto">
          <a:xfrm>
            <a:off x="1865313" y="641350"/>
            <a:ext cx="3522662" cy="56403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spAutoFit/>
          </a:bodyPr>
          <a:lstStyle/>
          <a:p>
            <a:r>
              <a:rPr lang="it-IT" altLang="it-IT" sz="2000">
                <a:solidFill>
                  <a:srgbClr val="FF0000"/>
                </a:solidFill>
              </a:rPr>
              <a:t>GAME FORM</a:t>
            </a:r>
          </a:p>
          <a:p>
            <a:endParaRPr lang="it-IT" altLang="it-IT" sz="2000">
              <a:solidFill>
                <a:srgbClr val="FF0000"/>
              </a:solidFill>
            </a:endParaRPr>
          </a:p>
          <a:p>
            <a:r>
              <a:rPr lang="it-IT" altLang="it-IT" sz="2000">
                <a:solidFill>
                  <a:srgbClr val="FF0000"/>
                </a:solidFill>
              </a:rPr>
              <a:t>EXERCISE N°4</a:t>
            </a:r>
          </a:p>
          <a:p>
            <a:r>
              <a:rPr lang="it-IT" altLang="it-IT" sz="2000">
                <a:solidFill>
                  <a:srgbClr val="FF0000"/>
                </a:solidFill>
              </a:rPr>
              <a:t>2VS1 </a:t>
            </a:r>
          </a:p>
          <a:p>
            <a:r>
              <a:rPr lang="it-IT" altLang="it-IT" sz="2000"/>
              <a:t>The two strikers pass the ball to each other and then start for the door . The defender inside the square must try to stop them and throw the ball off the square . If he is overcome by the two strikers can no longer intervene. The second defender can only play if the first defender is exceeded .</a:t>
            </a:r>
          </a:p>
          <a:p>
            <a:r>
              <a:rPr lang="it-IT" altLang="it-IT" sz="2000">
                <a:solidFill>
                  <a:srgbClr val="FF0000"/>
                </a:solidFill>
              </a:rPr>
              <a:t>Variant</a:t>
            </a:r>
          </a:p>
          <a:p>
            <a:r>
              <a:rPr lang="it-IT" altLang="it-IT" sz="2000"/>
              <a:t>2vs2</a:t>
            </a:r>
          </a:p>
          <a:p>
            <a:r>
              <a:rPr lang="it-IT" altLang="it-IT" sz="2000"/>
              <a:t>3vs2</a:t>
            </a:r>
          </a:p>
          <a:p>
            <a:r>
              <a:rPr lang="it-IT" altLang="it-IT" sz="2000"/>
              <a:t>2vs1 +GK</a:t>
            </a:r>
          </a:p>
        </p:txBody>
      </p:sp>
      <p:grpSp>
        <p:nvGrpSpPr>
          <p:cNvPr id="19475" name="Group 19"/>
          <p:cNvGrpSpPr>
            <a:grpSpLocks/>
          </p:cNvGrpSpPr>
          <p:nvPr/>
        </p:nvGrpSpPr>
        <p:grpSpPr bwMode="auto">
          <a:xfrm>
            <a:off x="1998663" y="6500815"/>
            <a:ext cx="684020" cy="200055"/>
            <a:chOff x="0" y="0"/>
            <a:chExt cx="684292" cy="200988"/>
          </a:xfrm>
        </p:grpSpPr>
        <p:sp>
          <p:nvSpPr>
            <p:cNvPr id="19476" name="Rectangle 20"/>
            <p:cNvSpPr>
              <a:spLocks/>
            </p:cNvSpPr>
            <p:nvPr/>
          </p:nvSpPr>
          <p:spPr bwMode="auto">
            <a:xfrm>
              <a:off x="174975" y="0"/>
              <a:ext cx="509317" cy="2009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lvl1pPr>
                <a:defRPr>
                  <a:solidFill>
                    <a:srgbClr val="000000"/>
                  </a:solidFill>
                  <a:latin typeface="Calibri" charset="0"/>
                  <a:ea typeface="Calibri" charset="0"/>
                  <a:cs typeface="Calibri" charset="0"/>
                  <a:sym typeface="Calibri" charset="0"/>
                </a:defRPr>
              </a:lvl1pPr>
              <a:lvl2pPr>
                <a:defRPr>
                  <a:solidFill>
                    <a:srgbClr val="000000"/>
                  </a:solidFill>
                  <a:latin typeface="Calibri" charset="0"/>
                  <a:ea typeface="Calibri" charset="0"/>
                  <a:cs typeface="Calibri" charset="0"/>
                  <a:sym typeface="Calibri" charset="0"/>
                </a:defRPr>
              </a:lvl2pPr>
              <a:lvl3pPr>
                <a:defRPr>
                  <a:solidFill>
                    <a:srgbClr val="000000"/>
                  </a:solidFill>
                  <a:latin typeface="Calibri" charset="0"/>
                  <a:ea typeface="Calibri" charset="0"/>
                  <a:cs typeface="Calibri" charset="0"/>
                  <a:sym typeface="Calibri" charset="0"/>
                </a:defRPr>
              </a:lvl3pPr>
              <a:lvl4pPr>
                <a:defRPr>
                  <a:solidFill>
                    <a:srgbClr val="000000"/>
                  </a:solidFill>
                  <a:latin typeface="Calibri" charset="0"/>
                  <a:ea typeface="Calibri" charset="0"/>
                  <a:cs typeface="Calibri" charset="0"/>
                  <a:sym typeface="Calibri" charset="0"/>
                </a:defRPr>
              </a:lvl4pPr>
              <a:lvl5pPr>
                <a:defRPr>
                  <a:solidFill>
                    <a:srgbClr val="000000"/>
                  </a:solidFill>
                  <a:latin typeface="Calibri" charset="0"/>
                  <a:ea typeface="Calibri" charset="0"/>
                  <a:cs typeface="Calibri" charset="0"/>
                  <a:sym typeface="Calibri" charset="0"/>
                </a:defRPr>
              </a:lvl5pPr>
              <a:lvl6pPr marL="457200" indent="1828800" fontAlgn="base" hangingPunct="0">
                <a:spcBef>
                  <a:spcPct val="0"/>
                </a:spcBef>
                <a:spcAft>
                  <a:spcPct val="0"/>
                </a:spcAft>
                <a:defRPr>
                  <a:solidFill>
                    <a:srgbClr val="000000"/>
                  </a:solidFill>
                  <a:latin typeface="Calibri" charset="0"/>
                  <a:ea typeface="Calibri" charset="0"/>
                  <a:cs typeface="Calibri" charset="0"/>
                  <a:sym typeface="Calibri" charset="0"/>
                </a:defRPr>
              </a:lvl6pPr>
              <a:lvl7pPr marL="914400" indent="1828800" fontAlgn="base" hangingPunct="0">
                <a:spcBef>
                  <a:spcPct val="0"/>
                </a:spcBef>
                <a:spcAft>
                  <a:spcPct val="0"/>
                </a:spcAft>
                <a:defRPr>
                  <a:solidFill>
                    <a:srgbClr val="000000"/>
                  </a:solidFill>
                  <a:latin typeface="Calibri" charset="0"/>
                  <a:ea typeface="Calibri" charset="0"/>
                  <a:cs typeface="Calibri" charset="0"/>
                  <a:sym typeface="Calibri" charset="0"/>
                </a:defRPr>
              </a:lvl7pPr>
              <a:lvl8pPr marL="1371600" indent="1828800" fontAlgn="base" hangingPunct="0">
                <a:spcBef>
                  <a:spcPct val="0"/>
                </a:spcBef>
                <a:spcAft>
                  <a:spcPct val="0"/>
                </a:spcAft>
                <a:defRPr>
                  <a:solidFill>
                    <a:srgbClr val="000000"/>
                  </a:solidFill>
                  <a:latin typeface="Calibri" charset="0"/>
                  <a:ea typeface="Calibri" charset="0"/>
                  <a:cs typeface="Calibri" charset="0"/>
                  <a:sym typeface="Calibri" charset="0"/>
                </a:defRPr>
              </a:lvl8pPr>
              <a:lvl9pPr marL="1828800" indent="1828800" fontAlgn="base" hangingPunct="0">
                <a:spcBef>
                  <a:spcPct val="0"/>
                </a:spcBef>
                <a:spcAft>
                  <a:spcPct val="0"/>
                </a:spcAft>
                <a:defRPr>
                  <a:solidFill>
                    <a:srgbClr val="000000"/>
                  </a:solidFill>
                  <a:latin typeface="Calibri" charset="0"/>
                  <a:ea typeface="Calibri" charset="0"/>
                  <a:cs typeface="Calibri" charset="0"/>
                  <a:sym typeface="Calibri" charset="0"/>
                </a:defRPr>
              </a:lvl9pPr>
            </a:lstStyle>
            <a:p>
              <a:r>
                <a:rPr lang="it-IT" altLang="it-IT" sz="700"/>
                <a:t>Marta Ruffi</a:t>
              </a:r>
            </a:p>
          </p:txBody>
        </p:sp>
        <p:pic>
          <p:nvPicPr>
            <p:cNvPr id="19477" name="Picture 21" descr="pasted-image.tif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3754"/>
              <a:ext cx="178232" cy="1782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Tree>
    <p:extLst>
      <p:ext uri="{BB962C8B-B14F-4D97-AF65-F5344CB8AC3E}">
        <p14:creationId xmlns:p14="http://schemas.microsoft.com/office/powerpoint/2010/main" val="1553074209"/>
      </p:ext>
    </p:extLst>
  </p:cSld>
  <p:clrMapOvr>
    <a:masterClrMapping/>
  </p:clrMapOvr>
  <p:transition spd="med"/>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1" name="Picture 1" descr="metà campo.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387975" y="0"/>
            <a:ext cx="5278438" cy="685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20482" name="Rectangle 2"/>
          <p:cNvSpPr>
            <a:spLocks/>
          </p:cNvSpPr>
          <p:nvPr/>
        </p:nvSpPr>
        <p:spPr bwMode="auto">
          <a:xfrm>
            <a:off x="1919289" y="517526"/>
            <a:ext cx="3468687" cy="38779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spAutoFit/>
          </a:bodyPr>
          <a:lstStyle/>
          <a:p>
            <a:r>
              <a:rPr lang="it-IT" altLang="it-IT">
                <a:solidFill>
                  <a:srgbClr val="FF0000"/>
                </a:solidFill>
              </a:rPr>
              <a:t>GAME FORM</a:t>
            </a:r>
          </a:p>
          <a:p>
            <a:r>
              <a:rPr lang="it-IT" altLang="it-IT">
                <a:solidFill>
                  <a:srgbClr val="FF0000"/>
                </a:solidFill>
              </a:rPr>
              <a:t>EXERCISE N°5</a:t>
            </a:r>
          </a:p>
          <a:p>
            <a:r>
              <a:rPr lang="it-IT" altLang="it-IT">
                <a:solidFill>
                  <a:srgbClr val="FF0000"/>
                </a:solidFill>
              </a:rPr>
              <a:t>5VS5</a:t>
            </a:r>
          </a:p>
          <a:p>
            <a:r>
              <a:rPr lang="it-IT" altLang="it-IT" sz="2000"/>
              <a:t>A pass the ball to B, he that is located inside a square. Whene B receving the ball is pressed by two defenders. B out of the square and attacks the shooting area and creating a 5vs5</a:t>
            </a:r>
            <a:r>
              <a:rPr lang="it-IT" altLang="it-IT"/>
              <a:t>.</a:t>
            </a:r>
          </a:p>
          <a:p>
            <a:r>
              <a:rPr lang="it-IT" altLang="it-IT">
                <a:solidFill>
                  <a:srgbClr val="FF0000"/>
                </a:solidFill>
              </a:rPr>
              <a:t>Variant: </a:t>
            </a:r>
          </a:p>
          <a:p>
            <a:r>
              <a:rPr lang="it-IT" altLang="it-IT"/>
              <a:t>4vs5</a:t>
            </a:r>
          </a:p>
          <a:p>
            <a:r>
              <a:rPr lang="it-IT" altLang="it-IT"/>
              <a:t>5vs6</a:t>
            </a:r>
          </a:p>
          <a:p>
            <a:r>
              <a:rPr lang="it-IT" altLang="it-IT"/>
              <a:t>3vs2</a:t>
            </a:r>
          </a:p>
        </p:txBody>
      </p:sp>
      <p:sp>
        <p:nvSpPr>
          <p:cNvPr id="20483" name="AutoShape 3"/>
          <p:cNvSpPr>
            <a:spLocks/>
          </p:cNvSpPr>
          <p:nvPr/>
        </p:nvSpPr>
        <p:spPr bwMode="auto">
          <a:xfrm>
            <a:off x="5851525" y="4149726"/>
            <a:ext cx="204788" cy="136525"/>
          </a:xfrm>
          <a:prstGeom prst="triangle">
            <a:avLst>
              <a:gd name="adj" fmla="val 50000"/>
            </a:avLst>
          </a:prstGeom>
          <a:gradFill rotWithShape="0">
            <a:gsLst>
              <a:gs pos="0">
                <a:srgbClr val="A2C3FF"/>
              </a:gs>
              <a:gs pos="100000">
                <a:srgbClr val="3F80CE"/>
              </a:gs>
            </a:gsLst>
            <a:lin ang="5400000"/>
          </a:gra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20484" name="AutoShape 4"/>
          <p:cNvSpPr>
            <a:spLocks/>
          </p:cNvSpPr>
          <p:nvPr/>
        </p:nvSpPr>
        <p:spPr bwMode="auto">
          <a:xfrm>
            <a:off x="6878639" y="4165601"/>
            <a:ext cx="204787" cy="136525"/>
          </a:xfrm>
          <a:prstGeom prst="triangle">
            <a:avLst>
              <a:gd name="adj" fmla="val 50000"/>
            </a:avLst>
          </a:prstGeom>
          <a:gradFill rotWithShape="0">
            <a:gsLst>
              <a:gs pos="0">
                <a:srgbClr val="A2C3FF"/>
              </a:gs>
              <a:gs pos="100000">
                <a:srgbClr val="3F80CE"/>
              </a:gs>
            </a:gsLst>
            <a:lin ang="5400000"/>
          </a:gra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20485" name="AutoShape 5"/>
          <p:cNvSpPr>
            <a:spLocks/>
          </p:cNvSpPr>
          <p:nvPr/>
        </p:nvSpPr>
        <p:spPr bwMode="auto">
          <a:xfrm>
            <a:off x="5851525" y="5245101"/>
            <a:ext cx="204788" cy="136525"/>
          </a:xfrm>
          <a:prstGeom prst="triangle">
            <a:avLst>
              <a:gd name="adj" fmla="val 50000"/>
            </a:avLst>
          </a:prstGeom>
          <a:gradFill rotWithShape="0">
            <a:gsLst>
              <a:gs pos="0">
                <a:srgbClr val="A2C3FF"/>
              </a:gs>
              <a:gs pos="100000">
                <a:srgbClr val="3F80CE"/>
              </a:gs>
            </a:gsLst>
            <a:lin ang="5400000"/>
          </a:gra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20486" name="AutoShape 6"/>
          <p:cNvSpPr>
            <a:spLocks/>
          </p:cNvSpPr>
          <p:nvPr/>
        </p:nvSpPr>
        <p:spPr bwMode="auto">
          <a:xfrm>
            <a:off x="6878639" y="5302251"/>
            <a:ext cx="204787" cy="136525"/>
          </a:xfrm>
          <a:prstGeom prst="triangle">
            <a:avLst>
              <a:gd name="adj" fmla="val 50000"/>
            </a:avLst>
          </a:prstGeom>
          <a:gradFill rotWithShape="0">
            <a:gsLst>
              <a:gs pos="0">
                <a:srgbClr val="A2C3FF"/>
              </a:gs>
              <a:gs pos="100000">
                <a:srgbClr val="3F80CE"/>
              </a:gs>
            </a:gsLst>
            <a:lin ang="5400000"/>
          </a:gra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20487" name="AutoShape 7"/>
          <p:cNvSpPr>
            <a:spLocks/>
          </p:cNvSpPr>
          <p:nvPr/>
        </p:nvSpPr>
        <p:spPr bwMode="auto">
          <a:xfrm>
            <a:off x="6376989" y="4811714"/>
            <a:ext cx="206375" cy="20637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5237"/>
                </a:moveTo>
                <a:lnTo>
                  <a:pt x="5237" y="0"/>
                </a:lnTo>
                <a:lnTo>
                  <a:pt x="10800" y="5563"/>
                </a:lnTo>
                <a:lnTo>
                  <a:pt x="16363" y="0"/>
                </a:lnTo>
                <a:lnTo>
                  <a:pt x="21600" y="5237"/>
                </a:lnTo>
                <a:lnTo>
                  <a:pt x="16037" y="10800"/>
                </a:lnTo>
                <a:lnTo>
                  <a:pt x="21600" y="16363"/>
                </a:lnTo>
                <a:lnTo>
                  <a:pt x="16363" y="21600"/>
                </a:lnTo>
                <a:lnTo>
                  <a:pt x="10800" y="16037"/>
                </a:lnTo>
                <a:lnTo>
                  <a:pt x="5237" y="21600"/>
                </a:lnTo>
                <a:lnTo>
                  <a:pt x="0" y="16363"/>
                </a:lnTo>
                <a:lnTo>
                  <a:pt x="5563" y="10800"/>
                </a:lnTo>
                <a:close/>
              </a:path>
            </a:pathLst>
          </a:custGeom>
          <a:solidFill>
            <a:srgbClr val="FFFF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20488" name="AutoShape 8"/>
          <p:cNvSpPr>
            <a:spLocks/>
          </p:cNvSpPr>
          <p:nvPr/>
        </p:nvSpPr>
        <p:spPr bwMode="auto">
          <a:xfrm>
            <a:off x="5673725" y="4410076"/>
            <a:ext cx="177800" cy="231775"/>
          </a:xfrm>
          <a:prstGeom prst="diamond">
            <a:avLst/>
          </a:prstGeom>
          <a:solidFill>
            <a:srgbClr val="FF00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20489" name="AutoShape 9"/>
          <p:cNvSpPr>
            <a:spLocks/>
          </p:cNvSpPr>
          <p:nvPr/>
        </p:nvSpPr>
        <p:spPr bwMode="auto">
          <a:xfrm>
            <a:off x="5673725" y="5068888"/>
            <a:ext cx="177800" cy="233362"/>
          </a:xfrm>
          <a:prstGeom prst="diamond">
            <a:avLst/>
          </a:prstGeom>
          <a:solidFill>
            <a:srgbClr val="FF00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20490" name="AutoShape 10"/>
          <p:cNvSpPr>
            <a:spLocks/>
          </p:cNvSpPr>
          <p:nvPr/>
        </p:nvSpPr>
        <p:spPr bwMode="auto">
          <a:xfrm>
            <a:off x="7939089" y="6215064"/>
            <a:ext cx="236537" cy="21113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5611"/>
                </a:moveTo>
                <a:lnTo>
                  <a:pt x="4081" y="0"/>
                </a:lnTo>
                <a:lnTo>
                  <a:pt x="10800" y="6133"/>
                </a:lnTo>
                <a:lnTo>
                  <a:pt x="17519" y="0"/>
                </a:lnTo>
                <a:lnTo>
                  <a:pt x="21600" y="5611"/>
                </a:lnTo>
                <a:lnTo>
                  <a:pt x="15914" y="10800"/>
                </a:lnTo>
                <a:lnTo>
                  <a:pt x="21600" y="15989"/>
                </a:lnTo>
                <a:lnTo>
                  <a:pt x="17519" y="21600"/>
                </a:lnTo>
                <a:lnTo>
                  <a:pt x="10800" y="15467"/>
                </a:lnTo>
                <a:lnTo>
                  <a:pt x="4081" y="21600"/>
                </a:lnTo>
                <a:lnTo>
                  <a:pt x="0" y="15989"/>
                </a:lnTo>
                <a:lnTo>
                  <a:pt x="5686" y="10800"/>
                </a:lnTo>
                <a:close/>
              </a:path>
            </a:pathLst>
          </a:custGeom>
          <a:solidFill>
            <a:srgbClr val="FFFF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20491" name="AutoShape 11"/>
          <p:cNvSpPr>
            <a:spLocks/>
          </p:cNvSpPr>
          <p:nvPr/>
        </p:nvSpPr>
        <p:spPr bwMode="auto">
          <a:xfrm>
            <a:off x="7907339" y="2490789"/>
            <a:ext cx="236537" cy="21113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5611"/>
                </a:moveTo>
                <a:lnTo>
                  <a:pt x="4081" y="0"/>
                </a:lnTo>
                <a:lnTo>
                  <a:pt x="10800" y="6133"/>
                </a:lnTo>
                <a:lnTo>
                  <a:pt x="17519" y="0"/>
                </a:lnTo>
                <a:lnTo>
                  <a:pt x="21600" y="5611"/>
                </a:lnTo>
                <a:lnTo>
                  <a:pt x="15914" y="10800"/>
                </a:lnTo>
                <a:lnTo>
                  <a:pt x="21600" y="15989"/>
                </a:lnTo>
                <a:lnTo>
                  <a:pt x="17519" y="21600"/>
                </a:lnTo>
                <a:lnTo>
                  <a:pt x="10800" y="15467"/>
                </a:lnTo>
                <a:lnTo>
                  <a:pt x="4081" y="21600"/>
                </a:lnTo>
                <a:lnTo>
                  <a:pt x="0" y="15989"/>
                </a:lnTo>
                <a:lnTo>
                  <a:pt x="5686" y="10800"/>
                </a:lnTo>
                <a:close/>
              </a:path>
            </a:pathLst>
          </a:custGeom>
          <a:solidFill>
            <a:srgbClr val="FFFF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20492" name="AutoShape 12"/>
          <p:cNvSpPr>
            <a:spLocks/>
          </p:cNvSpPr>
          <p:nvPr/>
        </p:nvSpPr>
        <p:spPr bwMode="auto">
          <a:xfrm>
            <a:off x="8732839" y="576264"/>
            <a:ext cx="236537" cy="21113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5611"/>
                </a:moveTo>
                <a:lnTo>
                  <a:pt x="4081" y="0"/>
                </a:lnTo>
                <a:lnTo>
                  <a:pt x="10800" y="6133"/>
                </a:lnTo>
                <a:lnTo>
                  <a:pt x="17519" y="0"/>
                </a:lnTo>
                <a:lnTo>
                  <a:pt x="21600" y="5611"/>
                </a:lnTo>
                <a:lnTo>
                  <a:pt x="15914" y="10800"/>
                </a:lnTo>
                <a:lnTo>
                  <a:pt x="21600" y="15989"/>
                </a:lnTo>
                <a:lnTo>
                  <a:pt x="17519" y="21600"/>
                </a:lnTo>
                <a:lnTo>
                  <a:pt x="10800" y="15467"/>
                </a:lnTo>
                <a:lnTo>
                  <a:pt x="4081" y="21600"/>
                </a:lnTo>
                <a:lnTo>
                  <a:pt x="0" y="15989"/>
                </a:lnTo>
                <a:lnTo>
                  <a:pt x="5686" y="10800"/>
                </a:lnTo>
                <a:close/>
              </a:path>
            </a:pathLst>
          </a:custGeom>
          <a:solidFill>
            <a:srgbClr val="FFFF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20493" name="AutoShape 13"/>
          <p:cNvSpPr>
            <a:spLocks/>
          </p:cNvSpPr>
          <p:nvPr/>
        </p:nvSpPr>
        <p:spPr bwMode="auto">
          <a:xfrm>
            <a:off x="7172325" y="576264"/>
            <a:ext cx="236538" cy="21113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5611"/>
                </a:moveTo>
                <a:lnTo>
                  <a:pt x="4081" y="0"/>
                </a:lnTo>
                <a:lnTo>
                  <a:pt x="10800" y="6133"/>
                </a:lnTo>
                <a:lnTo>
                  <a:pt x="17519" y="0"/>
                </a:lnTo>
                <a:lnTo>
                  <a:pt x="21600" y="5611"/>
                </a:lnTo>
                <a:lnTo>
                  <a:pt x="15914" y="10800"/>
                </a:lnTo>
                <a:lnTo>
                  <a:pt x="21600" y="15989"/>
                </a:lnTo>
                <a:lnTo>
                  <a:pt x="17519" y="21600"/>
                </a:lnTo>
                <a:lnTo>
                  <a:pt x="10800" y="15467"/>
                </a:lnTo>
                <a:lnTo>
                  <a:pt x="4081" y="21600"/>
                </a:lnTo>
                <a:lnTo>
                  <a:pt x="0" y="15989"/>
                </a:lnTo>
                <a:lnTo>
                  <a:pt x="5686" y="10800"/>
                </a:lnTo>
                <a:close/>
              </a:path>
            </a:pathLst>
          </a:custGeom>
          <a:solidFill>
            <a:srgbClr val="FFFF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20494" name="AutoShape 14"/>
          <p:cNvSpPr>
            <a:spLocks/>
          </p:cNvSpPr>
          <p:nvPr/>
        </p:nvSpPr>
        <p:spPr bwMode="auto">
          <a:xfrm>
            <a:off x="6630988" y="531814"/>
            <a:ext cx="247650" cy="300037"/>
          </a:xfrm>
          <a:prstGeom prst="diamond">
            <a:avLst/>
          </a:prstGeom>
          <a:solidFill>
            <a:srgbClr val="FF00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20495" name="AutoShape 15"/>
          <p:cNvSpPr>
            <a:spLocks/>
          </p:cNvSpPr>
          <p:nvPr/>
        </p:nvSpPr>
        <p:spPr bwMode="auto">
          <a:xfrm>
            <a:off x="8418514" y="517526"/>
            <a:ext cx="249237" cy="301625"/>
          </a:xfrm>
          <a:prstGeom prst="diamond">
            <a:avLst/>
          </a:prstGeom>
          <a:solidFill>
            <a:srgbClr val="FF00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20496" name="AutoShape 16"/>
          <p:cNvSpPr>
            <a:spLocks/>
          </p:cNvSpPr>
          <p:nvPr/>
        </p:nvSpPr>
        <p:spPr bwMode="auto">
          <a:xfrm>
            <a:off x="7923213" y="2008189"/>
            <a:ext cx="247650" cy="301625"/>
          </a:xfrm>
          <a:prstGeom prst="diamond">
            <a:avLst/>
          </a:prstGeom>
          <a:solidFill>
            <a:srgbClr val="FF00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20497" name="Line 17"/>
          <p:cNvSpPr>
            <a:spLocks noChangeShapeType="1"/>
          </p:cNvSpPr>
          <p:nvPr/>
        </p:nvSpPr>
        <p:spPr bwMode="auto">
          <a:xfrm flipH="1" flipV="1">
            <a:off x="6878639" y="5068889"/>
            <a:ext cx="1044575" cy="1101725"/>
          </a:xfrm>
          <a:prstGeom prst="line">
            <a:avLst/>
          </a:prstGeom>
          <a:noFill/>
          <a:ln w="25400" cap="flat" cmpd="sng">
            <a:solidFill>
              <a:srgbClr val="000000"/>
            </a:solidFill>
            <a:prstDash val="solid"/>
            <a:round/>
            <a:headEnd type="none" w="med" len="med"/>
            <a:tailEnd type="triangle" w="med" len="med"/>
          </a:ln>
          <a:effectLst>
            <a:outerShdw blurRad="38100" dist="20000" dir="5400000" algn="ctr" rotWithShape="0">
              <a:srgbClr val="000000">
                <a:alpha val="37999"/>
              </a:srgbClr>
            </a:outerShdw>
          </a:effectLst>
          <a:extLst>
            <a:ext uri="{909E8E84-426E-40DD-AFC4-6F175D3DCCD1}">
              <a14:hiddenFill xmlns:a14="http://schemas.microsoft.com/office/drawing/2010/main">
                <a:noFill/>
              </a14:hiddenFill>
            </a:ext>
          </a:extLst>
        </p:spPr>
        <p:txBody>
          <a:bodyPr lIns="45720" rIns="45720"/>
          <a:lstStyle/>
          <a:p>
            <a:endParaRPr lang="it-IT" altLang="it-IT"/>
          </a:p>
        </p:txBody>
      </p:sp>
      <p:sp>
        <p:nvSpPr>
          <p:cNvPr id="20498" name="Line 18"/>
          <p:cNvSpPr>
            <a:spLocks noChangeShapeType="1"/>
          </p:cNvSpPr>
          <p:nvPr/>
        </p:nvSpPr>
        <p:spPr bwMode="auto">
          <a:xfrm flipV="1">
            <a:off x="7923213" y="3262314"/>
            <a:ext cx="0" cy="2498725"/>
          </a:xfrm>
          <a:prstGeom prst="line">
            <a:avLst/>
          </a:prstGeom>
          <a:noFill/>
          <a:ln w="25400" cap="flat" cmpd="sng">
            <a:solidFill>
              <a:srgbClr val="000000"/>
            </a:solidFill>
            <a:prstDash val="dot"/>
            <a:round/>
            <a:headEnd type="none" w="med" len="med"/>
            <a:tailEnd type="triangle" w="med" len="med"/>
          </a:ln>
          <a:effectLst>
            <a:outerShdw blurRad="38100" dist="20000" dir="5400000" algn="ctr" rotWithShape="0">
              <a:srgbClr val="000000">
                <a:alpha val="37999"/>
              </a:srgbClr>
            </a:outerShdw>
          </a:effectLst>
          <a:extLst>
            <a:ext uri="{909E8E84-426E-40DD-AFC4-6F175D3DCCD1}">
              <a14:hiddenFill xmlns:a14="http://schemas.microsoft.com/office/drawing/2010/main">
                <a:noFill/>
              </a14:hiddenFill>
            </a:ext>
          </a:extLst>
        </p:spPr>
        <p:txBody>
          <a:bodyPr lIns="45720" rIns="45720"/>
          <a:lstStyle/>
          <a:p>
            <a:endParaRPr lang="it-IT" altLang="it-IT"/>
          </a:p>
        </p:txBody>
      </p:sp>
      <p:sp>
        <p:nvSpPr>
          <p:cNvPr id="20499" name="AutoShape 19"/>
          <p:cNvSpPr>
            <a:spLocks/>
          </p:cNvSpPr>
          <p:nvPr/>
        </p:nvSpPr>
        <p:spPr bwMode="auto">
          <a:xfrm>
            <a:off x="8281988" y="1430338"/>
            <a:ext cx="919162" cy="1268412"/>
          </a:xfrm>
          <a:custGeom>
            <a:avLst/>
            <a:gdLst>
              <a:gd name="T0" fmla="*/ 9911 w 19822"/>
              <a:gd name="T1" fmla="+- 0 11065 1557"/>
              <a:gd name="T2" fmla="*/ 11065 h 19016"/>
              <a:gd name="T3" fmla="*/ 9911 w 19822"/>
              <a:gd name="T4" fmla="+- 0 11065 1557"/>
              <a:gd name="T5" fmla="*/ 11065 h 19016"/>
              <a:gd name="T6" fmla="*/ 9911 w 19822"/>
              <a:gd name="T7" fmla="+- 0 11065 1557"/>
              <a:gd name="T8" fmla="*/ 11065 h 19016"/>
              <a:gd name="T9" fmla="*/ 9911 w 19822"/>
              <a:gd name="T10" fmla="+- 0 11065 1557"/>
              <a:gd name="T11" fmla="*/ 11065 h 19016"/>
            </a:gdLst>
            <a:ahLst/>
            <a:cxnLst>
              <a:cxn ang="0">
                <a:pos x="T0" y="T2"/>
              </a:cxn>
              <a:cxn ang="0">
                <a:pos x="T3" y="T5"/>
              </a:cxn>
              <a:cxn ang="0">
                <a:pos x="T6" y="T8"/>
              </a:cxn>
              <a:cxn ang="0">
                <a:pos x="T9" y="T11"/>
              </a:cxn>
            </a:cxnLst>
            <a:rect l="0" t="0" r="r" b="b"/>
            <a:pathLst>
              <a:path w="19822" h="19016">
                <a:moveTo>
                  <a:pt x="0" y="17859"/>
                </a:moveTo>
                <a:cubicBezTo>
                  <a:pt x="8640" y="18951"/>
                  <a:pt x="17280" y="20043"/>
                  <a:pt x="19440" y="17245"/>
                </a:cubicBezTo>
                <a:cubicBezTo>
                  <a:pt x="21600" y="14447"/>
                  <a:pt x="13942" y="3698"/>
                  <a:pt x="12960" y="1070"/>
                </a:cubicBezTo>
                <a:cubicBezTo>
                  <a:pt x="11978" y="-1557"/>
                  <a:pt x="13549" y="1480"/>
                  <a:pt x="13549" y="1480"/>
                </a:cubicBezTo>
              </a:path>
            </a:pathLst>
          </a:custGeom>
          <a:noFill/>
          <a:ln w="25400" cap="flat" cmpd="sng">
            <a:solidFill>
              <a:srgbClr val="000000"/>
            </a:solidFill>
            <a:prstDash val="dot"/>
            <a:round/>
            <a:headEnd type="none" w="med" len="med"/>
            <a:tailEnd type="none" w="med" len="med"/>
          </a:ln>
          <a:effectLst>
            <a:outerShdw blurRad="38100" dist="20000" dir="5400000" algn="ctr" rotWithShape="0">
              <a:srgbClr val="000000">
                <a:alpha val="37999"/>
              </a:srgbClr>
            </a:outerShdw>
          </a:effectLst>
          <a:extLst>
            <a:ext uri="{909E8E84-426E-40DD-AFC4-6F175D3DCCD1}">
              <a14:hiddenFill xmlns:a14="http://schemas.microsoft.com/office/drawing/2010/main">
                <a:solidFill>
                  <a:srgbClr val="FFFFFF"/>
                </a:solidFill>
              </a14:hiddenFill>
            </a:ext>
          </a:extLst>
        </p:spPr>
        <p:txBody>
          <a:bodyPr lIns="45720" rIns="45720" anchor="ctr"/>
          <a:lstStyle/>
          <a:p>
            <a:pPr algn="ctr"/>
            <a:endParaRPr lang="it-IT" altLang="it-IT"/>
          </a:p>
        </p:txBody>
      </p:sp>
      <p:sp>
        <p:nvSpPr>
          <p:cNvPr id="20500" name="AutoShape 20"/>
          <p:cNvSpPr>
            <a:spLocks/>
          </p:cNvSpPr>
          <p:nvPr/>
        </p:nvSpPr>
        <p:spPr bwMode="auto">
          <a:xfrm>
            <a:off x="6710364" y="1338264"/>
            <a:ext cx="985837" cy="1296987"/>
          </a:xfrm>
          <a:custGeom>
            <a:avLst/>
            <a:gdLst>
              <a:gd name="T0" fmla="+- 0 11233 866"/>
              <a:gd name="T1" fmla="*/ T0 w 20734"/>
              <a:gd name="T2" fmla="+- 0 11260 920"/>
              <a:gd name="T3" fmla="*/ 11260 h 20680"/>
              <a:gd name="T4" fmla="+- 0 11233 866"/>
              <a:gd name="T5" fmla="*/ T4 w 20734"/>
              <a:gd name="T6" fmla="+- 0 11260 920"/>
              <a:gd name="T7" fmla="*/ 11260 h 20680"/>
              <a:gd name="T8" fmla="+- 0 11233 866"/>
              <a:gd name="T9" fmla="*/ T8 w 20734"/>
              <a:gd name="T10" fmla="+- 0 11260 920"/>
              <a:gd name="T11" fmla="*/ 11260 h 20680"/>
              <a:gd name="T12" fmla="+- 0 11233 866"/>
              <a:gd name="T13" fmla="*/ T12 w 20734"/>
              <a:gd name="T14" fmla="+- 0 11260 920"/>
              <a:gd name="T15" fmla="*/ 11260 h 20680"/>
            </a:gdLst>
            <a:ahLst/>
            <a:cxnLst>
              <a:cxn ang="0">
                <a:pos x="T1" y="T3"/>
              </a:cxn>
              <a:cxn ang="0">
                <a:pos x="T5" y="T7"/>
              </a:cxn>
              <a:cxn ang="0">
                <a:pos x="T9" y="T11"/>
              </a:cxn>
              <a:cxn ang="0">
                <a:pos x="T13" y="T15"/>
              </a:cxn>
            </a:cxnLst>
            <a:rect l="0" t="0" r="r" b="b"/>
            <a:pathLst>
              <a:path w="20734" h="20680">
                <a:moveTo>
                  <a:pt x="20734" y="20680"/>
                </a:moveTo>
                <a:cubicBezTo>
                  <a:pt x="10844" y="19772"/>
                  <a:pt x="954" y="18865"/>
                  <a:pt x="44" y="15670"/>
                </a:cubicBezTo>
                <a:cubicBezTo>
                  <a:pt x="-866" y="12476"/>
                  <a:pt x="12736" y="3945"/>
                  <a:pt x="15274" y="1512"/>
                </a:cubicBezTo>
                <a:cubicBezTo>
                  <a:pt x="17812" y="-920"/>
                  <a:pt x="16543" y="78"/>
                  <a:pt x="15274" y="1077"/>
                </a:cubicBezTo>
              </a:path>
            </a:pathLst>
          </a:custGeom>
          <a:noFill/>
          <a:ln w="25400" cap="flat" cmpd="sng">
            <a:solidFill>
              <a:srgbClr val="000000"/>
            </a:solidFill>
            <a:prstDash val="dot"/>
            <a:round/>
            <a:headEnd type="none" w="med" len="med"/>
            <a:tailEnd type="none" w="med" len="med"/>
          </a:ln>
          <a:effectLst>
            <a:outerShdw blurRad="38100" dist="20000" dir="5400000" algn="ctr" rotWithShape="0">
              <a:srgbClr val="000000">
                <a:alpha val="37999"/>
              </a:srgbClr>
            </a:outerShdw>
          </a:effectLst>
          <a:extLst>
            <a:ext uri="{909E8E84-426E-40DD-AFC4-6F175D3DCCD1}">
              <a14:hiddenFill xmlns:a14="http://schemas.microsoft.com/office/drawing/2010/main">
                <a:solidFill>
                  <a:srgbClr val="FFFFFF"/>
                </a:solidFill>
              </a14:hiddenFill>
            </a:ext>
          </a:extLst>
        </p:spPr>
        <p:txBody>
          <a:bodyPr lIns="45720" rIns="45720" anchor="ctr"/>
          <a:lstStyle/>
          <a:p>
            <a:pPr algn="ctr"/>
            <a:endParaRPr lang="it-IT" altLang="it-IT"/>
          </a:p>
        </p:txBody>
      </p:sp>
      <p:sp>
        <p:nvSpPr>
          <p:cNvPr id="20501" name="Line 21"/>
          <p:cNvSpPr>
            <a:spLocks noChangeShapeType="1"/>
          </p:cNvSpPr>
          <p:nvPr/>
        </p:nvSpPr>
        <p:spPr bwMode="auto">
          <a:xfrm flipV="1">
            <a:off x="6465888" y="3262313"/>
            <a:ext cx="519112" cy="1243012"/>
          </a:xfrm>
          <a:prstGeom prst="line">
            <a:avLst/>
          </a:prstGeom>
          <a:noFill/>
          <a:ln w="25400" cap="flat" cmpd="sng">
            <a:solidFill>
              <a:srgbClr val="000000"/>
            </a:solidFill>
            <a:prstDash val="solid"/>
            <a:round/>
            <a:headEnd type="none" w="med" len="med"/>
            <a:tailEnd type="triangle" w="med" len="med"/>
          </a:ln>
          <a:effectLst>
            <a:outerShdw blurRad="38100" dist="20000" dir="5400000" algn="ctr" rotWithShape="0">
              <a:srgbClr val="000000">
                <a:alpha val="37999"/>
              </a:srgbClr>
            </a:outerShdw>
          </a:effectLst>
          <a:extLst>
            <a:ext uri="{909E8E84-426E-40DD-AFC4-6F175D3DCCD1}">
              <a14:hiddenFill xmlns:a14="http://schemas.microsoft.com/office/drawing/2010/main">
                <a:noFill/>
              </a14:hiddenFill>
            </a:ext>
          </a:extLst>
        </p:spPr>
        <p:txBody>
          <a:bodyPr lIns="45720" rIns="45720"/>
          <a:lstStyle/>
          <a:p>
            <a:endParaRPr lang="it-IT" altLang="it-IT"/>
          </a:p>
        </p:txBody>
      </p:sp>
      <p:sp>
        <p:nvSpPr>
          <p:cNvPr id="20502" name="Line 22"/>
          <p:cNvSpPr>
            <a:spLocks noChangeShapeType="1"/>
          </p:cNvSpPr>
          <p:nvPr/>
        </p:nvSpPr>
        <p:spPr bwMode="auto">
          <a:xfrm>
            <a:off x="5961063" y="4505326"/>
            <a:ext cx="273050" cy="258763"/>
          </a:xfrm>
          <a:prstGeom prst="line">
            <a:avLst/>
          </a:prstGeom>
          <a:noFill/>
          <a:ln w="25400" cap="flat" cmpd="sng">
            <a:solidFill>
              <a:srgbClr val="000000"/>
            </a:solidFill>
            <a:prstDash val="dot"/>
            <a:round/>
            <a:headEnd type="none" w="med" len="med"/>
            <a:tailEnd type="triangle" w="med" len="med"/>
          </a:ln>
          <a:effectLst>
            <a:outerShdw blurRad="38100" dist="20000" dir="5400000" algn="ctr" rotWithShape="0">
              <a:srgbClr val="000000">
                <a:alpha val="37999"/>
              </a:srgbClr>
            </a:outerShdw>
          </a:effectLst>
          <a:extLst>
            <a:ext uri="{909E8E84-426E-40DD-AFC4-6F175D3DCCD1}">
              <a14:hiddenFill xmlns:a14="http://schemas.microsoft.com/office/drawing/2010/main">
                <a:noFill/>
              </a14:hiddenFill>
            </a:ext>
          </a:extLst>
        </p:spPr>
        <p:txBody>
          <a:bodyPr lIns="45720" rIns="45720"/>
          <a:lstStyle/>
          <a:p>
            <a:endParaRPr lang="it-IT" altLang="it-IT"/>
          </a:p>
        </p:txBody>
      </p:sp>
      <p:sp>
        <p:nvSpPr>
          <p:cNvPr id="20503" name="Line 23"/>
          <p:cNvSpPr>
            <a:spLocks noChangeShapeType="1"/>
          </p:cNvSpPr>
          <p:nvPr/>
        </p:nvSpPr>
        <p:spPr bwMode="auto">
          <a:xfrm flipV="1">
            <a:off x="5961063" y="4914900"/>
            <a:ext cx="273050" cy="153988"/>
          </a:xfrm>
          <a:prstGeom prst="line">
            <a:avLst/>
          </a:prstGeom>
          <a:noFill/>
          <a:ln w="25400" cap="flat" cmpd="sng">
            <a:solidFill>
              <a:srgbClr val="000000"/>
            </a:solidFill>
            <a:prstDash val="dot"/>
            <a:round/>
            <a:headEnd type="none" w="med" len="med"/>
            <a:tailEnd type="triangle" w="med" len="med"/>
          </a:ln>
          <a:effectLst>
            <a:outerShdw blurRad="38100" dist="20000" dir="5400000" algn="ctr" rotWithShape="0">
              <a:srgbClr val="000000">
                <a:alpha val="37999"/>
              </a:srgbClr>
            </a:outerShdw>
          </a:effectLst>
          <a:extLst>
            <a:ext uri="{909E8E84-426E-40DD-AFC4-6F175D3DCCD1}">
              <a14:hiddenFill xmlns:a14="http://schemas.microsoft.com/office/drawing/2010/main">
                <a:noFill/>
              </a14:hiddenFill>
            </a:ext>
          </a:extLst>
        </p:spPr>
        <p:txBody>
          <a:bodyPr lIns="45720" rIns="45720"/>
          <a:lstStyle/>
          <a:p>
            <a:endParaRPr lang="it-IT" altLang="it-IT"/>
          </a:p>
        </p:txBody>
      </p:sp>
      <p:sp>
        <p:nvSpPr>
          <p:cNvPr id="20504" name="Rectangle 24"/>
          <p:cNvSpPr>
            <a:spLocks/>
          </p:cNvSpPr>
          <p:nvPr/>
        </p:nvSpPr>
        <p:spPr bwMode="auto">
          <a:xfrm>
            <a:off x="8281988" y="6170613"/>
            <a:ext cx="385762" cy="3693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spAutoFit/>
          </a:bodyPr>
          <a:lstStyle/>
          <a:p>
            <a:r>
              <a:rPr lang="it-IT" altLang="it-IT"/>
              <a:t>A</a:t>
            </a:r>
          </a:p>
        </p:txBody>
      </p:sp>
      <p:sp>
        <p:nvSpPr>
          <p:cNvPr id="20505" name="Rectangle 25"/>
          <p:cNvSpPr>
            <a:spLocks/>
          </p:cNvSpPr>
          <p:nvPr/>
        </p:nvSpPr>
        <p:spPr bwMode="auto">
          <a:xfrm>
            <a:off x="6710363" y="4641850"/>
            <a:ext cx="373062" cy="3693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spAutoFit/>
          </a:bodyPr>
          <a:lstStyle/>
          <a:p>
            <a:r>
              <a:rPr lang="it-IT" altLang="it-IT"/>
              <a:t>B</a:t>
            </a:r>
          </a:p>
        </p:txBody>
      </p:sp>
      <p:grpSp>
        <p:nvGrpSpPr>
          <p:cNvPr id="20506" name="Group 26"/>
          <p:cNvGrpSpPr>
            <a:grpSpLocks/>
          </p:cNvGrpSpPr>
          <p:nvPr/>
        </p:nvGrpSpPr>
        <p:grpSpPr bwMode="auto">
          <a:xfrm>
            <a:off x="1998663" y="6500815"/>
            <a:ext cx="684020" cy="200055"/>
            <a:chOff x="0" y="0"/>
            <a:chExt cx="684292" cy="200988"/>
          </a:xfrm>
        </p:grpSpPr>
        <p:sp>
          <p:nvSpPr>
            <p:cNvPr id="20507" name="Rectangle 27"/>
            <p:cNvSpPr>
              <a:spLocks/>
            </p:cNvSpPr>
            <p:nvPr/>
          </p:nvSpPr>
          <p:spPr bwMode="auto">
            <a:xfrm>
              <a:off x="174975" y="0"/>
              <a:ext cx="509317" cy="2009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lvl1pPr>
                <a:defRPr>
                  <a:solidFill>
                    <a:srgbClr val="000000"/>
                  </a:solidFill>
                  <a:latin typeface="Calibri" charset="0"/>
                  <a:ea typeface="Calibri" charset="0"/>
                  <a:cs typeface="Calibri" charset="0"/>
                  <a:sym typeface="Calibri" charset="0"/>
                </a:defRPr>
              </a:lvl1pPr>
              <a:lvl2pPr>
                <a:defRPr>
                  <a:solidFill>
                    <a:srgbClr val="000000"/>
                  </a:solidFill>
                  <a:latin typeface="Calibri" charset="0"/>
                  <a:ea typeface="Calibri" charset="0"/>
                  <a:cs typeface="Calibri" charset="0"/>
                  <a:sym typeface="Calibri" charset="0"/>
                </a:defRPr>
              </a:lvl2pPr>
              <a:lvl3pPr>
                <a:defRPr>
                  <a:solidFill>
                    <a:srgbClr val="000000"/>
                  </a:solidFill>
                  <a:latin typeface="Calibri" charset="0"/>
                  <a:ea typeface="Calibri" charset="0"/>
                  <a:cs typeface="Calibri" charset="0"/>
                  <a:sym typeface="Calibri" charset="0"/>
                </a:defRPr>
              </a:lvl3pPr>
              <a:lvl4pPr>
                <a:defRPr>
                  <a:solidFill>
                    <a:srgbClr val="000000"/>
                  </a:solidFill>
                  <a:latin typeface="Calibri" charset="0"/>
                  <a:ea typeface="Calibri" charset="0"/>
                  <a:cs typeface="Calibri" charset="0"/>
                  <a:sym typeface="Calibri" charset="0"/>
                </a:defRPr>
              </a:lvl4pPr>
              <a:lvl5pPr>
                <a:defRPr>
                  <a:solidFill>
                    <a:srgbClr val="000000"/>
                  </a:solidFill>
                  <a:latin typeface="Calibri" charset="0"/>
                  <a:ea typeface="Calibri" charset="0"/>
                  <a:cs typeface="Calibri" charset="0"/>
                  <a:sym typeface="Calibri" charset="0"/>
                </a:defRPr>
              </a:lvl5pPr>
              <a:lvl6pPr marL="457200" indent="1828800" fontAlgn="base" hangingPunct="0">
                <a:spcBef>
                  <a:spcPct val="0"/>
                </a:spcBef>
                <a:spcAft>
                  <a:spcPct val="0"/>
                </a:spcAft>
                <a:defRPr>
                  <a:solidFill>
                    <a:srgbClr val="000000"/>
                  </a:solidFill>
                  <a:latin typeface="Calibri" charset="0"/>
                  <a:ea typeface="Calibri" charset="0"/>
                  <a:cs typeface="Calibri" charset="0"/>
                  <a:sym typeface="Calibri" charset="0"/>
                </a:defRPr>
              </a:lvl6pPr>
              <a:lvl7pPr marL="914400" indent="1828800" fontAlgn="base" hangingPunct="0">
                <a:spcBef>
                  <a:spcPct val="0"/>
                </a:spcBef>
                <a:spcAft>
                  <a:spcPct val="0"/>
                </a:spcAft>
                <a:defRPr>
                  <a:solidFill>
                    <a:srgbClr val="000000"/>
                  </a:solidFill>
                  <a:latin typeface="Calibri" charset="0"/>
                  <a:ea typeface="Calibri" charset="0"/>
                  <a:cs typeface="Calibri" charset="0"/>
                  <a:sym typeface="Calibri" charset="0"/>
                </a:defRPr>
              </a:lvl7pPr>
              <a:lvl8pPr marL="1371600" indent="1828800" fontAlgn="base" hangingPunct="0">
                <a:spcBef>
                  <a:spcPct val="0"/>
                </a:spcBef>
                <a:spcAft>
                  <a:spcPct val="0"/>
                </a:spcAft>
                <a:defRPr>
                  <a:solidFill>
                    <a:srgbClr val="000000"/>
                  </a:solidFill>
                  <a:latin typeface="Calibri" charset="0"/>
                  <a:ea typeface="Calibri" charset="0"/>
                  <a:cs typeface="Calibri" charset="0"/>
                  <a:sym typeface="Calibri" charset="0"/>
                </a:defRPr>
              </a:lvl8pPr>
              <a:lvl9pPr marL="1828800" indent="1828800" fontAlgn="base" hangingPunct="0">
                <a:spcBef>
                  <a:spcPct val="0"/>
                </a:spcBef>
                <a:spcAft>
                  <a:spcPct val="0"/>
                </a:spcAft>
                <a:defRPr>
                  <a:solidFill>
                    <a:srgbClr val="000000"/>
                  </a:solidFill>
                  <a:latin typeface="Calibri" charset="0"/>
                  <a:ea typeface="Calibri" charset="0"/>
                  <a:cs typeface="Calibri" charset="0"/>
                  <a:sym typeface="Calibri" charset="0"/>
                </a:defRPr>
              </a:lvl9pPr>
            </a:lstStyle>
            <a:p>
              <a:r>
                <a:rPr lang="it-IT" altLang="it-IT" sz="700"/>
                <a:t>Marta Ruffi</a:t>
              </a:r>
            </a:p>
          </p:txBody>
        </p:sp>
        <p:pic>
          <p:nvPicPr>
            <p:cNvPr id="20508" name="Picture 28" descr="pasted-image.tif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3754"/>
              <a:ext cx="178232" cy="1782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Tree>
    <p:extLst>
      <p:ext uri="{BB962C8B-B14F-4D97-AF65-F5344CB8AC3E}">
        <p14:creationId xmlns:p14="http://schemas.microsoft.com/office/powerpoint/2010/main" val="2001985025"/>
      </p:ext>
    </p:extLst>
  </p:cSld>
  <p:clrMapOvr>
    <a:masterClrMapping/>
  </p:clrMapOvr>
  <p:transition spd="med"/>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5" name="Picture 1" descr="metà campo.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387976" y="-28575"/>
            <a:ext cx="5280025" cy="68564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21506" name="Line 2"/>
          <p:cNvSpPr>
            <a:spLocks noChangeShapeType="1"/>
          </p:cNvSpPr>
          <p:nvPr/>
        </p:nvSpPr>
        <p:spPr bwMode="auto">
          <a:xfrm flipH="1">
            <a:off x="6343650" y="381001"/>
            <a:ext cx="0" cy="4779963"/>
          </a:xfrm>
          <a:prstGeom prst="line">
            <a:avLst/>
          </a:prstGeom>
          <a:noFill/>
          <a:ln w="25400" cap="flat" cmpd="sng">
            <a:solidFill>
              <a:srgbClr val="000000"/>
            </a:solidFill>
            <a:prstDash val="sysDash"/>
            <a:round/>
            <a:headEnd type="none" w="med" len="med"/>
            <a:tailEnd type="none" w="med" len="med"/>
          </a:ln>
          <a:effectLst>
            <a:outerShdw blurRad="38100" dist="20000" dir="5400000" algn="ctr" rotWithShape="0">
              <a:srgbClr val="000000">
                <a:alpha val="37999"/>
              </a:srgbClr>
            </a:outerShdw>
          </a:effectLst>
          <a:extLst>
            <a:ext uri="{909E8E84-426E-40DD-AFC4-6F175D3DCCD1}">
              <a14:hiddenFill xmlns:a14="http://schemas.microsoft.com/office/drawing/2010/main">
                <a:noFill/>
              </a14:hiddenFill>
            </a:ext>
          </a:extLst>
        </p:spPr>
        <p:txBody>
          <a:bodyPr lIns="45720" rIns="45720"/>
          <a:lstStyle/>
          <a:p>
            <a:endParaRPr lang="it-IT" altLang="it-IT"/>
          </a:p>
        </p:txBody>
      </p:sp>
      <p:sp>
        <p:nvSpPr>
          <p:cNvPr id="21507" name="Line 3"/>
          <p:cNvSpPr>
            <a:spLocks noChangeShapeType="1"/>
          </p:cNvSpPr>
          <p:nvPr/>
        </p:nvSpPr>
        <p:spPr bwMode="auto">
          <a:xfrm flipH="1">
            <a:off x="9609138" y="381001"/>
            <a:ext cx="0" cy="4779963"/>
          </a:xfrm>
          <a:prstGeom prst="line">
            <a:avLst/>
          </a:prstGeom>
          <a:noFill/>
          <a:ln w="25400" cap="flat" cmpd="sng">
            <a:solidFill>
              <a:srgbClr val="000000"/>
            </a:solidFill>
            <a:prstDash val="sysDash"/>
            <a:round/>
            <a:headEnd type="none" w="med" len="med"/>
            <a:tailEnd type="none" w="med" len="med"/>
          </a:ln>
          <a:effectLst>
            <a:outerShdw blurRad="38100" dist="20000" dir="5400000" algn="ctr" rotWithShape="0">
              <a:srgbClr val="000000">
                <a:alpha val="37999"/>
              </a:srgbClr>
            </a:outerShdw>
          </a:effectLst>
          <a:extLst>
            <a:ext uri="{909E8E84-426E-40DD-AFC4-6F175D3DCCD1}">
              <a14:hiddenFill xmlns:a14="http://schemas.microsoft.com/office/drawing/2010/main">
                <a:noFill/>
              </a14:hiddenFill>
            </a:ext>
          </a:extLst>
        </p:spPr>
        <p:txBody>
          <a:bodyPr lIns="45720" rIns="45720"/>
          <a:lstStyle/>
          <a:p>
            <a:endParaRPr lang="it-IT" altLang="it-IT"/>
          </a:p>
        </p:txBody>
      </p:sp>
      <p:sp>
        <p:nvSpPr>
          <p:cNvPr id="21508" name="AutoShape 4"/>
          <p:cNvSpPr>
            <a:spLocks/>
          </p:cNvSpPr>
          <p:nvPr/>
        </p:nvSpPr>
        <p:spPr bwMode="auto">
          <a:xfrm>
            <a:off x="7645401" y="5200651"/>
            <a:ext cx="263525" cy="20637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5930"/>
                </a:moveTo>
                <a:lnTo>
                  <a:pt x="3027" y="0"/>
                </a:lnTo>
                <a:lnTo>
                  <a:pt x="10800" y="6558"/>
                </a:lnTo>
                <a:lnTo>
                  <a:pt x="18573" y="0"/>
                </a:lnTo>
                <a:lnTo>
                  <a:pt x="21600" y="5930"/>
                </a:lnTo>
                <a:lnTo>
                  <a:pt x="15827" y="10800"/>
                </a:lnTo>
                <a:lnTo>
                  <a:pt x="21600" y="15670"/>
                </a:lnTo>
                <a:lnTo>
                  <a:pt x="18573" y="21600"/>
                </a:lnTo>
                <a:lnTo>
                  <a:pt x="10800" y="15042"/>
                </a:lnTo>
                <a:lnTo>
                  <a:pt x="3027" y="21600"/>
                </a:lnTo>
                <a:lnTo>
                  <a:pt x="0" y="15670"/>
                </a:lnTo>
                <a:lnTo>
                  <a:pt x="5773" y="10800"/>
                </a:lnTo>
                <a:close/>
              </a:path>
            </a:pathLst>
          </a:custGeom>
          <a:solidFill>
            <a:srgbClr val="FF00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21509" name="AutoShape 5"/>
          <p:cNvSpPr>
            <a:spLocks/>
          </p:cNvSpPr>
          <p:nvPr/>
        </p:nvSpPr>
        <p:spPr bwMode="auto">
          <a:xfrm>
            <a:off x="7708900" y="3398838"/>
            <a:ext cx="287338" cy="260350"/>
          </a:xfrm>
          <a:prstGeom prst="diamond">
            <a:avLst/>
          </a:prstGeom>
          <a:solidFill>
            <a:srgbClr val="FFFF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21510" name="AutoShape 6"/>
          <p:cNvSpPr>
            <a:spLocks/>
          </p:cNvSpPr>
          <p:nvPr/>
        </p:nvSpPr>
        <p:spPr bwMode="auto">
          <a:xfrm>
            <a:off x="7124700" y="835026"/>
            <a:ext cx="285750" cy="258763"/>
          </a:xfrm>
          <a:prstGeom prst="diamond">
            <a:avLst/>
          </a:prstGeom>
          <a:solidFill>
            <a:srgbClr val="FFFF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21511" name="AutoShape 7"/>
          <p:cNvSpPr>
            <a:spLocks/>
          </p:cNvSpPr>
          <p:nvPr/>
        </p:nvSpPr>
        <p:spPr bwMode="auto">
          <a:xfrm>
            <a:off x="8558213" y="835026"/>
            <a:ext cx="285750" cy="258763"/>
          </a:xfrm>
          <a:prstGeom prst="diamond">
            <a:avLst/>
          </a:prstGeom>
          <a:solidFill>
            <a:srgbClr val="FFFF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21512" name="AutoShape 8"/>
          <p:cNvSpPr>
            <a:spLocks/>
          </p:cNvSpPr>
          <p:nvPr/>
        </p:nvSpPr>
        <p:spPr bwMode="auto">
          <a:xfrm>
            <a:off x="7021514" y="46039"/>
            <a:ext cx="263525" cy="20637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5930"/>
                </a:moveTo>
                <a:lnTo>
                  <a:pt x="3027" y="0"/>
                </a:lnTo>
                <a:lnTo>
                  <a:pt x="10800" y="6558"/>
                </a:lnTo>
                <a:lnTo>
                  <a:pt x="18573" y="0"/>
                </a:lnTo>
                <a:lnTo>
                  <a:pt x="21600" y="5930"/>
                </a:lnTo>
                <a:lnTo>
                  <a:pt x="15827" y="10800"/>
                </a:lnTo>
                <a:lnTo>
                  <a:pt x="21600" y="15670"/>
                </a:lnTo>
                <a:lnTo>
                  <a:pt x="18573" y="21600"/>
                </a:lnTo>
                <a:lnTo>
                  <a:pt x="10800" y="15042"/>
                </a:lnTo>
                <a:lnTo>
                  <a:pt x="3027" y="21600"/>
                </a:lnTo>
                <a:lnTo>
                  <a:pt x="0" y="15670"/>
                </a:lnTo>
                <a:lnTo>
                  <a:pt x="5773" y="10800"/>
                </a:lnTo>
                <a:close/>
              </a:path>
            </a:pathLst>
          </a:custGeom>
          <a:solidFill>
            <a:srgbClr val="FF00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21513" name="AutoShape 9"/>
          <p:cNvSpPr>
            <a:spLocks/>
          </p:cNvSpPr>
          <p:nvPr/>
        </p:nvSpPr>
        <p:spPr bwMode="auto">
          <a:xfrm>
            <a:off x="8712201" y="87314"/>
            <a:ext cx="265113" cy="20637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5930"/>
                </a:moveTo>
                <a:lnTo>
                  <a:pt x="3027" y="0"/>
                </a:lnTo>
                <a:lnTo>
                  <a:pt x="10800" y="6558"/>
                </a:lnTo>
                <a:lnTo>
                  <a:pt x="18573" y="0"/>
                </a:lnTo>
                <a:lnTo>
                  <a:pt x="21600" y="5930"/>
                </a:lnTo>
                <a:lnTo>
                  <a:pt x="15827" y="10800"/>
                </a:lnTo>
                <a:lnTo>
                  <a:pt x="21600" y="15670"/>
                </a:lnTo>
                <a:lnTo>
                  <a:pt x="18573" y="21600"/>
                </a:lnTo>
                <a:lnTo>
                  <a:pt x="10800" y="15042"/>
                </a:lnTo>
                <a:lnTo>
                  <a:pt x="3027" y="21600"/>
                </a:lnTo>
                <a:lnTo>
                  <a:pt x="0" y="15670"/>
                </a:lnTo>
                <a:lnTo>
                  <a:pt x="5773" y="10800"/>
                </a:lnTo>
                <a:close/>
              </a:path>
            </a:pathLst>
          </a:custGeom>
          <a:solidFill>
            <a:srgbClr val="FF00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21514" name="AutoShape 10"/>
          <p:cNvSpPr>
            <a:spLocks/>
          </p:cNvSpPr>
          <p:nvPr/>
        </p:nvSpPr>
        <p:spPr bwMode="auto">
          <a:xfrm>
            <a:off x="9477376" y="2076450"/>
            <a:ext cx="263525" cy="2047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5930"/>
                </a:moveTo>
                <a:lnTo>
                  <a:pt x="3027" y="0"/>
                </a:lnTo>
                <a:lnTo>
                  <a:pt x="10800" y="6558"/>
                </a:lnTo>
                <a:lnTo>
                  <a:pt x="18573" y="0"/>
                </a:lnTo>
                <a:lnTo>
                  <a:pt x="21600" y="5930"/>
                </a:lnTo>
                <a:lnTo>
                  <a:pt x="15827" y="10800"/>
                </a:lnTo>
                <a:lnTo>
                  <a:pt x="21600" y="15670"/>
                </a:lnTo>
                <a:lnTo>
                  <a:pt x="18573" y="21600"/>
                </a:lnTo>
                <a:lnTo>
                  <a:pt x="10800" y="15042"/>
                </a:lnTo>
                <a:lnTo>
                  <a:pt x="3027" y="21600"/>
                </a:lnTo>
                <a:lnTo>
                  <a:pt x="0" y="15670"/>
                </a:lnTo>
                <a:lnTo>
                  <a:pt x="5773" y="10800"/>
                </a:lnTo>
                <a:close/>
              </a:path>
            </a:pathLst>
          </a:custGeom>
          <a:solidFill>
            <a:srgbClr val="FF00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21515" name="AutoShape 11"/>
          <p:cNvSpPr>
            <a:spLocks/>
          </p:cNvSpPr>
          <p:nvPr/>
        </p:nvSpPr>
        <p:spPr bwMode="auto">
          <a:xfrm>
            <a:off x="6200775" y="2063751"/>
            <a:ext cx="285750" cy="258763"/>
          </a:xfrm>
          <a:prstGeom prst="diamond">
            <a:avLst/>
          </a:prstGeom>
          <a:solidFill>
            <a:srgbClr val="FFFF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21516" name="Line 12"/>
          <p:cNvSpPr>
            <a:spLocks noChangeShapeType="1"/>
          </p:cNvSpPr>
          <p:nvPr/>
        </p:nvSpPr>
        <p:spPr bwMode="auto">
          <a:xfrm>
            <a:off x="7859713" y="3835401"/>
            <a:ext cx="0" cy="1120775"/>
          </a:xfrm>
          <a:prstGeom prst="line">
            <a:avLst/>
          </a:prstGeom>
          <a:noFill/>
          <a:ln w="25400" cap="flat" cmpd="sng">
            <a:solidFill>
              <a:srgbClr val="000000"/>
            </a:solidFill>
            <a:prstDash val="solid"/>
            <a:round/>
            <a:headEnd type="triangle" w="med" len="med"/>
            <a:tailEnd type="triangle" w="med" len="med"/>
          </a:ln>
          <a:effectLst>
            <a:outerShdw blurRad="38100" dist="20000" dir="5400000" algn="ctr" rotWithShape="0">
              <a:srgbClr val="000000">
                <a:alpha val="37999"/>
              </a:srgbClr>
            </a:outerShdw>
          </a:effectLst>
          <a:extLst>
            <a:ext uri="{909E8E84-426E-40DD-AFC4-6F175D3DCCD1}">
              <a14:hiddenFill xmlns:a14="http://schemas.microsoft.com/office/drawing/2010/main">
                <a:noFill/>
              </a14:hiddenFill>
            </a:ext>
          </a:extLst>
        </p:spPr>
        <p:txBody>
          <a:bodyPr lIns="45720" rIns="45720"/>
          <a:lstStyle/>
          <a:p>
            <a:endParaRPr lang="it-IT" altLang="it-IT"/>
          </a:p>
        </p:txBody>
      </p:sp>
      <p:sp>
        <p:nvSpPr>
          <p:cNvPr id="21517" name="Line 13"/>
          <p:cNvSpPr>
            <a:spLocks noChangeShapeType="1"/>
          </p:cNvSpPr>
          <p:nvPr/>
        </p:nvSpPr>
        <p:spPr bwMode="auto">
          <a:xfrm>
            <a:off x="6602414" y="2322514"/>
            <a:ext cx="1106487" cy="230187"/>
          </a:xfrm>
          <a:prstGeom prst="line">
            <a:avLst/>
          </a:prstGeom>
          <a:noFill/>
          <a:ln w="25400" cap="flat" cmpd="sng">
            <a:solidFill>
              <a:srgbClr val="000000"/>
            </a:solidFill>
            <a:prstDash val="dot"/>
            <a:round/>
            <a:headEnd type="none" w="med" len="med"/>
            <a:tailEnd type="triangle" w="med" len="med"/>
          </a:ln>
          <a:effectLst>
            <a:outerShdw blurRad="38100" dist="20000" dir="5400000" algn="ctr" rotWithShape="0">
              <a:srgbClr val="000000">
                <a:alpha val="37999"/>
              </a:srgbClr>
            </a:outerShdw>
          </a:effectLst>
          <a:extLst>
            <a:ext uri="{909E8E84-426E-40DD-AFC4-6F175D3DCCD1}">
              <a14:hiddenFill xmlns:a14="http://schemas.microsoft.com/office/drawing/2010/main">
                <a:noFill/>
              </a14:hiddenFill>
            </a:ext>
          </a:extLst>
        </p:spPr>
        <p:txBody>
          <a:bodyPr lIns="45720" rIns="45720"/>
          <a:lstStyle/>
          <a:p>
            <a:endParaRPr lang="it-IT" altLang="it-IT"/>
          </a:p>
        </p:txBody>
      </p:sp>
      <p:sp>
        <p:nvSpPr>
          <p:cNvPr id="21518" name="Line 14"/>
          <p:cNvSpPr>
            <a:spLocks noChangeShapeType="1"/>
          </p:cNvSpPr>
          <p:nvPr/>
        </p:nvSpPr>
        <p:spPr bwMode="auto">
          <a:xfrm flipH="1">
            <a:off x="8364538" y="2211388"/>
            <a:ext cx="1027112" cy="341312"/>
          </a:xfrm>
          <a:prstGeom prst="line">
            <a:avLst/>
          </a:prstGeom>
          <a:noFill/>
          <a:ln w="25400" cap="flat" cmpd="sng">
            <a:solidFill>
              <a:srgbClr val="000000"/>
            </a:solidFill>
            <a:prstDash val="dot"/>
            <a:round/>
            <a:headEnd type="none" w="med" len="med"/>
            <a:tailEnd type="triangle" w="med" len="med"/>
          </a:ln>
          <a:effectLst>
            <a:outerShdw blurRad="38100" dist="20000" dir="5400000" algn="ctr" rotWithShape="0">
              <a:srgbClr val="000000">
                <a:alpha val="37999"/>
              </a:srgbClr>
            </a:outerShdw>
          </a:effectLst>
          <a:extLst>
            <a:ext uri="{909E8E84-426E-40DD-AFC4-6F175D3DCCD1}">
              <a14:hiddenFill xmlns:a14="http://schemas.microsoft.com/office/drawing/2010/main">
                <a:noFill/>
              </a14:hiddenFill>
            </a:ext>
          </a:extLst>
        </p:spPr>
        <p:txBody>
          <a:bodyPr lIns="45720" rIns="45720"/>
          <a:lstStyle/>
          <a:p>
            <a:endParaRPr lang="it-IT" altLang="it-IT"/>
          </a:p>
        </p:txBody>
      </p:sp>
      <p:sp>
        <p:nvSpPr>
          <p:cNvPr id="21519" name="Line 15"/>
          <p:cNvSpPr>
            <a:spLocks noChangeShapeType="1"/>
          </p:cNvSpPr>
          <p:nvPr/>
        </p:nvSpPr>
        <p:spPr bwMode="auto">
          <a:xfrm>
            <a:off x="7124700" y="381001"/>
            <a:ext cx="0" cy="314325"/>
          </a:xfrm>
          <a:prstGeom prst="line">
            <a:avLst/>
          </a:prstGeom>
          <a:noFill/>
          <a:ln w="25400" cap="flat" cmpd="sng">
            <a:solidFill>
              <a:srgbClr val="000000"/>
            </a:solidFill>
            <a:prstDash val="dot"/>
            <a:round/>
            <a:headEnd type="none" w="med" len="med"/>
            <a:tailEnd type="triangle" w="med" len="med"/>
          </a:ln>
          <a:effectLst>
            <a:outerShdw blurRad="38100" dist="20000" dir="5400000" algn="ctr" rotWithShape="0">
              <a:srgbClr val="000000">
                <a:alpha val="37999"/>
              </a:srgbClr>
            </a:outerShdw>
          </a:effectLst>
          <a:extLst>
            <a:ext uri="{909E8E84-426E-40DD-AFC4-6F175D3DCCD1}">
              <a14:hiddenFill xmlns:a14="http://schemas.microsoft.com/office/drawing/2010/main">
                <a:noFill/>
              </a14:hiddenFill>
            </a:ext>
          </a:extLst>
        </p:spPr>
        <p:txBody>
          <a:bodyPr lIns="45720" rIns="45720"/>
          <a:lstStyle/>
          <a:p>
            <a:endParaRPr lang="it-IT" altLang="it-IT"/>
          </a:p>
        </p:txBody>
      </p:sp>
      <p:sp>
        <p:nvSpPr>
          <p:cNvPr id="21520" name="Line 16"/>
          <p:cNvSpPr>
            <a:spLocks noChangeShapeType="1"/>
          </p:cNvSpPr>
          <p:nvPr/>
        </p:nvSpPr>
        <p:spPr bwMode="auto">
          <a:xfrm>
            <a:off x="8843963" y="381001"/>
            <a:ext cx="0" cy="314325"/>
          </a:xfrm>
          <a:prstGeom prst="line">
            <a:avLst/>
          </a:prstGeom>
          <a:noFill/>
          <a:ln w="25400" cap="flat" cmpd="sng">
            <a:solidFill>
              <a:srgbClr val="000000"/>
            </a:solidFill>
            <a:prstDash val="dot"/>
            <a:round/>
            <a:headEnd type="none" w="med" len="med"/>
            <a:tailEnd type="triangle" w="med" len="med"/>
          </a:ln>
          <a:effectLst>
            <a:outerShdw blurRad="38100" dist="20000" dir="5400000" algn="ctr" rotWithShape="0">
              <a:srgbClr val="000000">
                <a:alpha val="37999"/>
              </a:srgbClr>
            </a:outerShdw>
          </a:effectLst>
          <a:extLst>
            <a:ext uri="{909E8E84-426E-40DD-AFC4-6F175D3DCCD1}">
              <a14:hiddenFill xmlns:a14="http://schemas.microsoft.com/office/drawing/2010/main">
                <a:noFill/>
              </a14:hiddenFill>
            </a:ext>
          </a:extLst>
        </p:spPr>
        <p:txBody>
          <a:bodyPr lIns="45720" rIns="45720"/>
          <a:lstStyle/>
          <a:p>
            <a:endParaRPr lang="it-IT" altLang="it-IT"/>
          </a:p>
        </p:txBody>
      </p:sp>
      <p:sp>
        <p:nvSpPr>
          <p:cNvPr id="21521" name="AutoShape 17"/>
          <p:cNvSpPr>
            <a:spLocks/>
          </p:cNvSpPr>
          <p:nvPr/>
        </p:nvSpPr>
        <p:spPr bwMode="auto">
          <a:xfrm rot="5400000" flipH="1" flipV="1">
            <a:off x="7852570" y="4169570"/>
            <a:ext cx="1325563" cy="6572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cubicBezTo>
                  <a:pt x="5400" y="0"/>
                  <a:pt x="10800" y="5400"/>
                  <a:pt x="10800" y="10800"/>
                </a:cubicBezTo>
                <a:cubicBezTo>
                  <a:pt x="10800" y="16200"/>
                  <a:pt x="16200" y="21600"/>
                  <a:pt x="21600" y="21600"/>
                </a:cubicBezTo>
              </a:path>
            </a:pathLst>
          </a:custGeom>
          <a:noFill/>
          <a:ln w="25400" cap="flat" cmpd="sng">
            <a:solidFill>
              <a:srgbClr val="000000"/>
            </a:solidFill>
            <a:prstDash val="solid"/>
            <a:round/>
            <a:headEnd type="none" w="med" len="med"/>
            <a:tailEnd type="triangle" w="med" len="med"/>
          </a:ln>
          <a:effectLst>
            <a:outerShdw blurRad="38100" dist="20000" dir="5400000" algn="ctr" rotWithShape="0">
              <a:srgbClr val="000000">
                <a:alpha val="37999"/>
              </a:srgbClr>
            </a:outerShdw>
          </a:effectLst>
          <a:extLst>
            <a:ext uri="{909E8E84-426E-40DD-AFC4-6F175D3DCCD1}">
              <a14:hiddenFill xmlns:a14="http://schemas.microsoft.com/office/drawing/2010/main">
                <a:solidFill>
                  <a:srgbClr val="FFFFFF"/>
                </a:solidFill>
              </a14:hiddenFill>
            </a:ext>
          </a:extLst>
        </p:spPr>
        <p:txBody>
          <a:bodyPr lIns="45720" rIns="45720" anchor="ctr"/>
          <a:lstStyle/>
          <a:p>
            <a:endParaRPr lang="it-IT" altLang="it-IT"/>
          </a:p>
        </p:txBody>
      </p:sp>
      <p:sp>
        <p:nvSpPr>
          <p:cNvPr id="21522" name="AutoShape 18"/>
          <p:cNvSpPr>
            <a:spLocks/>
          </p:cNvSpPr>
          <p:nvPr/>
        </p:nvSpPr>
        <p:spPr bwMode="auto">
          <a:xfrm rot="16200000" flipV="1">
            <a:off x="6403182" y="4191795"/>
            <a:ext cx="1501775" cy="43656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cubicBezTo>
                  <a:pt x="5400" y="0"/>
                  <a:pt x="10800" y="5400"/>
                  <a:pt x="10800" y="10800"/>
                </a:cubicBezTo>
                <a:cubicBezTo>
                  <a:pt x="10800" y="16200"/>
                  <a:pt x="16200" y="21600"/>
                  <a:pt x="21600" y="21600"/>
                </a:cubicBezTo>
              </a:path>
            </a:pathLst>
          </a:custGeom>
          <a:noFill/>
          <a:ln w="25400" cap="flat" cmpd="sng">
            <a:solidFill>
              <a:srgbClr val="000000"/>
            </a:solidFill>
            <a:prstDash val="solid"/>
            <a:round/>
            <a:headEnd type="none" w="med" len="med"/>
            <a:tailEnd type="triangle" w="med" len="med"/>
          </a:ln>
          <a:effectLst>
            <a:outerShdw blurRad="38100" dist="20000" dir="5400000" algn="ctr" rotWithShape="0">
              <a:srgbClr val="000000">
                <a:alpha val="37999"/>
              </a:srgbClr>
            </a:outerShdw>
          </a:effectLst>
          <a:extLst>
            <a:ext uri="{909E8E84-426E-40DD-AFC4-6F175D3DCCD1}">
              <a14:hiddenFill xmlns:a14="http://schemas.microsoft.com/office/drawing/2010/main">
                <a:solidFill>
                  <a:srgbClr val="FFFFFF"/>
                </a:solidFill>
              </a14:hiddenFill>
            </a:ext>
          </a:extLst>
        </p:spPr>
        <p:txBody>
          <a:bodyPr lIns="45720" rIns="45720" anchor="ctr"/>
          <a:lstStyle/>
          <a:p>
            <a:endParaRPr lang="it-IT" altLang="it-IT"/>
          </a:p>
        </p:txBody>
      </p:sp>
      <p:sp>
        <p:nvSpPr>
          <p:cNvPr id="21523" name="Rectangle 19"/>
          <p:cNvSpPr>
            <a:spLocks/>
          </p:cNvSpPr>
          <p:nvPr/>
        </p:nvSpPr>
        <p:spPr bwMode="auto">
          <a:xfrm>
            <a:off x="2001839" y="695326"/>
            <a:ext cx="3386137" cy="50577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spAutoFit/>
          </a:bodyPr>
          <a:lstStyle/>
          <a:p>
            <a:r>
              <a:rPr lang="it-IT" altLang="it-IT" sz="2000">
                <a:solidFill>
                  <a:srgbClr val="FF0000"/>
                </a:solidFill>
              </a:rPr>
              <a:t>GAME FORM</a:t>
            </a:r>
          </a:p>
          <a:p>
            <a:r>
              <a:rPr lang="it-IT" altLang="it-IT" sz="2000">
                <a:solidFill>
                  <a:srgbClr val="FF0000"/>
                </a:solidFill>
              </a:rPr>
              <a:t>EXERCISE N°6</a:t>
            </a:r>
          </a:p>
          <a:p>
            <a:r>
              <a:rPr lang="it-IT" altLang="it-IT" sz="2000">
                <a:solidFill>
                  <a:srgbClr val="FF0000"/>
                </a:solidFill>
              </a:rPr>
              <a:t>4VS4</a:t>
            </a:r>
          </a:p>
          <a:p>
            <a:r>
              <a:rPr lang="it-IT" altLang="it-IT" sz="2000"/>
              <a:t>The central midfielder passes the ball on the first defender who passes it to him . As soon as the midfielder received the ball , the strikers who are outside the shot come into play , followed by the defenders . Begins the 4vs4.</a:t>
            </a:r>
          </a:p>
          <a:p>
            <a:r>
              <a:rPr lang="it-IT" altLang="it-IT" sz="2000">
                <a:solidFill>
                  <a:srgbClr val="FF0000"/>
                </a:solidFill>
              </a:rPr>
              <a:t>Variant:</a:t>
            </a:r>
          </a:p>
          <a:p>
            <a:r>
              <a:rPr lang="it-IT" altLang="it-IT" sz="2000"/>
              <a:t>4vs3</a:t>
            </a:r>
          </a:p>
          <a:p>
            <a:r>
              <a:rPr lang="it-IT" altLang="it-IT" sz="2000"/>
              <a:t>5vs3</a:t>
            </a:r>
          </a:p>
          <a:p>
            <a:r>
              <a:rPr lang="it-IT" altLang="it-IT" sz="2000"/>
              <a:t>5vs4</a:t>
            </a:r>
          </a:p>
          <a:p>
            <a:r>
              <a:rPr lang="it-IT" altLang="it-IT" sz="2000"/>
              <a:t>5vs5</a:t>
            </a:r>
          </a:p>
        </p:txBody>
      </p:sp>
      <p:grpSp>
        <p:nvGrpSpPr>
          <p:cNvPr id="21524" name="Group 20"/>
          <p:cNvGrpSpPr>
            <a:grpSpLocks/>
          </p:cNvGrpSpPr>
          <p:nvPr/>
        </p:nvGrpSpPr>
        <p:grpSpPr bwMode="auto">
          <a:xfrm>
            <a:off x="1998663" y="6500815"/>
            <a:ext cx="684020" cy="200055"/>
            <a:chOff x="0" y="0"/>
            <a:chExt cx="684292" cy="200988"/>
          </a:xfrm>
        </p:grpSpPr>
        <p:sp>
          <p:nvSpPr>
            <p:cNvPr id="21525" name="Rectangle 21"/>
            <p:cNvSpPr>
              <a:spLocks/>
            </p:cNvSpPr>
            <p:nvPr/>
          </p:nvSpPr>
          <p:spPr bwMode="auto">
            <a:xfrm>
              <a:off x="174975" y="0"/>
              <a:ext cx="509317" cy="2009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lvl1pPr>
                <a:defRPr>
                  <a:solidFill>
                    <a:srgbClr val="000000"/>
                  </a:solidFill>
                  <a:latin typeface="Calibri" charset="0"/>
                  <a:ea typeface="Calibri" charset="0"/>
                  <a:cs typeface="Calibri" charset="0"/>
                  <a:sym typeface="Calibri" charset="0"/>
                </a:defRPr>
              </a:lvl1pPr>
              <a:lvl2pPr>
                <a:defRPr>
                  <a:solidFill>
                    <a:srgbClr val="000000"/>
                  </a:solidFill>
                  <a:latin typeface="Calibri" charset="0"/>
                  <a:ea typeface="Calibri" charset="0"/>
                  <a:cs typeface="Calibri" charset="0"/>
                  <a:sym typeface="Calibri" charset="0"/>
                </a:defRPr>
              </a:lvl2pPr>
              <a:lvl3pPr>
                <a:defRPr>
                  <a:solidFill>
                    <a:srgbClr val="000000"/>
                  </a:solidFill>
                  <a:latin typeface="Calibri" charset="0"/>
                  <a:ea typeface="Calibri" charset="0"/>
                  <a:cs typeface="Calibri" charset="0"/>
                  <a:sym typeface="Calibri" charset="0"/>
                </a:defRPr>
              </a:lvl3pPr>
              <a:lvl4pPr>
                <a:defRPr>
                  <a:solidFill>
                    <a:srgbClr val="000000"/>
                  </a:solidFill>
                  <a:latin typeface="Calibri" charset="0"/>
                  <a:ea typeface="Calibri" charset="0"/>
                  <a:cs typeface="Calibri" charset="0"/>
                  <a:sym typeface="Calibri" charset="0"/>
                </a:defRPr>
              </a:lvl4pPr>
              <a:lvl5pPr>
                <a:defRPr>
                  <a:solidFill>
                    <a:srgbClr val="000000"/>
                  </a:solidFill>
                  <a:latin typeface="Calibri" charset="0"/>
                  <a:ea typeface="Calibri" charset="0"/>
                  <a:cs typeface="Calibri" charset="0"/>
                  <a:sym typeface="Calibri" charset="0"/>
                </a:defRPr>
              </a:lvl5pPr>
              <a:lvl6pPr marL="457200" indent="1828800" fontAlgn="base" hangingPunct="0">
                <a:spcBef>
                  <a:spcPct val="0"/>
                </a:spcBef>
                <a:spcAft>
                  <a:spcPct val="0"/>
                </a:spcAft>
                <a:defRPr>
                  <a:solidFill>
                    <a:srgbClr val="000000"/>
                  </a:solidFill>
                  <a:latin typeface="Calibri" charset="0"/>
                  <a:ea typeface="Calibri" charset="0"/>
                  <a:cs typeface="Calibri" charset="0"/>
                  <a:sym typeface="Calibri" charset="0"/>
                </a:defRPr>
              </a:lvl6pPr>
              <a:lvl7pPr marL="914400" indent="1828800" fontAlgn="base" hangingPunct="0">
                <a:spcBef>
                  <a:spcPct val="0"/>
                </a:spcBef>
                <a:spcAft>
                  <a:spcPct val="0"/>
                </a:spcAft>
                <a:defRPr>
                  <a:solidFill>
                    <a:srgbClr val="000000"/>
                  </a:solidFill>
                  <a:latin typeface="Calibri" charset="0"/>
                  <a:ea typeface="Calibri" charset="0"/>
                  <a:cs typeface="Calibri" charset="0"/>
                  <a:sym typeface="Calibri" charset="0"/>
                </a:defRPr>
              </a:lvl7pPr>
              <a:lvl8pPr marL="1371600" indent="1828800" fontAlgn="base" hangingPunct="0">
                <a:spcBef>
                  <a:spcPct val="0"/>
                </a:spcBef>
                <a:spcAft>
                  <a:spcPct val="0"/>
                </a:spcAft>
                <a:defRPr>
                  <a:solidFill>
                    <a:srgbClr val="000000"/>
                  </a:solidFill>
                  <a:latin typeface="Calibri" charset="0"/>
                  <a:ea typeface="Calibri" charset="0"/>
                  <a:cs typeface="Calibri" charset="0"/>
                  <a:sym typeface="Calibri" charset="0"/>
                </a:defRPr>
              </a:lvl8pPr>
              <a:lvl9pPr marL="1828800" indent="1828800" fontAlgn="base" hangingPunct="0">
                <a:spcBef>
                  <a:spcPct val="0"/>
                </a:spcBef>
                <a:spcAft>
                  <a:spcPct val="0"/>
                </a:spcAft>
                <a:defRPr>
                  <a:solidFill>
                    <a:srgbClr val="000000"/>
                  </a:solidFill>
                  <a:latin typeface="Calibri" charset="0"/>
                  <a:ea typeface="Calibri" charset="0"/>
                  <a:cs typeface="Calibri" charset="0"/>
                  <a:sym typeface="Calibri" charset="0"/>
                </a:defRPr>
              </a:lvl9pPr>
            </a:lstStyle>
            <a:p>
              <a:r>
                <a:rPr lang="it-IT" altLang="it-IT" sz="700"/>
                <a:t>Marta Ruffi</a:t>
              </a:r>
            </a:p>
          </p:txBody>
        </p:sp>
        <p:pic>
          <p:nvPicPr>
            <p:cNvPr id="21526" name="Picture 22" descr="pasted-image.tif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3754"/>
              <a:ext cx="178232" cy="1782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Tree>
    <p:extLst>
      <p:ext uri="{BB962C8B-B14F-4D97-AF65-F5344CB8AC3E}">
        <p14:creationId xmlns:p14="http://schemas.microsoft.com/office/powerpoint/2010/main" val="588533979"/>
      </p:ext>
    </p:extLst>
  </p:cSld>
  <p:clrMapOvr>
    <a:masterClrMapping/>
  </p:clrMapOvr>
  <p:transition spd="med"/>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29" name="Picture 1" descr="metà campo.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387975" y="0"/>
            <a:ext cx="5278438" cy="67071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22530" name="Line 2"/>
          <p:cNvSpPr>
            <a:spLocks noChangeShapeType="1"/>
          </p:cNvSpPr>
          <p:nvPr/>
        </p:nvSpPr>
        <p:spPr bwMode="auto">
          <a:xfrm>
            <a:off x="5592763" y="4559300"/>
            <a:ext cx="4902200" cy="14288"/>
          </a:xfrm>
          <a:prstGeom prst="line">
            <a:avLst/>
          </a:prstGeom>
          <a:noFill/>
          <a:ln w="25400" cap="flat" cmpd="sng">
            <a:solidFill>
              <a:srgbClr val="000000"/>
            </a:solidFill>
            <a:prstDash val="sysDash"/>
            <a:round/>
            <a:headEnd type="none" w="med" len="med"/>
            <a:tailEnd type="none" w="med" len="med"/>
          </a:ln>
          <a:effectLst>
            <a:outerShdw blurRad="38100" dist="20000" dir="5400000" algn="ctr" rotWithShape="0">
              <a:srgbClr val="000000">
                <a:alpha val="37999"/>
              </a:srgbClr>
            </a:outerShdw>
          </a:effectLst>
          <a:extLst>
            <a:ext uri="{909E8E84-426E-40DD-AFC4-6F175D3DCCD1}">
              <a14:hiddenFill xmlns:a14="http://schemas.microsoft.com/office/drawing/2010/main">
                <a:noFill/>
              </a14:hiddenFill>
            </a:ext>
          </a:extLst>
        </p:spPr>
        <p:txBody>
          <a:bodyPr lIns="45720" rIns="45720"/>
          <a:lstStyle/>
          <a:p>
            <a:endParaRPr lang="it-IT" altLang="it-IT"/>
          </a:p>
        </p:txBody>
      </p:sp>
      <p:grpSp>
        <p:nvGrpSpPr>
          <p:cNvPr id="22531" name="Group 3"/>
          <p:cNvGrpSpPr>
            <a:grpSpLocks/>
          </p:cNvGrpSpPr>
          <p:nvPr/>
        </p:nvGrpSpPr>
        <p:grpSpPr bwMode="auto">
          <a:xfrm>
            <a:off x="7859713" y="3834221"/>
            <a:ext cx="368300" cy="276999"/>
            <a:chOff x="0" y="-4371"/>
            <a:chExt cx="368697" cy="277983"/>
          </a:xfrm>
        </p:grpSpPr>
        <p:sp>
          <p:nvSpPr>
            <p:cNvPr id="22532" name="Rectangle 4"/>
            <p:cNvSpPr>
              <a:spLocks/>
            </p:cNvSpPr>
            <p:nvPr/>
          </p:nvSpPr>
          <p:spPr bwMode="auto">
            <a:xfrm>
              <a:off x="0" y="25383"/>
              <a:ext cx="368697" cy="218474"/>
            </a:xfrm>
            <a:prstGeom prst="rect">
              <a:avLst/>
            </a:prstGeom>
            <a:solidFill>
              <a:srgbClr val="FFFFFF"/>
            </a:solidFill>
            <a:ln w="9525" cap="flat" cmpd="sng">
              <a:solidFill>
                <a:srgbClr val="000000"/>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22533" name="Rectangle 5"/>
            <p:cNvSpPr>
              <a:spLocks/>
            </p:cNvSpPr>
            <p:nvPr/>
          </p:nvSpPr>
          <p:spPr bwMode="auto">
            <a:xfrm>
              <a:off x="0" y="-4371"/>
              <a:ext cx="368697" cy="27798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nchor="ctr">
              <a:spAutoFit/>
            </a:bodyPr>
            <a:lstStyle/>
            <a:p>
              <a:pPr algn="ctr"/>
              <a:r>
                <a:rPr lang="it-IT" altLang="it-IT" sz="1200"/>
                <a:t>GK</a:t>
              </a:r>
            </a:p>
          </p:txBody>
        </p:sp>
      </p:grpSp>
      <p:sp>
        <p:nvSpPr>
          <p:cNvPr id="22534" name="AutoShape 6"/>
          <p:cNvSpPr>
            <a:spLocks/>
          </p:cNvSpPr>
          <p:nvPr/>
        </p:nvSpPr>
        <p:spPr bwMode="auto">
          <a:xfrm>
            <a:off x="6246814" y="1030289"/>
            <a:ext cx="192087" cy="21748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3985"/>
                </a:moveTo>
                <a:lnTo>
                  <a:pt x="5640" y="0"/>
                </a:lnTo>
                <a:lnTo>
                  <a:pt x="10800" y="5695"/>
                </a:lnTo>
                <a:lnTo>
                  <a:pt x="15960" y="0"/>
                </a:lnTo>
                <a:lnTo>
                  <a:pt x="21600" y="3985"/>
                </a:lnTo>
                <a:lnTo>
                  <a:pt x="15425" y="10800"/>
                </a:lnTo>
                <a:lnTo>
                  <a:pt x="21600" y="17615"/>
                </a:lnTo>
                <a:lnTo>
                  <a:pt x="15960" y="21600"/>
                </a:lnTo>
                <a:lnTo>
                  <a:pt x="10800" y="15905"/>
                </a:lnTo>
                <a:lnTo>
                  <a:pt x="5640" y="21600"/>
                </a:lnTo>
                <a:lnTo>
                  <a:pt x="0" y="17615"/>
                </a:lnTo>
                <a:lnTo>
                  <a:pt x="6175" y="10800"/>
                </a:lnTo>
                <a:close/>
              </a:path>
            </a:pathLst>
          </a:custGeom>
          <a:solidFill>
            <a:srgbClr val="FFFF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22535" name="AutoShape 7"/>
          <p:cNvSpPr>
            <a:spLocks/>
          </p:cNvSpPr>
          <p:nvPr/>
        </p:nvSpPr>
        <p:spPr bwMode="auto">
          <a:xfrm>
            <a:off x="7626350" y="1660525"/>
            <a:ext cx="192088" cy="2174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3985"/>
                </a:moveTo>
                <a:lnTo>
                  <a:pt x="5640" y="0"/>
                </a:lnTo>
                <a:lnTo>
                  <a:pt x="10800" y="5695"/>
                </a:lnTo>
                <a:lnTo>
                  <a:pt x="15960" y="0"/>
                </a:lnTo>
                <a:lnTo>
                  <a:pt x="21600" y="3985"/>
                </a:lnTo>
                <a:lnTo>
                  <a:pt x="15425" y="10800"/>
                </a:lnTo>
                <a:lnTo>
                  <a:pt x="21600" y="17615"/>
                </a:lnTo>
                <a:lnTo>
                  <a:pt x="15960" y="21600"/>
                </a:lnTo>
                <a:lnTo>
                  <a:pt x="10800" y="15905"/>
                </a:lnTo>
                <a:lnTo>
                  <a:pt x="5640" y="21600"/>
                </a:lnTo>
                <a:lnTo>
                  <a:pt x="0" y="17615"/>
                </a:lnTo>
                <a:lnTo>
                  <a:pt x="6175" y="10800"/>
                </a:lnTo>
                <a:close/>
              </a:path>
            </a:pathLst>
          </a:custGeom>
          <a:solidFill>
            <a:srgbClr val="FFFF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22536" name="AutoShape 8"/>
          <p:cNvSpPr>
            <a:spLocks/>
          </p:cNvSpPr>
          <p:nvPr/>
        </p:nvSpPr>
        <p:spPr bwMode="auto">
          <a:xfrm>
            <a:off x="9117014" y="860425"/>
            <a:ext cx="192087" cy="2174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3985"/>
                </a:moveTo>
                <a:lnTo>
                  <a:pt x="5640" y="0"/>
                </a:lnTo>
                <a:lnTo>
                  <a:pt x="10800" y="5695"/>
                </a:lnTo>
                <a:lnTo>
                  <a:pt x="15960" y="0"/>
                </a:lnTo>
                <a:lnTo>
                  <a:pt x="21600" y="3985"/>
                </a:lnTo>
                <a:lnTo>
                  <a:pt x="15425" y="10800"/>
                </a:lnTo>
                <a:lnTo>
                  <a:pt x="21600" y="17615"/>
                </a:lnTo>
                <a:lnTo>
                  <a:pt x="15960" y="21600"/>
                </a:lnTo>
                <a:lnTo>
                  <a:pt x="10800" y="15905"/>
                </a:lnTo>
                <a:lnTo>
                  <a:pt x="5640" y="21600"/>
                </a:lnTo>
                <a:lnTo>
                  <a:pt x="0" y="17615"/>
                </a:lnTo>
                <a:lnTo>
                  <a:pt x="6175" y="10800"/>
                </a:lnTo>
                <a:close/>
              </a:path>
            </a:pathLst>
          </a:custGeom>
          <a:solidFill>
            <a:srgbClr val="FFFF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22537" name="AutoShape 9"/>
          <p:cNvSpPr>
            <a:spLocks/>
          </p:cNvSpPr>
          <p:nvPr/>
        </p:nvSpPr>
        <p:spPr bwMode="auto">
          <a:xfrm>
            <a:off x="6383339" y="3286125"/>
            <a:ext cx="192087" cy="2174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3985"/>
                </a:moveTo>
                <a:lnTo>
                  <a:pt x="5640" y="0"/>
                </a:lnTo>
                <a:lnTo>
                  <a:pt x="10800" y="5695"/>
                </a:lnTo>
                <a:lnTo>
                  <a:pt x="15960" y="0"/>
                </a:lnTo>
                <a:lnTo>
                  <a:pt x="21600" y="3985"/>
                </a:lnTo>
                <a:lnTo>
                  <a:pt x="15425" y="10800"/>
                </a:lnTo>
                <a:lnTo>
                  <a:pt x="21600" y="17615"/>
                </a:lnTo>
                <a:lnTo>
                  <a:pt x="15960" y="21600"/>
                </a:lnTo>
                <a:lnTo>
                  <a:pt x="10800" y="15905"/>
                </a:lnTo>
                <a:lnTo>
                  <a:pt x="5640" y="21600"/>
                </a:lnTo>
                <a:lnTo>
                  <a:pt x="0" y="17615"/>
                </a:lnTo>
                <a:lnTo>
                  <a:pt x="6175" y="10800"/>
                </a:lnTo>
                <a:close/>
              </a:path>
            </a:pathLst>
          </a:custGeom>
          <a:solidFill>
            <a:srgbClr val="FFFF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22538" name="AutoShape 10"/>
          <p:cNvSpPr>
            <a:spLocks/>
          </p:cNvSpPr>
          <p:nvPr/>
        </p:nvSpPr>
        <p:spPr bwMode="auto">
          <a:xfrm>
            <a:off x="9513889" y="3286125"/>
            <a:ext cx="192087" cy="2174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3985"/>
                </a:moveTo>
                <a:lnTo>
                  <a:pt x="5640" y="0"/>
                </a:lnTo>
                <a:lnTo>
                  <a:pt x="10800" y="5695"/>
                </a:lnTo>
                <a:lnTo>
                  <a:pt x="15960" y="0"/>
                </a:lnTo>
                <a:lnTo>
                  <a:pt x="21600" y="3985"/>
                </a:lnTo>
                <a:lnTo>
                  <a:pt x="15425" y="10800"/>
                </a:lnTo>
                <a:lnTo>
                  <a:pt x="21600" y="17615"/>
                </a:lnTo>
                <a:lnTo>
                  <a:pt x="15960" y="21600"/>
                </a:lnTo>
                <a:lnTo>
                  <a:pt x="10800" y="15905"/>
                </a:lnTo>
                <a:lnTo>
                  <a:pt x="5640" y="21600"/>
                </a:lnTo>
                <a:lnTo>
                  <a:pt x="0" y="17615"/>
                </a:lnTo>
                <a:lnTo>
                  <a:pt x="6175" y="10800"/>
                </a:lnTo>
                <a:close/>
              </a:path>
            </a:pathLst>
          </a:custGeom>
          <a:solidFill>
            <a:srgbClr val="FFFF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22539" name="AutoShape 11"/>
          <p:cNvSpPr>
            <a:spLocks/>
          </p:cNvSpPr>
          <p:nvPr/>
        </p:nvSpPr>
        <p:spPr bwMode="auto">
          <a:xfrm>
            <a:off x="7762875" y="2535239"/>
            <a:ext cx="192088" cy="21748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3985"/>
                </a:moveTo>
                <a:lnTo>
                  <a:pt x="5640" y="0"/>
                </a:lnTo>
                <a:lnTo>
                  <a:pt x="10800" y="5695"/>
                </a:lnTo>
                <a:lnTo>
                  <a:pt x="15960" y="0"/>
                </a:lnTo>
                <a:lnTo>
                  <a:pt x="21600" y="3985"/>
                </a:lnTo>
                <a:lnTo>
                  <a:pt x="15425" y="10800"/>
                </a:lnTo>
                <a:lnTo>
                  <a:pt x="21600" y="17615"/>
                </a:lnTo>
                <a:lnTo>
                  <a:pt x="15960" y="21600"/>
                </a:lnTo>
                <a:lnTo>
                  <a:pt x="10800" y="15905"/>
                </a:lnTo>
                <a:lnTo>
                  <a:pt x="5640" y="21600"/>
                </a:lnTo>
                <a:lnTo>
                  <a:pt x="0" y="17615"/>
                </a:lnTo>
                <a:lnTo>
                  <a:pt x="6175" y="10800"/>
                </a:lnTo>
                <a:close/>
              </a:path>
            </a:pathLst>
          </a:custGeom>
          <a:solidFill>
            <a:srgbClr val="FFFF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22540" name="AutoShape 12"/>
          <p:cNvSpPr>
            <a:spLocks/>
          </p:cNvSpPr>
          <p:nvPr/>
        </p:nvSpPr>
        <p:spPr bwMode="auto">
          <a:xfrm>
            <a:off x="7859713" y="546101"/>
            <a:ext cx="258762" cy="252413"/>
          </a:xfrm>
          <a:prstGeom prst="diamond">
            <a:avLst/>
          </a:prstGeom>
          <a:solidFill>
            <a:srgbClr val="FF00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22541" name="AutoShape 13"/>
          <p:cNvSpPr>
            <a:spLocks/>
          </p:cNvSpPr>
          <p:nvPr/>
        </p:nvSpPr>
        <p:spPr bwMode="auto">
          <a:xfrm>
            <a:off x="9350376" y="1309688"/>
            <a:ext cx="258763" cy="252412"/>
          </a:xfrm>
          <a:prstGeom prst="diamond">
            <a:avLst/>
          </a:prstGeom>
          <a:solidFill>
            <a:srgbClr val="FF00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22542" name="AutoShape 14"/>
          <p:cNvSpPr>
            <a:spLocks/>
          </p:cNvSpPr>
          <p:nvPr/>
        </p:nvSpPr>
        <p:spPr bwMode="auto">
          <a:xfrm>
            <a:off x="6727825" y="1012826"/>
            <a:ext cx="260350" cy="252413"/>
          </a:xfrm>
          <a:prstGeom prst="diamond">
            <a:avLst/>
          </a:prstGeom>
          <a:solidFill>
            <a:srgbClr val="FF00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22543" name="AutoShape 15"/>
          <p:cNvSpPr>
            <a:spLocks/>
          </p:cNvSpPr>
          <p:nvPr/>
        </p:nvSpPr>
        <p:spPr bwMode="auto">
          <a:xfrm>
            <a:off x="7988300" y="1687513"/>
            <a:ext cx="260350" cy="252412"/>
          </a:xfrm>
          <a:prstGeom prst="diamond">
            <a:avLst/>
          </a:prstGeom>
          <a:solidFill>
            <a:srgbClr val="FF00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22544" name="AutoShape 16"/>
          <p:cNvSpPr>
            <a:spLocks/>
          </p:cNvSpPr>
          <p:nvPr/>
        </p:nvSpPr>
        <p:spPr bwMode="auto">
          <a:xfrm>
            <a:off x="6343651" y="2562226"/>
            <a:ext cx="258763" cy="252413"/>
          </a:xfrm>
          <a:prstGeom prst="diamond">
            <a:avLst/>
          </a:prstGeom>
          <a:solidFill>
            <a:srgbClr val="FF00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22545" name="AutoShape 17"/>
          <p:cNvSpPr>
            <a:spLocks/>
          </p:cNvSpPr>
          <p:nvPr/>
        </p:nvSpPr>
        <p:spPr bwMode="auto">
          <a:xfrm>
            <a:off x="9342438" y="2562226"/>
            <a:ext cx="260350" cy="252413"/>
          </a:xfrm>
          <a:prstGeom prst="diamond">
            <a:avLst/>
          </a:prstGeom>
          <a:solidFill>
            <a:srgbClr val="FF00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22546" name="AutoShape 18"/>
          <p:cNvSpPr>
            <a:spLocks/>
          </p:cNvSpPr>
          <p:nvPr/>
        </p:nvSpPr>
        <p:spPr bwMode="auto">
          <a:xfrm>
            <a:off x="7859713" y="3438526"/>
            <a:ext cx="258762" cy="252413"/>
          </a:xfrm>
          <a:prstGeom prst="diamond">
            <a:avLst/>
          </a:prstGeom>
          <a:solidFill>
            <a:srgbClr val="FF00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22547" name="Rectangle 19"/>
          <p:cNvSpPr>
            <a:spLocks/>
          </p:cNvSpPr>
          <p:nvPr/>
        </p:nvSpPr>
        <p:spPr bwMode="auto">
          <a:xfrm>
            <a:off x="1797051" y="546101"/>
            <a:ext cx="3590925" cy="532453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spAutoFit/>
          </a:bodyPr>
          <a:lstStyle>
            <a:lvl1pPr marL="52388" indent="-52388">
              <a:defRPr>
                <a:solidFill>
                  <a:srgbClr val="000000"/>
                </a:solidFill>
                <a:latin typeface="Calibri" charset="0"/>
                <a:ea typeface="Calibri" charset="0"/>
                <a:cs typeface="Calibri" charset="0"/>
                <a:sym typeface="Calibri" charset="0"/>
              </a:defRPr>
            </a:lvl1pPr>
            <a:lvl2pPr>
              <a:defRPr>
                <a:solidFill>
                  <a:srgbClr val="000000"/>
                </a:solidFill>
                <a:latin typeface="Calibri" charset="0"/>
                <a:ea typeface="Calibri" charset="0"/>
                <a:cs typeface="Calibri" charset="0"/>
                <a:sym typeface="Calibri" charset="0"/>
              </a:defRPr>
            </a:lvl2pPr>
            <a:lvl3pPr>
              <a:defRPr>
                <a:solidFill>
                  <a:srgbClr val="000000"/>
                </a:solidFill>
                <a:latin typeface="Calibri" charset="0"/>
                <a:ea typeface="Calibri" charset="0"/>
                <a:cs typeface="Calibri" charset="0"/>
                <a:sym typeface="Calibri" charset="0"/>
              </a:defRPr>
            </a:lvl3pPr>
            <a:lvl4pPr>
              <a:defRPr>
                <a:solidFill>
                  <a:srgbClr val="000000"/>
                </a:solidFill>
                <a:latin typeface="Calibri" charset="0"/>
                <a:ea typeface="Calibri" charset="0"/>
                <a:cs typeface="Calibri" charset="0"/>
                <a:sym typeface="Calibri" charset="0"/>
              </a:defRPr>
            </a:lvl4pPr>
            <a:lvl5pPr>
              <a:defRPr>
                <a:solidFill>
                  <a:srgbClr val="000000"/>
                </a:solidFill>
                <a:latin typeface="Calibri" charset="0"/>
                <a:ea typeface="Calibri" charset="0"/>
                <a:cs typeface="Calibri" charset="0"/>
                <a:sym typeface="Calibri" charset="0"/>
              </a:defRPr>
            </a:lvl5pPr>
            <a:lvl6pPr marL="457200" indent="1828800" defTabSz="457200" fontAlgn="base" hangingPunct="0">
              <a:spcBef>
                <a:spcPct val="0"/>
              </a:spcBef>
              <a:spcAft>
                <a:spcPct val="0"/>
              </a:spcAft>
              <a:defRPr>
                <a:solidFill>
                  <a:srgbClr val="000000"/>
                </a:solidFill>
                <a:latin typeface="Calibri" charset="0"/>
                <a:ea typeface="Calibri" charset="0"/>
                <a:cs typeface="Calibri" charset="0"/>
                <a:sym typeface="Calibri" charset="0"/>
              </a:defRPr>
            </a:lvl6pPr>
            <a:lvl7pPr marL="914400" indent="1828800" defTabSz="457200" fontAlgn="base" hangingPunct="0">
              <a:spcBef>
                <a:spcPct val="0"/>
              </a:spcBef>
              <a:spcAft>
                <a:spcPct val="0"/>
              </a:spcAft>
              <a:defRPr>
                <a:solidFill>
                  <a:srgbClr val="000000"/>
                </a:solidFill>
                <a:latin typeface="Calibri" charset="0"/>
                <a:ea typeface="Calibri" charset="0"/>
                <a:cs typeface="Calibri" charset="0"/>
                <a:sym typeface="Calibri" charset="0"/>
              </a:defRPr>
            </a:lvl7pPr>
            <a:lvl8pPr marL="1371600" indent="1828800" defTabSz="457200" fontAlgn="base" hangingPunct="0">
              <a:spcBef>
                <a:spcPct val="0"/>
              </a:spcBef>
              <a:spcAft>
                <a:spcPct val="0"/>
              </a:spcAft>
              <a:defRPr>
                <a:solidFill>
                  <a:srgbClr val="000000"/>
                </a:solidFill>
                <a:latin typeface="Calibri" charset="0"/>
                <a:ea typeface="Calibri" charset="0"/>
                <a:cs typeface="Calibri" charset="0"/>
                <a:sym typeface="Calibri" charset="0"/>
              </a:defRPr>
            </a:lvl8pPr>
            <a:lvl9pPr marL="1828800" indent="1828800" defTabSz="457200" fontAlgn="base" hangingPunct="0">
              <a:spcBef>
                <a:spcPct val="0"/>
              </a:spcBef>
              <a:spcAft>
                <a:spcPct val="0"/>
              </a:spcAft>
              <a:defRPr>
                <a:solidFill>
                  <a:srgbClr val="000000"/>
                </a:solidFill>
                <a:latin typeface="Calibri" charset="0"/>
                <a:ea typeface="Calibri" charset="0"/>
                <a:cs typeface="Calibri" charset="0"/>
                <a:sym typeface="Calibri" charset="0"/>
              </a:defRPr>
            </a:lvl9pPr>
          </a:lstStyle>
          <a:p>
            <a:r>
              <a:rPr lang="it-IT" altLang="it-IT" sz="2000">
                <a:solidFill>
                  <a:srgbClr val="FF0000"/>
                </a:solidFill>
              </a:rPr>
              <a:t>GAME FORM</a:t>
            </a:r>
          </a:p>
          <a:p>
            <a:endParaRPr lang="it-IT" altLang="it-IT" sz="2000">
              <a:solidFill>
                <a:srgbClr val="FF0000"/>
              </a:solidFill>
            </a:endParaRPr>
          </a:p>
          <a:p>
            <a:r>
              <a:rPr lang="it-IT" altLang="it-IT" sz="2000">
                <a:solidFill>
                  <a:srgbClr val="FF0000"/>
                </a:solidFill>
              </a:rPr>
              <a:t>EXERCISE N°7</a:t>
            </a:r>
          </a:p>
          <a:p>
            <a:r>
              <a:rPr lang="it-IT" altLang="it-IT" sz="2000">
                <a:solidFill>
                  <a:srgbClr val="FF0000"/>
                </a:solidFill>
              </a:rPr>
              <a:t>7VS6</a:t>
            </a:r>
          </a:p>
          <a:p>
            <a:r>
              <a:rPr lang="it-IT" altLang="it-IT" sz="2000"/>
              <a:t>Two teams. The team of strikers can score in both ports and may also go behind the door . The defenders can score in the front door only after 5 steps below.</a:t>
            </a:r>
          </a:p>
          <a:p>
            <a:r>
              <a:rPr lang="it-IT" altLang="it-IT" sz="2000">
                <a:solidFill>
                  <a:srgbClr val="FF0000"/>
                </a:solidFill>
              </a:rPr>
              <a:t>Variant: </a:t>
            </a:r>
          </a:p>
          <a:p>
            <a:r>
              <a:rPr lang="it-IT" altLang="it-IT" sz="2000"/>
              <a:t>7vs7</a:t>
            </a:r>
          </a:p>
          <a:p>
            <a:r>
              <a:rPr lang="it-IT" altLang="it-IT" sz="2000"/>
              <a:t>6vs6</a:t>
            </a:r>
          </a:p>
          <a:p>
            <a:r>
              <a:rPr lang="it-IT" altLang="it-IT" sz="2000"/>
              <a:t>5vs6</a:t>
            </a:r>
          </a:p>
          <a:p>
            <a:endParaRPr lang="it-IT" altLang="it-IT" sz="2000"/>
          </a:p>
          <a:p>
            <a:r>
              <a:rPr lang="it-IT" altLang="it-IT" sz="2000">
                <a:solidFill>
                  <a:srgbClr val="FF0000"/>
                </a:solidFill>
              </a:rPr>
              <a:t>SKILL AQUISITION</a:t>
            </a:r>
          </a:p>
          <a:p>
            <a:pPr>
              <a:buSzPct val="100000"/>
              <a:buFontTx/>
              <a:buChar char="-"/>
            </a:pPr>
            <a:r>
              <a:rPr lang="it-IT" altLang="it-IT" sz="2000"/>
              <a:t>Breadth and depth</a:t>
            </a:r>
          </a:p>
          <a:p>
            <a:pPr>
              <a:buSzPct val="100000"/>
              <a:buFontTx/>
              <a:buChar char="-"/>
            </a:pPr>
            <a:r>
              <a:rPr lang="it-IT" altLang="it-IT" sz="2000"/>
              <a:t>Movement to S and C</a:t>
            </a:r>
          </a:p>
        </p:txBody>
      </p:sp>
      <p:grpSp>
        <p:nvGrpSpPr>
          <p:cNvPr id="22548" name="Group 20"/>
          <p:cNvGrpSpPr>
            <a:grpSpLocks/>
          </p:cNvGrpSpPr>
          <p:nvPr/>
        </p:nvGrpSpPr>
        <p:grpSpPr bwMode="auto">
          <a:xfrm>
            <a:off x="1998663" y="6500815"/>
            <a:ext cx="684020" cy="200055"/>
            <a:chOff x="0" y="0"/>
            <a:chExt cx="684292" cy="200988"/>
          </a:xfrm>
        </p:grpSpPr>
        <p:sp>
          <p:nvSpPr>
            <p:cNvPr id="22549" name="Rectangle 21"/>
            <p:cNvSpPr>
              <a:spLocks/>
            </p:cNvSpPr>
            <p:nvPr/>
          </p:nvSpPr>
          <p:spPr bwMode="auto">
            <a:xfrm>
              <a:off x="174975" y="0"/>
              <a:ext cx="509317" cy="2009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lvl1pPr>
                <a:defRPr>
                  <a:solidFill>
                    <a:srgbClr val="000000"/>
                  </a:solidFill>
                  <a:latin typeface="Calibri" charset="0"/>
                  <a:ea typeface="Calibri" charset="0"/>
                  <a:cs typeface="Calibri" charset="0"/>
                  <a:sym typeface="Calibri" charset="0"/>
                </a:defRPr>
              </a:lvl1pPr>
              <a:lvl2pPr>
                <a:defRPr>
                  <a:solidFill>
                    <a:srgbClr val="000000"/>
                  </a:solidFill>
                  <a:latin typeface="Calibri" charset="0"/>
                  <a:ea typeface="Calibri" charset="0"/>
                  <a:cs typeface="Calibri" charset="0"/>
                  <a:sym typeface="Calibri" charset="0"/>
                </a:defRPr>
              </a:lvl2pPr>
              <a:lvl3pPr>
                <a:defRPr>
                  <a:solidFill>
                    <a:srgbClr val="000000"/>
                  </a:solidFill>
                  <a:latin typeface="Calibri" charset="0"/>
                  <a:ea typeface="Calibri" charset="0"/>
                  <a:cs typeface="Calibri" charset="0"/>
                  <a:sym typeface="Calibri" charset="0"/>
                </a:defRPr>
              </a:lvl3pPr>
              <a:lvl4pPr>
                <a:defRPr>
                  <a:solidFill>
                    <a:srgbClr val="000000"/>
                  </a:solidFill>
                  <a:latin typeface="Calibri" charset="0"/>
                  <a:ea typeface="Calibri" charset="0"/>
                  <a:cs typeface="Calibri" charset="0"/>
                  <a:sym typeface="Calibri" charset="0"/>
                </a:defRPr>
              </a:lvl4pPr>
              <a:lvl5pPr>
                <a:defRPr>
                  <a:solidFill>
                    <a:srgbClr val="000000"/>
                  </a:solidFill>
                  <a:latin typeface="Calibri" charset="0"/>
                  <a:ea typeface="Calibri" charset="0"/>
                  <a:cs typeface="Calibri" charset="0"/>
                  <a:sym typeface="Calibri" charset="0"/>
                </a:defRPr>
              </a:lvl5pPr>
              <a:lvl6pPr marL="457200" indent="1828800" fontAlgn="base" hangingPunct="0">
                <a:spcBef>
                  <a:spcPct val="0"/>
                </a:spcBef>
                <a:spcAft>
                  <a:spcPct val="0"/>
                </a:spcAft>
                <a:defRPr>
                  <a:solidFill>
                    <a:srgbClr val="000000"/>
                  </a:solidFill>
                  <a:latin typeface="Calibri" charset="0"/>
                  <a:ea typeface="Calibri" charset="0"/>
                  <a:cs typeface="Calibri" charset="0"/>
                  <a:sym typeface="Calibri" charset="0"/>
                </a:defRPr>
              </a:lvl6pPr>
              <a:lvl7pPr marL="914400" indent="1828800" fontAlgn="base" hangingPunct="0">
                <a:spcBef>
                  <a:spcPct val="0"/>
                </a:spcBef>
                <a:spcAft>
                  <a:spcPct val="0"/>
                </a:spcAft>
                <a:defRPr>
                  <a:solidFill>
                    <a:srgbClr val="000000"/>
                  </a:solidFill>
                  <a:latin typeface="Calibri" charset="0"/>
                  <a:ea typeface="Calibri" charset="0"/>
                  <a:cs typeface="Calibri" charset="0"/>
                  <a:sym typeface="Calibri" charset="0"/>
                </a:defRPr>
              </a:lvl7pPr>
              <a:lvl8pPr marL="1371600" indent="1828800" fontAlgn="base" hangingPunct="0">
                <a:spcBef>
                  <a:spcPct val="0"/>
                </a:spcBef>
                <a:spcAft>
                  <a:spcPct val="0"/>
                </a:spcAft>
                <a:defRPr>
                  <a:solidFill>
                    <a:srgbClr val="000000"/>
                  </a:solidFill>
                  <a:latin typeface="Calibri" charset="0"/>
                  <a:ea typeface="Calibri" charset="0"/>
                  <a:cs typeface="Calibri" charset="0"/>
                  <a:sym typeface="Calibri" charset="0"/>
                </a:defRPr>
              </a:lvl8pPr>
              <a:lvl9pPr marL="1828800" indent="1828800" fontAlgn="base" hangingPunct="0">
                <a:spcBef>
                  <a:spcPct val="0"/>
                </a:spcBef>
                <a:spcAft>
                  <a:spcPct val="0"/>
                </a:spcAft>
                <a:defRPr>
                  <a:solidFill>
                    <a:srgbClr val="000000"/>
                  </a:solidFill>
                  <a:latin typeface="Calibri" charset="0"/>
                  <a:ea typeface="Calibri" charset="0"/>
                  <a:cs typeface="Calibri" charset="0"/>
                  <a:sym typeface="Calibri" charset="0"/>
                </a:defRPr>
              </a:lvl9pPr>
            </a:lstStyle>
            <a:p>
              <a:r>
                <a:rPr lang="it-IT" altLang="it-IT" sz="700"/>
                <a:t>Marta Ruffi</a:t>
              </a:r>
            </a:p>
          </p:txBody>
        </p:sp>
        <p:pic>
          <p:nvPicPr>
            <p:cNvPr id="22550" name="Picture 22" descr="pasted-image.tif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3754"/>
              <a:ext cx="178232" cy="1782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Tree>
    <p:extLst>
      <p:ext uri="{BB962C8B-B14F-4D97-AF65-F5344CB8AC3E}">
        <p14:creationId xmlns:p14="http://schemas.microsoft.com/office/powerpoint/2010/main" val="180906971"/>
      </p:ext>
    </p:extLst>
  </p:cSld>
  <p:clrMapOvr>
    <a:masterClrMapping/>
  </p:clrMapOvr>
  <p:transition spd="med"/>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3" name="Picture 1" descr="metà campo.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387975" y="0"/>
            <a:ext cx="5278438" cy="685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23554" name="Line 2"/>
          <p:cNvSpPr>
            <a:spLocks noChangeShapeType="1"/>
          </p:cNvSpPr>
          <p:nvPr/>
        </p:nvSpPr>
        <p:spPr bwMode="auto">
          <a:xfrm>
            <a:off x="7996238" y="1460500"/>
            <a:ext cx="12700" cy="2730500"/>
          </a:xfrm>
          <a:prstGeom prst="line">
            <a:avLst/>
          </a:prstGeom>
          <a:noFill/>
          <a:ln w="25400" cap="flat" cmpd="sng">
            <a:solidFill>
              <a:srgbClr val="000000"/>
            </a:solidFill>
            <a:prstDash val="dot"/>
            <a:round/>
            <a:headEnd type="none" w="med" len="med"/>
            <a:tailEnd type="none" w="med" len="med"/>
          </a:ln>
          <a:effectLst>
            <a:outerShdw blurRad="38100" dist="20000" dir="5400000" algn="ctr" rotWithShape="0">
              <a:srgbClr val="000000">
                <a:alpha val="37999"/>
              </a:srgbClr>
            </a:outerShdw>
          </a:effectLst>
          <a:extLst>
            <a:ext uri="{909E8E84-426E-40DD-AFC4-6F175D3DCCD1}">
              <a14:hiddenFill xmlns:a14="http://schemas.microsoft.com/office/drawing/2010/main">
                <a:noFill/>
              </a14:hiddenFill>
            </a:ext>
          </a:extLst>
        </p:spPr>
        <p:txBody>
          <a:bodyPr lIns="45720" rIns="45720"/>
          <a:lstStyle/>
          <a:p>
            <a:endParaRPr lang="it-IT" altLang="it-IT"/>
          </a:p>
        </p:txBody>
      </p:sp>
      <p:sp>
        <p:nvSpPr>
          <p:cNvPr id="23555" name="AutoShape 3"/>
          <p:cNvSpPr>
            <a:spLocks/>
          </p:cNvSpPr>
          <p:nvPr/>
        </p:nvSpPr>
        <p:spPr bwMode="auto">
          <a:xfrm>
            <a:off x="6097588" y="873125"/>
            <a:ext cx="273050" cy="287338"/>
          </a:xfrm>
          <a:prstGeom prst="diamond">
            <a:avLst/>
          </a:prstGeom>
          <a:solidFill>
            <a:srgbClr val="FFFF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23556" name="AutoShape 4"/>
          <p:cNvSpPr>
            <a:spLocks/>
          </p:cNvSpPr>
          <p:nvPr/>
        </p:nvSpPr>
        <p:spPr bwMode="auto">
          <a:xfrm>
            <a:off x="7723188" y="585789"/>
            <a:ext cx="273050" cy="287337"/>
          </a:xfrm>
          <a:prstGeom prst="diamond">
            <a:avLst/>
          </a:prstGeom>
          <a:solidFill>
            <a:srgbClr val="FFFF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23557" name="AutoShape 5"/>
          <p:cNvSpPr>
            <a:spLocks/>
          </p:cNvSpPr>
          <p:nvPr/>
        </p:nvSpPr>
        <p:spPr bwMode="auto">
          <a:xfrm>
            <a:off x="8980489" y="2185989"/>
            <a:ext cx="274637" cy="287337"/>
          </a:xfrm>
          <a:prstGeom prst="diamond">
            <a:avLst/>
          </a:prstGeom>
          <a:solidFill>
            <a:srgbClr val="FFFF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23558" name="AutoShape 6"/>
          <p:cNvSpPr>
            <a:spLocks/>
          </p:cNvSpPr>
          <p:nvPr/>
        </p:nvSpPr>
        <p:spPr bwMode="auto">
          <a:xfrm>
            <a:off x="6386513" y="3373439"/>
            <a:ext cx="273050" cy="287337"/>
          </a:xfrm>
          <a:prstGeom prst="diamond">
            <a:avLst/>
          </a:prstGeom>
          <a:solidFill>
            <a:srgbClr val="FFFF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23559" name="AutoShape 7"/>
          <p:cNvSpPr>
            <a:spLocks/>
          </p:cNvSpPr>
          <p:nvPr/>
        </p:nvSpPr>
        <p:spPr bwMode="auto">
          <a:xfrm>
            <a:off x="6143625" y="4591050"/>
            <a:ext cx="196850" cy="19685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5252"/>
                </a:moveTo>
                <a:lnTo>
                  <a:pt x="5191" y="0"/>
                </a:lnTo>
                <a:lnTo>
                  <a:pt x="10800" y="5588"/>
                </a:lnTo>
                <a:lnTo>
                  <a:pt x="16409" y="0"/>
                </a:lnTo>
                <a:lnTo>
                  <a:pt x="21600" y="5252"/>
                </a:lnTo>
                <a:lnTo>
                  <a:pt x="16031" y="10800"/>
                </a:lnTo>
                <a:lnTo>
                  <a:pt x="21600" y="16348"/>
                </a:lnTo>
                <a:lnTo>
                  <a:pt x="16409" y="21600"/>
                </a:lnTo>
                <a:lnTo>
                  <a:pt x="10800" y="16012"/>
                </a:lnTo>
                <a:lnTo>
                  <a:pt x="5191" y="21600"/>
                </a:lnTo>
                <a:lnTo>
                  <a:pt x="0" y="16348"/>
                </a:lnTo>
                <a:lnTo>
                  <a:pt x="5569" y="10800"/>
                </a:lnTo>
                <a:close/>
              </a:path>
            </a:pathLst>
          </a:custGeom>
          <a:solidFill>
            <a:srgbClr val="FF00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23560" name="AutoShape 8"/>
          <p:cNvSpPr>
            <a:spLocks/>
          </p:cNvSpPr>
          <p:nvPr/>
        </p:nvSpPr>
        <p:spPr bwMode="auto">
          <a:xfrm>
            <a:off x="9299575" y="4729163"/>
            <a:ext cx="198438" cy="19685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5252"/>
                </a:moveTo>
                <a:lnTo>
                  <a:pt x="5191" y="0"/>
                </a:lnTo>
                <a:lnTo>
                  <a:pt x="10800" y="5588"/>
                </a:lnTo>
                <a:lnTo>
                  <a:pt x="16409" y="0"/>
                </a:lnTo>
                <a:lnTo>
                  <a:pt x="21600" y="5252"/>
                </a:lnTo>
                <a:lnTo>
                  <a:pt x="16031" y="10800"/>
                </a:lnTo>
                <a:lnTo>
                  <a:pt x="21600" y="16348"/>
                </a:lnTo>
                <a:lnTo>
                  <a:pt x="16409" y="21600"/>
                </a:lnTo>
                <a:lnTo>
                  <a:pt x="10800" y="16012"/>
                </a:lnTo>
                <a:lnTo>
                  <a:pt x="5191" y="21600"/>
                </a:lnTo>
                <a:lnTo>
                  <a:pt x="0" y="16348"/>
                </a:lnTo>
                <a:lnTo>
                  <a:pt x="5569" y="10800"/>
                </a:lnTo>
                <a:close/>
              </a:path>
            </a:pathLst>
          </a:custGeom>
          <a:solidFill>
            <a:srgbClr val="FF00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23561" name="AutoShape 9"/>
          <p:cNvSpPr>
            <a:spLocks/>
          </p:cNvSpPr>
          <p:nvPr/>
        </p:nvSpPr>
        <p:spPr bwMode="auto">
          <a:xfrm>
            <a:off x="6869114" y="2374900"/>
            <a:ext cx="198437" cy="19685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5252"/>
                </a:moveTo>
                <a:lnTo>
                  <a:pt x="5191" y="0"/>
                </a:lnTo>
                <a:lnTo>
                  <a:pt x="10800" y="5588"/>
                </a:lnTo>
                <a:lnTo>
                  <a:pt x="16409" y="0"/>
                </a:lnTo>
                <a:lnTo>
                  <a:pt x="21600" y="5252"/>
                </a:lnTo>
                <a:lnTo>
                  <a:pt x="16031" y="10800"/>
                </a:lnTo>
                <a:lnTo>
                  <a:pt x="21600" y="16348"/>
                </a:lnTo>
                <a:lnTo>
                  <a:pt x="16409" y="21600"/>
                </a:lnTo>
                <a:lnTo>
                  <a:pt x="10800" y="16012"/>
                </a:lnTo>
                <a:lnTo>
                  <a:pt x="5191" y="21600"/>
                </a:lnTo>
                <a:lnTo>
                  <a:pt x="0" y="16348"/>
                </a:lnTo>
                <a:lnTo>
                  <a:pt x="5569" y="10800"/>
                </a:lnTo>
                <a:close/>
              </a:path>
            </a:pathLst>
          </a:custGeom>
          <a:solidFill>
            <a:srgbClr val="FF00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23562" name="AutoShape 10"/>
          <p:cNvSpPr>
            <a:spLocks/>
          </p:cNvSpPr>
          <p:nvPr/>
        </p:nvSpPr>
        <p:spPr bwMode="auto">
          <a:xfrm>
            <a:off x="9155114" y="3132138"/>
            <a:ext cx="198437" cy="19685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5252"/>
                </a:moveTo>
                <a:lnTo>
                  <a:pt x="5191" y="0"/>
                </a:lnTo>
                <a:lnTo>
                  <a:pt x="10800" y="5588"/>
                </a:lnTo>
                <a:lnTo>
                  <a:pt x="16409" y="0"/>
                </a:lnTo>
                <a:lnTo>
                  <a:pt x="21600" y="5252"/>
                </a:lnTo>
                <a:lnTo>
                  <a:pt x="16031" y="10800"/>
                </a:lnTo>
                <a:lnTo>
                  <a:pt x="21600" y="16348"/>
                </a:lnTo>
                <a:lnTo>
                  <a:pt x="16409" y="21600"/>
                </a:lnTo>
                <a:lnTo>
                  <a:pt x="10800" y="16012"/>
                </a:lnTo>
                <a:lnTo>
                  <a:pt x="5191" y="21600"/>
                </a:lnTo>
                <a:lnTo>
                  <a:pt x="0" y="16348"/>
                </a:lnTo>
                <a:lnTo>
                  <a:pt x="5569" y="10800"/>
                </a:lnTo>
                <a:close/>
              </a:path>
            </a:pathLst>
          </a:custGeom>
          <a:solidFill>
            <a:srgbClr val="FF00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23563" name="AutoShape 11"/>
          <p:cNvSpPr>
            <a:spLocks/>
          </p:cNvSpPr>
          <p:nvPr/>
        </p:nvSpPr>
        <p:spPr bwMode="auto">
          <a:xfrm>
            <a:off x="8480425" y="774700"/>
            <a:ext cx="198438" cy="19685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5252"/>
                </a:moveTo>
                <a:lnTo>
                  <a:pt x="5191" y="0"/>
                </a:lnTo>
                <a:lnTo>
                  <a:pt x="10800" y="5588"/>
                </a:lnTo>
                <a:lnTo>
                  <a:pt x="16409" y="0"/>
                </a:lnTo>
                <a:lnTo>
                  <a:pt x="21600" y="5252"/>
                </a:lnTo>
                <a:lnTo>
                  <a:pt x="16031" y="10800"/>
                </a:lnTo>
                <a:lnTo>
                  <a:pt x="21600" y="16348"/>
                </a:lnTo>
                <a:lnTo>
                  <a:pt x="16409" y="21600"/>
                </a:lnTo>
                <a:lnTo>
                  <a:pt x="10800" y="16012"/>
                </a:lnTo>
                <a:lnTo>
                  <a:pt x="5191" y="21600"/>
                </a:lnTo>
                <a:lnTo>
                  <a:pt x="0" y="16348"/>
                </a:lnTo>
                <a:lnTo>
                  <a:pt x="5569" y="10800"/>
                </a:lnTo>
                <a:close/>
              </a:path>
            </a:pathLst>
          </a:custGeom>
          <a:solidFill>
            <a:srgbClr val="FF00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23564" name="AutoShape 12"/>
          <p:cNvSpPr>
            <a:spLocks/>
          </p:cNvSpPr>
          <p:nvPr/>
        </p:nvSpPr>
        <p:spPr bwMode="auto">
          <a:xfrm>
            <a:off x="7586664" y="5583238"/>
            <a:ext cx="136525" cy="165100"/>
          </a:xfrm>
          <a:prstGeom prst="triangle">
            <a:avLst>
              <a:gd name="adj" fmla="val 50000"/>
            </a:avLst>
          </a:prstGeom>
          <a:gradFill rotWithShape="0">
            <a:gsLst>
              <a:gs pos="0">
                <a:srgbClr val="A2C3FF"/>
              </a:gs>
              <a:gs pos="100000">
                <a:srgbClr val="3F80CE"/>
              </a:gs>
            </a:gsLst>
            <a:lin ang="5400000"/>
          </a:gra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23565" name="AutoShape 13"/>
          <p:cNvSpPr>
            <a:spLocks/>
          </p:cNvSpPr>
          <p:nvPr/>
        </p:nvSpPr>
        <p:spPr bwMode="auto">
          <a:xfrm>
            <a:off x="8434389" y="5583238"/>
            <a:ext cx="134937" cy="165100"/>
          </a:xfrm>
          <a:prstGeom prst="triangle">
            <a:avLst>
              <a:gd name="adj" fmla="val 50000"/>
            </a:avLst>
          </a:prstGeom>
          <a:gradFill rotWithShape="0">
            <a:gsLst>
              <a:gs pos="0">
                <a:srgbClr val="A2C3FF"/>
              </a:gs>
              <a:gs pos="100000">
                <a:srgbClr val="3F80CE"/>
              </a:gs>
            </a:gsLst>
            <a:lin ang="5400000"/>
          </a:gra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23566" name="Rectangle 14"/>
          <p:cNvSpPr>
            <a:spLocks/>
          </p:cNvSpPr>
          <p:nvPr/>
        </p:nvSpPr>
        <p:spPr bwMode="auto">
          <a:xfrm>
            <a:off x="7845425" y="5399089"/>
            <a:ext cx="477838" cy="27699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spAutoFit/>
          </a:bodyPr>
          <a:lstStyle/>
          <a:p>
            <a:r>
              <a:rPr lang="it-IT" altLang="it-IT" sz="1200"/>
              <a:t>GK</a:t>
            </a:r>
          </a:p>
        </p:txBody>
      </p:sp>
      <p:sp>
        <p:nvSpPr>
          <p:cNvPr id="23567" name="Rectangle 15"/>
          <p:cNvSpPr>
            <a:spLocks/>
          </p:cNvSpPr>
          <p:nvPr/>
        </p:nvSpPr>
        <p:spPr bwMode="auto">
          <a:xfrm>
            <a:off x="1878014" y="585789"/>
            <a:ext cx="3373437" cy="440120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spAutoFit/>
          </a:bodyPr>
          <a:lstStyle/>
          <a:p>
            <a:r>
              <a:rPr lang="it-IT" altLang="it-IT" sz="2000">
                <a:solidFill>
                  <a:srgbClr val="FF0000"/>
                </a:solidFill>
              </a:rPr>
              <a:t>GAME FORM</a:t>
            </a:r>
          </a:p>
          <a:p>
            <a:endParaRPr lang="it-IT" altLang="it-IT" sz="2000">
              <a:solidFill>
                <a:srgbClr val="FF0000"/>
              </a:solidFill>
            </a:endParaRPr>
          </a:p>
          <a:p>
            <a:r>
              <a:rPr lang="it-IT" altLang="it-IT" sz="2000">
                <a:solidFill>
                  <a:srgbClr val="FF0000"/>
                </a:solidFill>
              </a:rPr>
              <a:t>EXERCISE N°8</a:t>
            </a:r>
          </a:p>
          <a:p>
            <a:r>
              <a:rPr lang="it-IT" altLang="it-IT" sz="2000">
                <a:solidFill>
                  <a:srgbClr val="FF0000"/>
                </a:solidFill>
              </a:rPr>
              <a:t>5VS4</a:t>
            </a:r>
          </a:p>
          <a:p>
            <a:r>
              <a:rPr lang="it-IT" altLang="it-IT" sz="2000"/>
              <a:t>They can not move to the center of the pitch and the players are forced to play the sides .</a:t>
            </a:r>
          </a:p>
          <a:p>
            <a:endParaRPr lang="it-IT" altLang="it-IT" sz="2000">
              <a:solidFill>
                <a:srgbClr val="FF0000"/>
              </a:solidFill>
            </a:endParaRPr>
          </a:p>
          <a:p>
            <a:r>
              <a:rPr lang="it-IT" altLang="it-IT" sz="2000">
                <a:solidFill>
                  <a:srgbClr val="FF0000"/>
                </a:solidFill>
              </a:rPr>
              <a:t>Variant:</a:t>
            </a:r>
          </a:p>
          <a:p>
            <a:r>
              <a:rPr lang="it-IT" altLang="it-IT" sz="2000"/>
              <a:t>4vs4</a:t>
            </a:r>
          </a:p>
          <a:p>
            <a:r>
              <a:rPr lang="it-IT" altLang="it-IT" sz="2000"/>
              <a:t>3vs4</a:t>
            </a:r>
          </a:p>
          <a:p>
            <a:r>
              <a:rPr lang="it-IT" altLang="it-IT" sz="2000"/>
              <a:t>6vs6</a:t>
            </a:r>
          </a:p>
          <a:p>
            <a:r>
              <a:rPr lang="it-IT" altLang="it-IT" sz="2000"/>
              <a:t>5vs6</a:t>
            </a:r>
          </a:p>
        </p:txBody>
      </p:sp>
      <p:grpSp>
        <p:nvGrpSpPr>
          <p:cNvPr id="23568" name="Group 16"/>
          <p:cNvGrpSpPr>
            <a:grpSpLocks/>
          </p:cNvGrpSpPr>
          <p:nvPr/>
        </p:nvGrpSpPr>
        <p:grpSpPr bwMode="auto">
          <a:xfrm>
            <a:off x="1998663" y="6500815"/>
            <a:ext cx="684020" cy="200055"/>
            <a:chOff x="0" y="0"/>
            <a:chExt cx="684292" cy="200988"/>
          </a:xfrm>
        </p:grpSpPr>
        <p:sp>
          <p:nvSpPr>
            <p:cNvPr id="23569" name="Rectangle 17"/>
            <p:cNvSpPr>
              <a:spLocks/>
            </p:cNvSpPr>
            <p:nvPr/>
          </p:nvSpPr>
          <p:spPr bwMode="auto">
            <a:xfrm>
              <a:off x="174975" y="0"/>
              <a:ext cx="509317" cy="2009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lvl1pPr>
                <a:defRPr>
                  <a:solidFill>
                    <a:srgbClr val="000000"/>
                  </a:solidFill>
                  <a:latin typeface="Calibri" charset="0"/>
                  <a:ea typeface="Calibri" charset="0"/>
                  <a:cs typeface="Calibri" charset="0"/>
                  <a:sym typeface="Calibri" charset="0"/>
                </a:defRPr>
              </a:lvl1pPr>
              <a:lvl2pPr>
                <a:defRPr>
                  <a:solidFill>
                    <a:srgbClr val="000000"/>
                  </a:solidFill>
                  <a:latin typeface="Calibri" charset="0"/>
                  <a:ea typeface="Calibri" charset="0"/>
                  <a:cs typeface="Calibri" charset="0"/>
                  <a:sym typeface="Calibri" charset="0"/>
                </a:defRPr>
              </a:lvl2pPr>
              <a:lvl3pPr>
                <a:defRPr>
                  <a:solidFill>
                    <a:srgbClr val="000000"/>
                  </a:solidFill>
                  <a:latin typeface="Calibri" charset="0"/>
                  <a:ea typeface="Calibri" charset="0"/>
                  <a:cs typeface="Calibri" charset="0"/>
                  <a:sym typeface="Calibri" charset="0"/>
                </a:defRPr>
              </a:lvl3pPr>
              <a:lvl4pPr>
                <a:defRPr>
                  <a:solidFill>
                    <a:srgbClr val="000000"/>
                  </a:solidFill>
                  <a:latin typeface="Calibri" charset="0"/>
                  <a:ea typeface="Calibri" charset="0"/>
                  <a:cs typeface="Calibri" charset="0"/>
                  <a:sym typeface="Calibri" charset="0"/>
                </a:defRPr>
              </a:lvl4pPr>
              <a:lvl5pPr>
                <a:defRPr>
                  <a:solidFill>
                    <a:srgbClr val="000000"/>
                  </a:solidFill>
                  <a:latin typeface="Calibri" charset="0"/>
                  <a:ea typeface="Calibri" charset="0"/>
                  <a:cs typeface="Calibri" charset="0"/>
                  <a:sym typeface="Calibri" charset="0"/>
                </a:defRPr>
              </a:lvl5pPr>
              <a:lvl6pPr marL="457200" indent="1828800" fontAlgn="base" hangingPunct="0">
                <a:spcBef>
                  <a:spcPct val="0"/>
                </a:spcBef>
                <a:spcAft>
                  <a:spcPct val="0"/>
                </a:spcAft>
                <a:defRPr>
                  <a:solidFill>
                    <a:srgbClr val="000000"/>
                  </a:solidFill>
                  <a:latin typeface="Calibri" charset="0"/>
                  <a:ea typeface="Calibri" charset="0"/>
                  <a:cs typeface="Calibri" charset="0"/>
                  <a:sym typeface="Calibri" charset="0"/>
                </a:defRPr>
              </a:lvl6pPr>
              <a:lvl7pPr marL="914400" indent="1828800" fontAlgn="base" hangingPunct="0">
                <a:spcBef>
                  <a:spcPct val="0"/>
                </a:spcBef>
                <a:spcAft>
                  <a:spcPct val="0"/>
                </a:spcAft>
                <a:defRPr>
                  <a:solidFill>
                    <a:srgbClr val="000000"/>
                  </a:solidFill>
                  <a:latin typeface="Calibri" charset="0"/>
                  <a:ea typeface="Calibri" charset="0"/>
                  <a:cs typeface="Calibri" charset="0"/>
                  <a:sym typeface="Calibri" charset="0"/>
                </a:defRPr>
              </a:lvl7pPr>
              <a:lvl8pPr marL="1371600" indent="1828800" fontAlgn="base" hangingPunct="0">
                <a:spcBef>
                  <a:spcPct val="0"/>
                </a:spcBef>
                <a:spcAft>
                  <a:spcPct val="0"/>
                </a:spcAft>
                <a:defRPr>
                  <a:solidFill>
                    <a:srgbClr val="000000"/>
                  </a:solidFill>
                  <a:latin typeface="Calibri" charset="0"/>
                  <a:ea typeface="Calibri" charset="0"/>
                  <a:cs typeface="Calibri" charset="0"/>
                  <a:sym typeface="Calibri" charset="0"/>
                </a:defRPr>
              </a:lvl8pPr>
              <a:lvl9pPr marL="1828800" indent="1828800" fontAlgn="base" hangingPunct="0">
                <a:spcBef>
                  <a:spcPct val="0"/>
                </a:spcBef>
                <a:spcAft>
                  <a:spcPct val="0"/>
                </a:spcAft>
                <a:defRPr>
                  <a:solidFill>
                    <a:srgbClr val="000000"/>
                  </a:solidFill>
                  <a:latin typeface="Calibri" charset="0"/>
                  <a:ea typeface="Calibri" charset="0"/>
                  <a:cs typeface="Calibri" charset="0"/>
                  <a:sym typeface="Calibri" charset="0"/>
                </a:defRPr>
              </a:lvl9pPr>
            </a:lstStyle>
            <a:p>
              <a:r>
                <a:rPr lang="it-IT" altLang="it-IT" sz="700"/>
                <a:t>Marta Ruffi</a:t>
              </a:r>
            </a:p>
          </p:txBody>
        </p:sp>
        <p:pic>
          <p:nvPicPr>
            <p:cNvPr id="23570" name="Picture 18" descr="pasted-image.tif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3754"/>
              <a:ext cx="178232" cy="1782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Tree>
    <p:extLst>
      <p:ext uri="{BB962C8B-B14F-4D97-AF65-F5344CB8AC3E}">
        <p14:creationId xmlns:p14="http://schemas.microsoft.com/office/powerpoint/2010/main" val="1814101092"/>
      </p:ext>
    </p:extLst>
  </p:cSld>
  <p:clrMapOvr>
    <a:masterClrMapping/>
  </p:clrMapOvr>
  <p:transition spd="med"/>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7" name="Picture 1" descr="metà campo.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387975" y="0"/>
            <a:ext cx="5278438" cy="685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24578" name="AutoShape 2"/>
          <p:cNvSpPr>
            <a:spLocks/>
          </p:cNvSpPr>
          <p:nvPr/>
        </p:nvSpPr>
        <p:spPr bwMode="auto">
          <a:xfrm>
            <a:off x="6207125" y="3808414"/>
            <a:ext cx="287338" cy="123825"/>
          </a:xfrm>
          <a:prstGeom prst="triangle">
            <a:avLst>
              <a:gd name="adj" fmla="val 50000"/>
            </a:avLst>
          </a:prstGeom>
          <a:gradFill rotWithShape="0">
            <a:gsLst>
              <a:gs pos="0">
                <a:srgbClr val="A2C3FF"/>
              </a:gs>
              <a:gs pos="100000">
                <a:srgbClr val="3F80CE"/>
              </a:gs>
            </a:gsLst>
            <a:lin ang="5400000"/>
          </a:gra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24579" name="AutoShape 3"/>
          <p:cNvSpPr>
            <a:spLocks/>
          </p:cNvSpPr>
          <p:nvPr/>
        </p:nvSpPr>
        <p:spPr bwMode="auto">
          <a:xfrm>
            <a:off x="6904038" y="3808414"/>
            <a:ext cx="285750" cy="123825"/>
          </a:xfrm>
          <a:prstGeom prst="triangle">
            <a:avLst>
              <a:gd name="adj" fmla="val 50000"/>
            </a:avLst>
          </a:prstGeom>
          <a:gradFill rotWithShape="0">
            <a:gsLst>
              <a:gs pos="0">
                <a:srgbClr val="A2C3FF"/>
              </a:gs>
              <a:gs pos="100000">
                <a:srgbClr val="3F80CE"/>
              </a:gs>
            </a:gsLst>
            <a:lin ang="5400000"/>
          </a:gra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24580" name="AutoShape 4"/>
          <p:cNvSpPr>
            <a:spLocks/>
          </p:cNvSpPr>
          <p:nvPr/>
        </p:nvSpPr>
        <p:spPr bwMode="auto">
          <a:xfrm>
            <a:off x="8856663" y="3808414"/>
            <a:ext cx="285750" cy="123825"/>
          </a:xfrm>
          <a:prstGeom prst="triangle">
            <a:avLst>
              <a:gd name="adj" fmla="val 50000"/>
            </a:avLst>
          </a:prstGeom>
          <a:gradFill rotWithShape="0">
            <a:gsLst>
              <a:gs pos="0">
                <a:srgbClr val="A2C3FF"/>
              </a:gs>
              <a:gs pos="100000">
                <a:srgbClr val="3F80CE"/>
              </a:gs>
            </a:gsLst>
            <a:lin ang="5400000"/>
          </a:gra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24581" name="AutoShape 5"/>
          <p:cNvSpPr>
            <a:spLocks/>
          </p:cNvSpPr>
          <p:nvPr/>
        </p:nvSpPr>
        <p:spPr bwMode="auto">
          <a:xfrm>
            <a:off x="9798050" y="3808414"/>
            <a:ext cx="287338" cy="123825"/>
          </a:xfrm>
          <a:prstGeom prst="triangle">
            <a:avLst>
              <a:gd name="adj" fmla="val 50000"/>
            </a:avLst>
          </a:prstGeom>
          <a:gradFill rotWithShape="0">
            <a:gsLst>
              <a:gs pos="0">
                <a:srgbClr val="A2C3FF"/>
              </a:gs>
              <a:gs pos="100000">
                <a:srgbClr val="3F80CE"/>
              </a:gs>
            </a:gsLst>
            <a:lin ang="5400000"/>
          </a:gra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24582" name="Line 6"/>
          <p:cNvSpPr>
            <a:spLocks noChangeShapeType="1"/>
          </p:cNvSpPr>
          <p:nvPr/>
        </p:nvSpPr>
        <p:spPr bwMode="auto">
          <a:xfrm>
            <a:off x="5592764" y="4914900"/>
            <a:ext cx="4929187" cy="0"/>
          </a:xfrm>
          <a:prstGeom prst="line">
            <a:avLst/>
          </a:prstGeom>
          <a:noFill/>
          <a:ln w="25400" cap="flat" cmpd="sng">
            <a:solidFill>
              <a:srgbClr val="000000"/>
            </a:solidFill>
            <a:prstDash val="dot"/>
            <a:round/>
            <a:headEnd type="none" w="med" len="med"/>
            <a:tailEnd type="none" w="med" len="med"/>
          </a:ln>
          <a:effectLst>
            <a:outerShdw blurRad="38100" dist="20000" dir="5400000" algn="ctr" rotWithShape="0">
              <a:srgbClr val="000000">
                <a:alpha val="37999"/>
              </a:srgbClr>
            </a:outerShdw>
          </a:effectLst>
          <a:extLst>
            <a:ext uri="{909E8E84-426E-40DD-AFC4-6F175D3DCCD1}">
              <a14:hiddenFill xmlns:a14="http://schemas.microsoft.com/office/drawing/2010/main">
                <a:noFill/>
              </a14:hiddenFill>
            </a:ext>
          </a:extLst>
        </p:spPr>
        <p:txBody>
          <a:bodyPr lIns="45720" rIns="45720"/>
          <a:lstStyle/>
          <a:p>
            <a:endParaRPr lang="it-IT" altLang="it-IT"/>
          </a:p>
        </p:txBody>
      </p:sp>
      <p:sp>
        <p:nvSpPr>
          <p:cNvPr id="24583" name="AutoShape 7"/>
          <p:cNvSpPr>
            <a:spLocks/>
          </p:cNvSpPr>
          <p:nvPr/>
        </p:nvSpPr>
        <p:spPr bwMode="auto">
          <a:xfrm>
            <a:off x="6207125" y="1092200"/>
            <a:ext cx="287338" cy="190500"/>
          </a:xfrm>
          <a:prstGeom prst="diamond">
            <a:avLst/>
          </a:prstGeom>
          <a:solidFill>
            <a:srgbClr val="FF00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24584" name="AutoShape 8"/>
          <p:cNvSpPr>
            <a:spLocks/>
          </p:cNvSpPr>
          <p:nvPr/>
        </p:nvSpPr>
        <p:spPr bwMode="auto">
          <a:xfrm>
            <a:off x="6345239" y="2281239"/>
            <a:ext cx="287337" cy="192087"/>
          </a:xfrm>
          <a:prstGeom prst="diamond">
            <a:avLst/>
          </a:prstGeom>
          <a:solidFill>
            <a:srgbClr val="FF00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24585" name="AutoShape 9"/>
          <p:cNvSpPr>
            <a:spLocks/>
          </p:cNvSpPr>
          <p:nvPr/>
        </p:nvSpPr>
        <p:spPr bwMode="auto">
          <a:xfrm>
            <a:off x="7834314" y="630238"/>
            <a:ext cx="287337" cy="190500"/>
          </a:xfrm>
          <a:prstGeom prst="diamond">
            <a:avLst/>
          </a:prstGeom>
          <a:solidFill>
            <a:srgbClr val="FF00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24586" name="AutoShape 10"/>
          <p:cNvSpPr>
            <a:spLocks/>
          </p:cNvSpPr>
          <p:nvPr/>
        </p:nvSpPr>
        <p:spPr bwMode="auto">
          <a:xfrm>
            <a:off x="9156700" y="2281239"/>
            <a:ext cx="287338" cy="192087"/>
          </a:xfrm>
          <a:prstGeom prst="diamond">
            <a:avLst/>
          </a:prstGeom>
          <a:solidFill>
            <a:srgbClr val="FF00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24587" name="AutoShape 11"/>
          <p:cNvSpPr>
            <a:spLocks/>
          </p:cNvSpPr>
          <p:nvPr/>
        </p:nvSpPr>
        <p:spPr bwMode="auto">
          <a:xfrm>
            <a:off x="9444038" y="1203325"/>
            <a:ext cx="285750" cy="190500"/>
          </a:xfrm>
          <a:prstGeom prst="diamond">
            <a:avLst/>
          </a:prstGeom>
          <a:solidFill>
            <a:srgbClr val="FF00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24588" name="AutoShape 12"/>
          <p:cNvSpPr>
            <a:spLocks/>
          </p:cNvSpPr>
          <p:nvPr/>
        </p:nvSpPr>
        <p:spPr bwMode="auto">
          <a:xfrm>
            <a:off x="7878764" y="1744663"/>
            <a:ext cx="198437" cy="20955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4707"/>
                </a:moveTo>
                <a:lnTo>
                  <a:pt x="5411" y="0"/>
                </a:lnTo>
                <a:lnTo>
                  <a:pt x="10800" y="5623"/>
                </a:lnTo>
                <a:lnTo>
                  <a:pt x="16189" y="0"/>
                </a:lnTo>
                <a:lnTo>
                  <a:pt x="21600" y="4707"/>
                </a:lnTo>
                <a:lnTo>
                  <a:pt x="15761" y="10800"/>
                </a:lnTo>
                <a:lnTo>
                  <a:pt x="21600" y="16893"/>
                </a:lnTo>
                <a:lnTo>
                  <a:pt x="16189" y="21600"/>
                </a:lnTo>
                <a:lnTo>
                  <a:pt x="10800" y="15977"/>
                </a:lnTo>
                <a:lnTo>
                  <a:pt x="5411" y="21600"/>
                </a:lnTo>
                <a:lnTo>
                  <a:pt x="0" y="16893"/>
                </a:lnTo>
                <a:lnTo>
                  <a:pt x="5839" y="10800"/>
                </a:lnTo>
                <a:close/>
              </a:path>
            </a:pathLst>
          </a:custGeom>
          <a:solidFill>
            <a:srgbClr val="FFFF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24589" name="AutoShape 13"/>
          <p:cNvSpPr>
            <a:spLocks/>
          </p:cNvSpPr>
          <p:nvPr/>
        </p:nvSpPr>
        <p:spPr bwMode="auto">
          <a:xfrm>
            <a:off x="7091364" y="2211388"/>
            <a:ext cx="198437" cy="20955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4707"/>
                </a:moveTo>
                <a:lnTo>
                  <a:pt x="5411" y="0"/>
                </a:lnTo>
                <a:lnTo>
                  <a:pt x="10800" y="5623"/>
                </a:lnTo>
                <a:lnTo>
                  <a:pt x="16189" y="0"/>
                </a:lnTo>
                <a:lnTo>
                  <a:pt x="21600" y="4707"/>
                </a:lnTo>
                <a:lnTo>
                  <a:pt x="15761" y="10800"/>
                </a:lnTo>
                <a:lnTo>
                  <a:pt x="21600" y="16893"/>
                </a:lnTo>
                <a:lnTo>
                  <a:pt x="16189" y="21600"/>
                </a:lnTo>
                <a:lnTo>
                  <a:pt x="10800" y="15977"/>
                </a:lnTo>
                <a:lnTo>
                  <a:pt x="5411" y="21600"/>
                </a:lnTo>
                <a:lnTo>
                  <a:pt x="0" y="16893"/>
                </a:lnTo>
                <a:lnTo>
                  <a:pt x="5839" y="10800"/>
                </a:lnTo>
                <a:close/>
              </a:path>
            </a:pathLst>
          </a:custGeom>
          <a:solidFill>
            <a:srgbClr val="FFFF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24590" name="AutoShape 14"/>
          <p:cNvSpPr>
            <a:spLocks/>
          </p:cNvSpPr>
          <p:nvPr/>
        </p:nvSpPr>
        <p:spPr bwMode="auto">
          <a:xfrm>
            <a:off x="9175750" y="1771650"/>
            <a:ext cx="198438" cy="20955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4707"/>
                </a:moveTo>
                <a:lnTo>
                  <a:pt x="5411" y="0"/>
                </a:lnTo>
                <a:lnTo>
                  <a:pt x="10800" y="5623"/>
                </a:lnTo>
                <a:lnTo>
                  <a:pt x="16189" y="0"/>
                </a:lnTo>
                <a:lnTo>
                  <a:pt x="21600" y="4707"/>
                </a:lnTo>
                <a:lnTo>
                  <a:pt x="15761" y="10800"/>
                </a:lnTo>
                <a:lnTo>
                  <a:pt x="21600" y="16893"/>
                </a:lnTo>
                <a:lnTo>
                  <a:pt x="16189" y="21600"/>
                </a:lnTo>
                <a:lnTo>
                  <a:pt x="10800" y="15977"/>
                </a:lnTo>
                <a:lnTo>
                  <a:pt x="5411" y="21600"/>
                </a:lnTo>
                <a:lnTo>
                  <a:pt x="0" y="16893"/>
                </a:lnTo>
                <a:lnTo>
                  <a:pt x="5839" y="10800"/>
                </a:lnTo>
                <a:close/>
              </a:path>
            </a:pathLst>
          </a:custGeom>
          <a:solidFill>
            <a:srgbClr val="FFFF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24591" name="AutoShape 15"/>
          <p:cNvSpPr>
            <a:spLocks/>
          </p:cNvSpPr>
          <p:nvPr/>
        </p:nvSpPr>
        <p:spPr bwMode="auto">
          <a:xfrm>
            <a:off x="6677025" y="3086101"/>
            <a:ext cx="198438" cy="20796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4707"/>
                </a:moveTo>
                <a:lnTo>
                  <a:pt x="5411" y="0"/>
                </a:lnTo>
                <a:lnTo>
                  <a:pt x="10800" y="5623"/>
                </a:lnTo>
                <a:lnTo>
                  <a:pt x="16189" y="0"/>
                </a:lnTo>
                <a:lnTo>
                  <a:pt x="21600" y="4707"/>
                </a:lnTo>
                <a:lnTo>
                  <a:pt x="15761" y="10800"/>
                </a:lnTo>
                <a:lnTo>
                  <a:pt x="21600" y="16893"/>
                </a:lnTo>
                <a:lnTo>
                  <a:pt x="16189" y="21600"/>
                </a:lnTo>
                <a:lnTo>
                  <a:pt x="10800" y="15977"/>
                </a:lnTo>
                <a:lnTo>
                  <a:pt x="5411" y="21600"/>
                </a:lnTo>
                <a:lnTo>
                  <a:pt x="0" y="16893"/>
                </a:lnTo>
                <a:lnTo>
                  <a:pt x="5839" y="10800"/>
                </a:lnTo>
                <a:close/>
              </a:path>
            </a:pathLst>
          </a:custGeom>
          <a:solidFill>
            <a:srgbClr val="FFFF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24592" name="AutoShape 16"/>
          <p:cNvSpPr>
            <a:spLocks/>
          </p:cNvSpPr>
          <p:nvPr/>
        </p:nvSpPr>
        <p:spPr bwMode="auto">
          <a:xfrm>
            <a:off x="8929689" y="3086101"/>
            <a:ext cx="198437" cy="20796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4707"/>
                </a:moveTo>
                <a:lnTo>
                  <a:pt x="5411" y="0"/>
                </a:lnTo>
                <a:lnTo>
                  <a:pt x="10800" y="5623"/>
                </a:lnTo>
                <a:lnTo>
                  <a:pt x="16189" y="0"/>
                </a:lnTo>
                <a:lnTo>
                  <a:pt x="21600" y="4707"/>
                </a:lnTo>
                <a:lnTo>
                  <a:pt x="15761" y="10800"/>
                </a:lnTo>
                <a:lnTo>
                  <a:pt x="21600" y="16893"/>
                </a:lnTo>
                <a:lnTo>
                  <a:pt x="16189" y="21600"/>
                </a:lnTo>
                <a:lnTo>
                  <a:pt x="10800" y="15977"/>
                </a:lnTo>
                <a:lnTo>
                  <a:pt x="5411" y="21600"/>
                </a:lnTo>
                <a:lnTo>
                  <a:pt x="0" y="16893"/>
                </a:lnTo>
                <a:lnTo>
                  <a:pt x="5839" y="10800"/>
                </a:lnTo>
                <a:close/>
              </a:path>
            </a:pathLst>
          </a:custGeom>
          <a:solidFill>
            <a:srgbClr val="FFFF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24593" name="Rectangle 17"/>
          <p:cNvSpPr>
            <a:spLocks/>
          </p:cNvSpPr>
          <p:nvPr/>
        </p:nvSpPr>
        <p:spPr bwMode="auto">
          <a:xfrm>
            <a:off x="1782764" y="820739"/>
            <a:ext cx="3481387" cy="470898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spAutoFit/>
          </a:bodyPr>
          <a:lstStyle/>
          <a:p>
            <a:r>
              <a:rPr lang="it-IT" altLang="it-IT" sz="2000">
                <a:solidFill>
                  <a:srgbClr val="FF0000"/>
                </a:solidFill>
              </a:rPr>
              <a:t>GAME FORM</a:t>
            </a:r>
          </a:p>
          <a:p>
            <a:endParaRPr lang="it-IT" altLang="it-IT" sz="2000">
              <a:solidFill>
                <a:srgbClr val="FF0000"/>
              </a:solidFill>
            </a:endParaRPr>
          </a:p>
          <a:p>
            <a:r>
              <a:rPr lang="it-IT" altLang="it-IT" sz="2000">
                <a:solidFill>
                  <a:srgbClr val="FF0000"/>
                </a:solidFill>
              </a:rPr>
              <a:t>EXERCISE N°9</a:t>
            </a:r>
          </a:p>
          <a:p>
            <a:r>
              <a:rPr lang="it-IT" altLang="it-IT" sz="2000">
                <a:solidFill>
                  <a:srgbClr val="FF0000"/>
                </a:solidFill>
              </a:rPr>
              <a:t>5VS4</a:t>
            </a:r>
          </a:p>
          <a:p>
            <a:r>
              <a:rPr lang="it-IT" altLang="it-IT" sz="2000"/>
              <a:t>5vs4 game. Each team to attack dorvà enter and leave one of the two little doors done with cones .If the other team steals the ball will be forced to do the same procedure.</a:t>
            </a:r>
          </a:p>
          <a:p>
            <a:endParaRPr lang="it-IT" altLang="it-IT" sz="2000">
              <a:solidFill>
                <a:srgbClr val="FF0000"/>
              </a:solidFill>
            </a:endParaRPr>
          </a:p>
          <a:p>
            <a:r>
              <a:rPr lang="it-IT" altLang="it-IT" sz="2000">
                <a:solidFill>
                  <a:srgbClr val="FF0000"/>
                </a:solidFill>
              </a:rPr>
              <a:t>Variant:</a:t>
            </a:r>
          </a:p>
          <a:p>
            <a:r>
              <a:rPr lang="it-IT" altLang="it-IT" sz="2000">
                <a:solidFill>
                  <a:srgbClr val="FF0000"/>
                </a:solidFill>
              </a:rPr>
              <a:t>4vs4</a:t>
            </a:r>
          </a:p>
          <a:p>
            <a:r>
              <a:rPr lang="it-IT" altLang="it-IT" sz="2000">
                <a:solidFill>
                  <a:srgbClr val="FF0000"/>
                </a:solidFill>
              </a:rPr>
              <a:t>5vs5</a:t>
            </a:r>
          </a:p>
          <a:p>
            <a:r>
              <a:rPr lang="it-IT" altLang="it-IT" sz="2000">
                <a:solidFill>
                  <a:srgbClr val="FF0000"/>
                </a:solidFill>
              </a:rPr>
              <a:t>6vs6</a:t>
            </a:r>
          </a:p>
        </p:txBody>
      </p:sp>
      <p:grpSp>
        <p:nvGrpSpPr>
          <p:cNvPr id="24594" name="Group 18"/>
          <p:cNvGrpSpPr>
            <a:grpSpLocks/>
          </p:cNvGrpSpPr>
          <p:nvPr/>
        </p:nvGrpSpPr>
        <p:grpSpPr bwMode="auto">
          <a:xfrm>
            <a:off x="1998663" y="6500815"/>
            <a:ext cx="684020" cy="200055"/>
            <a:chOff x="0" y="0"/>
            <a:chExt cx="684292" cy="200988"/>
          </a:xfrm>
        </p:grpSpPr>
        <p:sp>
          <p:nvSpPr>
            <p:cNvPr id="24595" name="Rectangle 19"/>
            <p:cNvSpPr>
              <a:spLocks/>
            </p:cNvSpPr>
            <p:nvPr/>
          </p:nvSpPr>
          <p:spPr bwMode="auto">
            <a:xfrm>
              <a:off x="174975" y="0"/>
              <a:ext cx="509317" cy="2009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lvl1pPr>
                <a:defRPr>
                  <a:solidFill>
                    <a:srgbClr val="000000"/>
                  </a:solidFill>
                  <a:latin typeface="Calibri" charset="0"/>
                  <a:ea typeface="Calibri" charset="0"/>
                  <a:cs typeface="Calibri" charset="0"/>
                  <a:sym typeface="Calibri" charset="0"/>
                </a:defRPr>
              </a:lvl1pPr>
              <a:lvl2pPr>
                <a:defRPr>
                  <a:solidFill>
                    <a:srgbClr val="000000"/>
                  </a:solidFill>
                  <a:latin typeface="Calibri" charset="0"/>
                  <a:ea typeface="Calibri" charset="0"/>
                  <a:cs typeface="Calibri" charset="0"/>
                  <a:sym typeface="Calibri" charset="0"/>
                </a:defRPr>
              </a:lvl2pPr>
              <a:lvl3pPr>
                <a:defRPr>
                  <a:solidFill>
                    <a:srgbClr val="000000"/>
                  </a:solidFill>
                  <a:latin typeface="Calibri" charset="0"/>
                  <a:ea typeface="Calibri" charset="0"/>
                  <a:cs typeface="Calibri" charset="0"/>
                  <a:sym typeface="Calibri" charset="0"/>
                </a:defRPr>
              </a:lvl3pPr>
              <a:lvl4pPr>
                <a:defRPr>
                  <a:solidFill>
                    <a:srgbClr val="000000"/>
                  </a:solidFill>
                  <a:latin typeface="Calibri" charset="0"/>
                  <a:ea typeface="Calibri" charset="0"/>
                  <a:cs typeface="Calibri" charset="0"/>
                  <a:sym typeface="Calibri" charset="0"/>
                </a:defRPr>
              </a:lvl4pPr>
              <a:lvl5pPr>
                <a:defRPr>
                  <a:solidFill>
                    <a:srgbClr val="000000"/>
                  </a:solidFill>
                  <a:latin typeface="Calibri" charset="0"/>
                  <a:ea typeface="Calibri" charset="0"/>
                  <a:cs typeface="Calibri" charset="0"/>
                  <a:sym typeface="Calibri" charset="0"/>
                </a:defRPr>
              </a:lvl5pPr>
              <a:lvl6pPr marL="457200" indent="1828800" fontAlgn="base" hangingPunct="0">
                <a:spcBef>
                  <a:spcPct val="0"/>
                </a:spcBef>
                <a:spcAft>
                  <a:spcPct val="0"/>
                </a:spcAft>
                <a:defRPr>
                  <a:solidFill>
                    <a:srgbClr val="000000"/>
                  </a:solidFill>
                  <a:latin typeface="Calibri" charset="0"/>
                  <a:ea typeface="Calibri" charset="0"/>
                  <a:cs typeface="Calibri" charset="0"/>
                  <a:sym typeface="Calibri" charset="0"/>
                </a:defRPr>
              </a:lvl6pPr>
              <a:lvl7pPr marL="914400" indent="1828800" fontAlgn="base" hangingPunct="0">
                <a:spcBef>
                  <a:spcPct val="0"/>
                </a:spcBef>
                <a:spcAft>
                  <a:spcPct val="0"/>
                </a:spcAft>
                <a:defRPr>
                  <a:solidFill>
                    <a:srgbClr val="000000"/>
                  </a:solidFill>
                  <a:latin typeface="Calibri" charset="0"/>
                  <a:ea typeface="Calibri" charset="0"/>
                  <a:cs typeface="Calibri" charset="0"/>
                  <a:sym typeface="Calibri" charset="0"/>
                </a:defRPr>
              </a:lvl7pPr>
              <a:lvl8pPr marL="1371600" indent="1828800" fontAlgn="base" hangingPunct="0">
                <a:spcBef>
                  <a:spcPct val="0"/>
                </a:spcBef>
                <a:spcAft>
                  <a:spcPct val="0"/>
                </a:spcAft>
                <a:defRPr>
                  <a:solidFill>
                    <a:srgbClr val="000000"/>
                  </a:solidFill>
                  <a:latin typeface="Calibri" charset="0"/>
                  <a:ea typeface="Calibri" charset="0"/>
                  <a:cs typeface="Calibri" charset="0"/>
                  <a:sym typeface="Calibri" charset="0"/>
                </a:defRPr>
              </a:lvl8pPr>
              <a:lvl9pPr marL="1828800" indent="1828800" fontAlgn="base" hangingPunct="0">
                <a:spcBef>
                  <a:spcPct val="0"/>
                </a:spcBef>
                <a:spcAft>
                  <a:spcPct val="0"/>
                </a:spcAft>
                <a:defRPr>
                  <a:solidFill>
                    <a:srgbClr val="000000"/>
                  </a:solidFill>
                  <a:latin typeface="Calibri" charset="0"/>
                  <a:ea typeface="Calibri" charset="0"/>
                  <a:cs typeface="Calibri" charset="0"/>
                  <a:sym typeface="Calibri" charset="0"/>
                </a:defRPr>
              </a:lvl9pPr>
            </a:lstStyle>
            <a:p>
              <a:r>
                <a:rPr lang="it-IT" altLang="it-IT" sz="700"/>
                <a:t>Marta Ruffi</a:t>
              </a:r>
            </a:p>
          </p:txBody>
        </p:sp>
        <p:pic>
          <p:nvPicPr>
            <p:cNvPr id="24596" name="Picture 20" descr="pasted-image.tif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3754"/>
              <a:ext cx="178232" cy="1782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Tree>
    <p:extLst>
      <p:ext uri="{BB962C8B-B14F-4D97-AF65-F5344CB8AC3E}">
        <p14:creationId xmlns:p14="http://schemas.microsoft.com/office/powerpoint/2010/main" val="1771716785"/>
      </p:ext>
    </p:extLst>
  </p:cSld>
  <p:clrMapOvr>
    <a:masterClrMapping/>
  </p:clrMapOvr>
  <p:transition spd="med"/>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1" name="Picture 1" descr="metà campo.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387975" y="0"/>
            <a:ext cx="5278438" cy="685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25602" name="Line 2"/>
          <p:cNvSpPr>
            <a:spLocks noChangeShapeType="1"/>
          </p:cNvSpPr>
          <p:nvPr/>
        </p:nvSpPr>
        <p:spPr bwMode="auto">
          <a:xfrm>
            <a:off x="8213725" y="354014"/>
            <a:ext cx="0" cy="3317875"/>
          </a:xfrm>
          <a:prstGeom prst="line">
            <a:avLst/>
          </a:prstGeom>
          <a:noFill/>
          <a:ln w="25400" cap="flat" cmpd="sng">
            <a:solidFill>
              <a:srgbClr val="000000"/>
            </a:solidFill>
            <a:prstDash val="dot"/>
            <a:round/>
            <a:headEnd type="none" w="med" len="med"/>
            <a:tailEnd type="none" w="med" len="med"/>
          </a:ln>
          <a:effectLst>
            <a:outerShdw blurRad="38100" dist="20000" dir="5400000" algn="ctr" rotWithShape="0">
              <a:srgbClr val="000000">
                <a:alpha val="37999"/>
              </a:srgbClr>
            </a:outerShdw>
          </a:effectLst>
          <a:extLst>
            <a:ext uri="{909E8E84-426E-40DD-AFC4-6F175D3DCCD1}">
              <a14:hiddenFill xmlns:a14="http://schemas.microsoft.com/office/drawing/2010/main">
                <a:noFill/>
              </a14:hiddenFill>
            </a:ext>
          </a:extLst>
        </p:spPr>
        <p:txBody>
          <a:bodyPr lIns="45720" rIns="45720"/>
          <a:lstStyle/>
          <a:p>
            <a:endParaRPr lang="it-IT" altLang="it-IT"/>
          </a:p>
        </p:txBody>
      </p:sp>
      <p:sp>
        <p:nvSpPr>
          <p:cNvPr id="25603" name="Line 3"/>
          <p:cNvSpPr>
            <a:spLocks noChangeShapeType="1"/>
          </p:cNvSpPr>
          <p:nvPr/>
        </p:nvSpPr>
        <p:spPr bwMode="auto">
          <a:xfrm flipH="1">
            <a:off x="5524500" y="3671888"/>
            <a:ext cx="2730500" cy="0"/>
          </a:xfrm>
          <a:prstGeom prst="line">
            <a:avLst/>
          </a:prstGeom>
          <a:noFill/>
          <a:ln w="25400" cap="flat" cmpd="sng">
            <a:solidFill>
              <a:srgbClr val="000000"/>
            </a:solidFill>
            <a:prstDash val="dot"/>
            <a:round/>
            <a:headEnd type="none" w="med" len="med"/>
            <a:tailEnd type="none" w="med" len="med"/>
          </a:ln>
          <a:effectLst>
            <a:outerShdw blurRad="38100" dist="20000" dir="5400000" algn="ctr" rotWithShape="0">
              <a:srgbClr val="000000">
                <a:alpha val="37999"/>
              </a:srgbClr>
            </a:outerShdw>
          </a:effectLst>
          <a:extLst>
            <a:ext uri="{909E8E84-426E-40DD-AFC4-6F175D3DCCD1}">
              <a14:hiddenFill xmlns:a14="http://schemas.microsoft.com/office/drawing/2010/main">
                <a:noFill/>
              </a14:hiddenFill>
            </a:ext>
          </a:extLst>
        </p:spPr>
        <p:txBody>
          <a:bodyPr lIns="45720" rIns="45720"/>
          <a:lstStyle/>
          <a:p>
            <a:endParaRPr lang="it-IT" altLang="it-IT"/>
          </a:p>
        </p:txBody>
      </p:sp>
      <p:sp>
        <p:nvSpPr>
          <p:cNvPr id="25604" name="AutoShape 4"/>
          <p:cNvSpPr>
            <a:spLocks/>
          </p:cNvSpPr>
          <p:nvPr/>
        </p:nvSpPr>
        <p:spPr bwMode="auto">
          <a:xfrm>
            <a:off x="5878514" y="722313"/>
            <a:ext cx="301625" cy="273050"/>
          </a:xfrm>
          <a:prstGeom prst="diamond">
            <a:avLst/>
          </a:prstGeom>
          <a:solidFill>
            <a:srgbClr val="FFFF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25605" name="AutoShape 5"/>
          <p:cNvSpPr>
            <a:spLocks/>
          </p:cNvSpPr>
          <p:nvPr/>
        </p:nvSpPr>
        <p:spPr bwMode="auto">
          <a:xfrm>
            <a:off x="6605589" y="1120775"/>
            <a:ext cx="300037" cy="273050"/>
          </a:xfrm>
          <a:prstGeom prst="diamond">
            <a:avLst/>
          </a:prstGeom>
          <a:solidFill>
            <a:srgbClr val="FFFF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25606" name="AutoShape 6"/>
          <p:cNvSpPr>
            <a:spLocks/>
          </p:cNvSpPr>
          <p:nvPr/>
        </p:nvSpPr>
        <p:spPr bwMode="auto">
          <a:xfrm>
            <a:off x="7110414" y="738188"/>
            <a:ext cx="300037" cy="273050"/>
          </a:xfrm>
          <a:prstGeom prst="diamond">
            <a:avLst/>
          </a:prstGeom>
          <a:solidFill>
            <a:srgbClr val="FFFF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25607" name="AutoShape 7"/>
          <p:cNvSpPr>
            <a:spLocks/>
          </p:cNvSpPr>
          <p:nvPr/>
        </p:nvSpPr>
        <p:spPr bwMode="auto">
          <a:xfrm>
            <a:off x="6030914" y="2390775"/>
            <a:ext cx="301625" cy="273050"/>
          </a:xfrm>
          <a:prstGeom prst="diamond">
            <a:avLst/>
          </a:prstGeom>
          <a:solidFill>
            <a:srgbClr val="FFFF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25608" name="AutoShape 8"/>
          <p:cNvSpPr>
            <a:spLocks/>
          </p:cNvSpPr>
          <p:nvPr/>
        </p:nvSpPr>
        <p:spPr bwMode="auto">
          <a:xfrm>
            <a:off x="6648451" y="1957388"/>
            <a:ext cx="212725" cy="24765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3712"/>
                </a:moveTo>
                <a:lnTo>
                  <a:pt x="5724" y="0"/>
                </a:lnTo>
                <a:lnTo>
                  <a:pt x="10800" y="5719"/>
                </a:lnTo>
                <a:lnTo>
                  <a:pt x="15876" y="0"/>
                </a:lnTo>
                <a:lnTo>
                  <a:pt x="21600" y="3712"/>
                </a:lnTo>
                <a:lnTo>
                  <a:pt x="15310" y="10800"/>
                </a:lnTo>
                <a:lnTo>
                  <a:pt x="21600" y="17888"/>
                </a:lnTo>
                <a:lnTo>
                  <a:pt x="15876" y="21600"/>
                </a:lnTo>
                <a:lnTo>
                  <a:pt x="10800" y="15881"/>
                </a:lnTo>
                <a:lnTo>
                  <a:pt x="5724" y="21600"/>
                </a:lnTo>
                <a:lnTo>
                  <a:pt x="0" y="17888"/>
                </a:lnTo>
                <a:lnTo>
                  <a:pt x="6290" y="10800"/>
                </a:lnTo>
                <a:close/>
              </a:path>
            </a:pathLst>
          </a:custGeom>
          <a:solidFill>
            <a:srgbClr val="FF00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25609" name="AutoShape 9"/>
          <p:cNvSpPr>
            <a:spLocks/>
          </p:cNvSpPr>
          <p:nvPr/>
        </p:nvSpPr>
        <p:spPr bwMode="auto">
          <a:xfrm>
            <a:off x="7566026" y="2465388"/>
            <a:ext cx="212725" cy="24765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3712"/>
                </a:moveTo>
                <a:lnTo>
                  <a:pt x="5724" y="0"/>
                </a:lnTo>
                <a:lnTo>
                  <a:pt x="10800" y="5719"/>
                </a:lnTo>
                <a:lnTo>
                  <a:pt x="15876" y="0"/>
                </a:lnTo>
                <a:lnTo>
                  <a:pt x="21600" y="3712"/>
                </a:lnTo>
                <a:lnTo>
                  <a:pt x="15310" y="10800"/>
                </a:lnTo>
                <a:lnTo>
                  <a:pt x="21600" y="17888"/>
                </a:lnTo>
                <a:lnTo>
                  <a:pt x="15876" y="21600"/>
                </a:lnTo>
                <a:lnTo>
                  <a:pt x="10800" y="15881"/>
                </a:lnTo>
                <a:lnTo>
                  <a:pt x="5724" y="21600"/>
                </a:lnTo>
                <a:lnTo>
                  <a:pt x="0" y="17888"/>
                </a:lnTo>
                <a:lnTo>
                  <a:pt x="6290" y="10800"/>
                </a:lnTo>
                <a:close/>
              </a:path>
            </a:pathLst>
          </a:custGeom>
          <a:solidFill>
            <a:srgbClr val="FF00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25610" name="AutoShape 10"/>
          <p:cNvSpPr>
            <a:spLocks/>
          </p:cNvSpPr>
          <p:nvPr/>
        </p:nvSpPr>
        <p:spPr bwMode="auto">
          <a:xfrm>
            <a:off x="5911851" y="1560514"/>
            <a:ext cx="212725" cy="24923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3712"/>
                </a:moveTo>
                <a:lnTo>
                  <a:pt x="5724" y="0"/>
                </a:lnTo>
                <a:lnTo>
                  <a:pt x="10800" y="5719"/>
                </a:lnTo>
                <a:lnTo>
                  <a:pt x="15876" y="0"/>
                </a:lnTo>
                <a:lnTo>
                  <a:pt x="21600" y="3712"/>
                </a:lnTo>
                <a:lnTo>
                  <a:pt x="15310" y="10800"/>
                </a:lnTo>
                <a:lnTo>
                  <a:pt x="21600" y="17888"/>
                </a:lnTo>
                <a:lnTo>
                  <a:pt x="15876" y="21600"/>
                </a:lnTo>
                <a:lnTo>
                  <a:pt x="10800" y="15881"/>
                </a:lnTo>
                <a:lnTo>
                  <a:pt x="5724" y="21600"/>
                </a:lnTo>
                <a:lnTo>
                  <a:pt x="0" y="17888"/>
                </a:lnTo>
                <a:lnTo>
                  <a:pt x="6290" y="10800"/>
                </a:lnTo>
                <a:close/>
              </a:path>
            </a:pathLst>
          </a:custGeom>
          <a:solidFill>
            <a:srgbClr val="FF00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25611" name="AutoShape 11"/>
          <p:cNvSpPr>
            <a:spLocks/>
          </p:cNvSpPr>
          <p:nvPr/>
        </p:nvSpPr>
        <p:spPr bwMode="auto">
          <a:xfrm>
            <a:off x="7416800" y="1270000"/>
            <a:ext cx="211138" cy="24765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3712"/>
                </a:moveTo>
                <a:lnTo>
                  <a:pt x="5724" y="0"/>
                </a:lnTo>
                <a:lnTo>
                  <a:pt x="10800" y="5719"/>
                </a:lnTo>
                <a:lnTo>
                  <a:pt x="15876" y="0"/>
                </a:lnTo>
                <a:lnTo>
                  <a:pt x="21600" y="3712"/>
                </a:lnTo>
                <a:lnTo>
                  <a:pt x="15310" y="10800"/>
                </a:lnTo>
                <a:lnTo>
                  <a:pt x="21600" y="17888"/>
                </a:lnTo>
                <a:lnTo>
                  <a:pt x="15876" y="21600"/>
                </a:lnTo>
                <a:lnTo>
                  <a:pt x="10800" y="15881"/>
                </a:lnTo>
                <a:lnTo>
                  <a:pt x="5724" y="21600"/>
                </a:lnTo>
                <a:lnTo>
                  <a:pt x="0" y="17888"/>
                </a:lnTo>
                <a:lnTo>
                  <a:pt x="6290" y="10800"/>
                </a:lnTo>
                <a:close/>
              </a:path>
            </a:pathLst>
          </a:custGeom>
          <a:solidFill>
            <a:srgbClr val="FF00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25612" name="Rectangle 12"/>
          <p:cNvSpPr>
            <a:spLocks/>
          </p:cNvSpPr>
          <p:nvPr/>
        </p:nvSpPr>
        <p:spPr bwMode="auto">
          <a:xfrm>
            <a:off x="1919289" y="722314"/>
            <a:ext cx="3468687" cy="50577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spAutoFit/>
          </a:bodyPr>
          <a:lstStyle>
            <a:lvl1pPr marL="123825" indent="-123825">
              <a:defRPr>
                <a:solidFill>
                  <a:srgbClr val="000000"/>
                </a:solidFill>
                <a:latin typeface="Calibri" charset="0"/>
                <a:ea typeface="Calibri" charset="0"/>
                <a:cs typeface="Calibri" charset="0"/>
                <a:sym typeface="Calibri" charset="0"/>
              </a:defRPr>
            </a:lvl1pPr>
            <a:lvl2pPr>
              <a:defRPr>
                <a:solidFill>
                  <a:srgbClr val="000000"/>
                </a:solidFill>
                <a:latin typeface="Calibri" charset="0"/>
                <a:ea typeface="Calibri" charset="0"/>
                <a:cs typeface="Calibri" charset="0"/>
                <a:sym typeface="Calibri" charset="0"/>
              </a:defRPr>
            </a:lvl2pPr>
            <a:lvl3pPr>
              <a:defRPr>
                <a:solidFill>
                  <a:srgbClr val="000000"/>
                </a:solidFill>
                <a:latin typeface="Calibri" charset="0"/>
                <a:ea typeface="Calibri" charset="0"/>
                <a:cs typeface="Calibri" charset="0"/>
                <a:sym typeface="Calibri" charset="0"/>
              </a:defRPr>
            </a:lvl3pPr>
            <a:lvl4pPr>
              <a:defRPr>
                <a:solidFill>
                  <a:srgbClr val="000000"/>
                </a:solidFill>
                <a:latin typeface="Calibri" charset="0"/>
                <a:ea typeface="Calibri" charset="0"/>
                <a:cs typeface="Calibri" charset="0"/>
                <a:sym typeface="Calibri" charset="0"/>
              </a:defRPr>
            </a:lvl4pPr>
            <a:lvl5pPr>
              <a:defRPr>
                <a:solidFill>
                  <a:srgbClr val="000000"/>
                </a:solidFill>
                <a:latin typeface="Calibri" charset="0"/>
                <a:ea typeface="Calibri" charset="0"/>
                <a:cs typeface="Calibri" charset="0"/>
                <a:sym typeface="Calibri" charset="0"/>
              </a:defRPr>
            </a:lvl5pPr>
            <a:lvl6pPr marL="457200" indent="1828800" defTabSz="457200" fontAlgn="base" hangingPunct="0">
              <a:spcBef>
                <a:spcPct val="0"/>
              </a:spcBef>
              <a:spcAft>
                <a:spcPct val="0"/>
              </a:spcAft>
              <a:defRPr>
                <a:solidFill>
                  <a:srgbClr val="000000"/>
                </a:solidFill>
                <a:latin typeface="Calibri" charset="0"/>
                <a:ea typeface="Calibri" charset="0"/>
                <a:cs typeface="Calibri" charset="0"/>
                <a:sym typeface="Calibri" charset="0"/>
              </a:defRPr>
            </a:lvl6pPr>
            <a:lvl7pPr marL="914400" indent="1828800" defTabSz="457200" fontAlgn="base" hangingPunct="0">
              <a:spcBef>
                <a:spcPct val="0"/>
              </a:spcBef>
              <a:spcAft>
                <a:spcPct val="0"/>
              </a:spcAft>
              <a:defRPr>
                <a:solidFill>
                  <a:srgbClr val="000000"/>
                </a:solidFill>
                <a:latin typeface="Calibri" charset="0"/>
                <a:ea typeface="Calibri" charset="0"/>
                <a:cs typeface="Calibri" charset="0"/>
                <a:sym typeface="Calibri" charset="0"/>
              </a:defRPr>
            </a:lvl7pPr>
            <a:lvl8pPr marL="1371600" indent="1828800" defTabSz="457200" fontAlgn="base" hangingPunct="0">
              <a:spcBef>
                <a:spcPct val="0"/>
              </a:spcBef>
              <a:spcAft>
                <a:spcPct val="0"/>
              </a:spcAft>
              <a:defRPr>
                <a:solidFill>
                  <a:srgbClr val="000000"/>
                </a:solidFill>
                <a:latin typeface="Calibri" charset="0"/>
                <a:ea typeface="Calibri" charset="0"/>
                <a:cs typeface="Calibri" charset="0"/>
                <a:sym typeface="Calibri" charset="0"/>
              </a:defRPr>
            </a:lvl8pPr>
            <a:lvl9pPr marL="1828800" indent="1828800" defTabSz="457200" fontAlgn="base" hangingPunct="0">
              <a:spcBef>
                <a:spcPct val="0"/>
              </a:spcBef>
              <a:spcAft>
                <a:spcPct val="0"/>
              </a:spcAft>
              <a:defRPr>
                <a:solidFill>
                  <a:srgbClr val="000000"/>
                </a:solidFill>
                <a:latin typeface="Calibri" charset="0"/>
                <a:ea typeface="Calibri" charset="0"/>
                <a:cs typeface="Calibri" charset="0"/>
                <a:sym typeface="Calibri" charset="0"/>
              </a:defRPr>
            </a:lvl9pPr>
          </a:lstStyle>
          <a:p>
            <a:r>
              <a:rPr lang="it-IT" altLang="it-IT" sz="2000">
                <a:solidFill>
                  <a:srgbClr val="FF0000"/>
                </a:solidFill>
              </a:rPr>
              <a:t>GAME FORM</a:t>
            </a:r>
          </a:p>
          <a:p>
            <a:endParaRPr lang="it-IT" altLang="it-IT" sz="2000">
              <a:solidFill>
                <a:srgbClr val="FF0000"/>
              </a:solidFill>
            </a:endParaRPr>
          </a:p>
          <a:p>
            <a:r>
              <a:rPr lang="it-IT" altLang="it-IT" sz="2000">
                <a:solidFill>
                  <a:srgbClr val="FF0000"/>
                </a:solidFill>
              </a:rPr>
              <a:t>EXERCISE N°10</a:t>
            </a:r>
          </a:p>
          <a:p>
            <a:r>
              <a:rPr lang="it-IT" altLang="it-IT" sz="2000">
                <a:solidFill>
                  <a:srgbClr val="FF0000"/>
                </a:solidFill>
              </a:rPr>
              <a:t>4VS4</a:t>
            </a:r>
          </a:p>
          <a:p>
            <a:r>
              <a:rPr lang="it-IT" altLang="it-IT" sz="2000"/>
              <a:t>Simple exercise. Each team to make three points will have to make 5 steps .If a team hits the ball and twice in the same action ,will remove a point to your score.</a:t>
            </a:r>
          </a:p>
          <a:p>
            <a:endParaRPr lang="it-IT" altLang="it-IT" sz="2000">
              <a:solidFill>
                <a:srgbClr val="FF0000"/>
              </a:solidFill>
            </a:endParaRPr>
          </a:p>
          <a:p>
            <a:r>
              <a:rPr lang="it-IT" altLang="it-IT" sz="2000">
                <a:solidFill>
                  <a:srgbClr val="FF0000"/>
                </a:solidFill>
              </a:rPr>
              <a:t>SKILL AQUISITION</a:t>
            </a:r>
          </a:p>
          <a:p>
            <a:pPr>
              <a:buSzPct val="100000"/>
              <a:buFontTx/>
              <a:buChar char="-"/>
            </a:pPr>
            <a:r>
              <a:rPr lang="it-IT" altLang="it-IT" sz="2000"/>
              <a:t>Block Tackle</a:t>
            </a:r>
          </a:p>
          <a:p>
            <a:pPr>
              <a:buSzPct val="100000"/>
              <a:buFontTx/>
              <a:buChar char="-"/>
            </a:pPr>
            <a:r>
              <a:rPr lang="it-IT" altLang="it-IT" sz="2000"/>
              <a:t>Jab</a:t>
            </a:r>
          </a:p>
          <a:p>
            <a:pPr>
              <a:buSzPct val="100000"/>
              <a:buFontTx/>
              <a:buChar char="-"/>
            </a:pPr>
            <a:r>
              <a:rPr lang="it-IT" altLang="it-IT" sz="2000"/>
              <a:t>Push</a:t>
            </a:r>
          </a:p>
          <a:p>
            <a:pPr>
              <a:buSzPct val="100000"/>
              <a:buFontTx/>
              <a:buChar char="-"/>
            </a:pPr>
            <a:r>
              <a:rPr lang="it-IT" altLang="it-IT" sz="2000"/>
              <a:t>Movement whitout ball</a:t>
            </a:r>
          </a:p>
        </p:txBody>
      </p:sp>
      <p:grpSp>
        <p:nvGrpSpPr>
          <p:cNvPr id="25613" name="Group 13"/>
          <p:cNvGrpSpPr>
            <a:grpSpLocks/>
          </p:cNvGrpSpPr>
          <p:nvPr/>
        </p:nvGrpSpPr>
        <p:grpSpPr bwMode="auto">
          <a:xfrm>
            <a:off x="1998663" y="6500815"/>
            <a:ext cx="684020" cy="200055"/>
            <a:chOff x="0" y="0"/>
            <a:chExt cx="684292" cy="200988"/>
          </a:xfrm>
        </p:grpSpPr>
        <p:sp>
          <p:nvSpPr>
            <p:cNvPr id="25614" name="Rectangle 14"/>
            <p:cNvSpPr>
              <a:spLocks/>
            </p:cNvSpPr>
            <p:nvPr/>
          </p:nvSpPr>
          <p:spPr bwMode="auto">
            <a:xfrm>
              <a:off x="174975" y="0"/>
              <a:ext cx="509317" cy="2009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lvl1pPr>
                <a:defRPr>
                  <a:solidFill>
                    <a:srgbClr val="000000"/>
                  </a:solidFill>
                  <a:latin typeface="Calibri" charset="0"/>
                  <a:ea typeface="Calibri" charset="0"/>
                  <a:cs typeface="Calibri" charset="0"/>
                  <a:sym typeface="Calibri" charset="0"/>
                </a:defRPr>
              </a:lvl1pPr>
              <a:lvl2pPr>
                <a:defRPr>
                  <a:solidFill>
                    <a:srgbClr val="000000"/>
                  </a:solidFill>
                  <a:latin typeface="Calibri" charset="0"/>
                  <a:ea typeface="Calibri" charset="0"/>
                  <a:cs typeface="Calibri" charset="0"/>
                  <a:sym typeface="Calibri" charset="0"/>
                </a:defRPr>
              </a:lvl2pPr>
              <a:lvl3pPr>
                <a:defRPr>
                  <a:solidFill>
                    <a:srgbClr val="000000"/>
                  </a:solidFill>
                  <a:latin typeface="Calibri" charset="0"/>
                  <a:ea typeface="Calibri" charset="0"/>
                  <a:cs typeface="Calibri" charset="0"/>
                  <a:sym typeface="Calibri" charset="0"/>
                </a:defRPr>
              </a:lvl3pPr>
              <a:lvl4pPr>
                <a:defRPr>
                  <a:solidFill>
                    <a:srgbClr val="000000"/>
                  </a:solidFill>
                  <a:latin typeface="Calibri" charset="0"/>
                  <a:ea typeface="Calibri" charset="0"/>
                  <a:cs typeface="Calibri" charset="0"/>
                  <a:sym typeface="Calibri" charset="0"/>
                </a:defRPr>
              </a:lvl4pPr>
              <a:lvl5pPr>
                <a:defRPr>
                  <a:solidFill>
                    <a:srgbClr val="000000"/>
                  </a:solidFill>
                  <a:latin typeface="Calibri" charset="0"/>
                  <a:ea typeface="Calibri" charset="0"/>
                  <a:cs typeface="Calibri" charset="0"/>
                  <a:sym typeface="Calibri" charset="0"/>
                </a:defRPr>
              </a:lvl5pPr>
              <a:lvl6pPr marL="457200" indent="1828800" fontAlgn="base" hangingPunct="0">
                <a:spcBef>
                  <a:spcPct val="0"/>
                </a:spcBef>
                <a:spcAft>
                  <a:spcPct val="0"/>
                </a:spcAft>
                <a:defRPr>
                  <a:solidFill>
                    <a:srgbClr val="000000"/>
                  </a:solidFill>
                  <a:latin typeface="Calibri" charset="0"/>
                  <a:ea typeface="Calibri" charset="0"/>
                  <a:cs typeface="Calibri" charset="0"/>
                  <a:sym typeface="Calibri" charset="0"/>
                </a:defRPr>
              </a:lvl6pPr>
              <a:lvl7pPr marL="914400" indent="1828800" fontAlgn="base" hangingPunct="0">
                <a:spcBef>
                  <a:spcPct val="0"/>
                </a:spcBef>
                <a:spcAft>
                  <a:spcPct val="0"/>
                </a:spcAft>
                <a:defRPr>
                  <a:solidFill>
                    <a:srgbClr val="000000"/>
                  </a:solidFill>
                  <a:latin typeface="Calibri" charset="0"/>
                  <a:ea typeface="Calibri" charset="0"/>
                  <a:cs typeface="Calibri" charset="0"/>
                  <a:sym typeface="Calibri" charset="0"/>
                </a:defRPr>
              </a:lvl7pPr>
              <a:lvl8pPr marL="1371600" indent="1828800" fontAlgn="base" hangingPunct="0">
                <a:spcBef>
                  <a:spcPct val="0"/>
                </a:spcBef>
                <a:spcAft>
                  <a:spcPct val="0"/>
                </a:spcAft>
                <a:defRPr>
                  <a:solidFill>
                    <a:srgbClr val="000000"/>
                  </a:solidFill>
                  <a:latin typeface="Calibri" charset="0"/>
                  <a:ea typeface="Calibri" charset="0"/>
                  <a:cs typeface="Calibri" charset="0"/>
                  <a:sym typeface="Calibri" charset="0"/>
                </a:defRPr>
              </a:lvl8pPr>
              <a:lvl9pPr marL="1828800" indent="1828800" fontAlgn="base" hangingPunct="0">
                <a:spcBef>
                  <a:spcPct val="0"/>
                </a:spcBef>
                <a:spcAft>
                  <a:spcPct val="0"/>
                </a:spcAft>
                <a:defRPr>
                  <a:solidFill>
                    <a:srgbClr val="000000"/>
                  </a:solidFill>
                  <a:latin typeface="Calibri" charset="0"/>
                  <a:ea typeface="Calibri" charset="0"/>
                  <a:cs typeface="Calibri" charset="0"/>
                  <a:sym typeface="Calibri" charset="0"/>
                </a:defRPr>
              </a:lvl9pPr>
            </a:lstStyle>
            <a:p>
              <a:r>
                <a:rPr lang="it-IT" altLang="it-IT" sz="700"/>
                <a:t>Marta Ruffi</a:t>
              </a:r>
            </a:p>
          </p:txBody>
        </p:sp>
        <p:pic>
          <p:nvPicPr>
            <p:cNvPr id="25615" name="Picture 15" descr="pasted-image.tif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3754"/>
              <a:ext cx="178232" cy="1782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Tree>
    <p:extLst>
      <p:ext uri="{BB962C8B-B14F-4D97-AF65-F5344CB8AC3E}">
        <p14:creationId xmlns:p14="http://schemas.microsoft.com/office/powerpoint/2010/main" val="235756193"/>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5" name="Picture 1" descr="image2.jpe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398544" y="254000"/>
            <a:ext cx="4488656" cy="634920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nvGrpSpPr>
          <p:cNvPr id="16386" name="Group 2"/>
          <p:cNvGrpSpPr>
            <a:grpSpLocks/>
          </p:cNvGrpSpPr>
          <p:nvPr/>
        </p:nvGrpSpPr>
        <p:grpSpPr bwMode="auto">
          <a:xfrm>
            <a:off x="2880519" y="171450"/>
            <a:ext cx="1620044" cy="653072"/>
            <a:chOff x="0" y="0"/>
            <a:chExt cx="3240005" cy="1305741"/>
          </a:xfrm>
        </p:grpSpPr>
        <p:sp>
          <p:nvSpPr>
            <p:cNvPr id="16387" name="Rectangle 3"/>
            <p:cNvSpPr>
              <a:spLocks/>
            </p:cNvSpPr>
            <p:nvPr/>
          </p:nvSpPr>
          <p:spPr bwMode="auto">
            <a:xfrm>
              <a:off x="0" y="0"/>
              <a:ext cx="3240005" cy="1305741"/>
            </a:xfrm>
            <a:prstGeom prst="rect">
              <a:avLst/>
            </a:prstGeom>
            <a:solidFill>
              <a:srgbClr val="F76028"/>
            </a:solidFill>
            <a:ln w="9525" cap="flat" cmpd="sng">
              <a:solidFill>
                <a:srgbClr val="F95815"/>
              </a:solidFill>
              <a:prstDash val="solid"/>
              <a:round/>
              <a:headEnd type="none" w="med" len="med"/>
              <a:tailEnd type="none" w="med" len="med"/>
            </a:ln>
            <a:effectLst>
              <a:outerShdw blurRad="38100" dist="23000" dir="5400000" algn="ctr" rotWithShape="0">
                <a:srgbClr val="000000">
                  <a:alpha val="34999"/>
                </a:srgbClr>
              </a:outerShdw>
            </a:effectLst>
          </p:spPr>
          <p:txBody>
            <a:bodyPr lIns="25400" tIns="25400" rIns="25400" bIns="25400" anchor="ctr"/>
            <a:lstStyle>
              <a:lvl1pPr defTabSz="457200">
                <a:defRPr sz="5000">
                  <a:solidFill>
                    <a:srgbClr val="000000"/>
                  </a:solidFill>
                  <a:latin typeface="Helvetica" charset="0"/>
                  <a:ea typeface="Helvetica" charset="0"/>
                  <a:cs typeface="Helvetica" charset="0"/>
                  <a:sym typeface="Helvetica" charset="0"/>
                </a:defRPr>
              </a:lvl1pPr>
              <a:lvl2pPr defTabSz="457200">
                <a:defRPr sz="5000">
                  <a:solidFill>
                    <a:srgbClr val="000000"/>
                  </a:solidFill>
                  <a:latin typeface="Helvetica" charset="0"/>
                  <a:ea typeface="Helvetica" charset="0"/>
                  <a:cs typeface="Helvetica" charset="0"/>
                  <a:sym typeface="Helvetica" charset="0"/>
                </a:defRPr>
              </a:lvl2pPr>
              <a:lvl3pPr defTabSz="457200">
                <a:defRPr sz="5000">
                  <a:solidFill>
                    <a:srgbClr val="000000"/>
                  </a:solidFill>
                  <a:latin typeface="Helvetica" charset="0"/>
                  <a:ea typeface="Helvetica" charset="0"/>
                  <a:cs typeface="Helvetica" charset="0"/>
                  <a:sym typeface="Helvetica" charset="0"/>
                </a:defRPr>
              </a:lvl3pPr>
              <a:lvl4pPr defTabSz="457200">
                <a:defRPr sz="5000">
                  <a:solidFill>
                    <a:srgbClr val="000000"/>
                  </a:solidFill>
                  <a:latin typeface="Helvetica" charset="0"/>
                  <a:ea typeface="Helvetica" charset="0"/>
                  <a:cs typeface="Helvetica" charset="0"/>
                  <a:sym typeface="Helvetica" charset="0"/>
                </a:defRPr>
              </a:lvl4pPr>
              <a:lvl5pPr defTabSz="457200">
                <a:defRPr sz="5000">
                  <a:solidFill>
                    <a:srgbClr val="000000"/>
                  </a:solidFill>
                  <a:latin typeface="Helvetica" charset="0"/>
                  <a:ea typeface="Helvetica" charset="0"/>
                  <a:cs typeface="Helvetica" charset="0"/>
                  <a:sym typeface="Helvetica" charset="0"/>
                </a:defRPr>
              </a:lvl5pPr>
              <a:lvl6pPr marL="457200" algn="ctr" defTabSz="457200"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6pPr>
              <a:lvl7pPr marL="914400" algn="ctr" defTabSz="457200"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7pPr>
              <a:lvl8pPr marL="1371600" algn="ctr" defTabSz="457200"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8pPr>
              <a:lvl9pPr marL="1828800" algn="ctr" defTabSz="457200"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9pPr>
            </a:lstStyle>
            <a:p>
              <a:endParaRPr lang="it-IT" altLang="it-IT" sz="1500">
                <a:solidFill>
                  <a:srgbClr val="FFFFFF"/>
                </a:solidFill>
                <a:latin typeface="Calibri" charset="0"/>
                <a:ea typeface="Calibri" charset="0"/>
                <a:cs typeface="Calibri" charset="0"/>
                <a:sym typeface="Calibri" charset="0"/>
              </a:endParaRPr>
            </a:p>
          </p:txBody>
        </p:sp>
        <p:sp>
          <p:nvSpPr>
            <p:cNvPr id="16388" name="Rectangle 4"/>
            <p:cNvSpPr>
              <a:spLocks/>
            </p:cNvSpPr>
            <p:nvPr/>
          </p:nvSpPr>
          <p:spPr bwMode="auto">
            <a:xfrm>
              <a:off x="520939" y="382806"/>
              <a:ext cx="2198126" cy="55382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59" tIns="22859" rIns="22859" bIns="22859">
              <a:spAutoFit/>
            </a:bodyPr>
            <a:lstStyle>
              <a:lvl1pPr defTabSz="457200">
                <a:defRPr sz="5000">
                  <a:solidFill>
                    <a:srgbClr val="000000"/>
                  </a:solidFill>
                  <a:latin typeface="Helvetica" charset="0"/>
                  <a:ea typeface="Helvetica" charset="0"/>
                  <a:cs typeface="Helvetica" charset="0"/>
                  <a:sym typeface="Helvetica" charset="0"/>
                </a:defRPr>
              </a:lvl1pPr>
              <a:lvl2pPr defTabSz="457200">
                <a:defRPr sz="5000">
                  <a:solidFill>
                    <a:srgbClr val="000000"/>
                  </a:solidFill>
                  <a:latin typeface="Helvetica" charset="0"/>
                  <a:ea typeface="Helvetica" charset="0"/>
                  <a:cs typeface="Helvetica" charset="0"/>
                  <a:sym typeface="Helvetica" charset="0"/>
                </a:defRPr>
              </a:lvl2pPr>
              <a:lvl3pPr defTabSz="457200">
                <a:defRPr sz="5000">
                  <a:solidFill>
                    <a:srgbClr val="000000"/>
                  </a:solidFill>
                  <a:latin typeface="Helvetica" charset="0"/>
                  <a:ea typeface="Helvetica" charset="0"/>
                  <a:cs typeface="Helvetica" charset="0"/>
                  <a:sym typeface="Helvetica" charset="0"/>
                </a:defRPr>
              </a:lvl3pPr>
              <a:lvl4pPr defTabSz="457200">
                <a:defRPr sz="5000">
                  <a:solidFill>
                    <a:srgbClr val="000000"/>
                  </a:solidFill>
                  <a:latin typeface="Helvetica" charset="0"/>
                  <a:ea typeface="Helvetica" charset="0"/>
                  <a:cs typeface="Helvetica" charset="0"/>
                  <a:sym typeface="Helvetica" charset="0"/>
                </a:defRPr>
              </a:lvl4pPr>
              <a:lvl5pPr defTabSz="457200">
                <a:defRPr sz="5000">
                  <a:solidFill>
                    <a:srgbClr val="000000"/>
                  </a:solidFill>
                  <a:latin typeface="Helvetica" charset="0"/>
                  <a:ea typeface="Helvetica" charset="0"/>
                  <a:cs typeface="Helvetica" charset="0"/>
                  <a:sym typeface="Helvetica" charset="0"/>
                </a:defRPr>
              </a:lvl5pPr>
              <a:lvl6pPr marL="457200" algn="ctr" defTabSz="457200"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6pPr>
              <a:lvl7pPr marL="914400" algn="ctr" defTabSz="457200"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7pPr>
              <a:lvl8pPr marL="1371600" algn="ctr" defTabSz="457200"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8pPr>
              <a:lvl9pPr marL="1828800" algn="ctr" defTabSz="457200"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9pPr>
            </a:lstStyle>
            <a:p>
              <a:pPr algn="l"/>
              <a:r>
                <a:rPr lang="it-IT" altLang="it-IT" sz="1500" b="1" i="1">
                  <a:latin typeface="Calibri" charset="0"/>
                  <a:ea typeface="Calibri" charset="0"/>
                  <a:cs typeface="Calibri" charset="0"/>
                  <a:sym typeface="Calibri" charset="0"/>
                </a:rPr>
                <a:t>Game Phase</a:t>
              </a:r>
            </a:p>
          </p:txBody>
        </p:sp>
      </p:grpSp>
      <p:sp>
        <p:nvSpPr>
          <p:cNvPr id="16389" name="AutoShape 5"/>
          <p:cNvSpPr>
            <a:spLocks/>
          </p:cNvSpPr>
          <p:nvPr/>
        </p:nvSpPr>
        <p:spPr bwMode="auto">
          <a:xfrm>
            <a:off x="9309894" y="4532313"/>
            <a:ext cx="166688" cy="1984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16390" name="AutoShape 6"/>
          <p:cNvSpPr>
            <a:spLocks/>
          </p:cNvSpPr>
          <p:nvPr/>
        </p:nvSpPr>
        <p:spPr bwMode="auto">
          <a:xfrm>
            <a:off x="7585869" y="4532313"/>
            <a:ext cx="166688" cy="1984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16391" name="AutoShape 7"/>
          <p:cNvSpPr>
            <a:spLocks/>
          </p:cNvSpPr>
          <p:nvPr/>
        </p:nvSpPr>
        <p:spPr bwMode="auto">
          <a:xfrm>
            <a:off x="7585869" y="1965325"/>
            <a:ext cx="166688" cy="1984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16392" name="AutoShape 8"/>
          <p:cNvSpPr>
            <a:spLocks/>
          </p:cNvSpPr>
          <p:nvPr/>
        </p:nvSpPr>
        <p:spPr bwMode="auto">
          <a:xfrm>
            <a:off x="9309894" y="1992313"/>
            <a:ext cx="166688" cy="1984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16393" name="AutoShape 9"/>
          <p:cNvSpPr>
            <a:spLocks/>
          </p:cNvSpPr>
          <p:nvPr/>
        </p:nvSpPr>
        <p:spPr bwMode="auto">
          <a:xfrm>
            <a:off x="7585869" y="5230813"/>
            <a:ext cx="166688" cy="1984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16394" name="AutoShape 10"/>
          <p:cNvSpPr>
            <a:spLocks/>
          </p:cNvSpPr>
          <p:nvPr/>
        </p:nvSpPr>
        <p:spPr bwMode="auto">
          <a:xfrm>
            <a:off x="9309894" y="5230813"/>
            <a:ext cx="166688" cy="1984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16395" name="AutoShape 11"/>
          <p:cNvSpPr>
            <a:spLocks/>
          </p:cNvSpPr>
          <p:nvPr/>
        </p:nvSpPr>
        <p:spPr bwMode="auto">
          <a:xfrm>
            <a:off x="7585869" y="1433513"/>
            <a:ext cx="166688" cy="1984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16396" name="AutoShape 12"/>
          <p:cNvSpPr>
            <a:spLocks/>
          </p:cNvSpPr>
          <p:nvPr/>
        </p:nvSpPr>
        <p:spPr bwMode="auto">
          <a:xfrm>
            <a:off x="9309894" y="1433513"/>
            <a:ext cx="166688" cy="1984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16397" name="Oval 13"/>
          <p:cNvSpPr>
            <a:spLocks/>
          </p:cNvSpPr>
          <p:nvPr/>
        </p:nvSpPr>
        <p:spPr bwMode="auto">
          <a:xfrm>
            <a:off x="8102600" y="4931569"/>
            <a:ext cx="205582" cy="186531"/>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16398" name="Oval 14"/>
          <p:cNvSpPr>
            <a:spLocks/>
          </p:cNvSpPr>
          <p:nvPr/>
        </p:nvSpPr>
        <p:spPr bwMode="auto">
          <a:xfrm>
            <a:off x="8866982" y="3686969"/>
            <a:ext cx="204788" cy="186531"/>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16399" name="Oval 15"/>
          <p:cNvSpPr>
            <a:spLocks/>
          </p:cNvSpPr>
          <p:nvPr/>
        </p:nvSpPr>
        <p:spPr bwMode="auto">
          <a:xfrm>
            <a:off x="8308182" y="2256632"/>
            <a:ext cx="204788" cy="186531"/>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16400" name="Oval 16"/>
          <p:cNvSpPr>
            <a:spLocks/>
          </p:cNvSpPr>
          <p:nvPr/>
        </p:nvSpPr>
        <p:spPr bwMode="auto">
          <a:xfrm>
            <a:off x="8174832" y="4438650"/>
            <a:ext cx="204788" cy="186532"/>
          </a:xfrm>
          <a:prstGeom prst="ellipse">
            <a:avLst/>
          </a:prstGeom>
          <a:solidFill>
            <a:srgbClr val="3366FF"/>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16401" name="Oval 17"/>
          <p:cNvSpPr>
            <a:spLocks/>
          </p:cNvSpPr>
          <p:nvPr/>
        </p:nvSpPr>
        <p:spPr bwMode="auto">
          <a:xfrm>
            <a:off x="8539957" y="3513932"/>
            <a:ext cx="204788" cy="185738"/>
          </a:xfrm>
          <a:prstGeom prst="ellipse">
            <a:avLst/>
          </a:prstGeom>
          <a:solidFill>
            <a:srgbClr val="3366FF"/>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16402" name="Oval 18"/>
          <p:cNvSpPr>
            <a:spLocks/>
          </p:cNvSpPr>
          <p:nvPr/>
        </p:nvSpPr>
        <p:spPr bwMode="auto">
          <a:xfrm>
            <a:off x="8205788" y="2912269"/>
            <a:ext cx="204788" cy="186531"/>
          </a:xfrm>
          <a:prstGeom prst="ellipse">
            <a:avLst/>
          </a:prstGeom>
          <a:solidFill>
            <a:srgbClr val="3366FF"/>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grpSp>
        <p:nvGrpSpPr>
          <p:cNvPr id="16403" name="Group 19"/>
          <p:cNvGrpSpPr>
            <a:grpSpLocks/>
          </p:cNvGrpSpPr>
          <p:nvPr/>
        </p:nvGrpSpPr>
        <p:grpSpPr bwMode="auto">
          <a:xfrm>
            <a:off x="8308182" y="2444750"/>
            <a:ext cx="123825" cy="138113"/>
            <a:chOff x="-2" y="-1"/>
            <a:chExt cx="248376" cy="275880"/>
          </a:xfrm>
        </p:grpSpPr>
        <p:pic>
          <p:nvPicPr>
            <p:cNvPr id="16404" name="Picture 20" descr="image1.t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 y="-1"/>
              <a:ext cx="248376" cy="27588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6405" name="Picture 21" descr="image1.jpe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6965" y="83009"/>
              <a:ext cx="94236" cy="10960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
        <p:nvSpPr>
          <p:cNvPr id="16406" name="Line 22"/>
          <p:cNvSpPr>
            <a:spLocks noChangeShapeType="1"/>
          </p:cNvSpPr>
          <p:nvPr/>
        </p:nvSpPr>
        <p:spPr bwMode="auto">
          <a:xfrm>
            <a:off x="7752557" y="1631950"/>
            <a:ext cx="1557338" cy="0"/>
          </a:xfrm>
          <a:prstGeom prst="line">
            <a:avLst/>
          </a:prstGeom>
          <a:noFill/>
          <a:ln w="25400" cap="flat" cmpd="sng">
            <a:solidFill>
              <a:srgbClr val="000000"/>
            </a:solidFill>
            <a:prstDash val="lgDash"/>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16407" name="Line 23"/>
          <p:cNvSpPr>
            <a:spLocks noChangeShapeType="1"/>
          </p:cNvSpPr>
          <p:nvPr/>
        </p:nvSpPr>
        <p:spPr bwMode="auto">
          <a:xfrm>
            <a:off x="7752557" y="5429250"/>
            <a:ext cx="1557338" cy="0"/>
          </a:xfrm>
          <a:prstGeom prst="line">
            <a:avLst/>
          </a:prstGeom>
          <a:noFill/>
          <a:ln w="25400" cap="flat" cmpd="sng">
            <a:solidFill>
              <a:srgbClr val="000000"/>
            </a:solidFill>
            <a:prstDash val="lgDash"/>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16408" name="Line 24"/>
          <p:cNvSpPr>
            <a:spLocks noChangeShapeType="1"/>
          </p:cNvSpPr>
          <p:nvPr/>
        </p:nvSpPr>
        <p:spPr bwMode="auto">
          <a:xfrm flipV="1">
            <a:off x="9386094" y="1708150"/>
            <a:ext cx="0" cy="3721100"/>
          </a:xfrm>
          <a:prstGeom prst="line">
            <a:avLst/>
          </a:prstGeom>
          <a:noFill/>
          <a:ln w="25400" cap="flat" cmpd="sng">
            <a:solidFill>
              <a:srgbClr val="000000"/>
            </a:solidFill>
            <a:prstDash val="lgDash"/>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16409" name="Rectangle 25"/>
          <p:cNvSpPr>
            <a:spLocks/>
          </p:cNvSpPr>
          <p:nvPr/>
        </p:nvSpPr>
        <p:spPr bwMode="auto">
          <a:xfrm>
            <a:off x="469107" y="1087627"/>
            <a:ext cx="6929438" cy="485261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spAutoFit/>
          </a:bodyPr>
          <a:lstStyle/>
          <a:p>
            <a:pPr algn="l"/>
            <a:r>
              <a:rPr lang="it-IT" altLang="it-IT" sz="2000">
                <a:latin typeface="Helvetica Light" charset="0"/>
                <a:ea typeface="Helvetica Light" charset="0"/>
                <a:cs typeface="Helvetica Light" charset="0"/>
                <a:sym typeface="Helvetica Light" charset="0"/>
              </a:rPr>
              <a:t>3v3 polo</a:t>
            </a:r>
          </a:p>
          <a:p>
            <a:pPr algn="l"/>
            <a:endParaRPr lang="it-IT" altLang="it-IT" sz="2000">
              <a:latin typeface="Helvetica Light" charset="0"/>
              <a:ea typeface="Helvetica Light" charset="0"/>
              <a:cs typeface="Helvetica Light" charset="0"/>
              <a:sym typeface="Helvetica Light" charset="0"/>
            </a:endParaRPr>
          </a:p>
          <a:p>
            <a:pPr algn="l"/>
            <a:r>
              <a:rPr lang="it-IT" altLang="it-IT" sz="1600">
                <a:latin typeface="Helvetica Light" charset="0"/>
                <a:ea typeface="Helvetica Light" charset="0"/>
                <a:cs typeface="Helvetica Light" charset="0"/>
                <a:sym typeface="Helvetica Light" charset="0"/>
              </a:rPr>
              <a:t>Si gioca possesso palla tra le linee dei 22m con il campo più lungo che largo.</a:t>
            </a:r>
          </a:p>
          <a:p>
            <a:pPr algn="l"/>
            <a:endParaRPr lang="it-IT" altLang="it-IT" sz="1600">
              <a:latin typeface="Helvetica Light" charset="0"/>
              <a:ea typeface="Helvetica Light" charset="0"/>
              <a:cs typeface="Helvetica Light" charset="0"/>
              <a:sym typeface="Helvetica Light" charset="0"/>
            </a:endParaRPr>
          </a:p>
          <a:p>
            <a:pPr algn="l"/>
            <a:r>
              <a:rPr lang="it-IT" altLang="it-IT" sz="1600">
                <a:latin typeface="Helvetica Light" charset="0"/>
                <a:ea typeface="Helvetica Light" charset="0"/>
                <a:cs typeface="Helvetica Light" charset="0"/>
                <a:sym typeface="Helvetica Light" charset="0"/>
              </a:rPr>
              <a:t>L’obiettivo è di fare gol in una delle due aree di meta delimitate dai 4 coni, solo con ricezione dentro.</a:t>
            </a:r>
          </a:p>
          <a:p>
            <a:pPr algn="l"/>
            <a:endParaRPr lang="it-IT" altLang="it-IT" sz="1600">
              <a:latin typeface="Helvetica Light" charset="0"/>
              <a:ea typeface="Helvetica Light" charset="0"/>
              <a:cs typeface="Helvetica Light" charset="0"/>
              <a:sym typeface="Helvetica Light" charset="0"/>
            </a:endParaRPr>
          </a:p>
          <a:p>
            <a:pPr algn="l"/>
            <a:r>
              <a:rPr lang="it-IT" altLang="it-IT" sz="1600">
                <a:latin typeface="Helvetica Light" charset="0"/>
                <a:ea typeface="Helvetica Light" charset="0"/>
                <a:cs typeface="Helvetica Light" charset="0"/>
                <a:sym typeface="Helvetica Light" charset="0"/>
              </a:rPr>
              <a:t>Nell’area di meta può entrare solo un giocatore della squadra che attacca e nessuno di chi difende.</a:t>
            </a:r>
          </a:p>
          <a:p>
            <a:pPr algn="l"/>
            <a:endParaRPr lang="it-IT" altLang="it-IT" sz="1600">
              <a:latin typeface="Helvetica Light" charset="0"/>
              <a:ea typeface="Helvetica Light" charset="0"/>
              <a:cs typeface="Helvetica Light" charset="0"/>
              <a:sym typeface="Helvetica Light" charset="0"/>
            </a:endParaRPr>
          </a:p>
          <a:p>
            <a:pPr algn="l"/>
            <a:r>
              <a:rPr lang="it-IT" altLang="it-IT" sz="1600">
                <a:latin typeface="Helvetica Light" charset="0"/>
                <a:ea typeface="Helvetica Light" charset="0"/>
                <a:cs typeface="Helvetica Light" charset="0"/>
                <a:sym typeface="Helvetica Light" charset="0"/>
              </a:rPr>
              <a:t>Quando una squadra segna in un’area di meta mantiene il possesso palla e cambia subito lato di attacco.</a:t>
            </a:r>
          </a:p>
          <a:p>
            <a:pPr algn="l"/>
            <a:endParaRPr lang="it-IT" altLang="it-IT" sz="1600">
              <a:latin typeface="Helvetica Light" charset="0"/>
              <a:ea typeface="Helvetica Light" charset="0"/>
              <a:cs typeface="Helvetica Light" charset="0"/>
              <a:sym typeface="Helvetica Light" charset="0"/>
            </a:endParaRPr>
          </a:p>
          <a:p>
            <a:pPr algn="l"/>
            <a:r>
              <a:rPr lang="it-IT" altLang="it-IT" sz="1600">
                <a:latin typeface="Helvetica Light" charset="0"/>
                <a:ea typeface="Helvetica Light" charset="0"/>
                <a:cs typeface="Helvetica Light" charset="0"/>
                <a:sym typeface="Helvetica Light" charset="0"/>
              </a:rPr>
              <a:t>Importante è giocare su tre dimensioni diverse ed un attaccante sempre in profondità.</a:t>
            </a:r>
          </a:p>
          <a:p>
            <a:pPr algn="l"/>
            <a:endParaRPr lang="it-IT" altLang="it-IT" sz="1600">
              <a:latin typeface="Helvetica Light" charset="0"/>
              <a:ea typeface="Helvetica Light" charset="0"/>
              <a:cs typeface="Helvetica Light" charset="0"/>
              <a:sym typeface="Helvetica Light" charset="0"/>
            </a:endParaRPr>
          </a:p>
          <a:p>
            <a:pPr algn="l"/>
            <a:r>
              <a:rPr lang="it-IT" altLang="it-IT" sz="1600">
                <a:latin typeface="Helvetica Light" charset="0"/>
                <a:ea typeface="Helvetica Light" charset="0"/>
                <a:cs typeface="Helvetica Light" charset="0"/>
                <a:sym typeface="Helvetica Light" charset="0"/>
              </a:rPr>
              <a:t>Variante:</a:t>
            </a:r>
          </a:p>
          <a:p>
            <a:pPr algn="l"/>
            <a:r>
              <a:rPr lang="it-IT" altLang="it-IT" sz="1600">
                <a:latin typeface="Helvetica Light" charset="0"/>
                <a:ea typeface="Helvetica Light" charset="0"/>
                <a:cs typeface="Helvetica Light" charset="0"/>
                <a:sym typeface="Helvetica Light" charset="0"/>
              </a:rPr>
              <a:t>E’ valido utilizzare il flick per segnare da un’area di meta all’altra.</a:t>
            </a:r>
          </a:p>
        </p:txBody>
      </p:sp>
      <p:grpSp>
        <p:nvGrpSpPr>
          <p:cNvPr id="16410" name="Group 26"/>
          <p:cNvGrpSpPr>
            <a:grpSpLocks/>
          </p:cNvGrpSpPr>
          <p:nvPr/>
        </p:nvGrpSpPr>
        <p:grpSpPr bwMode="auto">
          <a:xfrm>
            <a:off x="392113" y="6448426"/>
            <a:ext cx="406161" cy="146194"/>
            <a:chOff x="0" y="0"/>
            <a:chExt cx="812358" cy="291489"/>
          </a:xfrm>
        </p:grpSpPr>
        <p:sp>
          <p:nvSpPr>
            <p:cNvPr id="16411" name="Rectangle 27"/>
            <p:cNvSpPr>
              <a:spLocks/>
            </p:cNvSpPr>
            <p:nvPr/>
          </p:nvSpPr>
          <p:spPr bwMode="auto">
            <a:xfrm>
              <a:off x="174976" y="0"/>
              <a:ext cx="637382" cy="29148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2860" rIns="22860">
              <a:spAutoFit/>
            </a:bodyPr>
            <a:lstStyle>
              <a:lvl1pPr>
                <a:defRPr sz="5000">
                  <a:solidFill>
                    <a:srgbClr val="000000"/>
                  </a:solidFill>
                  <a:latin typeface="Helvetica" charset="0"/>
                  <a:ea typeface="Helvetica" charset="0"/>
                  <a:cs typeface="Helvetica" charset="0"/>
                  <a:sym typeface="Helvetica" charset="0"/>
                </a:defRPr>
              </a:lvl1pPr>
              <a:lvl2pPr>
                <a:defRPr sz="5000">
                  <a:solidFill>
                    <a:srgbClr val="000000"/>
                  </a:solidFill>
                  <a:latin typeface="Helvetica" charset="0"/>
                  <a:ea typeface="Helvetica" charset="0"/>
                  <a:cs typeface="Helvetica" charset="0"/>
                  <a:sym typeface="Helvetica" charset="0"/>
                </a:defRPr>
              </a:lvl2pPr>
              <a:lvl3pPr>
                <a:defRPr sz="5000">
                  <a:solidFill>
                    <a:srgbClr val="000000"/>
                  </a:solidFill>
                  <a:latin typeface="Helvetica" charset="0"/>
                  <a:ea typeface="Helvetica" charset="0"/>
                  <a:cs typeface="Helvetica" charset="0"/>
                  <a:sym typeface="Helvetica" charset="0"/>
                </a:defRPr>
              </a:lvl3pPr>
              <a:lvl4pPr>
                <a:defRPr sz="5000">
                  <a:solidFill>
                    <a:srgbClr val="000000"/>
                  </a:solidFill>
                  <a:latin typeface="Helvetica" charset="0"/>
                  <a:ea typeface="Helvetica" charset="0"/>
                  <a:cs typeface="Helvetica" charset="0"/>
                  <a:sym typeface="Helvetica" charset="0"/>
                </a:defRPr>
              </a:lvl4pPr>
              <a:lvl5pPr>
                <a:defRPr sz="5000">
                  <a:solidFill>
                    <a:srgbClr val="000000"/>
                  </a:solidFill>
                  <a:latin typeface="Helvetica" charset="0"/>
                  <a:ea typeface="Helvetica" charset="0"/>
                  <a:cs typeface="Helvetica" charset="0"/>
                  <a:sym typeface="Helvetica" charset="0"/>
                </a:defRPr>
              </a:lvl5pPr>
              <a:lvl6pPr marL="4572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6pPr>
              <a:lvl7pPr marL="9144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7pPr>
              <a:lvl8pPr marL="13716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8pPr>
              <a:lvl9pPr marL="18288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9pPr>
            </a:lstStyle>
            <a:p>
              <a:pPr defTabSz="457200"/>
              <a:r>
                <a:rPr lang="it-IT" altLang="it-IT" sz="350">
                  <a:latin typeface="Calibri" charset="0"/>
                  <a:ea typeface="Calibri" charset="0"/>
                  <a:cs typeface="Calibri" charset="0"/>
                  <a:sym typeface="Calibri" charset="0"/>
                </a:rPr>
                <a:t>Stefano Angius</a:t>
              </a:r>
            </a:p>
          </p:txBody>
        </p:sp>
        <p:pic>
          <p:nvPicPr>
            <p:cNvPr id="16412" name="Picture 28" descr="pasted-image.tiff"/>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13754"/>
              <a:ext cx="178232" cy="1782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Tree>
    <p:extLst>
      <p:ext uri="{BB962C8B-B14F-4D97-AF65-F5344CB8AC3E}">
        <p14:creationId xmlns:p14="http://schemas.microsoft.com/office/powerpoint/2010/main" val="1588058042"/>
      </p:ext>
    </p:extLst>
  </p:cSld>
  <p:clrMapOvr>
    <a:masterClrMapping/>
  </p:clrMapOvr>
  <p:transition spd="med"/>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p:cNvSpPr>
          <p:nvPr/>
        </p:nvSpPr>
        <p:spPr bwMode="auto">
          <a:xfrm>
            <a:off x="2682683" y="2223061"/>
            <a:ext cx="7046913" cy="70788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spAutoFit/>
          </a:bodyPr>
          <a:lstStyle/>
          <a:p>
            <a:pPr algn="ctr"/>
            <a:r>
              <a:rPr lang="it-IT" altLang="it-IT" sz="4000">
                <a:solidFill>
                  <a:srgbClr val="FF0000"/>
                </a:solidFill>
              </a:rPr>
              <a:t>GAME PHASE</a:t>
            </a:r>
          </a:p>
        </p:txBody>
      </p:sp>
      <p:grpSp>
        <p:nvGrpSpPr>
          <p:cNvPr id="26627" name="Group 3"/>
          <p:cNvGrpSpPr>
            <a:grpSpLocks/>
          </p:cNvGrpSpPr>
          <p:nvPr/>
        </p:nvGrpSpPr>
        <p:grpSpPr bwMode="auto">
          <a:xfrm>
            <a:off x="1998663" y="6500815"/>
            <a:ext cx="684020" cy="200055"/>
            <a:chOff x="0" y="0"/>
            <a:chExt cx="684292" cy="200988"/>
          </a:xfrm>
        </p:grpSpPr>
        <p:sp>
          <p:nvSpPr>
            <p:cNvPr id="26628" name="Rectangle 4"/>
            <p:cNvSpPr>
              <a:spLocks/>
            </p:cNvSpPr>
            <p:nvPr/>
          </p:nvSpPr>
          <p:spPr bwMode="auto">
            <a:xfrm>
              <a:off x="174975" y="0"/>
              <a:ext cx="509317" cy="2009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lvl1pPr>
                <a:defRPr>
                  <a:solidFill>
                    <a:srgbClr val="000000"/>
                  </a:solidFill>
                  <a:latin typeface="Calibri" charset="0"/>
                  <a:ea typeface="Calibri" charset="0"/>
                  <a:cs typeface="Calibri" charset="0"/>
                  <a:sym typeface="Calibri" charset="0"/>
                </a:defRPr>
              </a:lvl1pPr>
              <a:lvl2pPr>
                <a:defRPr>
                  <a:solidFill>
                    <a:srgbClr val="000000"/>
                  </a:solidFill>
                  <a:latin typeface="Calibri" charset="0"/>
                  <a:ea typeface="Calibri" charset="0"/>
                  <a:cs typeface="Calibri" charset="0"/>
                  <a:sym typeface="Calibri" charset="0"/>
                </a:defRPr>
              </a:lvl2pPr>
              <a:lvl3pPr>
                <a:defRPr>
                  <a:solidFill>
                    <a:srgbClr val="000000"/>
                  </a:solidFill>
                  <a:latin typeface="Calibri" charset="0"/>
                  <a:ea typeface="Calibri" charset="0"/>
                  <a:cs typeface="Calibri" charset="0"/>
                  <a:sym typeface="Calibri" charset="0"/>
                </a:defRPr>
              </a:lvl3pPr>
              <a:lvl4pPr>
                <a:defRPr>
                  <a:solidFill>
                    <a:srgbClr val="000000"/>
                  </a:solidFill>
                  <a:latin typeface="Calibri" charset="0"/>
                  <a:ea typeface="Calibri" charset="0"/>
                  <a:cs typeface="Calibri" charset="0"/>
                  <a:sym typeface="Calibri" charset="0"/>
                </a:defRPr>
              </a:lvl4pPr>
              <a:lvl5pPr>
                <a:defRPr>
                  <a:solidFill>
                    <a:srgbClr val="000000"/>
                  </a:solidFill>
                  <a:latin typeface="Calibri" charset="0"/>
                  <a:ea typeface="Calibri" charset="0"/>
                  <a:cs typeface="Calibri" charset="0"/>
                  <a:sym typeface="Calibri" charset="0"/>
                </a:defRPr>
              </a:lvl5pPr>
              <a:lvl6pPr marL="457200" indent="1828800" fontAlgn="base" hangingPunct="0">
                <a:spcBef>
                  <a:spcPct val="0"/>
                </a:spcBef>
                <a:spcAft>
                  <a:spcPct val="0"/>
                </a:spcAft>
                <a:defRPr>
                  <a:solidFill>
                    <a:srgbClr val="000000"/>
                  </a:solidFill>
                  <a:latin typeface="Calibri" charset="0"/>
                  <a:ea typeface="Calibri" charset="0"/>
                  <a:cs typeface="Calibri" charset="0"/>
                  <a:sym typeface="Calibri" charset="0"/>
                </a:defRPr>
              </a:lvl6pPr>
              <a:lvl7pPr marL="914400" indent="1828800" fontAlgn="base" hangingPunct="0">
                <a:spcBef>
                  <a:spcPct val="0"/>
                </a:spcBef>
                <a:spcAft>
                  <a:spcPct val="0"/>
                </a:spcAft>
                <a:defRPr>
                  <a:solidFill>
                    <a:srgbClr val="000000"/>
                  </a:solidFill>
                  <a:latin typeface="Calibri" charset="0"/>
                  <a:ea typeface="Calibri" charset="0"/>
                  <a:cs typeface="Calibri" charset="0"/>
                  <a:sym typeface="Calibri" charset="0"/>
                </a:defRPr>
              </a:lvl7pPr>
              <a:lvl8pPr marL="1371600" indent="1828800" fontAlgn="base" hangingPunct="0">
                <a:spcBef>
                  <a:spcPct val="0"/>
                </a:spcBef>
                <a:spcAft>
                  <a:spcPct val="0"/>
                </a:spcAft>
                <a:defRPr>
                  <a:solidFill>
                    <a:srgbClr val="000000"/>
                  </a:solidFill>
                  <a:latin typeface="Calibri" charset="0"/>
                  <a:ea typeface="Calibri" charset="0"/>
                  <a:cs typeface="Calibri" charset="0"/>
                  <a:sym typeface="Calibri" charset="0"/>
                </a:defRPr>
              </a:lvl8pPr>
              <a:lvl9pPr marL="1828800" indent="1828800" fontAlgn="base" hangingPunct="0">
                <a:spcBef>
                  <a:spcPct val="0"/>
                </a:spcBef>
                <a:spcAft>
                  <a:spcPct val="0"/>
                </a:spcAft>
                <a:defRPr>
                  <a:solidFill>
                    <a:srgbClr val="000000"/>
                  </a:solidFill>
                  <a:latin typeface="Calibri" charset="0"/>
                  <a:ea typeface="Calibri" charset="0"/>
                  <a:cs typeface="Calibri" charset="0"/>
                  <a:sym typeface="Calibri" charset="0"/>
                </a:defRPr>
              </a:lvl9pPr>
            </a:lstStyle>
            <a:p>
              <a:r>
                <a:rPr lang="it-IT" altLang="it-IT" sz="700"/>
                <a:t>Marta Ruffi</a:t>
              </a:r>
            </a:p>
          </p:txBody>
        </p:sp>
        <p:pic>
          <p:nvPicPr>
            <p:cNvPr id="26629" name="Picture 5" descr="pasted-image.tif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3754"/>
              <a:ext cx="178232" cy="1782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Tree>
    <p:extLst>
      <p:ext uri="{BB962C8B-B14F-4D97-AF65-F5344CB8AC3E}">
        <p14:creationId xmlns:p14="http://schemas.microsoft.com/office/powerpoint/2010/main" val="247007036"/>
      </p:ext>
    </p:extLst>
  </p:cSld>
  <p:clrMapOvr>
    <a:masterClrMapping/>
  </p:clrMapOvr>
  <p:transition spd="med"/>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649" name="Group 1"/>
          <p:cNvGrpSpPr>
            <a:grpSpLocks/>
          </p:cNvGrpSpPr>
          <p:nvPr/>
        </p:nvGrpSpPr>
        <p:grpSpPr bwMode="auto">
          <a:xfrm>
            <a:off x="5387975" y="0"/>
            <a:ext cx="5278438" cy="6858000"/>
            <a:chOff x="0" y="0"/>
            <a:chExt cx="5279522" cy="6858000"/>
          </a:xfrm>
        </p:grpSpPr>
        <p:sp>
          <p:nvSpPr>
            <p:cNvPr id="27650" name="Rectangle 2"/>
            <p:cNvSpPr>
              <a:spLocks/>
            </p:cNvSpPr>
            <p:nvPr/>
          </p:nvSpPr>
          <p:spPr bwMode="auto">
            <a:xfrm>
              <a:off x="0" y="0"/>
              <a:ext cx="5279522" cy="6858000"/>
            </a:xfrm>
            <a:prstGeom prst="rect">
              <a:avLst/>
            </a:prstGeom>
            <a:solidFill>
              <a:srgbClr val="FFFF00"/>
            </a:solid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nchor="ctr"/>
            <a:lstStyle/>
            <a:p>
              <a:endParaRPr lang="it-IT" altLang="it-IT"/>
            </a:p>
          </p:txBody>
        </p:sp>
        <p:pic>
          <p:nvPicPr>
            <p:cNvPr id="27651" name="Picture 3" descr="image3.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5279522" cy="685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
        <p:nvSpPr>
          <p:cNvPr id="27652" name="AutoShape 4"/>
          <p:cNvSpPr>
            <a:spLocks/>
          </p:cNvSpPr>
          <p:nvPr/>
        </p:nvSpPr>
        <p:spPr bwMode="auto">
          <a:xfrm>
            <a:off x="6999288" y="2498726"/>
            <a:ext cx="246062" cy="136525"/>
          </a:xfrm>
          <a:prstGeom prst="triangle">
            <a:avLst>
              <a:gd name="adj" fmla="val 50000"/>
            </a:avLst>
          </a:prstGeom>
          <a:solidFill>
            <a:srgbClr val="FF00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27653" name="AutoShape 5"/>
          <p:cNvSpPr>
            <a:spLocks/>
          </p:cNvSpPr>
          <p:nvPr/>
        </p:nvSpPr>
        <p:spPr bwMode="auto">
          <a:xfrm>
            <a:off x="6999288" y="2903539"/>
            <a:ext cx="246062" cy="136525"/>
          </a:xfrm>
          <a:prstGeom prst="triangle">
            <a:avLst>
              <a:gd name="adj" fmla="val 50000"/>
            </a:avLst>
          </a:prstGeom>
          <a:solidFill>
            <a:srgbClr val="FF00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27654" name="AutoShape 6"/>
          <p:cNvSpPr>
            <a:spLocks/>
          </p:cNvSpPr>
          <p:nvPr/>
        </p:nvSpPr>
        <p:spPr bwMode="auto">
          <a:xfrm>
            <a:off x="6999288" y="3209926"/>
            <a:ext cx="246062" cy="136525"/>
          </a:xfrm>
          <a:prstGeom prst="triangle">
            <a:avLst>
              <a:gd name="adj" fmla="val 50000"/>
            </a:avLst>
          </a:prstGeom>
          <a:solidFill>
            <a:srgbClr val="FF00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27655" name="AutoShape 7"/>
          <p:cNvSpPr>
            <a:spLocks/>
          </p:cNvSpPr>
          <p:nvPr/>
        </p:nvSpPr>
        <p:spPr bwMode="auto">
          <a:xfrm>
            <a:off x="6999288" y="3578226"/>
            <a:ext cx="246062" cy="136525"/>
          </a:xfrm>
          <a:prstGeom prst="triangle">
            <a:avLst>
              <a:gd name="adj" fmla="val 50000"/>
            </a:avLst>
          </a:prstGeom>
          <a:solidFill>
            <a:srgbClr val="FF00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27656" name="AutoShape 8"/>
          <p:cNvSpPr>
            <a:spLocks/>
          </p:cNvSpPr>
          <p:nvPr/>
        </p:nvSpPr>
        <p:spPr bwMode="auto">
          <a:xfrm>
            <a:off x="6999288" y="4017964"/>
            <a:ext cx="246062" cy="136525"/>
          </a:xfrm>
          <a:prstGeom prst="triangle">
            <a:avLst>
              <a:gd name="adj" fmla="val 50000"/>
            </a:avLst>
          </a:prstGeom>
          <a:solidFill>
            <a:srgbClr val="FF00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27657" name="AutoShape 9"/>
          <p:cNvSpPr>
            <a:spLocks/>
          </p:cNvSpPr>
          <p:nvPr/>
        </p:nvSpPr>
        <p:spPr bwMode="auto">
          <a:xfrm>
            <a:off x="6999288" y="4452939"/>
            <a:ext cx="246062" cy="136525"/>
          </a:xfrm>
          <a:prstGeom prst="triangle">
            <a:avLst>
              <a:gd name="adj" fmla="val 50000"/>
            </a:avLst>
          </a:prstGeom>
          <a:solidFill>
            <a:srgbClr val="FF00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27658" name="AutoShape 10"/>
          <p:cNvSpPr>
            <a:spLocks/>
          </p:cNvSpPr>
          <p:nvPr/>
        </p:nvSpPr>
        <p:spPr bwMode="auto">
          <a:xfrm>
            <a:off x="6999288" y="4919664"/>
            <a:ext cx="246062" cy="136525"/>
          </a:xfrm>
          <a:prstGeom prst="triangle">
            <a:avLst>
              <a:gd name="adj" fmla="val 50000"/>
            </a:avLst>
          </a:prstGeom>
          <a:solidFill>
            <a:srgbClr val="FF00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27659" name="AutoShape 11"/>
          <p:cNvSpPr>
            <a:spLocks/>
          </p:cNvSpPr>
          <p:nvPr/>
        </p:nvSpPr>
        <p:spPr bwMode="auto">
          <a:xfrm>
            <a:off x="9009063" y="2430464"/>
            <a:ext cx="246062" cy="136525"/>
          </a:xfrm>
          <a:prstGeom prst="triangle">
            <a:avLst>
              <a:gd name="adj" fmla="val 50000"/>
            </a:avLst>
          </a:prstGeom>
          <a:solidFill>
            <a:srgbClr val="FFFF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27660" name="AutoShape 12"/>
          <p:cNvSpPr>
            <a:spLocks/>
          </p:cNvSpPr>
          <p:nvPr/>
        </p:nvSpPr>
        <p:spPr bwMode="auto">
          <a:xfrm>
            <a:off x="9009063" y="2871789"/>
            <a:ext cx="246062" cy="136525"/>
          </a:xfrm>
          <a:prstGeom prst="triangle">
            <a:avLst>
              <a:gd name="adj" fmla="val 50000"/>
            </a:avLst>
          </a:prstGeom>
          <a:solidFill>
            <a:srgbClr val="FFFF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27661" name="AutoShape 13"/>
          <p:cNvSpPr>
            <a:spLocks/>
          </p:cNvSpPr>
          <p:nvPr/>
        </p:nvSpPr>
        <p:spPr bwMode="auto">
          <a:xfrm>
            <a:off x="9009063" y="3209926"/>
            <a:ext cx="246062" cy="136525"/>
          </a:xfrm>
          <a:prstGeom prst="triangle">
            <a:avLst>
              <a:gd name="adj" fmla="val 50000"/>
            </a:avLst>
          </a:prstGeom>
          <a:solidFill>
            <a:srgbClr val="FFFF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27662" name="AutoShape 14"/>
          <p:cNvSpPr>
            <a:spLocks/>
          </p:cNvSpPr>
          <p:nvPr/>
        </p:nvSpPr>
        <p:spPr bwMode="auto">
          <a:xfrm>
            <a:off x="9009063" y="3578226"/>
            <a:ext cx="246062" cy="136525"/>
          </a:xfrm>
          <a:prstGeom prst="triangle">
            <a:avLst>
              <a:gd name="adj" fmla="val 50000"/>
            </a:avLst>
          </a:prstGeom>
          <a:solidFill>
            <a:srgbClr val="FFFF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27663" name="AutoShape 15"/>
          <p:cNvSpPr>
            <a:spLocks/>
          </p:cNvSpPr>
          <p:nvPr/>
        </p:nvSpPr>
        <p:spPr bwMode="auto">
          <a:xfrm>
            <a:off x="9009063" y="4017964"/>
            <a:ext cx="246062" cy="136525"/>
          </a:xfrm>
          <a:prstGeom prst="triangle">
            <a:avLst>
              <a:gd name="adj" fmla="val 50000"/>
            </a:avLst>
          </a:prstGeom>
          <a:solidFill>
            <a:srgbClr val="FFFF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27664" name="AutoShape 16"/>
          <p:cNvSpPr>
            <a:spLocks/>
          </p:cNvSpPr>
          <p:nvPr/>
        </p:nvSpPr>
        <p:spPr bwMode="auto">
          <a:xfrm>
            <a:off x="9009063" y="4452939"/>
            <a:ext cx="246062" cy="136525"/>
          </a:xfrm>
          <a:prstGeom prst="triangle">
            <a:avLst>
              <a:gd name="adj" fmla="val 50000"/>
            </a:avLst>
          </a:prstGeom>
          <a:solidFill>
            <a:srgbClr val="FFFF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27665" name="AutoShape 17"/>
          <p:cNvSpPr>
            <a:spLocks/>
          </p:cNvSpPr>
          <p:nvPr/>
        </p:nvSpPr>
        <p:spPr bwMode="auto">
          <a:xfrm>
            <a:off x="9009063" y="4919664"/>
            <a:ext cx="246062" cy="136525"/>
          </a:xfrm>
          <a:prstGeom prst="triangle">
            <a:avLst>
              <a:gd name="adj" fmla="val 50000"/>
            </a:avLst>
          </a:prstGeom>
          <a:solidFill>
            <a:srgbClr val="FFFF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27666" name="Oval 18"/>
          <p:cNvSpPr>
            <a:spLocks/>
          </p:cNvSpPr>
          <p:nvPr/>
        </p:nvSpPr>
        <p:spPr bwMode="auto">
          <a:xfrm>
            <a:off x="7859714" y="3578226"/>
            <a:ext cx="109537" cy="136525"/>
          </a:xfrm>
          <a:prstGeom prst="ellipse">
            <a:avLst/>
          </a:prstGeom>
          <a:solidFill>
            <a:srgbClr val="FFFFFF"/>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27667" name="Oval 19"/>
          <p:cNvSpPr>
            <a:spLocks/>
          </p:cNvSpPr>
          <p:nvPr/>
        </p:nvSpPr>
        <p:spPr bwMode="auto">
          <a:xfrm>
            <a:off x="8337551" y="3578226"/>
            <a:ext cx="149225" cy="136525"/>
          </a:xfrm>
          <a:prstGeom prst="ellipse">
            <a:avLst/>
          </a:prstGeom>
          <a:solidFill>
            <a:srgbClr val="FFFFFF"/>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27668" name="AutoShape 20"/>
          <p:cNvSpPr>
            <a:spLocks/>
          </p:cNvSpPr>
          <p:nvPr/>
        </p:nvSpPr>
        <p:spPr bwMode="auto">
          <a:xfrm>
            <a:off x="7035800" y="2009775"/>
            <a:ext cx="173038" cy="1984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3871"/>
                </a:moveTo>
                <a:lnTo>
                  <a:pt x="5676" y="0"/>
                </a:lnTo>
                <a:lnTo>
                  <a:pt x="10800" y="5705"/>
                </a:lnTo>
                <a:lnTo>
                  <a:pt x="15924" y="0"/>
                </a:lnTo>
                <a:lnTo>
                  <a:pt x="21600" y="3871"/>
                </a:lnTo>
                <a:lnTo>
                  <a:pt x="15376" y="10800"/>
                </a:lnTo>
                <a:lnTo>
                  <a:pt x="21600" y="17729"/>
                </a:lnTo>
                <a:lnTo>
                  <a:pt x="15924" y="21600"/>
                </a:lnTo>
                <a:lnTo>
                  <a:pt x="10800" y="15895"/>
                </a:lnTo>
                <a:lnTo>
                  <a:pt x="5676" y="21600"/>
                </a:lnTo>
                <a:lnTo>
                  <a:pt x="0" y="17729"/>
                </a:lnTo>
                <a:lnTo>
                  <a:pt x="6224" y="10800"/>
                </a:lnTo>
                <a:close/>
              </a:path>
            </a:pathLst>
          </a:custGeom>
          <a:solidFill>
            <a:srgbClr val="0080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27669" name="AutoShape 21"/>
          <p:cNvSpPr>
            <a:spLocks/>
          </p:cNvSpPr>
          <p:nvPr/>
        </p:nvSpPr>
        <p:spPr bwMode="auto">
          <a:xfrm>
            <a:off x="9009063" y="1951039"/>
            <a:ext cx="246062" cy="314325"/>
          </a:xfrm>
          <a:prstGeom prst="diamond">
            <a:avLst/>
          </a:prstGeom>
          <a:solidFill>
            <a:srgbClr val="FF66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27670" name="AutoShape 22"/>
          <p:cNvSpPr>
            <a:spLocks/>
          </p:cNvSpPr>
          <p:nvPr/>
        </p:nvSpPr>
        <p:spPr bwMode="auto">
          <a:xfrm>
            <a:off x="6778625" y="2443164"/>
            <a:ext cx="1149350" cy="2947987"/>
          </a:xfrm>
          <a:custGeom>
            <a:avLst/>
            <a:gdLst>
              <a:gd name="T0" fmla="+- 0 11099 599"/>
              <a:gd name="T1" fmla="*/ T0 w 21001"/>
              <a:gd name="T2" fmla="*/ 10324 h 20649"/>
              <a:gd name="T3" fmla="+- 0 11099 599"/>
              <a:gd name="T4" fmla="*/ T3 w 21001"/>
              <a:gd name="T5" fmla="*/ 10324 h 20649"/>
              <a:gd name="T6" fmla="+- 0 11099 599"/>
              <a:gd name="T7" fmla="*/ T6 w 21001"/>
              <a:gd name="T8" fmla="*/ 10324 h 20649"/>
              <a:gd name="T9" fmla="+- 0 11099 599"/>
              <a:gd name="T10" fmla="*/ T9 w 21001"/>
              <a:gd name="T11" fmla="*/ 10324 h 20649"/>
            </a:gdLst>
            <a:ahLst/>
            <a:cxnLst>
              <a:cxn ang="0">
                <a:pos x="T1" y="T2"/>
              </a:cxn>
              <a:cxn ang="0">
                <a:pos x="T4" y="T5"/>
              </a:cxn>
              <a:cxn ang="0">
                <a:pos x="T7" y="T8"/>
              </a:cxn>
              <a:cxn ang="0">
                <a:pos x="T10" y="T11"/>
              </a:cxn>
            </a:cxnLst>
            <a:rect l="0" t="0" r="r" b="b"/>
            <a:pathLst>
              <a:path w="21001" h="20649">
                <a:moveTo>
                  <a:pt x="1274" y="0"/>
                </a:moveTo>
                <a:cubicBezTo>
                  <a:pt x="441" y="135"/>
                  <a:pt x="-391" y="271"/>
                  <a:pt x="1024" y="765"/>
                </a:cubicBezTo>
                <a:cubicBezTo>
                  <a:pt x="2439" y="1259"/>
                  <a:pt x="9722" y="2088"/>
                  <a:pt x="9764" y="2965"/>
                </a:cubicBezTo>
                <a:cubicBezTo>
                  <a:pt x="9806" y="3842"/>
                  <a:pt x="483" y="5101"/>
                  <a:pt x="1274" y="6026"/>
                </a:cubicBezTo>
                <a:cubicBezTo>
                  <a:pt x="2065" y="6950"/>
                  <a:pt x="14717" y="7636"/>
                  <a:pt x="14509" y="8512"/>
                </a:cubicBezTo>
                <a:cubicBezTo>
                  <a:pt x="14300" y="9389"/>
                  <a:pt x="650" y="10409"/>
                  <a:pt x="25" y="11286"/>
                </a:cubicBezTo>
                <a:cubicBezTo>
                  <a:pt x="-599" y="12163"/>
                  <a:pt x="10388" y="12769"/>
                  <a:pt x="10763" y="13773"/>
                </a:cubicBezTo>
                <a:cubicBezTo>
                  <a:pt x="11137" y="14777"/>
                  <a:pt x="3063" y="16212"/>
                  <a:pt x="2273" y="17312"/>
                </a:cubicBezTo>
                <a:cubicBezTo>
                  <a:pt x="1482" y="18412"/>
                  <a:pt x="2897" y="21600"/>
                  <a:pt x="6018" y="20373"/>
                </a:cubicBezTo>
                <a:cubicBezTo>
                  <a:pt x="9140" y="19145"/>
                  <a:pt x="21001" y="9947"/>
                  <a:pt x="21001" y="9947"/>
                </a:cubicBezTo>
              </a:path>
            </a:pathLst>
          </a:custGeom>
          <a:noFill/>
          <a:ln w="25400" cap="flat" cmpd="sng">
            <a:solidFill>
              <a:srgbClr val="000000"/>
            </a:solidFill>
            <a:prstDash val="dot"/>
            <a:round/>
            <a:headEnd type="none" w="med" len="med"/>
            <a:tailEnd type="none" w="med" len="med"/>
          </a:ln>
          <a:effectLst>
            <a:outerShdw blurRad="38100" dist="20000" dir="5400000" algn="ctr" rotWithShape="0">
              <a:srgbClr val="000000">
                <a:alpha val="37999"/>
              </a:srgbClr>
            </a:outerShdw>
          </a:effectLst>
          <a:extLst>
            <a:ext uri="{909E8E84-426E-40DD-AFC4-6F175D3DCCD1}">
              <a14:hiddenFill xmlns:a14="http://schemas.microsoft.com/office/drawing/2010/main">
                <a:solidFill>
                  <a:srgbClr val="FFFFFF"/>
                </a:solidFill>
              </a14:hiddenFill>
            </a:ext>
          </a:extLst>
        </p:spPr>
        <p:txBody>
          <a:bodyPr lIns="45720" rIns="45720" anchor="ctr"/>
          <a:lstStyle/>
          <a:p>
            <a:pPr algn="ctr"/>
            <a:endParaRPr lang="it-IT" altLang="it-IT"/>
          </a:p>
        </p:txBody>
      </p:sp>
      <p:sp>
        <p:nvSpPr>
          <p:cNvPr id="27671" name="AutoShape 23"/>
          <p:cNvSpPr>
            <a:spLocks/>
          </p:cNvSpPr>
          <p:nvPr/>
        </p:nvSpPr>
        <p:spPr bwMode="auto">
          <a:xfrm>
            <a:off x="8418514" y="2443163"/>
            <a:ext cx="1093787" cy="3052762"/>
          </a:xfrm>
          <a:custGeom>
            <a:avLst/>
            <a:gdLst>
              <a:gd name="T0" fmla="*/ 10647 w 21295"/>
              <a:gd name="T1" fmla="*/ 10317 h 20635"/>
              <a:gd name="T2" fmla="*/ 10647 w 21295"/>
              <a:gd name="T3" fmla="*/ 10317 h 20635"/>
              <a:gd name="T4" fmla="*/ 10647 w 21295"/>
              <a:gd name="T5" fmla="*/ 10317 h 20635"/>
              <a:gd name="T6" fmla="*/ 10647 w 21295"/>
              <a:gd name="T7" fmla="*/ 10317 h 20635"/>
            </a:gdLst>
            <a:ahLst/>
            <a:cxnLst>
              <a:cxn ang="0">
                <a:pos x="T0" y="T1"/>
              </a:cxn>
              <a:cxn ang="0">
                <a:pos x="T2" y="T3"/>
              </a:cxn>
              <a:cxn ang="0">
                <a:pos x="T4" y="T5"/>
              </a:cxn>
              <a:cxn ang="0">
                <a:pos x="T6" y="T7"/>
              </a:cxn>
            </a:cxnLst>
            <a:rect l="0" t="0" r="r" b="b"/>
            <a:pathLst>
              <a:path w="21295" h="20635">
                <a:moveTo>
                  <a:pt x="19427" y="0"/>
                </a:moveTo>
                <a:cubicBezTo>
                  <a:pt x="14836" y="1000"/>
                  <a:pt x="10246" y="2000"/>
                  <a:pt x="10379" y="3046"/>
                </a:cubicBezTo>
                <a:cubicBezTo>
                  <a:pt x="10512" y="4092"/>
                  <a:pt x="20669" y="5492"/>
                  <a:pt x="20225" y="6277"/>
                </a:cubicBezTo>
                <a:cubicBezTo>
                  <a:pt x="19782" y="7062"/>
                  <a:pt x="7540" y="6769"/>
                  <a:pt x="7717" y="7754"/>
                </a:cubicBezTo>
                <a:cubicBezTo>
                  <a:pt x="7895" y="8738"/>
                  <a:pt x="21600" y="11138"/>
                  <a:pt x="21290" y="12185"/>
                </a:cubicBezTo>
                <a:cubicBezTo>
                  <a:pt x="20979" y="13231"/>
                  <a:pt x="6476" y="13262"/>
                  <a:pt x="5855" y="14031"/>
                </a:cubicBezTo>
                <a:cubicBezTo>
                  <a:pt x="5234" y="14800"/>
                  <a:pt x="16632" y="15738"/>
                  <a:pt x="17564" y="16800"/>
                </a:cubicBezTo>
                <a:cubicBezTo>
                  <a:pt x="18495" y="17862"/>
                  <a:pt x="14370" y="21600"/>
                  <a:pt x="11443" y="20400"/>
                </a:cubicBezTo>
                <a:cubicBezTo>
                  <a:pt x="8516" y="19200"/>
                  <a:pt x="0" y="9600"/>
                  <a:pt x="0" y="9600"/>
                </a:cubicBezTo>
              </a:path>
            </a:pathLst>
          </a:custGeom>
          <a:noFill/>
          <a:ln w="25400" cap="flat" cmpd="sng">
            <a:solidFill>
              <a:srgbClr val="000000"/>
            </a:solidFill>
            <a:prstDash val="dot"/>
            <a:round/>
            <a:headEnd type="none" w="med" len="med"/>
            <a:tailEnd type="none" w="med" len="med"/>
          </a:ln>
          <a:effectLst>
            <a:outerShdw blurRad="38100" dist="20000" dir="5400000" algn="ctr" rotWithShape="0">
              <a:srgbClr val="000000">
                <a:alpha val="37999"/>
              </a:srgbClr>
            </a:outerShdw>
          </a:effectLst>
          <a:extLst>
            <a:ext uri="{909E8E84-426E-40DD-AFC4-6F175D3DCCD1}">
              <a14:hiddenFill xmlns:a14="http://schemas.microsoft.com/office/drawing/2010/main">
                <a:solidFill>
                  <a:srgbClr val="FFFFFF"/>
                </a:solidFill>
              </a14:hiddenFill>
            </a:ext>
          </a:extLst>
        </p:spPr>
        <p:txBody>
          <a:bodyPr lIns="45720" rIns="45720" anchor="ctr"/>
          <a:lstStyle/>
          <a:p>
            <a:pPr algn="ctr"/>
            <a:endParaRPr lang="it-IT" altLang="it-IT"/>
          </a:p>
        </p:txBody>
      </p:sp>
      <p:sp>
        <p:nvSpPr>
          <p:cNvPr id="27672" name="Line 24"/>
          <p:cNvSpPr>
            <a:spLocks noChangeShapeType="1"/>
          </p:cNvSpPr>
          <p:nvPr/>
        </p:nvSpPr>
        <p:spPr bwMode="auto">
          <a:xfrm flipH="1" flipV="1">
            <a:off x="7859713" y="1241426"/>
            <a:ext cx="68262" cy="2105025"/>
          </a:xfrm>
          <a:prstGeom prst="line">
            <a:avLst/>
          </a:prstGeom>
          <a:noFill/>
          <a:ln w="25400" cap="flat" cmpd="sng">
            <a:solidFill>
              <a:srgbClr val="000000"/>
            </a:solidFill>
            <a:prstDash val="solid"/>
            <a:round/>
            <a:headEnd type="none" w="med" len="med"/>
            <a:tailEnd type="triangle" w="med" len="med"/>
          </a:ln>
          <a:effectLst>
            <a:outerShdw blurRad="38100" dist="20000" dir="5400000" algn="ctr" rotWithShape="0">
              <a:srgbClr val="000000">
                <a:alpha val="37999"/>
              </a:srgbClr>
            </a:outerShdw>
          </a:effectLst>
          <a:extLst>
            <a:ext uri="{909E8E84-426E-40DD-AFC4-6F175D3DCCD1}">
              <a14:hiddenFill xmlns:a14="http://schemas.microsoft.com/office/drawing/2010/main">
                <a:noFill/>
              </a14:hiddenFill>
            </a:ext>
          </a:extLst>
        </p:spPr>
        <p:txBody>
          <a:bodyPr lIns="45720" rIns="45720"/>
          <a:lstStyle/>
          <a:p>
            <a:endParaRPr lang="it-IT" altLang="it-IT"/>
          </a:p>
        </p:txBody>
      </p:sp>
      <p:sp>
        <p:nvSpPr>
          <p:cNvPr id="27673" name="Line 25"/>
          <p:cNvSpPr>
            <a:spLocks noChangeShapeType="1"/>
          </p:cNvSpPr>
          <p:nvPr/>
        </p:nvSpPr>
        <p:spPr bwMode="auto">
          <a:xfrm flipH="1" flipV="1">
            <a:off x="8337551" y="1241426"/>
            <a:ext cx="80963" cy="2212975"/>
          </a:xfrm>
          <a:prstGeom prst="line">
            <a:avLst/>
          </a:prstGeom>
          <a:noFill/>
          <a:ln w="25400" cap="flat" cmpd="sng">
            <a:solidFill>
              <a:srgbClr val="000000"/>
            </a:solidFill>
            <a:prstDash val="solid"/>
            <a:round/>
            <a:headEnd type="none" w="med" len="med"/>
            <a:tailEnd type="triangle" w="med" len="med"/>
          </a:ln>
          <a:effectLst>
            <a:outerShdw blurRad="38100" dist="20000" dir="5400000" algn="ctr" rotWithShape="0">
              <a:srgbClr val="000000">
                <a:alpha val="37999"/>
              </a:srgbClr>
            </a:outerShdw>
          </a:effectLst>
          <a:extLst>
            <a:ext uri="{909E8E84-426E-40DD-AFC4-6F175D3DCCD1}">
              <a14:hiddenFill xmlns:a14="http://schemas.microsoft.com/office/drawing/2010/main">
                <a:noFill/>
              </a14:hiddenFill>
            </a:ext>
          </a:extLst>
        </p:spPr>
        <p:txBody>
          <a:bodyPr lIns="45720" rIns="45720"/>
          <a:lstStyle/>
          <a:p>
            <a:endParaRPr lang="it-IT" altLang="it-IT"/>
          </a:p>
        </p:txBody>
      </p:sp>
      <p:sp>
        <p:nvSpPr>
          <p:cNvPr id="27674" name="Rectangle 26"/>
          <p:cNvSpPr>
            <a:spLocks/>
          </p:cNvSpPr>
          <p:nvPr/>
        </p:nvSpPr>
        <p:spPr bwMode="auto">
          <a:xfrm>
            <a:off x="1741489" y="654051"/>
            <a:ext cx="3646487" cy="532453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spAutoFit/>
          </a:bodyPr>
          <a:lstStyle>
            <a:lvl1pPr marL="136525" indent="-136525">
              <a:defRPr>
                <a:solidFill>
                  <a:srgbClr val="000000"/>
                </a:solidFill>
                <a:latin typeface="Calibri" charset="0"/>
                <a:ea typeface="Calibri" charset="0"/>
                <a:cs typeface="Calibri" charset="0"/>
                <a:sym typeface="Calibri" charset="0"/>
              </a:defRPr>
            </a:lvl1pPr>
            <a:lvl2pPr>
              <a:defRPr>
                <a:solidFill>
                  <a:srgbClr val="000000"/>
                </a:solidFill>
                <a:latin typeface="Calibri" charset="0"/>
                <a:ea typeface="Calibri" charset="0"/>
                <a:cs typeface="Calibri" charset="0"/>
                <a:sym typeface="Calibri" charset="0"/>
              </a:defRPr>
            </a:lvl2pPr>
            <a:lvl3pPr>
              <a:defRPr>
                <a:solidFill>
                  <a:srgbClr val="000000"/>
                </a:solidFill>
                <a:latin typeface="Calibri" charset="0"/>
                <a:ea typeface="Calibri" charset="0"/>
                <a:cs typeface="Calibri" charset="0"/>
                <a:sym typeface="Calibri" charset="0"/>
              </a:defRPr>
            </a:lvl3pPr>
            <a:lvl4pPr>
              <a:defRPr>
                <a:solidFill>
                  <a:srgbClr val="000000"/>
                </a:solidFill>
                <a:latin typeface="Calibri" charset="0"/>
                <a:ea typeface="Calibri" charset="0"/>
                <a:cs typeface="Calibri" charset="0"/>
                <a:sym typeface="Calibri" charset="0"/>
              </a:defRPr>
            </a:lvl4pPr>
            <a:lvl5pPr>
              <a:defRPr>
                <a:solidFill>
                  <a:srgbClr val="000000"/>
                </a:solidFill>
                <a:latin typeface="Calibri" charset="0"/>
                <a:ea typeface="Calibri" charset="0"/>
                <a:cs typeface="Calibri" charset="0"/>
                <a:sym typeface="Calibri" charset="0"/>
              </a:defRPr>
            </a:lvl5pPr>
            <a:lvl6pPr marL="457200" indent="1828800" defTabSz="457200" fontAlgn="base" hangingPunct="0">
              <a:spcBef>
                <a:spcPct val="0"/>
              </a:spcBef>
              <a:spcAft>
                <a:spcPct val="0"/>
              </a:spcAft>
              <a:defRPr>
                <a:solidFill>
                  <a:srgbClr val="000000"/>
                </a:solidFill>
                <a:latin typeface="Calibri" charset="0"/>
                <a:ea typeface="Calibri" charset="0"/>
                <a:cs typeface="Calibri" charset="0"/>
                <a:sym typeface="Calibri" charset="0"/>
              </a:defRPr>
            </a:lvl6pPr>
            <a:lvl7pPr marL="914400" indent="1828800" defTabSz="457200" fontAlgn="base" hangingPunct="0">
              <a:spcBef>
                <a:spcPct val="0"/>
              </a:spcBef>
              <a:spcAft>
                <a:spcPct val="0"/>
              </a:spcAft>
              <a:defRPr>
                <a:solidFill>
                  <a:srgbClr val="000000"/>
                </a:solidFill>
                <a:latin typeface="Calibri" charset="0"/>
                <a:ea typeface="Calibri" charset="0"/>
                <a:cs typeface="Calibri" charset="0"/>
                <a:sym typeface="Calibri" charset="0"/>
              </a:defRPr>
            </a:lvl7pPr>
            <a:lvl8pPr marL="1371600" indent="1828800" defTabSz="457200" fontAlgn="base" hangingPunct="0">
              <a:spcBef>
                <a:spcPct val="0"/>
              </a:spcBef>
              <a:spcAft>
                <a:spcPct val="0"/>
              </a:spcAft>
              <a:defRPr>
                <a:solidFill>
                  <a:srgbClr val="000000"/>
                </a:solidFill>
                <a:latin typeface="Calibri" charset="0"/>
                <a:ea typeface="Calibri" charset="0"/>
                <a:cs typeface="Calibri" charset="0"/>
                <a:sym typeface="Calibri" charset="0"/>
              </a:defRPr>
            </a:lvl8pPr>
            <a:lvl9pPr marL="1828800" indent="1828800" defTabSz="457200" fontAlgn="base" hangingPunct="0">
              <a:spcBef>
                <a:spcPct val="0"/>
              </a:spcBef>
              <a:spcAft>
                <a:spcPct val="0"/>
              </a:spcAft>
              <a:defRPr>
                <a:solidFill>
                  <a:srgbClr val="000000"/>
                </a:solidFill>
                <a:latin typeface="Calibri" charset="0"/>
                <a:ea typeface="Calibri" charset="0"/>
                <a:cs typeface="Calibri" charset="0"/>
                <a:sym typeface="Calibri" charset="0"/>
              </a:defRPr>
            </a:lvl9pPr>
          </a:lstStyle>
          <a:p>
            <a:r>
              <a:rPr lang="it-IT" altLang="it-IT" sz="2000">
                <a:solidFill>
                  <a:srgbClr val="FF0000"/>
                </a:solidFill>
              </a:rPr>
              <a:t>GAME PHASE</a:t>
            </a:r>
          </a:p>
          <a:p>
            <a:endParaRPr lang="it-IT" altLang="it-IT" sz="2000">
              <a:solidFill>
                <a:srgbClr val="FF0000"/>
              </a:solidFill>
            </a:endParaRPr>
          </a:p>
          <a:p>
            <a:r>
              <a:rPr lang="it-IT" altLang="it-IT" sz="2000">
                <a:solidFill>
                  <a:srgbClr val="FF0000"/>
                </a:solidFill>
              </a:rPr>
              <a:t>EXERCISE N°1</a:t>
            </a:r>
          </a:p>
          <a:p>
            <a:r>
              <a:rPr lang="it-IT" altLang="it-IT" sz="2000"/>
              <a:t>Two teams .Two players start at the coach's whistle and run without the ball around the cones . They come upon a group of balls positioned near the 22 meter line , take a ball head , enter in the shooting and shoot  of sweep hit.</a:t>
            </a:r>
          </a:p>
          <a:p>
            <a:endParaRPr lang="it-IT" altLang="it-IT" sz="2000">
              <a:solidFill>
                <a:srgbClr val="FF0000"/>
              </a:solidFill>
            </a:endParaRPr>
          </a:p>
          <a:p>
            <a:r>
              <a:rPr lang="it-IT" altLang="it-IT" sz="2000">
                <a:solidFill>
                  <a:srgbClr val="FF0000"/>
                </a:solidFill>
              </a:rPr>
              <a:t>SKILL AQUISITION</a:t>
            </a:r>
          </a:p>
          <a:p>
            <a:pPr>
              <a:buSzPct val="100000"/>
              <a:buFontTx/>
              <a:buChar char="-"/>
            </a:pPr>
            <a:r>
              <a:rPr lang="it-IT" altLang="it-IT" sz="2000"/>
              <a:t>Run whithout the ball</a:t>
            </a:r>
          </a:p>
          <a:p>
            <a:pPr>
              <a:buSzPct val="100000"/>
              <a:buFontTx/>
              <a:buChar char="-"/>
            </a:pPr>
            <a:r>
              <a:rPr lang="it-IT" altLang="it-IT" sz="2000"/>
              <a:t>Speed of execution</a:t>
            </a:r>
          </a:p>
          <a:p>
            <a:pPr>
              <a:buSzPct val="100000"/>
              <a:buFontTx/>
              <a:buChar char="-"/>
            </a:pPr>
            <a:r>
              <a:rPr lang="it-IT" altLang="it-IT" sz="2000"/>
              <a:t>Sweep hit</a:t>
            </a:r>
          </a:p>
          <a:p>
            <a:pPr>
              <a:buSzPct val="100000"/>
              <a:buFontTx/>
              <a:buChar char="-"/>
            </a:pPr>
            <a:r>
              <a:rPr lang="it-IT" altLang="it-IT" sz="2000"/>
              <a:t>Ball control</a:t>
            </a:r>
          </a:p>
        </p:txBody>
      </p:sp>
      <p:grpSp>
        <p:nvGrpSpPr>
          <p:cNvPr id="27675" name="Group 27"/>
          <p:cNvGrpSpPr>
            <a:grpSpLocks/>
          </p:cNvGrpSpPr>
          <p:nvPr/>
        </p:nvGrpSpPr>
        <p:grpSpPr bwMode="auto">
          <a:xfrm>
            <a:off x="1998663" y="6500815"/>
            <a:ext cx="684020" cy="200055"/>
            <a:chOff x="0" y="0"/>
            <a:chExt cx="684292" cy="200988"/>
          </a:xfrm>
        </p:grpSpPr>
        <p:sp>
          <p:nvSpPr>
            <p:cNvPr id="27676" name="Rectangle 28"/>
            <p:cNvSpPr>
              <a:spLocks/>
            </p:cNvSpPr>
            <p:nvPr/>
          </p:nvSpPr>
          <p:spPr bwMode="auto">
            <a:xfrm>
              <a:off x="174975" y="0"/>
              <a:ext cx="509317" cy="2009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lvl1pPr>
                <a:defRPr>
                  <a:solidFill>
                    <a:srgbClr val="000000"/>
                  </a:solidFill>
                  <a:latin typeface="Calibri" charset="0"/>
                  <a:ea typeface="Calibri" charset="0"/>
                  <a:cs typeface="Calibri" charset="0"/>
                  <a:sym typeface="Calibri" charset="0"/>
                </a:defRPr>
              </a:lvl1pPr>
              <a:lvl2pPr>
                <a:defRPr>
                  <a:solidFill>
                    <a:srgbClr val="000000"/>
                  </a:solidFill>
                  <a:latin typeface="Calibri" charset="0"/>
                  <a:ea typeface="Calibri" charset="0"/>
                  <a:cs typeface="Calibri" charset="0"/>
                  <a:sym typeface="Calibri" charset="0"/>
                </a:defRPr>
              </a:lvl2pPr>
              <a:lvl3pPr>
                <a:defRPr>
                  <a:solidFill>
                    <a:srgbClr val="000000"/>
                  </a:solidFill>
                  <a:latin typeface="Calibri" charset="0"/>
                  <a:ea typeface="Calibri" charset="0"/>
                  <a:cs typeface="Calibri" charset="0"/>
                  <a:sym typeface="Calibri" charset="0"/>
                </a:defRPr>
              </a:lvl3pPr>
              <a:lvl4pPr>
                <a:defRPr>
                  <a:solidFill>
                    <a:srgbClr val="000000"/>
                  </a:solidFill>
                  <a:latin typeface="Calibri" charset="0"/>
                  <a:ea typeface="Calibri" charset="0"/>
                  <a:cs typeface="Calibri" charset="0"/>
                  <a:sym typeface="Calibri" charset="0"/>
                </a:defRPr>
              </a:lvl4pPr>
              <a:lvl5pPr>
                <a:defRPr>
                  <a:solidFill>
                    <a:srgbClr val="000000"/>
                  </a:solidFill>
                  <a:latin typeface="Calibri" charset="0"/>
                  <a:ea typeface="Calibri" charset="0"/>
                  <a:cs typeface="Calibri" charset="0"/>
                  <a:sym typeface="Calibri" charset="0"/>
                </a:defRPr>
              </a:lvl5pPr>
              <a:lvl6pPr marL="457200" indent="1828800" fontAlgn="base" hangingPunct="0">
                <a:spcBef>
                  <a:spcPct val="0"/>
                </a:spcBef>
                <a:spcAft>
                  <a:spcPct val="0"/>
                </a:spcAft>
                <a:defRPr>
                  <a:solidFill>
                    <a:srgbClr val="000000"/>
                  </a:solidFill>
                  <a:latin typeface="Calibri" charset="0"/>
                  <a:ea typeface="Calibri" charset="0"/>
                  <a:cs typeface="Calibri" charset="0"/>
                  <a:sym typeface="Calibri" charset="0"/>
                </a:defRPr>
              </a:lvl6pPr>
              <a:lvl7pPr marL="914400" indent="1828800" fontAlgn="base" hangingPunct="0">
                <a:spcBef>
                  <a:spcPct val="0"/>
                </a:spcBef>
                <a:spcAft>
                  <a:spcPct val="0"/>
                </a:spcAft>
                <a:defRPr>
                  <a:solidFill>
                    <a:srgbClr val="000000"/>
                  </a:solidFill>
                  <a:latin typeface="Calibri" charset="0"/>
                  <a:ea typeface="Calibri" charset="0"/>
                  <a:cs typeface="Calibri" charset="0"/>
                  <a:sym typeface="Calibri" charset="0"/>
                </a:defRPr>
              </a:lvl7pPr>
              <a:lvl8pPr marL="1371600" indent="1828800" fontAlgn="base" hangingPunct="0">
                <a:spcBef>
                  <a:spcPct val="0"/>
                </a:spcBef>
                <a:spcAft>
                  <a:spcPct val="0"/>
                </a:spcAft>
                <a:defRPr>
                  <a:solidFill>
                    <a:srgbClr val="000000"/>
                  </a:solidFill>
                  <a:latin typeface="Calibri" charset="0"/>
                  <a:ea typeface="Calibri" charset="0"/>
                  <a:cs typeface="Calibri" charset="0"/>
                  <a:sym typeface="Calibri" charset="0"/>
                </a:defRPr>
              </a:lvl8pPr>
              <a:lvl9pPr marL="1828800" indent="1828800" fontAlgn="base" hangingPunct="0">
                <a:spcBef>
                  <a:spcPct val="0"/>
                </a:spcBef>
                <a:spcAft>
                  <a:spcPct val="0"/>
                </a:spcAft>
                <a:defRPr>
                  <a:solidFill>
                    <a:srgbClr val="000000"/>
                  </a:solidFill>
                  <a:latin typeface="Calibri" charset="0"/>
                  <a:ea typeface="Calibri" charset="0"/>
                  <a:cs typeface="Calibri" charset="0"/>
                  <a:sym typeface="Calibri" charset="0"/>
                </a:defRPr>
              </a:lvl9pPr>
            </a:lstStyle>
            <a:p>
              <a:r>
                <a:rPr lang="it-IT" altLang="it-IT" sz="700"/>
                <a:t>Marta Ruffi</a:t>
              </a:r>
            </a:p>
          </p:txBody>
        </p:sp>
        <p:pic>
          <p:nvPicPr>
            <p:cNvPr id="27677" name="Picture 29" descr="pasted-image.tif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3754"/>
              <a:ext cx="178232" cy="1782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Tree>
    <p:extLst>
      <p:ext uri="{BB962C8B-B14F-4D97-AF65-F5344CB8AC3E}">
        <p14:creationId xmlns:p14="http://schemas.microsoft.com/office/powerpoint/2010/main" val="361364401"/>
      </p:ext>
    </p:extLst>
  </p:cSld>
  <p:clrMapOvr>
    <a:masterClrMapping/>
  </p:clrMapOvr>
  <p:transition spd="med"/>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3" name="Picture 1" descr="metà campo.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387975" y="0"/>
            <a:ext cx="5278438" cy="6858000"/>
          </a:xfrm>
          <a:prstGeom prst="rect">
            <a:avLst/>
          </a:prstGeom>
          <a:noFill/>
          <a:ln w="9525" cap="flat" cmpd="sng">
            <a:solidFill>
              <a:srgbClr val="000000"/>
            </a:solidFill>
            <a:prstDash val="dot"/>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28674" name="AutoShape 2"/>
          <p:cNvSpPr>
            <a:spLocks/>
          </p:cNvSpPr>
          <p:nvPr/>
        </p:nvSpPr>
        <p:spPr bwMode="auto">
          <a:xfrm>
            <a:off x="6056314" y="5218114"/>
            <a:ext cx="219075" cy="204787"/>
          </a:xfrm>
          <a:prstGeom prst="triangle">
            <a:avLst>
              <a:gd name="adj" fmla="val 50000"/>
            </a:avLst>
          </a:prstGeom>
          <a:solidFill>
            <a:srgbClr val="FF00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28675" name="AutoShape 3"/>
          <p:cNvSpPr>
            <a:spLocks/>
          </p:cNvSpPr>
          <p:nvPr/>
        </p:nvSpPr>
        <p:spPr bwMode="auto">
          <a:xfrm>
            <a:off x="6056314" y="4071939"/>
            <a:ext cx="219075" cy="204787"/>
          </a:xfrm>
          <a:prstGeom prst="triangle">
            <a:avLst>
              <a:gd name="adj" fmla="val 50000"/>
            </a:avLst>
          </a:prstGeom>
          <a:solidFill>
            <a:srgbClr val="FF00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28676" name="AutoShape 4"/>
          <p:cNvSpPr>
            <a:spLocks/>
          </p:cNvSpPr>
          <p:nvPr/>
        </p:nvSpPr>
        <p:spPr bwMode="auto">
          <a:xfrm>
            <a:off x="7848600" y="3224214"/>
            <a:ext cx="217488" cy="204787"/>
          </a:xfrm>
          <a:prstGeom prst="triangle">
            <a:avLst>
              <a:gd name="adj" fmla="val 50000"/>
            </a:avLst>
          </a:prstGeom>
          <a:solidFill>
            <a:srgbClr val="FF00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28677" name="AutoShape 5"/>
          <p:cNvSpPr>
            <a:spLocks/>
          </p:cNvSpPr>
          <p:nvPr/>
        </p:nvSpPr>
        <p:spPr bwMode="auto">
          <a:xfrm>
            <a:off x="7848600" y="3554414"/>
            <a:ext cx="217488" cy="204787"/>
          </a:xfrm>
          <a:prstGeom prst="triangle">
            <a:avLst>
              <a:gd name="adj" fmla="val 50000"/>
            </a:avLst>
          </a:prstGeom>
          <a:solidFill>
            <a:srgbClr val="FF00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28678" name="AutoShape 6"/>
          <p:cNvSpPr>
            <a:spLocks/>
          </p:cNvSpPr>
          <p:nvPr/>
        </p:nvSpPr>
        <p:spPr bwMode="auto">
          <a:xfrm>
            <a:off x="7848600" y="4071939"/>
            <a:ext cx="217488" cy="204787"/>
          </a:xfrm>
          <a:prstGeom prst="triangle">
            <a:avLst>
              <a:gd name="adj" fmla="val 50000"/>
            </a:avLst>
          </a:prstGeom>
          <a:solidFill>
            <a:srgbClr val="FF00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28679" name="AutoShape 7"/>
          <p:cNvSpPr>
            <a:spLocks/>
          </p:cNvSpPr>
          <p:nvPr/>
        </p:nvSpPr>
        <p:spPr bwMode="auto">
          <a:xfrm>
            <a:off x="7126289" y="4537075"/>
            <a:ext cx="219075" cy="204788"/>
          </a:xfrm>
          <a:prstGeom prst="triangle">
            <a:avLst>
              <a:gd name="adj" fmla="val 50000"/>
            </a:avLst>
          </a:prstGeom>
          <a:solidFill>
            <a:srgbClr val="FF00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28680" name="AutoShape 8"/>
          <p:cNvSpPr>
            <a:spLocks/>
          </p:cNvSpPr>
          <p:nvPr/>
        </p:nvSpPr>
        <p:spPr bwMode="auto">
          <a:xfrm>
            <a:off x="8213726" y="4537075"/>
            <a:ext cx="219075" cy="204788"/>
          </a:xfrm>
          <a:prstGeom prst="triangle">
            <a:avLst>
              <a:gd name="adj" fmla="val 50000"/>
            </a:avLst>
          </a:prstGeom>
          <a:solidFill>
            <a:srgbClr val="FF00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28681" name="AutoShape 9"/>
          <p:cNvSpPr>
            <a:spLocks/>
          </p:cNvSpPr>
          <p:nvPr/>
        </p:nvSpPr>
        <p:spPr bwMode="auto">
          <a:xfrm>
            <a:off x="8555039" y="4537075"/>
            <a:ext cx="219075" cy="204788"/>
          </a:xfrm>
          <a:prstGeom prst="triangle">
            <a:avLst>
              <a:gd name="adj" fmla="val 50000"/>
            </a:avLst>
          </a:prstGeom>
          <a:solidFill>
            <a:srgbClr val="FF00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28682" name="AutoShape 10"/>
          <p:cNvSpPr>
            <a:spLocks/>
          </p:cNvSpPr>
          <p:nvPr/>
        </p:nvSpPr>
        <p:spPr bwMode="auto">
          <a:xfrm>
            <a:off x="7424739" y="4537075"/>
            <a:ext cx="217487" cy="204788"/>
          </a:xfrm>
          <a:prstGeom prst="triangle">
            <a:avLst>
              <a:gd name="adj" fmla="val 50000"/>
            </a:avLst>
          </a:prstGeom>
          <a:solidFill>
            <a:srgbClr val="FF00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28683" name="AutoShape 11"/>
          <p:cNvSpPr>
            <a:spLocks/>
          </p:cNvSpPr>
          <p:nvPr/>
        </p:nvSpPr>
        <p:spPr bwMode="auto">
          <a:xfrm>
            <a:off x="5838825" y="957264"/>
            <a:ext cx="217488" cy="204787"/>
          </a:xfrm>
          <a:prstGeom prst="triangle">
            <a:avLst>
              <a:gd name="adj" fmla="val 50000"/>
            </a:avLst>
          </a:prstGeom>
          <a:solidFill>
            <a:srgbClr val="FF00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28684" name="AutoShape 12"/>
          <p:cNvSpPr>
            <a:spLocks/>
          </p:cNvSpPr>
          <p:nvPr/>
        </p:nvSpPr>
        <p:spPr bwMode="auto">
          <a:xfrm>
            <a:off x="6165851" y="1162050"/>
            <a:ext cx="219075" cy="204788"/>
          </a:xfrm>
          <a:prstGeom prst="triangle">
            <a:avLst>
              <a:gd name="adj" fmla="val 50000"/>
            </a:avLst>
          </a:prstGeom>
          <a:solidFill>
            <a:srgbClr val="FF00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28685" name="AutoShape 13"/>
          <p:cNvSpPr>
            <a:spLocks/>
          </p:cNvSpPr>
          <p:nvPr/>
        </p:nvSpPr>
        <p:spPr bwMode="auto">
          <a:xfrm>
            <a:off x="6442075" y="1366839"/>
            <a:ext cx="217488" cy="204787"/>
          </a:xfrm>
          <a:prstGeom prst="triangle">
            <a:avLst>
              <a:gd name="adj" fmla="val 50000"/>
            </a:avLst>
          </a:prstGeom>
          <a:solidFill>
            <a:srgbClr val="FF00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28686" name="AutoShape 14"/>
          <p:cNvSpPr>
            <a:spLocks/>
          </p:cNvSpPr>
          <p:nvPr/>
        </p:nvSpPr>
        <p:spPr bwMode="auto">
          <a:xfrm>
            <a:off x="6783389" y="1571625"/>
            <a:ext cx="217487" cy="204788"/>
          </a:xfrm>
          <a:prstGeom prst="triangle">
            <a:avLst>
              <a:gd name="adj" fmla="val 50000"/>
            </a:avLst>
          </a:prstGeom>
          <a:solidFill>
            <a:srgbClr val="FF00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28687" name="AutoShape 15"/>
          <p:cNvSpPr>
            <a:spLocks/>
          </p:cNvSpPr>
          <p:nvPr/>
        </p:nvSpPr>
        <p:spPr bwMode="auto">
          <a:xfrm>
            <a:off x="7918451" y="6345238"/>
            <a:ext cx="225425" cy="18415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5827"/>
                </a:moveTo>
                <a:lnTo>
                  <a:pt x="3374" y="0"/>
                </a:lnTo>
                <a:lnTo>
                  <a:pt x="10800" y="6427"/>
                </a:lnTo>
                <a:lnTo>
                  <a:pt x="18226" y="0"/>
                </a:lnTo>
                <a:lnTo>
                  <a:pt x="21600" y="5827"/>
                </a:lnTo>
                <a:lnTo>
                  <a:pt x="15854" y="10800"/>
                </a:lnTo>
                <a:lnTo>
                  <a:pt x="21600" y="15773"/>
                </a:lnTo>
                <a:lnTo>
                  <a:pt x="18226" y="21600"/>
                </a:lnTo>
                <a:lnTo>
                  <a:pt x="10800" y="15173"/>
                </a:lnTo>
                <a:lnTo>
                  <a:pt x="3374" y="21600"/>
                </a:lnTo>
                <a:lnTo>
                  <a:pt x="0" y="15773"/>
                </a:lnTo>
                <a:lnTo>
                  <a:pt x="5746" y="10800"/>
                </a:lnTo>
                <a:close/>
              </a:path>
            </a:pathLst>
          </a:custGeom>
          <a:solidFill>
            <a:srgbClr val="FFFF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28688" name="AutoShape 16"/>
          <p:cNvSpPr>
            <a:spLocks/>
          </p:cNvSpPr>
          <p:nvPr/>
        </p:nvSpPr>
        <p:spPr bwMode="auto">
          <a:xfrm>
            <a:off x="5726114" y="5464175"/>
            <a:ext cx="225425" cy="18415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5827"/>
                </a:moveTo>
                <a:lnTo>
                  <a:pt x="3374" y="0"/>
                </a:lnTo>
                <a:lnTo>
                  <a:pt x="10800" y="6427"/>
                </a:lnTo>
                <a:lnTo>
                  <a:pt x="18226" y="0"/>
                </a:lnTo>
                <a:lnTo>
                  <a:pt x="21600" y="5827"/>
                </a:lnTo>
                <a:lnTo>
                  <a:pt x="15854" y="10800"/>
                </a:lnTo>
                <a:lnTo>
                  <a:pt x="21600" y="15773"/>
                </a:lnTo>
                <a:lnTo>
                  <a:pt x="18226" y="21600"/>
                </a:lnTo>
                <a:lnTo>
                  <a:pt x="10800" y="15173"/>
                </a:lnTo>
                <a:lnTo>
                  <a:pt x="3374" y="21600"/>
                </a:lnTo>
                <a:lnTo>
                  <a:pt x="0" y="15773"/>
                </a:lnTo>
                <a:lnTo>
                  <a:pt x="5746" y="10800"/>
                </a:lnTo>
                <a:close/>
              </a:path>
            </a:pathLst>
          </a:custGeom>
          <a:solidFill>
            <a:srgbClr val="FFFF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28689" name="AutoShape 17"/>
          <p:cNvSpPr>
            <a:spLocks/>
          </p:cNvSpPr>
          <p:nvPr/>
        </p:nvSpPr>
        <p:spPr bwMode="auto">
          <a:xfrm>
            <a:off x="7918451" y="2743200"/>
            <a:ext cx="225425" cy="18415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5827"/>
                </a:moveTo>
                <a:lnTo>
                  <a:pt x="3374" y="0"/>
                </a:lnTo>
                <a:lnTo>
                  <a:pt x="10800" y="6427"/>
                </a:lnTo>
                <a:lnTo>
                  <a:pt x="18226" y="0"/>
                </a:lnTo>
                <a:lnTo>
                  <a:pt x="21600" y="5827"/>
                </a:lnTo>
                <a:lnTo>
                  <a:pt x="15854" y="10800"/>
                </a:lnTo>
                <a:lnTo>
                  <a:pt x="21600" y="15773"/>
                </a:lnTo>
                <a:lnTo>
                  <a:pt x="18226" y="21600"/>
                </a:lnTo>
                <a:lnTo>
                  <a:pt x="10800" y="15173"/>
                </a:lnTo>
                <a:lnTo>
                  <a:pt x="3374" y="21600"/>
                </a:lnTo>
                <a:lnTo>
                  <a:pt x="0" y="15773"/>
                </a:lnTo>
                <a:lnTo>
                  <a:pt x="5746" y="10800"/>
                </a:lnTo>
                <a:close/>
              </a:path>
            </a:pathLst>
          </a:custGeom>
          <a:solidFill>
            <a:srgbClr val="FFFF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28690" name="AutoShape 18"/>
          <p:cNvSpPr>
            <a:spLocks/>
          </p:cNvSpPr>
          <p:nvPr/>
        </p:nvSpPr>
        <p:spPr bwMode="auto">
          <a:xfrm>
            <a:off x="5726114" y="1274763"/>
            <a:ext cx="225425" cy="18415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5827"/>
                </a:moveTo>
                <a:lnTo>
                  <a:pt x="3374" y="0"/>
                </a:lnTo>
                <a:lnTo>
                  <a:pt x="10800" y="6427"/>
                </a:lnTo>
                <a:lnTo>
                  <a:pt x="18226" y="0"/>
                </a:lnTo>
                <a:lnTo>
                  <a:pt x="21600" y="5827"/>
                </a:lnTo>
                <a:lnTo>
                  <a:pt x="15854" y="10800"/>
                </a:lnTo>
                <a:lnTo>
                  <a:pt x="21600" y="15773"/>
                </a:lnTo>
                <a:lnTo>
                  <a:pt x="18226" y="21600"/>
                </a:lnTo>
                <a:lnTo>
                  <a:pt x="10800" y="15173"/>
                </a:lnTo>
                <a:lnTo>
                  <a:pt x="3374" y="21600"/>
                </a:lnTo>
                <a:lnTo>
                  <a:pt x="0" y="15773"/>
                </a:lnTo>
                <a:lnTo>
                  <a:pt x="5746" y="10800"/>
                </a:lnTo>
                <a:close/>
              </a:path>
            </a:pathLst>
          </a:custGeom>
          <a:solidFill>
            <a:srgbClr val="FFFF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28691" name="Oval 19"/>
          <p:cNvSpPr>
            <a:spLocks/>
          </p:cNvSpPr>
          <p:nvPr/>
        </p:nvSpPr>
        <p:spPr bwMode="auto">
          <a:xfrm>
            <a:off x="8432800" y="6307139"/>
            <a:ext cx="122238" cy="136525"/>
          </a:xfrm>
          <a:prstGeom prst="ellipse">
            <a:avLst/>
          </a:prstGeom>
          <a:solidFill>
            <a:srgbClr val="FFFFFF"/>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28692" name="Oval 20"/>
          <p:cNvSpPr>
            <a:spLocks/>
          </p:cNvSpPr>
          <p:nvPr/>
        </p:nvSpPr>
        <p:spPr bwMode="auto">
          <a:xfrm>
            <a:off x="8585200" y="6459539"/>
            <a:ext cx="122238" cy="136525"/>
          </a:xfrm>
          <a:prstGeom prst="ellipse">
            <a:avLst/>
          </a:prstGeom>
          <a:solidFill>
            <a:srgbClr val="FFFFFF"/>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28693" name="Oval 21"/>
          <p:cNvSpPr>
            <a:spLocks/>
          </p:cNvSpPr>
          <p:nvPr/>
        </p:nvSpPr>
        <p:spPr bwMode="auto">
          <a:xfrm>
            <a:off x="8737600" y="6611939"/>
            <a:ext cx="122238" cy="136525"/>
          </a:xfrm>
          <a:prstGeom prst="ellipse">
            <a:avLst/>
          </a:prstGeom>
          <a:solidFill>
            <a:srgbClr val="FFFFFF"/>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28694" name="Oval 22"/>
          <p:cNvSpPr>
            <a:spLocks/>
          </p:cNvSpPr>
          <p:nvPr/>
        </p:nvSpPr>
        <p:spPr bwMode="auto">
          <a:xfrm>
            <a:off x="8890000" y="6764339"/>
            <a:ext cx="122238" cy="136525"/>
          </a:xfrm>
          <a:prstGeom prst="ellipse">
            <a:avLst/>
          </a:prstGeom>
          <a:solidFill>
            <a:srgbClr val="FFFFFF"/>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28695" name="AutoShape 23"/>
          <p:cNvSpPr>
            <a:spLocks/>
          </p:cNvSpPr>
          <p:nvPr/>
        </p:nvSpPr>
        <p:spPr bwMode="auto">
          <a:xfrm>
            <a:off x="7927975" y="3044826"/>
            <a:ext cx="1144588" cy="1979613"/>
          </a:xfrm>
          <a:custGeom>
            <a:avLst/>
            <a:gdLst>
              <a:gd name="T0" fmla="*/ 10254 w 20509"/>
              <a:gd name="T1" fmla="*/ 10605 h 21211"/>
              <a:gd name="T2" fmla="*/ 10254 w 20509"/>
              <a:gd name="T3" fmla="*/ 10605 h 21211"/>
              <a:gd name="T4" fmla="*/ 10254 w 20509"/>
              <a:gd name="T5" fmla="*/ 10605 h 21211"/>
              <a:gd name="T6" fmla="*/ 10254 w 20509"/>
              <a:gd name="T7" fmla="*/ 10605 h 21211"/>
            </a:gdLst>
            <a:ahLst/>
            <a:cxnLst>
              <a:cxn ang="0">
                <a:pos x="T0" y="T1"/>
              </a:cxn>
              <a:cxn ang="0">
                <a:pos x="T2" y="T3"/>
              </a:cxn>
              <a:cxn ang="0">
                <a:pos x="T4" y="T5"/>
              </a:cxn>
              <a:cxn ang="0">
                <a:pos x="T6" y="T7"/>
              </a:cxn>
            </a:cxnLst>
            <a:rect l="0" t="0" r="r" b="b"/>
            <a:pathLst>
              <a:path w="20509" h="21211">
                <a:moveTo>
                  <a:pt x="5380" y="0"/>
                </a:moveTo>
                <a:cubicBezTo>
                  <a:pt x="4646" y="5242"/>
                  <a:pt x="3912" y="10483"/>
                  <a:pt x="6358" y="13019"/>
                </a:cubicBezTo>
                <a:cubicBezTo>
                  <a:pt x="8803" y="15554"/>
                  <a:pt x="18503" y="13945"/>
                  <a:pt x="20051" y="15213"/>
                </a:cubicBezTo>
                <a:cubicBezTo>
                  <a:pt x="21600" y="16480"/>
                  <a:pt x="18992" y="19650"/>
                  <a:pt x="15650" y="20625"/>
                </a:cubicBezTo>
                <a:cubicBezTo>
                  <a:pt x="12308" y="21600"/>
                  <a:pt x="0" y="21064"/>
                  <a:pt x="0" y="21064"/>
                </a:cubicBezTo>
              </a:path>
            </a:pathLst>
          </a:custGeom>
          <a:noFill/>
          <a:ln w="25400" cap="flat" cmpd="sng">
            <a:solidFill>
              <a:srgbClr val="000000"/>
            </a:solidFill>
            <a:prstDash val="dot"/>
            <a:round/>
            <a:headEnd type="none" w="med" len="med"/>
            <a:tailEnd type="none" w="med" len="med"/>
          </a:ln>
          <a:effectLst>
            <a:outerShdw blurRad="38100" dist="20000" dir="5400000" algn="ctr" rotWithShape="0">
              <a:srgbClr val="000000">
                <a:alpha val="37999"/>
              </a:srgbClr>
            </a:outerShdw>
          </a:effectLst>
          <a:extLst>
            <a:ext uri="{909E8E84-426E-40DD-AFC4-6F175D3DCCD1}">
              <a14:hiddenFill xmlns:a14="http://schemas.microsoft.com/office/drawing/2010/main">
                <a:solidFill>
                  <a:srgbClr val="FFFFFF"/>
                </a:solidFill>
              </a14:hiddenFill>
            </a:ext>
          </a:extLst>
        </p:spPr>
        <p:txBody>
          <a:bodyPr lIns="45720" rIns="45720" anchor="ctr"/>
          <a:lstStyle/>
          <a:p>
            <a:pPr algn="ctr"/>
            <a:endParaRPr lang="it-IT" altLang="it-IT"/>
          </a:p>
        </p:txBody>
      </p:sp>
      <p:sp>
        <p:nvSpPr>
          <p:cNvPr id="28696" name="Line 24"/>
          <p:cNvSpPr>
            <a:spLocks noChangeShapeType="1"/>
          </p:cNvSpPr>
          <p:nvPr/>
        </p:nvSpPr>
        <p:spPr bwMode="auto">
          <a:xfrm flipH="1" flipV="1">
            <a:off x="6056314" y="4741864"/>
            <a:ext cx="1792287" cy="282575"/>
          </a:xfrm>
          <a:prstGeom prst="line">
            <a:avLst/>
          </a:prstGeom>
          <a:noFill/>
          <a:ln w="25400" cap="flat" cmpd="sng">
            <a:solidFill>
              <a:srgbClr val="000000"/>
            </a:solidFill>
            <a:prstDash val="solid"/>
            <a:round/>
            <a:headEnd type="none" w="med" len="med"/>
            <a:tailEnd type="triangle" w="med" len="med"/>
          </a:ln>
          <a:effectLst>
            <a:outerShdw blurRad="38100" dist="20000" dir="5400000" algn="ctr" rotWithShape="0">
              <a:srgbClr val="000000">
                <a:alpha val="37999"/>
              </a:srgbClr>
            </a:outerShdw>
          </a:effectLst>
          <a:extLst>
            <a:ext uri="{909E8E84-426E-40DD-AFC4-6F175D3DCCD1}">
              <a14:hiddenFill xmlns:a14="http://schemas.microsoft.com/office/drawing/2010/main">
                <a:noFill/>
              </a14:hiddenFill>
            </a:ext>
          </a:extLst>
        </p:spPr>
        <p:txBody>
          <a:bodyPr lIns="45720" rIns="45720"/>
          <a:lstStyle/>
          <a:p>
            <a:endParaRPr lang="it-IT" altLang="it-IT"/>
          </a:p>
        </p:txBody>
      </p:sp>
      <p:sp>
        <p:nvSpPr>
          <p:cNvPr id="28697" name="AutoShape 25"/>
          <p:cNvSpPr>
            <a:spLocks/>
          </p:cNvSpPr>
          <p:nvPr/>
        </p:nvSpPr>
        <p:spPr bwMode="auto">
          <a:xfrm>
            <a:off x="5824539" y="4576764"/>
            <a:ext cx="26987" cy="801687"/>
          </a:xfrm>
          <a:custGeom>
            <a:avLst/>
            <a:gdLst>
              <a:gd name="T0" fmla="*/ 10050 w 20101"/>
              <a:gd name="T1" fmla="+- 0 11639 1678"/>
              <a:gd name="T2" fmla="*/ 11639 h 19922"/>
              <a:gd name="T3" fmla="*/ 10050 w 20101"/>
              <a:gd name="T4" fmla="+- 0 11639 1678"/>
              <a:gd name="T5" fmla="*/ 11639 h 19922"/>
              <a:gd name="T6" fmla="*/ 10050 w 20101"/>
              <a:gd name="T7" fmla="+- 0 11639 1678"/>
              <a:gd name="T8" fmla="*/ 11639 h 19922"/>
              <a:gd name="T9" fmla="*/ 10050 w 20101"/>
              <a:gd name="T10" fmla="+- 0 11639 1678"/>
              <a:gd name="T11" fmla="*/ 11639 h 19922"/>
            </a:gdLst>
            <a:ahLst/>
            <a:cxnLst>
              <a:cxn ang="0">
                <a:pos x="T0" y="T2"/>
              </a:cxn>
              <a:cxn ang="0">
                <a:pos x="T3" y="T5"/>
              </a:cxn>
              <a:cxn ang="0">
                <a:pos x="T6" y="T8"/>
              </a:cxn>
              <a:cxn ang="0">
                <a:pos x="T9" y="T11"/>
              </a:cxn>
            </a:cxnLst>
            <a:rect l="0" t="0" r="r" b="b"/>
            <a:pathLst>
              <a:path w="20101" h="19922">
                <a:moveTo>
                  <a:pt x="0" y="19922"/>
                </a:moveTo>
                <a:cubicBezTo>
                  <a:pt x="9138" y="11045"/>
                  <a:pt x="18277" y="2167"/>
                  <a:pt x="19938" y="245"/>
                </a:cubicBezTo>
                <a:cubicBezTo>
                  <a:pt x="21600" y="-1678"/>
                  <a:pt x="9970" y="8387"/>
                  <a:pt x="9970" y="8387"/>
                </a:cubicBezTo>
              </a:path>
            </a:pathLst>
          </a:custGeom>
          <a:noFill/>
          <a:ln w="25400" cap="flat" cmpd="sng">
            <a:solidFill>
              <a:srgbClr val="000000"/>
            </a:solidFill>
            <a:prstDash val="dot"/>
            <a:round/>
            <a:headEnd type="none" w="med" len="med"/>
            <a:tailEnd type="none" w="med" len="med"/>
          </a:ln>
          <a:effectLst>
            <a:outerShdw blurRad="38100" dist="20000" dir="5400000" algn="ctr" rotWithShape="0">
              <a:srgbClr val="000000">
                <a:alpha val="37999"/>
              </a:srgbClr>
            </a:outerShdw>
          </a:effectLst>
          <a:extLst>
            <a:ext uri="{909E8E84-426E-40DD-AFC4-6F175D3DCCD1}">
              <a14:hiddenFill xmlns:a14="http://schemas.microsoft.com/office/drawing/2010/main">
                <a:solidFill>
                  <a:srgbClr val="FFFFFF"/>
                </a:solidFill>
              </a14:hiddenFill>
            </a:ext>
          </a:extLst>
        </p:spPr>
        <p:txBody>
          <a:bodyPr lIns="45720" rIns="45720" anchor="ctr"/>
          <a:lstStyle/>
          <a:p>
            <a:pPr algn="ctr"/>
            <a:endParaRPr lang="it-IT" altLang="it-IT"/>
          </a:p>
        </p:txBody>
      </p:sp>
      <p:sp>
        <p:nvSpPr>
          <p:cNvPr id="28698" name="Line 26"/>
          <p:cNvSpPr>
            <a:spLocks noChangeShapeType="1"/>
          </p:cNvSpPr>
          <p:nvPr/>
        </p:nvSpPr>
        <p:spPr bwMode="auto">
          <a:xfrm flipV="1">
            <a:off x="5838825" y="2074863"/>
            <a:ext cx="603250" cy="2335212"/>
          </a:xfrm>
          <a:prstGeom prst="line">
            <a:avLst/>
          </a:prstGeom>
          <a:noFill/>
          <a:ln w="25400" cap="flat" cmpd="sng">
            <a:solidFill>
              <a:srgbClr val="000000"/>
            </a:solidFill>
            <a:prstDash val="solid"/>
            <a:round/>
            <a:headEnd type="none" w="med" len="med"/>
            <a:tailEnd type="triangle" w="med" len="med"/>
          </a:ln>
          <a:effectLst>
            <a:outerShdw blurRad="38100" dist="20000" dir="5400000" algn="ctr" rotWithShape="0">
              <a:srgbClr val="000000">
                <a:alpha val="37999"/>
              </a:srgbClr>
            </a:outerShdw>
          </a:effectLst>
          <a:extLst>
            <a:ext uri="{909E8E84-426E-40DD-AFC4-6F175D3DCCD1}">
              <a14:hiddenFill xmlns:a14="http://schemas.microsoft.com/office/drawing/2010/main">
                <a:noFill/>
              </a14:hiddenFill>
            </a:ext>
          </a:extLst>
        </p:spPr>
        <p:txBody>
          <a:bodyPr lIns="45720" rIns="45720"/>
          <a:lstStyle/>
          <a:p>
            <a:endParaRPr lang="it-IT" altLang="it-IT"/>
          </a:p>
        </p:txBody>
      </p:sp>
      <p:sp>
        <p:nvSpPr>
          <p:cNvPr id="28699" name="Line 27"/>
          <p:cNvSpPr>
            <a:spLocks noChangeShapeType="1"/>
          </p:cNvSpPr>
          <p:nvPr/>
        </p:nvSpPr>
        <p:spPr bwMode="auto">
          <a:xfrm>
            <a:off x="6021389" y="1497014"/>
            <a:ext cx="638175" cy="441325"/>
          </a:xfrm>
          <a:prstGeom prst="line">
            <a:avLst/>
          </a:prstGeom>
          <a:noFill/>
          <a:ln w="25400" cap="flat" cmpd="sng">
            <a:solidFill>
              <a:srgbClr val="000000"/>
            </a:solidFill>
            <a:prstDash val="dot"/>
            <a:round/>
            <a:headEnd type="none" w="med" len="med"/>
            <a:tailEnd type="none" w="med" len="med"/>
          </a:ln>
          <a:effectLst>
            <a:outerShdw blurRad="38100" dist="20000" dir="5400000" algn="ctr" rotWithShape="0">
              <a:srgbClr val="000000">
                <a:alpha val="37999"/>
              </a:srgbClr>
            </a:outerShdw>
          </a:effectLst>
          <a:extLst>
            <a:ext uri="{909E8E84-426E-40DD-AFC4-6F175D3DCCD1}">
              <a14:hiddenFill xmlns:a14="http://schemas.microsoft.com/office/drawing/2010/main">
                <a:noFill/>
              </a14:hiddenFill>
            </a:ext>
          </a:extLst>
        </p:spPr>
        <p:txBody>
          <a:bodyPr lIns="45720" rIns="45720"/>
          <a:lstStyle/>
          <a:p>
            <a:endParaRPr lang="it-IT" altLang="it-IT"/>
          </a:p>
        </p:txBody>
      </p:sp>
      <p:sp>
        <p:nvSpPr>
          <p:cNvPr id="28700" name="Line 28"/>
          <p:cNvSpPr>
            <a:spLocks noChangeShapeType="1"/>
          </p:cNvSpPr>
          <p:nvPr/>
        </p:nvSpPr>
        <p:spPr bwMode="auto">
          <a:xfrm>
            <a:off x="6783388" y="2074863"/>
            <a:ext cx="747712" cy="0"/>
          </a:xfrm>
          <a:prstGeom prst="line">
            <a:avLst/>
          </a:prstGeom>
          <a:noFill/>
          <a:ln w="25400" cap="flat" cmpd="sng">
            <a:solidFill>
              <a:srgbClr val="000000"/>
            </a:solidFill>
            <a:prstDash val="solid"/>
            <a:round/>
            <a:headEnd type="none" w="med" len="med"/>
            <a:tailEnd type="triangle" w="med" len="med"/>
          </a:ln>
          <a:effectLst>
            <a:outerShdw blurRad="38100" dist="20000" dir="5400000" algn="ctr" rotWithShape="0">
              <a:srgbClr val="000000">
                <a:alpha val="37999"/>
              </a:srgbClr>
            </a:outerShdw>
          </a:effectLst>
          <a:extLst>
            <a:ext uri="{909E8E84-426E-40DD-AFC4-6F175D3DCCD1}">
              <a14:hiddenFill xmlns:a14="http://schemas.microsoft.com/office/drawing/2010/main">
                <a:noFill/>
              </a14:hiddenFill>
            </a:ext>
          </a:extLst>
        </p:spPr>
        <p:txBody>
          <a:bodyPr lIns="45720" rIns="45720"/>
          <a:lstStyle/>
          <a:p>
            <a:endParaRPr lang="it-IT" altLang="it-IT"/>
          </a:p>
        </p:txBody>
      </p:sp>
      <p:sp>
        <p:nvSpPr>
          <p:cNvPr id="28701" name="AutoShape 29"/>
          <p:cNvSpPr>
            <a:spLocks/>
          </p:cNvSpPr>
          <p:nvPr/>
        </p:nvSpPr>
        <p:spPr bwMode="auto">
          <a:xfrm>
            <a:off x="6643689" y="2101851"/>
            <a:ext cx="1189037" cy="2968625"/>
          </a:xfrm>
          <a:custGeom>
            <a:avLst/>
            <a:gdLst>
              <a:gd name="T0" fmla="+- 0 10861 123"/>
              <a:gd name="T1" fmla="*/ T0 w 21477"/>
              <a:gd name="T2" fmla="*/ 10381 h 20762"/>
              <a:gd name="T3" fmla="+- 0 10861 123"/>
              <a:gd name="T4" fmla="*/ T3 w 21477"/>
              <a:gd name="T5" fmla="*/ 10381 h 20762"/>
              <a:gd name="T6" fmla="+- 0 10861 123"/>
              <a:gd name="T7" fmla="*/ T6 w 21477"/>
              <a:gd name="T8" fmla="*/ 10381 h 20762"/>
              <a:gd name="T9" fmla="+- 0 10861 123"/>
              <a:gd name="T10" fmla="*/ T9 w 21477"/>
              <a:gd name="T11" fmla="*/ 10381 h 20762"/>
            </a:gdLst>
            <a:ahLst/>
            <a:cxnLst>
              <a:cxn ang="0">
                <a:pos x="T1" y="T2"/>
              </a:cxn>
              <a:cxn ang="0">
                <a:pos x="T4" y="T5"/>
              </a:cxn>
              <a:cxn ang="0">
                <a:pos x="T7" y="T8"/>
              </a:cxn>
              <a:cxn ang="0">
                <a:pos x="T10" y="T11"/>
              </a:cxn>
            </a:cxnLst>
            <a:rect l="0" t="0" r="r" b="b"/>
            <a:pathLst>
              <a:path w="21477" h="20762">
                <a:moveTo>
                  <a:pt x="21477" y="20152"/>
                </a:moveTo>
                <a:cubicBezTo>
                  <a:pt x="10800" y="20876"/>
                  <a:pt x="124" y="21600"/>
                  <a:pt x="0" y="18241"/>
                </a:cubicBezTo>
                <a:cubicBezTo>
                  <a:pt x="-123" y="14883"/>
                  <a:pt x="20736" y="0"/>
                  <a:pt x="20736" y="0"/>
                </a:cubicBezTo>
              </a:path>
            </a:pathLst>
          </a:custGeom>
          <a:noFill/>
          <a:ln w="25400" cap="flat" cmpd="sng">
            <a:solidFill>
              <a:srgbClr val="000000"/>
            </a:solidFill>
            <a:prstDash val="dot"/>
            <a:round/>
            <a:headEnd type="none" w="med" len="med"/>
            <a:tailEnd type="none" w="med" len="med"/>
          </a:ln>
          <a:effectLst>
            <a:outerShdw blurRad="38100" dist="20000" dir="5400000" algn="ctr" rotWithShape="0">
              <a:srgbClr val="000000">
                <a:alpha val="37999"/>
              </a:srgbClr>
            </a:outerShdw>
          </a:effectLst>
          <a:extLst>
            <a:ext uri="{909E8E84-426E-40DD-AFC4-6F175D3DCCD1}">
              <a14:hiddenFill xmlns:a14="http://schemas.microsoft.com/office/drawing/2010/main">
                <a:solidFill>
                  <a:srgbClr val="FFFFFF"/>
                </a:solidFill>
              </a14:hiddenFill>
            </a:ext>
          </a:extLst>
        </p:spPr>
        <p:txBody>
          <a:bodyPr lIns="45720" rIns="45720" anchor="ctr"/>
          <a:lstStyle/>
          <a:p>
            <a:pPr algn="ctr"/>
            <a:endParaRPr lang="it-IT" altLang="it-IT"/>
          </a:p>
        </p:txBody>
      </p:sp>
      <p:sp>
        <p:nvSpPr>
          <p:cNvPr id="28702" name="Line 30"/>
          <p:cNvSpPr>
            <a:spLocks noChangeShapeType="1"/>
          </p:cNvSpPr>
          <p:nvPr/>
        </p:nvSpPr>
        <p:spPr bwMode="auto">
          <a:xfrm flipV="1">
            <a:off x="7927975" y="490538"/>
            <a:ext cx="0" cy="1447800"/>
          </a:xfrm>
          <a:prstGeom prst="line">
            <a:avLst/>
          </a:prstGeom>
          <a:noFill/>
          <a:ln w="25400" cap="flat" cmpd="sng">
            <a:solidFill>
              <a:srgbClr val="000000"/>
            </a:solidFill>
            <a:prstDash val="solid"/>
            <a:round/>
            <a:headEnd type="none" w="med" len="med"/>
            <a:tailEnd type="triangle" w="med" len="med"/>
          </a:ln>
          <a:effectLst>
            <a:outerShdw blurRad="38100" dist="20000" dir="5400000" algn="ctr" rotWithShape="0">
              <a:srgbClr val="000000">
                <a:alpha val="37999"/>
              </a:srgbClr>
            </a:outerShdw>
          </a:effectLst>
          <a:extLst>
            <a:ext uri="{909E8E84-426E-40DD-AFC4-6F175D3DCCD1}">
              <a14:hiddenFill xmlns:a14="http://schemas.microsoft.com/office/drawing/2010/main">
                <a:noFill/>
              </a14:hiddenFill>
            </a:ext>
          </a:extLst>
        </p:spPr>
        <p:txBody>
          <a:bodyPr lIns="45720" rIns="45720"/>
          <a:lstStyle/>
          <a:p>
            <a:endParaRPr lang="it-IT" altLang="it-IT"/>
          </a:p>
        </p:txBody>
      </p:sp>
      <p:sp>
        <p:nvSpPr>
          <p:cNvPr id="28703" name="Rectangle 31"/>
          <p:cNvSpPr>
            <a:spLocks/>
          </p:cNvSpPr>
          <p:nvPr/>
        </p:nvSpPr>
        <p:spPr bwMode="auto">
          <a:xfrm>
            <a:off x="1768475" y="490539"/>
            <a:ext cx="3619500" cy="63709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spAutoFit/>
          </a:bodyPr>
          <a:lstStyle/>
          <a:p>
            <a:r>
              <a:rPr lang="it-IT" altLang="it-IT" sz="2000">
                <a:solidFill>
                  <a:srgbClr val="FF0000"/>
                </a:solidFill>
              </a:rPr>
              <a:t>GAME PHASE</a:t>
            </a:r>
          </a:p>
          <a:p>
            <a:r>
              <a:rPr lang="it-IT" altLang="it-IT" sz="2000">
                <a:solidFill>
                  <a:srgbClr val="FF0000"/>
                </a:solidFill>
              </a:rPr>
              <a:t>EXERCISE N°3</a:t>
            </a:r>
          </a:p>
          <a:p>
            <a:r>
              <a:rPr lang="it-IT" altLang="it-IT" sz="1600"/>
              <a:t>The midfielder runs without the ball towards the ball carrier , makes a C movement between the cones , receives the ball and passes to fullback . The quarterback receives the ball with a dynamic receiving and passing the ball to the striker which is deep. The striker receives the pass , the ball door for a few meters and passes it to the midfielder who in the meantime has come to the edge towards the goal.</a:t>
            </a:r>
          </a:p>
          <a:p>
            <a:r>
              <a:rPr lang="it-IT" altLang="it-IT" sz="1600">
                <a:solidFill>
                  <a:srgbClr val="FF0000"/>
                </a:solidFill>
              </a:rPr>
              <a:t>Variant:</a:t>
            </a:r>
          </a:p>
          <a:p>
            <a:r>
              <a:rPr lang="it-IT" altLang="it-IT" sz="1600"/>
              <a:t>The defender does not pass the ball to midfield , but the full-back . the quarterback runs a few meters with the ball and pass it to the midfielder . The striker and midfielder passes towards the goal.</a:t>
            </a:r>
          </a:p>
          <a:p>
            <a:r>
              <a:rPr lang="it-IT" altLang="it-IT" sz="1600">
                <a:solidFill>
                  <a:srgbClr val="FF0000"/>
                </a:solidFill>
              </a:rPr>
              <a:t>SKILL AQUISITION: </a:t>
            </a:r>
            <a:r>
              <a:rPr lang="it-IT" altLang="it-IT" sz="1600"/>
              <a:t>Offensive and defensive reception, movement without ball</a:t>
            </a:r>
            <a:endParaRPr lang="it-IT" altLang="it-IT" sz="1600">
              <a:solidFill>
                <a:srgbClr val="FF0000"/>
              </a:solidFill>
            </a:endParaRPr>
          </a:p>
          <a:p>
            <a:endParaRPr lang="it-IT" altLang="it-IT" sz="1600">
              <a:solidFill>
                <a:srgbClr val="FF0000"/>
              </a:solidFill>
            </a:endParaRPr>
          </a:p>
          <a:p>
            <a:endParaRPr lang="it-IT" altLang="it-IT" sz="1600"/>
          </a:p>
        </p:txBody>
      </p:sp>
      <p:sp>
        <p:nvSpPr>
          <p:cNvPr id="28704" name="Line 32"/>
          <p:cNvSpPr>
            <a:spLocks noChangeShapeType="1"/>
          </p:cNvSpPr>
          <p:nvPr/>
        </p:nvSpPr>
        <p:spPr bwMode="auto">
          <a:xfrm flipH="1" flipV="1">
            <a:off x="7927976" y="5070475"/>
            <a:ext cx="138113" cy="1100138"/>
          </a:xfrm>
          <a:prstGeom prst="line">
            <a:avLst/>
          </a:prstGeom>
          <a:noFill/>
          <a:ln w="25400" cap="flat" cmpd="sng">
            <a:solidFill>
              <a:srgbClr val="000000"/>
            </a:solidFill>
            <a:prstDash val="solid"/>
            <a:round/>
            <a:headEnd type="none" w="med" len="med"/>
            <a:tailEnd type="triangle" w="med" len="med"/>
          </a:ln>
          <a:effectLst>
            <a:outerShdw blurRad="38100" dist="20000" dir="5400000" algn="ctr" rotWithShape="0">
              <a:srgbClr val="000000">
                <a:alpha val="37999"/>
              </a:srgbClr>
            </a:outerShdw>
          </a:effectLst>
          <a:extLst>
            <a:ext uri="{909E8E84-426E-40DD-AFC4-6F175D3DCCD1}">
              <a14:hiddenFill xmlns:a14="http://schemas.microsoft.com/office/drawing/2010/main">
                <a:noFill/>
              </a14:hiddenFill>
            </a:ext>
          </a:extLst>
        </p:spPr>
        <p:txBody>
          <a:bodyPr lIns="45720" rIns="45720"/>
          <a:lstStyle/>
          <a:p>
            <a:endParaRPr lang="it-IT" altLang="it-IT"/>
          </a:p>
        </p:txBody>
      </p:sp>
      <p:grpSp>
        <p:nvGrpSpPr>
          <p:cNvPr id="28705" name="Group 33"/>
          <p:cNvGrpSpPr>
            <a:grpSpLocks/>
          </p:cNvGrpSpPr>
          <p:nvPr/>
        </p:nvGrpSpPr>
        <p:grpSpPr bwMode="auto">
          <a:xfrm>
            <a:off x="1998663" y="6500815"/>
            <a:ext cx="684020" cy="200055"/>
            <a:chOff x="0" y="0"/>
            <a:chExt cx="684292" cy="200988"/>
          </a:xfrm>
        </p:grpSpPr>
        <p:sp>
          <p:nvSpPr>
            <p:cNvPr id="28706" name="Rectangle 34"/>
            <p:cNvSpPr>
              <a:spLocks/>
            </p:cNvSpPr>
            <p:nvPr/>
          </p:nvSpPr>
          <p:spPr bwMode="auto">
            <a:xfrm>
              <a:off x="174975" y="0"/>
              <a:ext cx="509317" cy="2009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lvl1pPr>
                <a:defRPr>
                  <a:solidFill>
                    <a:srgbClr val="000000"/>
                  </a:solidFill>
                  <a:latin typeface="Calibri" charset="0"/>
                  <a:ea typeface="Calibri" charset="0"/>
                  <a:cs typeface="Calibri" charset="0"/>
                  <a:sym typeface="Calibri" charset="0"/>
                </a:defRPr>
              </a:lvl1pPr>
              <a:lvl2pPr>
                <a:defRPr>
                  <a:solidFill>
                    <a:srgbClr val="000000"/>
                  </a:solidFill>
                  <a:latin typeface="Calibri" charset="0"/>
                  <a:ea typeface="Calibri" charset="0"/>
                  <a:cs typeface="Calibri" charset="0"/>
                  <a:sym typeface="Calibri" charset="0"/>
                </a:defRPr>
              </a:lvl2pPr>
              <a:lvl3pPr>
                <a:defRPr>
                  <a:solidFill>
                    <a:srgbClr val="000000"/>
                  </a:solidFill>
                  <a:latin typeface="Calibri" charset="0"/>
                  <a:ea typeface="Calibri" charset="0"/>
                  <a:cs typeface="Calibri" charset="0"/>
                  <a:sym typeface="Calibri" charset="0"/>
                </a:defRPr>
              </a:lvl3pPr>
              <a:lvl4pPr>
                <a:defRPr>
                  <a:solidFill>
                    <a:srgbClr val="000000"/>
                  </a:solidFill>
                  <a:latin typeface="Calibri" charset="0"/>
                  <a:ea typeface="Calibri" charset="0"/>
                  <a:cs typeface="Calibri" charset="0"/>
                  <a:sym typeface="Calibri" charset="0"/>
                </a:defRPr>
              </a:lvl4pPr>
              <a:lvl5pPr>
                <a:defRPr>
                  <a:solidFill>
                    <a:srgbClr val="000000"/>
                  </a:solidFill>
                  <a:latin typeface="Calibri" charset="0"/>
                  <a:ea typeface="Calibri" charset="0"/>
                  <a:cs typeface="Calibri" charset="0"/>
                  <a:sym typeface="Calibri" charset="0"/>
                </a:defRPr>
              </a:lvl5pPr>
              <a:lvl6pPr marL="457200" indent="1828800" fontAlgn="base" hangingPunct="0">
                <a:spcBef>
                  <a:spcPct val="0"/>
                </a:spcBef>
                <a:spcAft>
                  <a:spcPct val="0"/>
                </a:spcAft>
                <a:defRPr>
                  <a:solidFill>
                    <a:srgbClr val="000000"/>
                  </a:solidFill>
                  <a:latin typeface="Calibri" charset="0"/>
                  <a:ea typeface="Calibri" charset="0"/>
                  <a:cs typeface="Calibri" charset="0"/>
                  <a:sym typeface="Calibri" charset="0"/>
                </a:defRPr>
              </a:lvl6pPr>
              <a:lvl7pPr marL="914400" indent="1828800" fontAlgn="base" hangingPunct="0">
                <a:spcBef>
                  <a:spcPct val="0"/>
                </a:spcBef>
                <a:spcAft>
                  <a:spcPct val="0"/>
                </a:spcAft>
                <a:defRPr>
                  <a:solidFill>
                    <a:srgbClr val="000000"/>
                  </a:solidFill>
                  <a:latin typeface="Calibri" charset="0"/>
                  <a:ea typeface="Calibri" charset="0"/>
                  <a:cs typeface="Calibri" charset="0"/>
                  <a:sym typeface="Calibri" charset="0"/>
                </a:defRPr>
              </a:lvl7pPr>
              <a:lvl8pPr marL="1371600" indent="1828800" fontAlgn="base" hangingPunct="0">
                <a:spcBef>
                  <a:spcPct val="0"/>
                </a:spcBef>
                <a:spcAft>
                  <a:spcPct val="0"/>
                </a:spcAft>
                <a:defRPr>
                  <a:solidFill>
                    <a:srgbClr val="000000"/>
                  </a:solidFill>
                  <a:latin typeface="Calibri" charset="0"/>
                  <a:ea typeface="Calibri" charset="0"/>
                  <a:cs typeface="Calibri" charset="0"/>
                  <a:sym typeface="Calibri" charset="0"/>
                </a:defRPr>
              </a:lvl8pPr>
              <a:lvl9pPr marL="1828800" indent="1828800" fontAlgn="base" hangingPunct="0">
                <a:spcBef>
                  <a:spcPct val="0"/>
                </a:spcBef>
                <a:spcAft>
                  <a:spcPct val="0"/>
                </a:spcAft>
                <a:defRPr>
                  <a:solidFill>
                    <a:srgbClr val="000000"/>
                  </a:solidFill>
                  <a:latin typeface="Calibri" charset="0"/>
                  <a:ea typeface="Calibri" charset="0"/>
                  <a:cs typeface="Calibri" charset="0"/>
                  <a:sym typeface="Calibri" charset="0"/>
                </a:defRPr>
              </a:lvl9pPr>
            </a:lstStyle>
            <a:p>
              <a:r>
                <a:rPr lang="it-IT" altLang="it-IT" sz="700"/>
                <a:t>Marta Ruffi</a:t>
              </a:r>
            </a:p>
          </p:txBody>
        </p:sp>
        <p:pic>
          <p:nvPicPr>
            <p:cNvPr id="28707" name="Picture 35" descr="pasted-image.tif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3754"/>
              <a:ext cx="178232" cy="1782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Tree>
    <p:extLst>
      <p:ext uri="{BB962C8B-B14F-4D97-AF65-F5344CB8AC3E}">
        <p14:creationId xmlns:p14="http://schemas.microsoft.com/office/powerpoint/2010/main" val="367733891"/>
      </p:ext>
    </p:extLst>
  </p:cSld>
  <p:clrMapOvr>
    <a:masterClrMapping/>
  </p:clrMapOvr>
  <p:transition spd="med"/>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7" name="Picture 1" descr="metà campo.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387975" y="0"/>
            <a:ext cx="5278438" cy="685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29698" name="AutoShape 2"/>
          <p:cNvSpPr>
            <a:spLocks/>
          </p:cNvSpPr>
          <p:nvPr/>
        </p:nvSpPr>
        <p:spPr bwMode="auto">
          <a:xfrm>
            <a:off x="7231063" y="2184400"/>
            <a:ext cx="246062" cy="204788"/>
          </a:xfrm>
          <a:prstGeom prst="triangle">
            <a:avLst>
              <a:gd name="adj" fmla="val 50000"/>
            </a:avLst>
          </a:prstGeom>
          <a:solidFill>
            <a:srgbClr val="FF00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29699" name="AutoShape 3"/>
          <p:cNvSpPr>
            <a:spLocks/>
          </p:cNvSpPr>
          <p:nvPr/>
        </p:nvSpPr>
        <p:spPr bwMode="auto">
          <a:xfrm>
            <a:off x="8448676" y="2184400"/>
            <a:ext cx="246063" cy="204788"/>
          </a:xfrm>
          <a:prstGeom prst="triangle">
            <a:avLst>
              <a:gd name="adj" fmla="val 50000"/>
            </a:avLst>
          </a:prstGeom>
          <a:solidFill>
            <a:srgbClr val="FF00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29700" name="AutoShape 4"/>
          <p:cNvSpPr>
            <a:spLocks/>
          </p:cNvSpPr>
          <p:nvPr/>
        </p:nvSpPr>
        <p:spPr bwMode="auto">
          <a:xfrm>
            <a:off x="7875588" y="2787650"/>
            <a:ext cx="246062" cy="204788"/>
          </a:xfrm>
          <a:prstGeom prst="triangle">
            <a:avLst>
              <a:gd name="adj" fmla="val 50000"/>
            </a:avLst>
          </a:prstGeom>
          <a:solidFill>
            <a:srgbClr val="FF00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29701" name="AutoShape 5"/>
          <p:cNvSpPr>
            <a:spLocks/>
          </p:cNvSpPr>
          <p:nvPr/>
        </p:nvSpPr>
        <p:spPr bwMode="auto">
          <a:xfrm>
            <a:off x="7231063" y="3455989"/>
            <a:ext cx="246062" cy="204787"/>
          </a:xfrm>
          <a:prstGeom prst="triangle">
            <a:avLst>
              <a:gd name="adj" fmla="val 50000"/>
            </a:avLst>
          </a:prstGeom>
          <a:solidFill>
            <a:srgbClr val="FF00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29702" name="AutoShape 6"/>
          <p:cNvSpPr>
            <a:spLocks/>
          </p:cNvSpPr>
          <p:nvPr/>
        </p:nvSpPr>
        <p:spPr bwMode="auto">
          <a:xfrm>
            <a:off x="8448676" y="3455989"/>
            <a:ext cx="246063" cy="204787"/>
          </a:xfrm>
          <a:prstGeom prst="triangle">
            <a:avLst>
              <a:gd name="adj" fmla="val 50000"/>
            </a:avLst>
          </a:prstGeom>
          <a:solidFill>
            <a:srgbClr val="FF00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29703" name="Line 7"/>
          <p:cNvSpPr>
            <a:spLocks noChangeShapeType="1"/>
          </p:cNvSpPr>
          <p:nvPr/>
        </p:nvSpPr>
        <p:spPr bwMode="auto">
          <a:xfrm>
            <a:off x="9990138" y="341313"/>
            <a:ext cx="0" cy="3822700"/>
          </a:xfrm>
          <a:prstGeom prst="line">
            <a:avLst/>
          </a:prstGeom>
          <a:noFill/>
          <a:ln w="25400" cap="flat" cmpd="sng">
            <a:solidFill>
              <a:srgbClr val="000000"/>
            </a:solidFill>
            <a:prstDash val="dot"/>
            <a:round/>
            <a:headEnd type="none" w="med" len="med"/>
            <a:tailEnd type="none" w="med" len="med"/>
          </a:ln>
          <a:effectLst>
            <a:outerShdw blurRad="38100" dist="20000" dir="5400000" algn="ctr" rotWithShape="0">
              <a:srgbClr val="000000">
                <a:alpha val="37999"/>
              </a:srgbClr>
            </a:outerShdw>
          </a:effectLst>
          <a:extLst>
            <a:ext uri="{909E8E84-426E-40DD-AFC4-6F175D3DCCD1}">
              <a14:hiddenFill xmlns:a14="http://schemas.microsoft.com/office/drawing/2010/main">
                <a:noFill/>
              </a14:hiddenFill>
            </a:ext>
          </a:extLst>
        </p:spPr>
        <p:txBody>
          <a:bodyPr lIns="45720" rIns="45720"/>
          <a:lstStyle/>
          <a:p>
            <a:endParaRPr lang="it-IT" altLang="it-IT"/>
          </a:p>
        </p:txBody>
      </p:sp>
      <p:sp>
        <p:nvSpPr>
          <p:cNvPr id="29704" name="Line 8"/>
          <p:cNvSpPr>
            <a:spLocks noChangeShapeType="1"/>
          </p:cNvSpPr>
          <p:nvPr/>
        </p:nvSpPr>
        <p:spPr bwMode="auto">
          <a:xfrm>
            <a:off x="6070600" y="341313"/>
            <a:ext cx="14288" cy="3822700"/>
          </a:xfrm>
          <a:prstGeom prst="line">
            <a:avLst/>
          </a:prstGeom>
          <a:noFill/>
          <a:ln w="25400" cap="flat" cmpd="sng">
            <a:solidFill>
              <a:srgbClr val="000000"/>
            </a:solidFill>
            <a:prstDash val="dot"/>
            <a:round/>
            <a:headEnd type="none" w="med" len="med"/>
            <a:tailEnd type="none" w="med" len="med"/>
          </a:ln>
          <a:effectLst>
            <a:outerShdw blurRad="38100" dist="20000" dir="5400000" algn="ctr" rotWithShape="0">
              <a:srgbClr val="000000">
                <a:alpha val="37999"/>
              </a:srgbClr>
            </a:outerShdw>
          </a:effectLst>
          <a:extLst>
            <a:ext uri="{909E8E84-426E-40DD-AFC4-6F175D3DCCD1}">
              <a14:hiddenFill xmlns:a14="http://schemas.microsoft.com/office/drawing/2010/main">
                <a:noFill/>
              </a14:hiddenFill>
            </a:ext>
          </a:extLst>
        </p:spPr>
        <p:txBody>
          <a:bodyPr lIns="45720" rIns="45720"/>
          <a:lstStyle/>
          <a:p>
            <a:endParaRPr lang="it-IT" altLang="it-IT"/>
          </a:p>
        </p:txBody>
      </p:sp>
      <p:sp>
        <p:nvSpPr>
          <p:cNvPr id="29705" name="AutoShape 9"/>
          <p:cNvSpPr>
            <a:spLocks/>
          </p:cNvSpPr>
          <p:nvPr/>
        </p:nvSpPr>
        <p:spPr bwMode="auto">
          <a:xfrm>
            <a:off x="7966075" y="5246689"/>
            <a:ext cx="280988" cy="22383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5883"/>
                </a:moveTo>
                <a:lnTo>
                  <a:pt x="3184" y="0"/>
                </a:lnTo>
                <a:lnTo>
                  <a:pt x="10800" y="6500"/>
                </a:lnTo>
                <a:lnTo>
                  <a:pt x="18416" y="0"/>
                </a:lnTo>
                <a:lnTo>
                  <a:pt x="21600" y="5883"/>
                </a:lnTo>
                <a:lnTo>
                  <a:pt x="15839" y="10800"/>
                </a:lnTo>
                <a:lnTo>
                  <a:pt x="21600" y="15717"/>
                </a:lnTo>
                <a:lnTo>
                  <a:pt x="18416" y="21600"/>
                </a:lnTo>
                <a:lnTo>
                  <a:pt x="10800" y="15100"/>
                </a:lnTo>
                <a:lnTo>
                  <a:pt x="3184" y="21600"/>
                </a:lnTo>
                <a:lnTo>
                  <a:pt x="0" y="15717"/>
                </a:lnTo>
                <a:lnTo>
                  <a:pt x="5761" y="10800"/>
                </a:lnTo>
                <a:close/>
              </a:path>
            </a:pathLst>
          </a:custGeom>
          <a:solidFill>
            <a:srgbClr val="0080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29706" name="AutoShape 10"/>
          <p:cNvSpPr>
            <a:spLocks/>
          </p:cNvSpPr>
          <p:nvPr/>
        </p:nvSpPr>
        <p:spPr bwMode="auto">
          <a:xfrm>
            <a:off x="7789864" y="2517775"/>
            <a:ext cx="282575" cy="2238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5883"/>
                </a:moveTo>
                <a:lnTo>
                  <a:pt x="3184" y="0"/>
                </a:lnTo>
                <a:lnTo>
                  <a:pt x="10800" y="6500"/>
                </a:lnTo>
                <a:lnTo>
                  <a:pt x="18416" y="0"/>
                </a:lnTo>
                <a:lnTo>
                  <a:pt x="21600" y="5883"/>
                </a:lnTo>
                <a:lnTo>
                  <a:pt x="15839" y="10800"/>
                </a:lnTo>
                <a:lnTo>
                  <a:pt x="21600" y="15717"/>
                </a:lnTo>
                <a:lnTo>
                  <a:pt x="18416" y="21600"/>
                </a:lnTo>
                <a:lnTo>
                  <a:pt x="10800" y="15100"/>
                </a:lnTo>
                <a:lnTo>
                  <a:pt x="3184" y="21600"/>
                </a:lnTo>
                <a:lnTo>
                  <a:pt x="0" y="15717"/>
                </a:lnTo>
                <a:lnTo>
                  <a:pt x="5761" y="10800"/>
                </a:lnTo>
                <a:close/>
              </a:path>
            </a:pathLst>
          </a:custGeom>
          <a:solidFill>
            <a:srgbClr val="0080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29707" name="AutoShape 11"/>
          <p:cNvSpPr>
            <a:spLocks/>
          </p:cNvSpPr>
          <p:nvPr/>
        </p:nvSpPr>
        <p:spPr bwMode="auto">
          <a:xfrm>
            <a:off x="7231063" y="1787525"/>
            <a:ext cx="246062" cy="204788"/>
          </a:xfrm>
          <a:prstGeom prst="diamond">
            <a:avLst/>
          </a:prstGeom>
          <a:solidFill>
            <a:srgbClr val="FFFF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29708" name="AutoShape 12"/>
          <p:cNvSpPr>
            <a:spLocks/>
          </p:cNvSpPr>
          <p:nvPr/>
        </p:nvSpPr>
        <p:spPr bwMode="auto">
          <a:xfrm>
            <a:off x="10079039" y="1504950"/>
            <a:ext cx="282575" cy="2238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5883"/>
                </a:moveTo>
                <a:lnTo>
                  <a:pt x="3184" y="0"/>
                </a:lnTo>
                <a:lnTo>
                  <a:pt x="10800" y="6500"/>
                </a:lnTo>
                <a:lnTo>
                  <a:pt x="18416" y="0"/>
                </a:lnTo>
                <a:lnTo>
                  <a:pt x="21600" y="5883"/>
                </a:lnTo>
                <a:lnTo>
                  <a:pt x="15839" y="10800"/>
                </a:lnTo>
                <a:lnTo>
                  <a:pt x="21600" y="15717"/>
                </a:lnTo>
                <a:lnTo>
                  <a:pt x="18416" y="21600"/>
                </a:lnTo>
                <a:lnTo>
                  <a:pt x="10800" y="15100"/>
                </a:lnTo>
                <a:lnTo>
                  <a:pt x="3184" y="21600"/>
                </a:lnTo>
                <a:lnTo>
                  <a:pt x="0" y="15717"/>
                </a:lnTo>
                <a:lnTo>
                  <a:pt x="5761" y="10800"/>
                </a:lnTo>
                <a:close/>
              </a:path>
            </a:pathLst>
          </a:custGeom>
          <a:solidFill>
            <a:srgbClr val="0080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29709" name="AutoShape 13"/>
          <p:cNvSpPr>
            <a:spLocks/>
          </p:cNvSpPr>
          <p:nvPr/>
        </p:nvSpPr>
        <p:spPr bwMode="auto">
          <a:xfrm>
            <a:off x="9990139" y="1924050"/>
            <a:ext cx="244475" cy="204788"/>
          </a:xfrm>
          <a:prstGeom prst="diamond">
            <a:avLst/>
          </a:prstGeom>
          <a:solidFill>
            <a:srgbClr val="FFFF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29710" name="Oval 14"/>
          <p:cNvSpPr>
            <a:spLocks/>
          </p:cNvSpPr>
          <p:nvPr/>
        </p:nvSpPr>
        <p:spPr bwMode="auto">
          <a:xfrm>
            <a:off x="8337551" y="5378451"/>
            <a:ext cx="111125" cy="136525"/>
          </a:xfrm>
          <a:prstGeom prst="ellipse">
            <a:avLst/>
          </a:prstGeom>
          <a:solidFill>
            <a:srgbClr val="FFFFFF"/>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29711" name="Oval 15"/>
          <p:cNvSpPr>
            <a:spLocks/>
          </p:cNvSpPr>
          <p:nvPr/>
        </p:nvSpPr>
        <p:spPr bwMode="auto">
          <a:xfrm>
            <a:off x="8489951" y="5530851"/>
            <a:ext cx="111125" cy="136525"/>
          </a:xfrm>
          <a:prstGeom prst="ellipse">
            <a:avLst/>
          </a:prstGeom>
          <a:solidFill>
            <a:srgbClr val="FFFFFF"/>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29712" name="Oval 16"/>
          <p:cNvSpPr>
            <a:spLocks/>
          </p:cNvSpPr>
          <p:nvPr/>
        </p:nvSpPr>
        <p:spPr bwMode="auto">
          <a:xfrm>
            <a:off x="8642351" y="5683251"/>
            <a:ext cx="111125" cy="136525"/>
          </a:xfrm>
          <a:prstGeom prst="ellipse">
            <a:avLst/>
          </a:prstGeom>
          <a:solidFill>
            <a:srgbClr val="FFFFFF"/>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29713" name="Oval 17"/>
          <p:cNvSpPr>
            <a:spLocks/>
          </p:cNvSpPr>
          <p:nvPr/>
        </p:nvSpPr>
        <p:spPr bwMode="auto">
          <a:xfrm>
            <a:off x="8794751" y="5835651"/>
            <a:ext cx="111125" cy="136525"/>
          </a:xfrm>
          <a:prstGeom prst="ellipse">
            <a:avLst/>
          </a:prstGeom>
          <a:solidFill>
            <a:srgbClr val="FFFFFF"/>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29714" name="Oval 18"/>
          <p:cNvSpPr>
            <a:spLocks/>
          </p:cNvSpPr>
          <p:nvPr/>
        </p:nvSpPr>
        <p:spPr bwMode="auto">
          <a:xfrm>
            <a:off x="8947151" y="5988051"/>
            <a:ext cx="111125" cy="136525"/>
          </a:xfrm>
          <a:prstGeom prst="ellipse">
            <a:avLst/>
          </a:prstGeom>
          <a:solidFill>
            <a:srgbClr val="FFFFFF"/>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29715" name="AutoShape 19"/>
          <p:cNvSpPr>
            <a:spLocks/>
          </p:cNvSpPr>
          <p:nvPr/>
        </p:nvSpPr>
        <p:spPr bwMode="auto">
          <a:xfrm>
            <a:off x="7588250" y="2840039"/>
            <a:ext cx="1131888" cy="1106487"/>
          </a:xfrm>
          <a:custGeom>
            <a:avLst/>
            <a:gdLst>
              <a:gd name="T0" fmla="+- 0 11583 1566"/>
              <a:gd name="T1" fmla="*/ T0 w 20034"/>
              <a:gd name="T2" fmla="*/ 10059 h 20119"/>
              <a:gd name="T3" fmla="+- 0 11583 1566"/>
              <a:gd name="T4" fmla="*/ T3 w 20034"/>
              <a:gd name="T5" fmla="*/ 10059 h 20119"/>
              <a:gd name="T6" fmla="+- 0 11583 1566"/>
              <a:gd name="T7" fmla="*/ T6 w 20034"/>
              <a:gd name="T8" fmla="*/ 10059 h 20119"/>
              <a:gd name="T9" fmla="+- 0 11583 1566"/>
              <a:gd name="T10" fmla="*/ T9 w 20034"/>
              <a:gd name="T11" fmla="*/ 10059 h 20119"/>
            </a:gdLst>
            <a:ahLst/>
            <a:cxnLst>
              <a:cxn ang="0">
                <a:pos x="T1" y="T2"/>
              </a:cxn>
              <a:cxn ang="0">
                <a:pos x="T4" y="T5"/>
              </a:cxn>
              <a:cxn ang="0">
                <a:pos x="T7" y="T8"/>
              </a:cxn>
              <a:cxn ang="0">
                <a:pos x="T10" y="T11"/>
              </a:cxn>
            </a:cxnLst>
            <a:rect l="0" t="0" r="r" b="b"/>
            <a:pathLst>
              <a:path w="20034" h="20119">
                <a:moveTo>
                  <a:pt x="3592" y="0"/>
                </a:moveTo>
                <a:cubicBezTo>
                  <a:pt x="1013" y="7572"/>
                  <a:pt x="-1566" y="15145"/>
                  <a:pt x="1174" y="18372"/>
                </a:cubicBezTo>
                <a:cubicBezTo>
                  <a:pt x="3915" y="21600"/>
                  <a:pt x="20034" y="19366"/>
                  <a:pt x="20034" y="19366"/>
                </a:cubicBezTo>
              </a:path>
            </a:pathLst>
          </a:custGeom>
          <a:noFill/>
          <a:ln w="25400" cap="flat" cmpd="sng">
            <a:solidFill>
              <a:srgbClr val="000000"/>
            </a:solidFill>
            <a:prstDash val="dot"/>
            <a:round/>
            <a:headEnd type="none" w="med" len="med"/>
            <a:tailEnd type="none" w="med" len="med"/>
          </a:ln>
          <a:effectLst>
            <a:outerShdw blurRad="38100" dist="20000" dir="5400000" algn="ctr" rotWithShape="0">
              <a:srgbClr val="000000">
                <a:alpha val="37999"/>
              </a:srgbClr>
            </a:outerShdw>
          </a:effectLst>
          <a:extLst>
            <a:ext uri="{909E8E84-426E-40DD-AFC4-6F175D3DCCD1}">
              <a14:hiddenFill xmlns:a14="http://schemas.microsoft.com/office/drawing/2010/main">
                <a:solidFill>
                  <a:srgbClr val="FFFFFF"/>
                </a:solidFill>
              </a14:hiddenFill>
            </a:ext>
          </a:extLst>
        </p:spPr>
        <p:txBody>
          <a:bodyPr lIns="45720" rIns="45720" anchor="ctr"/>
          <a:lstStyle/>
          <a:p>
            <a:pPr algn="ctr"/>
            <a:endParaRPr lang="it-IT" altLang="it-IT"/>
          </a:p>
        </p:txBody>
      </p:sp>
      <p:sp>
        <p:nvSpPr>
          <p:cNvPr id="29716" name="Line 20"/>
          <p:cNvSpPr>
            <a:spLocks noChangeShapeType="1"/>
          </p:cNvSpPr>
          <p:nvPr/>
        </p:nvSpPr>
        <p:spPr bwMode="auto">
          <a:xfrm flipH="1" flipV="1">
            <a:off x="8642350" y="1774826"/>
            <a:ext cx="541338" cy="2047875"/>
          </a:xfrm>
          <a:prstGeom prst="line">
            <a:avLst/>
          </a:prstGeom>
          <a:noFill/>
          <a:ln w="25400" cap="flat" cmpd="sng">
            <a:solidFill>
              <a:srgbClr val="000000"/>
            </a:solidFill>
            <a:prstDash val="solid"/>
            <a:round/>
            <a:headEnd type="none" w="med" len="med"/>
            <a:tailEnd type="triangle" w="med" len="med"/>
          </a:ln>
          <a:effectLst>
            <a:outerShdw blurRad="38100" dist="20000" dir="5400000" algn="ctr" rotWithShape="0">
              <a:srgbClr val="000000">
                <a:alpha val="37999"/>
              </a:srgbClr>
            </a:outerShdw>
          </a:effectLst>
          <a:extLst>
            <a:ext uri="{909E8E84-426E-40DD-AFC4-6F175D3DCCD1}">
              <a14:hiddenFill xmlns:a14="http://schemas.microsoft.com/office/drawing/2010/main">
                <a:noFill/>
              </a14:hiddenFill>
            </a:ext>
          </a:extLst>
        </p:spPr>
        <p:txBody>
          <a:bodyPr lIns="45720" rIns="45720"/>
          <a:lstStyle/>
          <a:p>
            <a:endParaRPr lang="it-IT" altLang="it-IT"/>
          </a:p>
        </p:txBody>
      </p:sp>
      <p:sp>
        <p:nvSpPr>
          <p:cNvPr id="29717" name="AutoShape 21"/>
          <p:cNvSpPr>
            <a:spLocks/>
          </p:cNvSpPr>
          <p:nvPr/>
        </p:nvSpPr>
        <p:spPr bwMode="auto">
          <a:xfrm>
            <a:off x="7419975" y="1979614"/>
            <a:ext cx="1544638" cy="1069975"/>
          </a:xfrm>
          <a:custGeom>
            <a:avLst/>
            <a:gdLst>
              <a:gd name="T0" fmla="+- 0 10867 135"/>
              <a:gd name="T1" fmla="*/ T0 w 21465"/>
              <a:gd name="T2" fmla="*/ 9887 h 19774"/>
              <a:gd name="T3" fmla="+- 0 10867 135"/>
              <a:gd name="T4" fmla="*/ T3 w 21465"/>
              <a:gd name="T5" fmla="*/ 9887 h 19774"/>
              <a:gd name="T6" fmla="+- 0 10867 135"/>
              <a:gd name="T7" fmla="*/ T6 w 21465"/>
              <a:gd name="T8" fmla="*/ 9887 h 19774"/>
              <a:gd name="T9" fmla="+- 0 10867 135"/>
              <a:gd name="T10" fmla="*/ T9 w 21465"/>
              <a:gd name="T11" fmla="*/ 9887 h 19774"/>
            </a:gdLst>
            <a:ahLst/>
            <a:cxnLst>
              <a:cxn ang="0">
                <a:pos x="T1" y="T2"/>
              </a:cxn>
              <a:cxn ang="0">
                <a:pos x="T4" y="T5"/>
              </a:cxn>
              <a:cxn ang="0">
                <a:pos x="T7" y="T8"/>
              </a:cxn>
              <a:cxn ang="0">
                <a:pos x="T10" y="T11"/>
              </a:cxn>
            </a:cxnLst>
            <a:rect l="0" t="0" r="r" b="b"/>
            <a:pathLst>
              <a:path w="21465" h="19774">
                <a:moveTo>
                  <a:pt x="23" y="0"/>
                </a:moveTo>
                <a:cubicBezTo>
                  <a:pt x="-56" y="8615"/>
                  <a:pt x="-135" y="17230"/>
                  <a:pt x="3439" y="19415"/>
                </a:cubicBezTo>
                <a:cubicBezTo>
                  <a:pt x="7012" y="21600"/>
                  <a:pt x="21465" y="13111"/>
                  <a:pt x="21465" y="13111"/>
                </a:cubicBezTo>
              </a:path>
            </a:pathLst>
          </a:custGeom>
          <a:noFill/>
          <a:ln w="25400" cap="flat" cmpd="sng">
            <a:solidFill>
              <a:srgbClr val="000000"/>
            </a:solidFill>
            <a:prstDash val="dot"/>
            <a:round/>
            <a:headEnd type="none" w="med" len="med"/>
            <a:tailEnd type="none" w="med" len="med"/>
          </a:ln>
          <a:effectLst>
            <a:outerShdw blurRad="38100" dist="20000" dir="5400000" algn="ctr" rotWithShape="0">
              <a:srgbClr val="000000">
                <a:alpha val="37999"/>
              </a:srgbClr>
            </a:outerShdw>
          </a:effectLst>
          <a:extLst>
            <a:ext uri="{909E8E84-426E-40DD-AFC4-6F175D3DCCD1}">
              <a14:hiddenFill xmlns:a14="http://schemas.microsoft.com/office/drawing/2010/main">
                <a:solidFill>
                  <a:srgbClr val="FFFFFF"/>
                </a:solidFill>
              </a14:hiddenFill>
            </a:ext>
          </a:extLst>
        </p:spPr>
        <p:txBody>
          <a:bodyPr lIns="45720" rIns="45720" anchor="ctr"/>
          <a:lstStyle/>
          <a:p>
            <a:pPr algn="ctr"/>
            <a:endParaRPr lang="it-IT" altLang="it-IT"/>
          </a:p>
        </p:txBody>
      </p:sp>
      <p:sp>
        <p:nvSpPr>
          <p:cNvPr id="29718" name="Line 22"/>
          <p:cNvSpPr>
            <a:spLocks noChangeShapeType="1"/>
          </p:cNvSpPr>
          <p:nvPr/>
        </p:nvSpPr>
        <p:spPr bwMode="auto">
          <a:xfrm flipV="1">
            <a:off x="8161338" y="3946526"/>
            <a:ext cx="633412" cy="1255713"/>
          </a:xfrm>
          <a:prstGeom prst="line">
            <a:avLst/>
          </a:prstGeom>
          <a:noFill/>
          <a:ln w="25400" cap="flat" cmpd="sng">
            <a:solidFill>
              <a:srgbClr val="000000"/>
            </a:solidFill>
            <a:prstDash val="solid"/>
            <a:round/>
            <a:headEnd type="none" w="med" len="med"/>
            <a:tailEnd type="triangle" w="med" len="med"/>
          </a:ln>
          <a:effectLst>
            <a:outerShdw blurRad="38100" dist="20000" dir="5400000" algn="ctr" rotWithShape="0">
              <a:srgbClr val="000000">
                <a:alpha val="37999"/>
              </a:srgbClr>
            </a:outerShdw>
          </a:effectLst>
          <a:extLst>
            <a:ext uri="{909E8E84-426E-40DD-AFC4-6F175D3DCCD1}">
              <a14:hiddenFill xmlns:a14="http://schemas.microsoft.com/office/drawing/2010/main">
                <a:noFill/>
              </a14:hiddenFill>
            </a:ext>
          </a:extLst>
        </p:spPr>
        <p:txBody>
          <a:bodyPr lIns="45720" rIns="45720"/>
          <a:lstStyle/>
          <a:p>
            <a:endParaRPr lang="it-IT" altLang="it-IT"/>
          </a:p>
        </p:txBody>
      </p:sp>
      <p:sp>
        <p:nvSpPr>
          <p:cNvPr id="29719" name="Rectangle 23"/>
          <p:cNvSpPr>
            <a:spLocks/>
          </p:cNvSpPr>
          <p:nvPr/>
        </p:nvSpPr>
        <p:spPr bwMode="auto">
          <a:xfrm>
            <a:off x="1714501" y="490538"/>
            <a:ext cx="3509963" cy="59400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spAutoFit/>
          </a:bodyPr>
          <a:lstStyle>
            <a:lvl1pPr marL="68263" indent="-68263">
              <a:defRPr>
                <a:solidFill>
                  <a:srgbClr val="000000"/>
                </a:solidFill>
                <a:latin typeface="Calibri" charset="0"/>
                <a:ea typeface="Calibri" charset="0"/>
                <a:cs typeface="Calibri" charset="0"/>
                <a:sym typeface="Calibri" charset="0"/>
              </a:defRPr>
            </a:lvl1pPr>
            <a:lvl2pPr>
              <a:defRPr>
                <a:solidFill>
                  <a:srgbClr val="000000"/>
                </a:solidFill>
                <a:latin typeface="Calibri" charset="0"/>
                <a:ea typeface="Calibri" charset="0"/>
                <a:cs typeface="Calibri" charset="0"/>
                <a:sym typeface="Calibri" charset="0"/>
              </a:defRPr>
            </a:lvl2pPr>
            <a:lvl3pPr>
              <a:defRPr>
                <a:solidFill>
                  <a:srgbClr val="000000"/>
                </a:solidFill>
                <a:latin typeface="Calibri" charset="0"/>
                <a:ea typeface="Calibri" charset="0"/>
                <a:cs typeface="Calibri" charset="0"/>
                <a:sym typeface="Calibri" charset="0"/>
              </a:defRPr>
            </a:lvl3pPr>
            <a:lvl4pPr>
              <a:defRPr>
                <a:solidFill>
                  <a:srgbClr val="000000"/>
                </a:solidFill>
                <a:latin typeface="Calibri" charset="0"/>
                <a:ea typeface="Calibri" charset="0"/>
                <a:cs typeface="Calibri" charset="0"/>
                <a:sym typeface="Calibri" charset="0"/>
              </a:defRPr>
            </a:lvl4pPr>
            <a:lvl5pPr>
              <a:defRPr>
                <a:solidFill>
                  <a:srgbClr val="000000"/>
                </a:solidFill>
                <a:latin typeface="Calibri" charset="0"/>
                <a:ea typeface="Calibri" charset="0"/>
                <a:cs typeface="Calibri" charset="0"/>
                <a:sym typeface="Calibri" charset="0"/>
              </a:defRPr>
            </a:lvl5pPr>
            <a:lvl6pPr marL="457200" indent="1828800" defTabSz="457200" fontAlgn="base" hangingPunct="0">
              <a:spcBef>
                <a:spcPct val="0"/>
              </a:spcBef>
              <a:spcAft>
                <a:spcPct val="0"/>
              </a:spcAft>
              <a:defRPr>
                <a:solidFill>
                  <a:srgbClr val="000000"/>
                </a:solidFill>
                <a:latin typeface="Calibri" charset="0"/>
                <a:ea typeface="Calibri" charset="0"/>
                <a:cs typeface="Calibri" charset="0"/>
                <a:sym typeface="Calibri" charset="0"/>
              </a:defRPr>
            </a:lvl6pPr>
            <a:lvl7pPr marL="914400" indent="1828800" defTabSz="457200" fontAlgn="base" hangingPunct="0">
              <a:spcBef>
                <a:spcPct val="0"/>
              </a:spcBef>
              <a:spcAft>
                <a:spcPct val="0"/>
              </a:spcAft>
              <a:defRPr>
                <a:solidFill>
                  <a:srgbClr val="000000"/>
                </a:solidFill>
                <a:latin typeface="Calibri" charset="0"/>
                <a:ea typeface="Calibri" charset="0"/>
                <a:cs typeface="Calibri" charset="0"/>
                <a:sym typeface="Calibri" charset="0"/>
              </a:defRPr>
            </a:lvl7pPr>
            <a:lvl8pPr marL="1371600" indent="1828800" defTabSz="457200" fontAlgn="base" hangingPunct="0">
              <a:spcBef>
                <a:spcPct val="0"/>
              </a:spcBef>
              <a:spcAft>
                <a:spcPct val="0"/>
              </a:spcAft>
              <a:defRPr>
                <a:solidFill>
                  <a:srgbClr val="000000"/>
                </a:solidFill>
                <a:latin typeface="Calibri" charset="0"/>
                <a:ea typeface="Calibri" charset="0"/>
                <a:cs typeface="Calibri" charset="0"/>
                <a:sym typeface="Calibri" charset="0"/>
              </a:defRPr>
            </a:lvl8pPr>
            <a:lvl9pPr marL="1828800" indent="1828800" defTabSz="457200" fontAlgn="base" hangingPunct="0">
              <a:spcBef>
                <a:spcPct val="0"/>
              </a:spcBef>
              <a:spcAft>
                <a:spcPct val="0"/>
              </a:spcAft>
              <a:defRPr>
                <a:solidFill>
                  <a:srgbClr val="000000"/>
                </a:solidFill>
                <a:latin typeface="Calibri" charset="0"/>
                <a:ea typeface="Calibri" charset="0"/>
                <a:cs typeface="Calibri" charset="0"/>
                <a:sym typeface="Calibri" charset="0"/>
              </a:defRPr>
            </a:lvl9pPr>
          </a:lstStyle>
          <a:p>
            <a:r>
              <a:rPr lang="it-IT" altLang="it-IT" sz="2000">
                <a:solidFill>
                  <a:srgbClr val="FF0000"/>
                </a:solidFill>
              </a:rPr>
              <a:t>GAME PHASE</a:t>
            </a:r>
          </a:p>
          <a:p>
            <a:endParaRPr lang="it-IT" altLang="it-IT" sz="2000">
              <a:solidFill>
                <a:srgbClr val="FF0000"/>
              </a:solidFill>
            </a:endParaRPr>
          </a:p>
          <a:p>
            <a:r>
              <a:rPr lang="it-IT" altLang="it-IT" sz="2000">
                <a:solidFill>
                  <a:srgbClr val="FF0000"/>
                </a:solidFill>
              </a:rPr>
              <a:t>EXERCISE N°3</a:t>
            </a:r>
          </a:p>
          <a:p>
            <a:r>
              <a:rPr lang="it-IT" altLang="it-IT" sz="2000"/>
              <a:t>The striker makes a move to C and receiving the ball whit an offensive recepition. At the same time, the defender runs whitout the ball  around the central cone and tries to steal the ball striker.</a:t>
            </a:r>
          </a:p>
          <a:p>
            <a:r>
              <a:rPr lang="it-IT" altLang="it-IT" sz="2000">
                <a:solidFill>
                  <a:srgbClr val="FF0000"/>
                </a:solidFill>
              </a:rPr>
              <a:t>Variant:</a:t>
            </a:r>
          </a:p>
          <a:p>
            <a:r>
              <a:rPr lang="it-IT" altLang="it-IT" sz="2000"/>
              <a:t>When the striker receives the ball, a difender and a striker onto the pitch.</a:t>
            </a:r>
          </a:p>
          <a:p>
            <a:endParaRPr lang="it-IT" altLang="it-IT" sz="2000"/>
          </a:p>
          <a:p>
            <a:r>
              <a:rPr lang="it-IT" altLang="it-IT" sz="2000">
                <a:solidFill>
                  <a:srgbClr val="FF0000"/>
                </a:solidFill>
              </a:rPr>
              <a:t>SKILL AQUISITION</a:t>
            </a:r>
          </a:p>
          <a:p>
            <a:pPr>
              <a:buSzPct val="100000"/>
              <a:buFontTx/>
              <a:buChar char="-"/>
            </a:pPr>
            <a:r>
              <a:rPr lang="it-IT" altLang="it-IT" sz="2000"/>
              <a:t>Offensive and difensive reception</a:t>
            </a:r>
          </a:p>
          <a:p>
            <a:pPr>
              <a:buSzPct val="100000"/>
              <a:buFontTx/>
              <a:buChar char="-"/>
            </a:pPr>
            <a:r>
              <a:rPr lang="it-IT" altLang="it-IT" sz="2000"/>
              <a:t>Driibling and block tackle </a:t>
            </a:r>
          </a:p>
        </p:txBody>
      </p:sp>
      <p:grpSp>
        <p:nvGrpSpPr>
          <p:cNvPr id="29720" name="Group 24"/>
          <p:cNvGrpSpPr>
            <a:grpSpLocks/>
          </p:cNvGrpSpPr>
          <p:nvPr/>
        </p:nvGrpSpPr>
        <p:grpSpPr bwMode="auto">
          <a:xfrm>
            <a:off x="1998663" y="6500815"/>
            <a:ext cx="684020" cy="200055"/>
            <a:chOff x="0" y="0"/>
            <a:chExt cx="684292" cy="200988"/>
          </a:xfrm>
        </p:grpSpPr>
        <p:sp>
          <p:nvSpPr>
            <p:cNvPr id="29721" name="Rectangle 25"/>
            <p:cNvSpPr>
              <a:spLocks/>
            </p:cNvSpPr>
            <p:nvPr/>
          </p:nvSpPr>
          <p:spPr bwMode="auto">
            <a:xfrm>
              <a:off x="174975" y="0"/>
              <a:ext cx="509317" cy="2009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lvl1pPr>
                <a:defRPr>
                  <a:solidFill>
                    <a:srgbClr val="000000"/>
                  </a:solidFill>
                  <a:latin typeface="Calibri" charset="0"/>
                  <a:ea typeface="Calibri" charset="0"/>
                  <a:cs typeface="Calibri" charset="0"/>
                  <a:sym typeface="Calibri" charset="0"/>
                </a:defRPr>
              </a:lvl1pPr>
              <a:lvl2pPr>
                <a:defRPr>
                  <a:solidFill>
                    <a:srgbClr val="000000"/>
                  </a:solidFill>
                  <a:latin typeface="Calibri" charset="0"/>
                  <a:ea typeface="Calibri" charset="0"/>
                  <a:cs typeface="Calibri" charset="0"/>
                  <a:sym typeface="Calibri" charset="0"/>
                </a:defRPr>
              </a:lvl2pPr>
              <a:lvl3pPr>
                <a:defRPr>
                  <a:solidFill>
                    <a:srgbClr val="000000"/>
                  </a:solidFill>
                  <a:latin typeface="Calibri" charset="0"/>
                  <a:ea typeface="Calibri" charset="0"/>
                  <a:cs typeface="Calibri" charset="0"/>
                  <a:sym typeface="Calibri" charset="0"/>
                </a:defRPr>
              </a:lvl3pPr>
              <a:lvl4pPr>
                <a:defRPr>
                  <a:solidFill>
                    <a:srgbClr val="000000"/>
                  </a:solidFill>
                  <a:latin typeface="Calibri" charset="0"/>
                  <a:ea typeface="Calibri" charset="0"/>
                  <a:cs typeface="Calibri" charset="0"/>
                  <a:sym typeface="Calibri" charset="0"/>
                </a:defRPr>
              </a:lvl4pPr>
              <a:lvl5pPr>
                <a:defRPr>
                  <a:solidFill>
                    <a:srgbClr val="000000"/>
                  </a:solidFill>
                  <a:latin typeface="Calibri" charset="0"/>
                  <a:ea typeface="Calibri" charset="0"/>
                  <a:cs typeface="Calibri" charset="0"/>
                  <a:sym typeface="Calibri" charset="0"/>
                </a:defRPr>
              </a:lvl5pPr>
              <a:lvl6pPr marL="457200" indent="1828800" fontAlgn="base" hangingPunct="0">
                <a:spcBef>
                  <a:spcPct val="0"/>
                </a:spcBef>
                <a:spcAft>
                  <a:spcPct val="0"/>
                </a:spcAft>
                <a:defRPr>
                  <a:solidFill>
                    <a:srgbClr val="000000"/>
                  </a:solidFill>
                  <a:latin typeface="Calibri" charset="0"/>
                  <a:ea typeface="Calibri" charset="0"/>
                  <a:cs typeface="Calibri" charset="0"/>
                  <a:sym typeface="Calibri" charset="0"/>
                </a:defRPr>
              </a:lvl6pPr>
              <a:lvl7pPr marL="914400" indent="1828800" fontAlgn="base" hangingPunct="0">
                <a:spcBef>
                  <a:spcPct val="0"/>
                </a:spcBef>
                <a:spcAft>
                  <a:spcPct val="0"/>
                </a:spcAft>
                <a:defRPr>
                  <a:solidFill>
                    <a:srgbClr val="000000"/>
                  </a:solidFill>
                  <a:latin typeface="Calibri" charset="0"/>
                  <a:ea typeface="Calibri" charset="0"/>
                  <a:cs typeface="Calibri" charset="0"/>
                  <a:sym typeface="Calibri" charset="0"/>
                </a:defRPr>
              </a:lvl7pPr>
              <a:lvl8pPr marL="1371600" indent="1828800" fontAlgn="base" hangingPunct="0">
                <a:spcBef>
                  <a:spcPct val="0"/>
                </a:spcBef>
                <a:spcAft>
                  <a:spcPct val="0"/>
                </a:spcAft>
                <a:defRPr>
                  <a:solidFill>
                    <a:srgbClr val="000000"/>
                  </a:solidFill>
                  <a:latin typeface="Calibri" charset="0"/>
                  <a:ea typeface="Calibri" charset="0"/>
                  <a:cs typeface="Calibri" charset="0"/>
                  <a:sym typeface="Calibri" charset="0"/>
                </a:defRPr>
              </a:lvl8pPr>
              <a:lvl9pPr marL="1828800" indent="1828800" fontAlgn="base" hangingPunct="0">
                <a:spcBef>
                  <a:spcPct val="0"/>
                </a:spcBef>
                <a:spcAft>
                  <a:spcPct val="0"/>
                </a:spcAft>
                <a:defRPr>
                  <a:solidFill>
                    <a:srgbClr val="000000"/>
                  </a:solidFill>
                  <a:latin typeface="Calibri" charset="0"/>
                  <a:ea typeface="Calibri" charset="0"/>
                  <a:cs typeface="Calibri" charset="0"/>
                  <a:sym typeface="Calibri" charset="0"/>
                </a:defRPr>
              </a:lvl9pPr>
            </a:lstStyle>
            <a:p>
              <a:r>
                <a:rPr lang="it-IT" altLang="it-IT" sz="700"/>
                <a:t>Marta Ruffi</a:t>
              </a:r>
            </a:p>
          </p:txBody>
        </p:sp>
        <p:pic>
          <p:nvPicPr>
            <p:cNvPr id="29722" name="Picture 26" descr="pasted-image.tif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3754"/>
              <a:ext cx="178232" cy="1782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Tree>
    <p:extLst>
      <p:ext uri="{BB962C8B-B14F-4D97-AF65-F5344CB8AC3E}">
        <p14:creationId xmlns:p14="http://schemas.microsoft.com/office/powerpoint/2010/main" val="45569971"/>
      </p:ext>
    </p:extLst>
  </p:cSld>
  <p:clrMapOvr>
    <a:masterClrMapping/>
  </p:clrMapOvr>
  <p:transition spd="med"/>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1" name="Picture 1" descr="metà campo.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387975" y="0"/>
            <a:ext cx="5278438" cy="685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30722" name="AutoShape 2"/>
          <p:cNvSpPr>
            <a:spLocks/>
          </p:cNvSpPr>
          <p:nvPr/>
        </p:nvSpPr>
        <p:spPr bwMode="auto">
          <a:xfrm>
            <a:off x="6889751" y="2060575"/>
            <a:ext cx="219075" cy="192088"/>
          </a:xfrm>
          <a:prstGeom prst="triangle">
            <a:avLst>
              <a:gd name="adj" fmla="val 50000"/>
            </a:avLst>
          </a:prstGeom>
          <a:solidFill>
            <a:srgbClr val="FF00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30723" name="AutoShape 3"/>
          <p:cNvSpPr>
            <a:spLocks/>
          </p:cNvSpPr>
          <p:nvPr/>
        </p:nvSpPr>
        <p:spPr bwMode="auto">
          <a:xfrm>
            <a:off x="7151689" y="2609850"/>
            <a:ext cx="217487" cy="190500"/>
          </a:xfrm>
          <a:prstGeom prst="triangle">
            <a:avLst>
              <a:gd name="adj" fmla="val 50000"/>
            </a:avLst>
          </a:prstGeom>
          <a:solidFill>
            <a:srgbClr val="FF00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30724" name="AutoShape 4"/>
          <p:cNvSpPr>
            <a:spLocks/>
          </p:cNvSpPr>
          <p:nvPr/>
        </p:nvSpPr>
        <p:spPr bwMode="auto">
          <a:xfrm>
            <a:off x="6469064" y="2609850"/>
            <a:ext cx="217487" cy="190500"/>
          </a:xfrm>
          <a:prstGeom prst="triangle">
            <a:avLst>
              <a:gd name="adj" fmla="val 50000"/>
            </a:avLst>
          </a:prstGeom>
          <a:solidFill>
            <a:srgbClr val="FF00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30725" name="AutoShape 5"/>
          <p:cNvSpPr>
            <a:spLocks/>
          </p:cNvSpPr>
          <p:nvPr/>
        </p:nvSpPr>
        <p:spPr bwMode="auto">
          <a:xfrm>
            <a:off x="8789989" y="2060575"/>
            <a:ext cx="219075" cy="192088"/>
          </a:xfrm>
          <a:prstGeom prst="triangle">
            <a:avLst>
              <a:gd name="adj" fmla="val 50000"/>
            </a:avLst>
          </a:prstGeom>
          <a:solidFill>
            <a:srgbClr val="FF00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30726" name="AutoShape 6"/>
          <p:cNvSpPr>
            <a:spLocks/>
          </p:cNvSpPr>
          <p:nvPr/>
        </p:nvSpPr>
        <p:spPr bwMode="auto">
          <a:xfrm>
            <a:off x="8366126" y="2609850"/>
            <a:ext cx="219075" cy="190500"/>
          </a:xfrm>
          <a:prstGeom prst="triangle">
            <a:avLst>
              <a:gd name="adj" fmla="val 50000"/>
            </a:avLst>
          </a:prstGeom>
          <a:solidFill>
            <a:srgbClr val="FF00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30727" name="AutoShape 7"/>
          <p:cNvSpPr>
            <a:spLocks/>
          </p:cNvSpPr>
          <p:nvPr/>
        </p:nvSpPr>
        <p:spPr bwMode="auto">
          <a:xfrm>
            <a:off x="9213850" y="2609850"/>
            <a:ext cx="217488" cy="190500"/>
          </a:xfrm>
          <a:prstGeom prst="triangle">
            <a:avLst>
              <a:gd name="adj" fmla="val 50000"/>
            </a:avLst>
          </a:prstGeom>
          <a:solidFill>
            <a:srgbClr val="FF00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30728" name="AutoShape 8"/>
          <p:cNvSpPr>
            <a:spLocks/>
          </p:cNvSpPr>
          <p:nvPr/>
        </p:nvSpPr>
        <p:spPr bwMode="auto">
          <a:xfrm>
            <a:off x="6780214" y="5135563"/>
            <a:ext cx="219075" cy="190500"/>
          </a:xfrm>
          <a:prstGeom prst="triangle">
            <a:avLst>
              <a:gd name="adj" fmla="val 50000"/>
            </a:avLst>
          </a:prstGeom>
          <a:solidFill>
            <a:srgbClr val="FF00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30729" name="AutoShape 9"/>
          <p:cNvSpPr>
            <a:spLocks/>
          </p:cNvSpPr>
          <p:nvPr/>
        </p:nvSpPr>
        <p:spPr bwMode="auto">
          <a:xfrm>
            <a:off x="8791576" y="5135563"/>
            <a:ext cx="219075" cy="190500"/>
          </a:xfrm>
          <a:prstGeom prst="triangle">
            <a:avLst>
              <a:gd name="adj" fmla="val 50000"/>
            </a:avLst>
          </a:prstGeom>
          <a:solidFill>
            <a:srgbClr val="FF00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30730" name="AutoShape 10"/>
          <p:cNvSpPr>
            <a:spLocks/>
          </p:cNvSpPr>
          <p:nvPr/>
        </p:nvSpPr>
        <p:spPr bwMode="auto">
          <a:xfrm>
            <a:off x="6500814" y="2122489"/>
            <a:ext cx="155575" cy="19208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3292"/>
                </a:moveTo>
                <a:lnTo>
                  <a:pt x="5851" y="0"/>
                </a:lnTo>
                <a:lnTo>
                  <a:pt x="10800" y="5753"/>
                </a:lnTo>
                <a:lnTo>
                  <a:pt x="15749" y="0"/>
                </a:lnTo>
                <a:lnTo>
                  <a:pt x="21600" y="3292"/>
                </a:lnTo>
                <a:lnTo>
                  <a:pt x="15142" y="10800"/>
                </a:lnTo>
                <a:lnTo>
                  <a:pt x="21600" y="18308"/>
                </a:lnTo>
                <a:lnTo>
                  <a:pt x="15749" y="21600"/>
                </a:lnTo>
                <a:lnTo>
                  <a:pt x="10800" y="15847"/>
                </a:lnTo>
                <a:lnTo>
                  <a:pt x="5851" y="21600"/>
                </a:lnTo>
                <a:lnTo>
                  <a:pt x="0" y="18308"/>
                </a:lnTo>
                <a:lnTo>
                  <a:pt x="6458" y="10800"/>
                </a:lnTo>
                <a:close/>
              </a:path>
            </a:pathLst>
          </a:custGeom>
          <a:solidFill>
            <a:srgbClr val="FFFF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30731" name="AutoShape 11"/>
          <p:cNvSpPr>
            <a:spLocks/>
          </p:cNvSpPr>
          <p:nvPr/>
        </p:nvSpPr>
        <p:spPr bwMode="auto">
          <a:xfrm>
            <a:off x="8439151" y="2117725"/>
            <a:ext cx="155575" cy="1920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3292"/>
                </a:moveTo>
                <a:lnTo>
                  <a:pt x="5851" y="0"/>
                </a:lnTo>
                <a:lnTo>
                  <a:pt x="10800" y="5753"/>
                </a:lnTo>
                <a:lnTo>
                  <a:pt x="15749" y="0"/>
                </a:lnTo>
                <a:lnTo>
                  <a:pt x="21600" y="3292"/>
                </a:lnTo>
                <a:lnTo>
                  <a:pt x="15142" y="10800"/>
                </a:lnTo>
                <a:lnTo>
                  <a:pt x="21600" y="18308"/>
                </a:lnTo>
                <a:lnTo>
                  <a:pt x="15749" y="21600"/>
                </a:lnTo>
                <a:lnTo>
                  <a:pt x="10800" y="15847"/>
                </a:lnTo>
                <a:lnTo>
                  <a:pt x="5851" y="21600"/>
                </a:lnTo>
                <a:lnTo>
                  <a:pt x="0" y="18308"/>
                </a:lnTo>
                <a:lnTo>
                  <a:pt x="6458" y="10800"/>
                </a:lnTo>
                <a:close/>
              </a:path>
            </a:pathLst>
          </a:custGeom>
          <a:solidFill>
            <a:srgbClr val="FFFF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30732" name="AutoShape 12"/>
          <p:cNvSpPr>
            <a:spLocks/>
          </p:cNvSpPr>
          <p:nvPr/>
        </p:nvSpPr>
        <p:spPr bwMode="auto">
          <a:xfrm>
            <a:off x="6178551" y="2306639"/>
            <a:ext cx="1203325" cy="915987"/>
          </a:xfrm>
          <a:custGeom>
            <a:avLst/>
            <a:gdLst>
              <a:gd name="T0" fmla="+- 0 11609 1619"/>
              <a:gd name="T1" fmla="*/ T0 w 19981"/>
              <a:gd name="T2" fmla="*/ 10620 h 21241"/>
              <a:gd name="T3" fmla="+- 0 11609 1619"/>
              <a:gd name="T4" fmla="*/ T3 w 19981"/>
              <a:gd name="T5" fmla="*/ 10620 h 21241"/>
              <a:gd name="T6" fmla="+- 0 11609 1619"/>
              <a:gd name="T7" fmla="*/ T6 w 19981"/>
              <a:gd name="T8" fmla="*/ 10620 h 21241"/>
              <a:gd name="T9" fmla="+- 0 11609 1619"/>
              <a:gd name="T10" fmla="*/ T9 w 19981"/>
              <a:gd name="T11" fmla="*/ 10620 h 21241"/>
            </a:gdLst>
            <a:ahLst/>
            <a:cxnLst>
              <a:cxn ang="0">
                <a:pos x="T1" y="T2"/>
              </a:cxn>
              <a:cxn ang="0">
                <a:pos x="T4" y="T5"/>
              </a:cxn>
              <a:cxn ang="0">
                <a:pos x="T7" y="T8"/>
              </a:cxn>
              <a:cxn ang="0">
                <a:pos x="T10" y="T11"/>
              </a:cxn>
            </a:cxnLst>
            <a:rect l="0" t="0" r="r" b="b"/>
            <a:pathLst>
              <a:path w="19981" h="21241">
                <a:moveTo>
                  <a:pt x="4774" y="0"/>
                </a:moveTo>
                <a:cubicBezTo>
                  <a:pt x="1577" y="7262"/>
                  <a:pt x="-1619" y="14523"/>
                  <a:pt x="915" y="18062"/>
                </a:cubicBezTo>
                <a:cubicBezTo>
                  <a:pt x="3450" y="21600"/>
                  <a:pt x="19981" y="21230"/>
                  <a:pt x="19981" y="21230"/>
                </a:cubicBezTo>
              </a:path>
            </a:pathLst>
          </a:custGeom>
          <a:noFill/>
          <a:ln w="25400" cap="flat" cmpd="sng">
            <a:solidFill>
              <a:srgbClr val="000000"/>
            </a:solidFill>
            <a:prstDash val="dot"/>
            <a:round/>
            <a:headEnd type="none" w="med" len="med"/>
            <a:tailEnd type="none" w="med" len="med"/>
          </a:ln>
          <a:effectLst>
            <a:outerShdw blurRad="38100" dist="20000" dir="5400000" algn="ctr" rotWithShape="0">
              <a:srgbClr val="000000">
                <a:alpha val="37999"/>
              </a:srgbClr>
            </a:outerShdw>
          </a:effectLst>
          <a:extLst>
            <a:ext uri="{909E8E84-426E-40DD-AFC4-6F175D3DCCD1}">
              <a14:hiddenFill xmlns:a14="http://schemas.microsoft.com/office/drawing/2010/main">
                <a:solidFill>
                  <a:srgbClr val="FFFFFF"/>
                </a:solidFill>
              </a14:hiddenFill>
            </a:ext>
          </a:extLst>
        </p:spPr>
        <p:txBody>
          <a:bodyPr lIns="45720" rIns="45720" anchor="ctr"/>
          <a:lstStyle/>
          <a:p>
            <a:pPr algn="ctr"/>
            <a:endParaRPr lang="it-IT" altLang="it-IT"/>
          </a:p>
        </p:txBody>
      </p:sp>
      <p:sp>
        <p:nvSpPr>
          <p:cNvPr id="30733" name="AutoShape 13"/>
          <p:cNvSpPr>
            <a:spLocks/>
          </p:cNvSpPr>
          <p:nvPr/>
        </p:nvSpPr>
        <p:spPr bwMode="auto">
          <a:xfrm>
            <a:off x="8188326" y="2268539"/>
            <a:ext cx="1203325" cy="915987"/>
          </a:xfrm>
          <a:custGeom>
            <a:avLst/>
            <a:gdLst>
              <a:gd name="T0" fmla="+- 0 11609 1619"/>
              <a:gd name="T1" fmla="*/ T0 w 19981"/>
              <a:gd name="T2" fmla="*/ 10620 h 21241"/>
              <a:gd name="T3" fmla="+- 0 11609 1619"/>
              <a:gd name="T4" fmla="*/ T3 w 19981"/>
              <a:gd name="T5" fmla="*/ 10620 h 21241"/>
              <a:gd name="T6" fmla="+- 0 11609 1619"/>
              <a:gd name="T7" fmla="*/ T6 w 19981"/>
              <a:gd name="T8" fmla="*/ 10620 h 21241"/>
              <a:gd name="T9" fmla="+- 0 11609 1619"/>
              <a:gd name="T10" fmla="*/ T9 w 19981"/>
              <a:gd name="T11" fmla="*/ 10620 h 21241"/>
            </a:gdLst>
            <a:ahLst/>
            <a:cxnLst>
              <a:cxn ang="0">
                <a:pos x="T1" y="T2"/>
              </a:cxn>
              <a:cxn ang="0">
                <a:pos x="T4" y="T5"/>
              </a:cxn>
              <a:cxn ang="0">
                <a:pos x="T7" y="T8"/>
              </a:cxn>
              <a:cxn ang="0">
                <a:pos x="T10" y="T11"/>
              </a:cxn>
            </a:cxnLst>
            <a:rect l="0" t="0" r="r" b="b"/>
            <a:pathLst>
              <a:path w="19981" h="21241">
                <a:moveTo>
                  <a:pt x="4774" y="0"/>
                </a:moveTo>
                <a:cubicBezTo>
                  <a:pt x="1577" y="7262"/>
                  <a:pt x="-1619" y="14523"/>
                  <a:pt x="915" y="18062"/>
                </a:cubicBezTo>
                <a:cubicBezTo>
                  <a:pt x="3450" y="21600"/>
                  <a:pt x="19981" y="21230"/>
                  <a:pt x="19981" y="21230"/>
                </a:cubicBezTo>
              </a:path>
            </a:pathLst>
          </a:custGeom>
          <a:noFill/>
          <a:ln w="25400" cap="flat" cmpd="sng">
            <a:solidFill>
              <a:srgbClr val="000000"/>
            </a:solidFill>
            <a:prstDash val="dot"/>
            <a:round/>
            <a:headEnd type="none" w="med" len="med"/>
            <a:tailEnd type="none" w="med" len="med"/>
          </a:ln>
          <a:effectLst>
            <a:outerShdw blurRad="38100" dist="20000" dir="5400000" algn="ctr" rotWithShape="0">
              <a:srgbClr val="000000">
                <a:alpha val="37999"/>
              </a:srgbClr>
            </a:outerShdw>
          </a:effectLst>
          <a:extLst>
            <a:ext uri="{909E8E84-426E-40DD-AFC4-6F175D3DCCD1}">
              <a14:hiddenFill xmlns:a14="http://schemas.microsoft.com/office/drawing/2010/main">
                <a:solidFill>
                  <a:srgbClr val="FFFFFF"/>
                </a:solidFill>
              </a14:hiddenFill>
            </a:ext>
          </a:extLst>
        </p:spPr>
        <p:txBody>
          <a:bodyPr lIns="45720" rIns="45720" anchor="ctr"/>
          <a:lstStyle/>
          <a:p>
            <a:pPr algn="ctr"/>
            <a:endParaRPr lang="it-IT" altLang="it-IT"/>
          </a:p>
        </p:txBody>
      </p:sp>
      <p:sp>
        <p:nvSpPr>
          <p:cNvPr id="30734" name="Line 14"/>
          <p:cNvSpPr>
            <a:spLocks noChangeShapeType="1"/>
          </p:cNvSpPr>
          <p:nvPr/>
        </p:nvSpPr>
        <p:spPr bwMode="auto">
          <a:xfrm flipV="1">
            <a:off x="6889751" y="3222626"/>
            <a:ext cx="479425" cy="1706563"/>
          </a:xfrm>
          <a:prstGeom prst="line">
            <a:avLst/>
          </a:prstGeom>
          <a:noFill/>
          <a:ln w="25400" cap="flat" cmpd="sng">
            <a:solidFill>
              <a:srgbClr val="000000"/>
            </a:solidFill>
            <a:prstDash val="solid"/>
            <a:round/>
            <a:headEnd type="none" w="med" len="med"/>
            <a:tailEnd type="triangle" w="med" len="med"/>
          </a:ln>
          <a:effectLst>
            <a:outerShdw blurRad="38100" dist="20000" dir="5400000" algn="ctr" rotWithShape="0">
              <a:srgbClr val="000000">
                <a:alpha val="37999"/>
              </a:srgbClr>
            </a:outerShdw>
          </a:effectLst>
          <a:extLst>
            <a:ext uri="{909E8E84-426E-40DD-AFC4-6F175D3DCCD1}">
              <a14:hiddenFill xmlns:a14="http://schemas.microsoft.com/office/drawing/2010/main">
                <a:noFill/>
              </a14:hiddenFill>
            </a:ext>
          </a:extLst>
        </p:spPr>
        <p:txBody>
          <a:bodyPr lIns="45720" rIns="45720"/>
          <a:lstStyle/>
          <a:p>
            <a:endParaRPr lang="it-IT" altLang="it-IT"/>
          </a:p>
        </p:txBody>
      </p:sp>
      <p:sp>
        <p:nvSpPr>
          <p:cNvPr id="30735" name="Line 15"/>
          <p:cNvSpPr>
            <a:spLocks noChangeShapeType="1"/>
          </p:cNvSpPr>
          <p:nvPr/>
        </p:nvSpPr>
        <p:spPr bwMode="auto">
          <a:xfrm flipV="1">
            <a:off x="8910638" y="3375026"/>
            <a:ext cx="481012" cy="1706563"/>
          </a:xfrm>
          <a:prstGeom prst="line">
            <a:avLst/>
          </a:prstGeom>
          <a:noFill/>
          <a:ln w="25400" cap="flat" cmpd="sng">
            <a:solidFill>
              <a:srgbClr val="000000"/>
            </a:solidFill>
            <a:prstDash val="solid"/>
            <a:round/>
            <a:headEnd type="none" w="med" len="med"/>
            <a:tailEnd type="triangle" w="med" len="med"/>
          </a:ln>
          <a:effectLst>
            <a:outerShdw blurRad="38100" dist="20000" dir="5400000" algn="ctr" rotWithShape="0">
              <a:srgbClr val="000000">
                <a:alpha val="37999"/>
              </a:srgbClr>
            </a:outerShdw>
          </a:effectLst>
          <a:extLst>
            <a:ext uri="{909E8E84-426E-40DD-AFC4-6F175D3DCCD1}">
              <a14:hiddenFill xmlns:a14="http://schemas.microsoft.com/office/drawing/2010/main">
                <a:noFill/>
              </a14:hiddenFill>
            </a:ext>
          </a:extLst>
        </p:spPr>
        <p:txBody>
          <a:bodyPr lIns="45720" rIns="45720"/>
          <a:lstStyle/>
          <a:p>
            <a:endParaRPr lang="it-IT" altLang="it-IT"/>
          </a:p>
        </p:txBody>
      </p:sp>
      <p:sp>
        <p:nvSpPr>
          <p:cNvPr id="30736" name="Line 16"/>
          <p:cNvSpPr>
            <a:spLocks noChangeShapeType="1"/>
          </p:cNvSpPr>
          <p:nvPr/>
        </p:nvSpPr>
        <p:spPr bwMode="auto">
          <a:xfrm flipV="1">
            <a:off x="7381876" y="1938339"/>
            <a:ext cx="314325" cy="1246187"/>
          </a:xfrm>
          <a:prstGeom prst="line">
            <a:avLst/>
          </a:prstGeom>
          <a:noFill/>
          <a:ln w="25400" cap="flat" cmpd="sng">
            <a:solidFill>
              <a:srgbClr val="000000"/>
            </a:solidFill>
            <a:prstDash val="solid"/>
            <a:round/>
            <a:headEnd type="none" w="med" len="med"/>
            <a:tailEnd type="triangle" w="med" len="med"/>
          </a:ln>
          <a:effectLst>
            <a:outerShdw blurRad="38100" dist="20000" dir="5400000" algn="ctr" rotWithShape="0">
              <a:srgbClr val="000000">
                <a:alpha val="37999"/>
              </a:srgbClr>
            </a:outerShdw>
          </a:effectLst>
          <a:extLst>
            <a:ext uri="{909E8E84-426E-40DD-AFC4-6F175D3DCCD1}">
              <a14:hiddenFill xmlns:a14="http://schemas.microsoft.com/office/drawing/2010/main">
                <a:noFill/>
              </a14:hiddenFill>
            </a:ext>
          </a:extLst>
        </p:spPr>
        <p:txBody>
          <a:bodyPr lIns="45720" rIns="45720"/>
          <a:lstStyle/>
          <a:p>
            <a:endParaRPr lang="it-IT" altLang="it-IT"/>
          </a:p>
        </p:txBody>
      </p:sp>
      <p:sp>
        <p:nvSpPr>
          <p:cNvPr id="30737" name="Line 17"/>
          <p:cNvSpPr>
            <a:spLocks noChangeShapeType="1"/>
          </p:cNvSpPr>
          <p:nvPr/>
        </p:nvSpPr>
        <p:spPr bwMode="auto">
          <a:xfrm flipH="1" flipV="1">
            <a:off x="9009063" y="1746251"/>
            <a:ext cx="666750" cy="1311275"/>
          </a:xfrm>
          <a:prstGeom prst="line">
            <a:avLst/>
          </a:prstGeom>
          <a:noFill/>
          <a:ln w="25400" cap="flat" cmpd="sng">
            <a:solidFill>
              <a:srgbClr val="000000"/>
            </a:solidFill>
            <a:prstDash val="solid"/>
            <a:round/>
            <a:headEnd type="none" w="med" len="med"/>
            <a:tailEnd type="triangle" w="med" len="med"/>
          </a:ln>
          <a:effectLst>
            <a:outerShdw blurRad="38100" dist="20000" dir="5400000" algn="ctr" rotWithShape="0">
              <a:srgbClr val="000000">
                <a:alpha val="37999"/>
              </a:srgbClr>
            </a:outerShdw>
          </a:effectLst>
          <a:extLst>
            <a:ext uri="{909E8E84-426E-40DD-AFC4-6F175D3DCCD1}">
              <a14:hiddenFill xmlns:a14="http://schemas.microsoft.com/office/drawing/2010/main">
                <a:noFill/>
              </a14:hiddenFill>
            </a:ext>
          </a:extLst>
        </p:spPr>
        <p:txBody>
          <a:bodyPr lIns="45720" rIns="45720"/>
          <a:lstStyle/>
          <a:p>
            <a:endParaRPr lang="it-IT" altLang="it-IT"/>
          </a:p>
        </p:txBody>
      </p:sp>
      <p:sp>
        <p:nvSpPr>
          <p:cNvPr id="30738" name="Oval 18"/>
          <p:cNvSpPr>
            <a:spLocks/>
          </p:cNvSpPr>
          <p:nvPr/>
        </p:nvSpPr>
        <p:spPr bwMode="auto">
          <a:xfrm>
            <a:off x="7108826" y="5543550"/>
            <a:ext cx="149225" cy="122238"/>
          </a:xfrm>
          <a:prstGeom prst="ellipse">
            <a:avLst/>
          </a:prstGeom>
          <a:solidFill>
            <a:srgbClr val="FFFFFF"/>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30739" name="Oval 19"/>
          <p:cNvSpPr>
            <a:spLocks/>
          </p:cNvSpPr>
          <p:nvPr/>
        </p:nvSpPr>
        <p:spPr bwMode="auto">
          <a:xfrm>
            <a:off x="8863014" y="5419726"/>
            <a:ext cx="149225" cy="123825"/>
          </a:xfrm>
          <a:prstGeom prst="ellipse">
            <a:avLst/>
          </a:prstGeom>
          <a:solidFill>
            <a:srgbClr val="FFFFFF"/>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30740" name="Oval 20"/>
          <p:cNvSpPr>
            <a:spLocks/>
          </p:cNvSpPr>
          <p:nvPr/>
        </p:nvSpPr>
        <p:spPr bwMode="auto">
          <a:xfrm>
            <a:off x="9010651" y="5665789"/>
            <a:ext cx="150813" cy="122237"/>
          </a:xfrm>
          <a:prstGeom prst="ellipse">
            <a:avLst/>
          </a:prstGeom>
          <a:solidFill>
            <a:srgbClr val="FFFFFF"/>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30741" name="Oval 21"/>
          <p:cNvSpPr>
            <a:spLocks/>
          </p:cNvSpPr>
          <p:nvPr/>
        </p:nvSpPr>
        <p:spPr bwMode="auto">
          <a:xfrm>
            <a:off x="7258051" y="5727700"/>
            <a:ext cx="150813" cy="122238"/>
          </a:xfrm>
          <a:prstGeom prst="ellipse">
            <a:avLst/>
          </a:prstGeom>
          <a:solidFill>
            <a:srgbClr val="FFFFFF"/>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30742" name="Oval 22"/>
          <p:cNvSpPr>
            <a:spLocks/>
          </p:cNvSpPr>
          <p:nvPr/>
        </p:nvSpPr>
        <p:spPr bwMode="auto">
          <a:xfrm>
            <a:off x="7408863" y="5899151"/>
            <a:ext cx="150812" cy="123825"/>
          </a:xfrm>
          <a:prstGeom prst="ellipse">
            <a:avLst/>
          </a:prstGeom>
          <a:solidFill>
            <a:srgbClr val="FFFFFF"/>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30743" name="AutoShape 23"/>
          <p:cNvSpPr>
            <a:spLocks/>
          </p:cNvSpPr>
          <p:nvPr/>
        </p:nvSpPr>
        <p:spPr bwMode="auto">
          <a:xfrm>
            <a:off x="6592889" y="5195889"/>
            <a:ext cx="155575" cy="19367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3292"/>
                </a:moveTo>
                <a:lnTo>
                  <a:pt x="5851" y="0"/>
                </a:lnTo>
                <a:lnTo>
                  <a:pt x="10800" y="5753"/>
                </a:lnTo>
                <a:lnTo>
                  <a:pt x="15749" y="0"/>
                </a:lnTo>
                <a:lnTo>
                  <a:pt x="21600" y="3292"/>
                </a:lnTo>
                <a:lnTo>
                  <a:pt x="15142" y="10800"/>
                </a:lnTo>
                <a:lnTo>
                  <a:pt x="21600" y="18308"/>
                </a:lnTo>
                <a:lnTo>
                  <a:pt x="15749" y="21600"/>
                </a:lnTo>
                <a:lnTo>
                  <a:pt x="10800" y="15847"/>
                </a:lnTo>
                <a:lnTo>
                  <a:pt x="5851" y="21600"/>
                </a:lnTo>
                <a:lnTo>
                  <a:pt x="0" y="18308"/>
                </a:lnTo>
                <a:lnTo>
                  <a:pt x="6458" y="10800"/>
                </a:lnTo>
                <a:close/>
              </a:path>
            </a:pathLst>
          </a:custGeom>
          <a:solidFill>
            <a:srgbClr val="FFFF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30744" name="AutoShape 24"/>
          <p:cNvSpPr>
            <a:spLocks/>
          </p:cNvSpPr>
          <p:nvPr/>
        </p:nvSpPr>
        <p:spPr bwMode="auto">
          <a:xfrm>
            <a:off x="8602664" y="5164139"/>
            <a:ext cx="155575" cy="19208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3292"/>
                </a:moveTo>
                <a:lnTo>
                  <a:pt x="5851" y="0"/>
                </a:lnTo>
                <a:lnTo>
                  <a:pt x="10800" y="5753"/>
                </a:lnTo>
                <a:lnTo>
                  <a:pt x="15749" y="0"/>
                </a:lnTo>
                <a:lnTo>
                  <a:pt x="21600" y="3292"/>
                </a:lnTo>
                <a:lnTo>
                  <a:pt x="15142" y="10800"/>
                </a:lnTo>
                <a:lnTo>
                  <a:pt x="21600" y="18308"/>
                </a:lnTo>
                <a:lnTo>
                  <a:pt x="15749" y="21600"/>
                </a:lnTo>
                <a:lnTo>
                  <a:pt x="10800" y="15847"/>
                </a:lnTo>
                <a:lnTo>
                  <a:pt x="5851" y="21600"/>
                </a:lnTo>
                <a:lnTo>
                  <a:pt x="0" y="18308"/>
                </a:lnTo>
                <a:lnTo>
                  <a:pt x="6458" y="10800"/>
                </a:lnTo>
                <a:close/>
              </a:path>
            </a:pathLst>
          </a:custGeom>
          <a:solidFill>
            <a:srgbClr val="FFFF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30745" name="Rectangle 25"/>
          <p:cNvSpPr>
            <a:spLocks/>
          </p:cNvSpPr>
          <p:nvPr/>
        </p:nvSpPr>
        <p:spPr bwMode="auto">
          <a:xfrm>
            <a:off x="1851025" y="531814"/>
            <a:ext cx="3536950" cy="440120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spAutoFit/>
          </a:bodyPr>
          <a:lstStyle>
            <a:lvl1pPr marL="68263" indent="-68263">
              <a:defRPr>
                <a:solidFill>
                  <a:srgbClr val="000000"/>
                </a:solidFill>
                <a:latin typeface="Calibri" charset="0"/>
                <a:ea typeface="Calibri" charset="0"/>
                <a:cs typeface="Calibri" charset="0"/>
                <a:sym typeface="Calibri" charset="0"/>
              </a:defRPr>
            </a:lvl1pPr>
            <a:lvl2pPr>
              <a:defRPr>
                <a:solidFill>
                  <a:srgbClr val="000000"/>
                </a:solidFill>
                <a:latin typeface="Calibri" charset="0"/>
                <a:ea typeface="Calibri" charset="0"/>
                <a:cs typeface="Calibri" charset="0"/>
                <a:sym typeface="Calibri" charset="0"/>
              </a:defRPr>
            </a:lvl2pPr>
            <a:lvl3pPr>
              <a:defRPr>
                <a:solidFill>
                  <a:srgbClr val="000000"/>
                </a:solidFill>
                <a:latin typeface="Calibri" charset="0"/>
                <a:ea typeface="Calibri" charset="0"/>
                <a:cs typeface="Calibri" charset="0"/>
                <a:sym typeface="Calibri" charset="0"/>
              </a:defRPr>
            </a:lvl3pPr>
            <a:lvl4pPr>
              <a:defRPr>
                <a:solidFill>
                  <a:srgbClr val="000000"/>
                </a:solidFill>
                <a:latin typeface="Calibri" charset="0"/>
                <a:ea typeface="Calibri" charset="0"/>
                <a:cs typeface="Calibri" charset="0"/>
                <a:sym typeface="Calibri" charset="0"/>
              </a:defRPr>
            </a:lvl4pPr>
            <a:lvl5pPr>
              <a:defRPr>
                <a:solidFill>
                  <a:srgbClr val="000000"/>
                </a:solidFill>
                <a:latin typeface="Calibri" charset="0"/>
                <a:ea typeface="Calibri" charset="0"/>
                <a:cs typeface="Calibri" charset="0"/>
                <a:sym typeface="Calibri" charset="0"/>
              </a:defRPr>
            </a:lvl5pPr>
            <a:lvl6pPr marL="457200" indent="1828800" defTabSz="457200" fontAlgn="base" hangingPunct="0">
              <a:spcBef>
                <a:spcPct val="0"/>
              </a:spcBef>
              <a:spcAft>
                <a:spcPct val="0"/>
              </a:spcAft>
              <a:defRPr>
                <a:solidFill>
                  <a:srgbClr val="000000"/>
                </a:solidFill>
                <a:latin typeface="Calibri" charset="0"/>
                <a:ea typeface="Calibri" charset="0"/>
                <a:cs typeface="Calibri" charset="0"/>
                <a:sym typeface="Calibri" charset="0"/>
              </a:defRPr>
            </a:lvl6pPr>
            <a:lvl7pPr marL="914400" indent="1828800" defTabSz="457200" fontAlgn="base" hangingPunct="0">
              <a:spcBef>
                <a:spcPct val="0"/>
              </a:spcBef>
              <a:spcAft>
                <a:spcPct val="0"/>
              </a:spcAft>
              <a:defRPr>
                <a:solidFill>
                  <a:srgbClr val="000000"/>
                </a:solidFill>
                <a:latin typeface="Calibri" charset="0"/>
                <a:ea typeface="Calibri" charset="0"/>
                <a:cs typeface="Calibri" charset="0"/>
                <a:sym typeface="Calibri" charset="0"/>
              </a:defRPr>
            </a:lvl7pPr>
            <a:lvl8pPr marL="1371600" indent="1828800" defTabSz="457200" fontAlgn="base" hangingPunct="0">
              <a:spcBef>
                <a:spcPct val="0"/>
              </a:spcBef>
              <a:spcAft>
                <a:spcPct val="0"/>
              </a:spcAft>
              <a:defRPr>
                <a:solidFill>
                  <a:srgbClr val="000000"/>
                </a:solidFill>
                <a:latin typeface="Calibri" charset="0"/>
                <a:ea typeface="Calibri" charset="0"/>
                <a:cs typeface="Calibri" charset="0"/>
                <a:sym typeface="Calibri" charset="0"/>
              </a:defRPr>
            </a:lvl8pPr>
            <a:lvl9pPr marL="1828800" indent="1828800" defTabSz="457200" fontAlgn="base" hangingPunct="0">
              <a:spcBef>
                <a:spcPct val="0"/>
              </a:spcBef>
              <a:spcAft>
                <a:spcPct val="0"/>
              </a:spcAft>
              <a:defRPr>
                <a:solidFill>
                  <a:srgbClr val="000000"/>
                </a:solidFill>
                <a:latin typeface="Calibri" charset="0"/>
                <a:ea typeface="Calibri" charset="0"/>
                <a:cs typeface="Calibri" charset="0"/>
                <a:sym typeface="Calibri" charset="0"/>
              </a:defRPr>
            </a:lvl9pPr>
          </a:lstStyle>
          <a:p>
            <a:r>
              <a:rPr lang="it-IT" altLang="it-IT" sz="2000">
                <a:solidFill>
                  <a:srgbClr val="FF0000"/>
                </a:solidFill>
              </a:rPr>
              <a:t>GAME PHASE</a:t>
            </a:r>
          </a:p>
          <a:p>
            <a:endParaRPr lang="it-IT" altLang="it-IT" sz="2000">
              <a:solidFill>
                <a:srgbClr val="FF0000"/>
              </a:solidFill>
            </a:endParaRPr>
          </a:p>
          <a:p>
            <a:r>
              <a:rPr lang="it-IT" altLang="it-IT" sz="2000">
                <a:solidFill>
                  <a:srgbClr val="FF0000"/>
                </a:solidFill>
              </a:rPr>
              <a:t>EXERCISE N°4</a:t>
            </a:r>
          </a:p>
          <a:p>
            <a:r>
              <a:rPr lang="it-IT" altLang="it-IT" sz="2000"/>
              <a:t>The striker runs out of the cones , receiving the ball with an offensive reception and towards the goal.</a:t>
            </a:r>
          </a:p>
          <a:p>
            <a:r>
              <a:rPr lang="it-IT" altLang="it-IT" sz="2000">
                <a:solidFill>
                  <a:srgbClr val="FF0000"/>
                </a:solidFill>
              </a:rPr>
              <a:t>Variant:</a:t>
            </a:r>
          </a:p>
          <a:p>
            <a:r>
              <a:rPr lang="it-IT" altLang="it-IT" sz="2000"/>
              <a:t>Offensiv reception on the reverse and shot of reverse hit.</a:t>
            </a:r>
          </a:p>
          <a:p>
            <a:endParaRPr lang="it-IT" altLang="it-IT" sz="2000">
              <a:solidFill>
                <a:srgbClr val="FF0000"/>
              </a:solidFill>
            </a:endParaRPr>
          </a:p>
          <a:p>
            <a:r>
              <a:rPr lang="it-IT" altLang="it-IT" sz="2000">
                <a:solidFill>
                  <a:srgbClr val="FF0000"/>
                </a:solidFill>
              </a:rPr>
              <a:t>SKILL AQUISITION</a:t>
            </a:r>
          </a:p>
          <a:p>
            <a:pPr>
              <a:buSzPct val="100000"/>
              <a:buFontTx/>
              <a:buChar char="-"/>
            </a:pPr>
            <a:r>
              <a:rPr lang="it-IT" altLang="it-IT" sz="2000"/>
              <a:t>Offensive reception</a:t>
            </a:r>
          </a:p>
          <a:p>
            <a:pPr>
              <a:buSzPct val="100000"/>
              <a:buFontTx/>
              <a:buChar char="-"/>
            </a:pPr>
            <a:r>
              <a:rPr lang="it-IT" altLang="it-IT" sz="2000"/>
              <a:t>Drive, seep hit, reverse hit, push</a:t>
            </a:r>
          </a:p>
        </p:txBody>
      </p:sp>
      <p:grpSp>
        <p:nvGrpSpPr>
          <p:cNvPr id="30746" name="Group 26"/>
          <p:cNvGrpSpPr>
            <a:grpSpLocks/>
          </p:cNvGrpSpPr>
          <p:nvPr/>
        </p:nvGrpSpPr>
        <p:grpSpPr bwMode="auto">
          <a:xfrm>
            <a:off x="1998663" y="6500815"/>
            <a:ext cx="684020" cy="200055"/>
            <a:chOff x="0" y="0"/>
            <a:chExt cx="684292" cy="200988"/>
          </a:xfrm>
        </p:grpSpPr>
        <p:sp>
          <p:nvSpPr>
            <p:cNvPr id="30747" name="Rectangle 27"/>
            <p:cNvSpPr>
              <a:spLocks/>
            </p:cNvSpPr>
            <p:nvPr/>
          </p:nvSpPr>
          <p:spPr bwMode="auto">
            <a:xfrm>
              <a:off x="174975" y="0"/>
              <a:ext cx="509317" cy="2009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lvl1pPr>
                <a:defRPr>
                  <a:solidFill>
                    <a:srgbClr val="000000"/>
                  </a:solidFill>
                  <a:latin typeface="Calibri" charset="0"/>
                  <a:ea typeface="Calibri" charset="0"/>
                  <a:cs typeface="Calibri" charset="0"/>
                  <a:sym typeface="Calibri" charset="0"/>
                </a:defRPr>
              </a:lvl1pPr>
              <a:lvl2pPr>
                <a:defRPr>
                  <a:solidFill>
                    <a:srgbClr val="000000"/>
                  </a:solidFill>
                  <a:latin typeface="Calibri" charset="0"/>
                  <a:ea typeface="Calibri" charset="0"/>
                  <a:cs typeface="Calibri" charset="0"/>
                  <a:sym typeface="Calibri" charset="0"/>
                </a:defRPr>
              </a:lvl2pPr>
              <a:lvl3pPr>
                <a:defRPr>
                  <a:solidFill>
                    <a:srgbClr val="000000"/>
                  </a:solidFill>
                  <a:latin typeface="Calibri" charset="0"/>
                  <a:ea typeface="Calibri" charset="0"/>
                  <a:cs typeface="Calibri" charset="0"/>
                  <a:sym typeface="Calibri" charset="0"/>
                </a:defRPr>
              </a:lvl3pPr>
              <a:lvl4pPr>
                <a:defRPr>
                  <a:solidFill>
                    <a:srgbClr val="000000"/>
                  </a:solidFill>
                  <a:latin typeface="Calibri" charset="0"/>
                  <a:ea typeface="Calibri" charset="0"/>
                  <a:cs typeface="Calibri" charset="0"/>
                  <a:sym typeface="Calibri" charset="0"/>
                </a:defRPr>
              </a:lvl4pPr>
              <a:lvl5pPr>
                <a:defRPr>
                  <a:solidFill>
                    <a:srgbClr val="000000"/>
                  </a:solidFill>
                  <a:latin typeface="Calibri" charset="0"/>
                  <a:ea typeface="Calibri" charset="0"/>
                  <a:cs typeface="Calibri" charset="0"/>
                  <a:sym typeface="Calibri" charset="0"/>
                </a:defRPr>
              </a:lvl5pPr>
              <a:lvl6pPr marL="457200" indent="1828800" fontAlgn="base" hangingPunct="0">
                <a:spcBef>
                  <a:spcPct val="0"/>
                </a:spcBef>
                <a:spcAft>
                  <a:spcPct val="0"/>
                </a:spcAft>
                <a:defRPr>
                  <a:solidFill>
                    <a:srgbClr val="000000"/>
                  </a:solidFill>
                  <a:latin typeface="Calibri" charset="0"/>
                  <a:ea typeface="Calibri" charset="0"/>
                  <a:cs typeface="Calibri" charset="0"/>
                  <a:sym typeface="Calibri" charset="0"/>
                </a:defRPr>
              </a:lvl6pPr>
              <a:lvl7pPr marL="914400" indent="1828800" fontAlgn="base" hangingPunct="0">
                <a:spcBef>
                  <a:spcPct val="0"/>
                </a:spcBef>
                <a:spcAft>
                  <a:spcPct val="0"/>
                </a:spcAft>
                <a:defRPr>
                  <a:solidFill>
                    <a:srgbClr val="000000"/>
                  </a:solidFill>
                  <a:latin typeface="Calibri" charset="0"/>
                  <a:ea typeface="Calibri" charset="0"/>
                  <a:cs typeface="Calibri" charset="0"/>
                  <a:sym typeface="Calibri" charset="0"/>
                </a:defRPr>
              </a:lvl7pPr>
              <a:lvl8pPr marL="1371600" indent="1828800" fontAlgn="base" hangingPunct="0">
                <a:spcBef>
                  <a:spcPct val="0"/>
                </a:spcBef>
                <a:spcAft>
                  <a:spcPct val="0"/>
                </a:spcAft>
                <a:defRPr>
                  <a:solidFill>
                    <a:srgbClr val="000000"/>
                  </a:solidFill>
                  <a:latin typeface="Calibri" charset="0"/>
                  <a:ea typeface="Calibri" charset="0"/>
                  <a:cs typeface="Calibri" charset="0"/>
                  <a:sym typeface="Calibri" charset="0"/>
                </a:defRPr>
              </a:lvl8pPr>
              <a:lvl9pPr marL="1828800" indent="1828800" fontAlgn="base" hangingPunct="0">
                <a:spcBef>
                  <a:spcPct val="0"/>
                </a:spcBef>
                <a:spcAft>
                  <a:spcPct val="0"/>
                </a:spcAft>
                <a:defRPr>
                  <a:solidFill>
                    <a:srgbClr val="000000"/>
                  </a:solidFill>
                  <a:latin typeface="Calibri" charset="0"/>
                  <a:ea typeface="Calibri" charset="0"/>
                  <a:cs typeface="Calibri" charset="0"/>
                  <a:sym typeface="Calibri" charset="0"/>
                </a:defRPr>
              </a:lvl9pPr>
            </a:lstStyle>
            <a:p>
              <a:r>
                <a:rPr lang="it-IT" altLang="it-IT" sz="700"/>
                <a:t>Marta Ruffi</a:t>
              </a:r>
            </a:p>
          </p:txBody>
        </p:sp>
        <p:pic>
          <p:nvPicPr>
            <p:cNvPr id="30748" name="Picture 28" descr="pasted-image.tif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3754"/>
              <a:ext cx="178232" cy="1782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Tree>
    <p:extLst>
      <p:ext uri="{BB962C8B-B14F-4D97-AF65-F5344CB8AC3E}">
        <p14:creationId xmlns:p14="http://schemas.microsoft.com/office/powerpoint/2010/main" val="1390324265"/>
      </p:ext>
    </p:extLst>
  </p:cSld>
  <p:clrMapOvr>
    <a:masterClrMapping/>
  </p:clrMapOvr>
  <p:transition spd="med"/>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5" name="Picture 1" descr="metà campo.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387975" y="0"/>
            <a:ext cx="5278438" cy="685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31746" name="Line 2"/>
          <p:cNvSpPr>
            <a:spLocks noChangeShapeType="1"/>
          </p:cNvSpPr>
          <p:nvPr/>
        </p:nvSpPr>
        <p:spPr bwMode="auto">
          <a:xfrm>
            <a:off x="7080250" y="2470150"/>
            <a:ext cx="1747838" cy="0"/>
          </a:xfrm>
          <a:prstGeom prst="line">
            <a:avLst/>
          </a:prstGeom>
          <a:noFill/>
          <a:ln w="25400" cap="flat" cmpd="sng">
            <a:solidFill>
              <a:srgbClr val="000000"/>
            </a:solidFill>
            <a:prstDash val="dot"/>
            <a:round/>
            <a:headEnd type="none" w="med" len="med"/>
            <a:tailEnd type="none" w="med" len="med"/>
          </a:ln>
          <a:effectLst>
            <a:outerShdw blurRad="38100" dist="20000" dir="5400000" algn="ctr" rotWithShape="0">
              <a:srgbClr val="000000">
                <a:alpha val="37999"/>
              </a:srgbClr>
            </a:outerShdw>
          </a:effectLst>
          <a:extLst>
            <a:ext uri="{909E8E84-426E-40DD-AFC4-6F175D3DCCD1}">
              <a14:hiddenFill xmlns:a14="http://schemas.microsoft.com/office/drawing/2010/main">
                <a:noFill/>
              </a14:hiddenFill>
            </a:ext>
          </a:extLst>
        </p:spPr>
        <p:txBody>
          <a:bodyPr lIns="45720" rIns="45720"/>
          <a:lstStyle/>
          <a:p>
            <a:endParaRPr lang="it-IT" altLang="it-IT"/>
          </a:p>
        </p:txBody>
      </p:sp>
      <p:sp>
        <p:nvSpPr>
          <p:cNvPr id="31747" name="Line 3"/>
          <p:cNvSpPr>
            <a:spLocks noChangeShapeType="1"/>
          </p:cNvSpPr>
          <p:nvPr/>
        </p:nvSpPr>
        <p:spPr bwMode="auto">
          <a:xfrm>
            <a:off x="7080250" y="2470150"/>
            <a:ext cx="0" cy="1530350"/>
          </a:xfrm>
          <a:prstGeom prst="line">
            <a:avLst/>
          </a:prstGeom>
          <a:noFill/>
          <a:ln w="25400" cap="flat" cmpd="sng">
            <a:solidFill>
              <a:srgbClr val="000000"/>
            </a:solidFill>
            <a:prstDash val="dot"/>
            <a:round/>
            <a:headEnd type="none" w="med" len="med"/>
            <a:tailEnd type="none" w="med" len="med"/>
          </a:ln>
          <a:effectLst>
            <a:outerShdw blurRad="38100" dist="20000" dir="5400000" algn="ctr" rotWithShape="0">
              <a:srgbClr val="000000">
                <a:alpha val="37999"/>
              </a:srgbClr>
            </a:outerShdw>
          </a:effectLst>
          <a:extLst>
            <a:ext uri="{909E8E84-426E-40DD-AFC4-6F175D3DCCD1}">
              <a14:hiddenFill xmlns:a14="http://schemas.microsoft.com/office/drawing/2010/main">
                <a:noFill/>
              </a14:hiddenFill>
            </a:ext>
          </a:extLst>
        </p:spPr>
        <p:txBody>
          <a:bodyPr lIns="45720" rIns="45720"/>
          <a:lstStyle/>
          <a:p>
            <a:endParaRPr lang="it-IT" altLang="it-IT"/>
          </a:p>
        </p:txBody>
      </p:sp>
      <p:sp>
        <p:nvSpPr>
          <p:cNvPr id="31748" name="Line 4"/>
          <p:cNvSpPr>
            <a:spLocks noChangeShapeType="1"/>
          </p:cNvSpPr>
          <p:nvPr/>
        </p:nvSpPr>
        <p:spPr bwMode="auto">
          <a:xfrm>
            <a:off x="7080250" y="4000500"/>
            <a:ext cx="1747838" cy="0"/>
          </a:xfrm>
          <a:prstGeom prst="line">
            <a:avLst/>
          </a:prstGeom>
          <a:noFill/>
          <a:ln w="25400" cap="flat" cmpd="sng">
            <a:solidFill>
              <a:srgbClr val="000000"/>
            </a:solidFill>
            <a:prstDash val="dot"/>
            <a:round/>
            <a:headEnd type="none" w="med" len="med"/>
            <a:tailEnd type="none" w="med" len="med"/>
          </a:ln>
          <a:effectLst>
            <a:outerShdw blurRad="38100" dist="20000" dir="5400000" algn="ctr" rotWithShape="0">
              <a:srgbClr val="000000">
                <a:alpha val="37999"/>
              </a:srgbClr>
            </a:outerShdw>
          </a:effectLst>
          <a:extLst>
            <a:ext uri="{909E8E84-426E-40DD-AFC4-6F175D3DCCD1}">
              <a14:hiddenFill xmlns:a14="http://schemas.microsoft.com/office/drawing/2010/main">
                <a:noFill/>
              </a14:hiddenFill>
            </a:ext>
          </a:extLst>
        </p:spPr>
        <p:txBody>
          <a:bodyPr lIns="45720" rIns="45720"/>
          <a:lstStyle/>
          <a:p>
            <a:endParaRPr lang="it-IT" altLang="it-IT"/>
          </a:p>
        </p:txBody>
      </p:sp>
      <p:sp>
        <p:nvSpPr>
          <p:cNvPr id="31749" name="Line 5"/>
          <p:cNvSpPr>
            <a:spLocks noChangeShapeType="1"/>
          </p:cNvSpPr>
          <p:nvPr/>
        </p:nvSpPr>
        <p:spPr bwMode="auto">
          <a:xfrm>
            <a:off x="8828088" y="2470150"/>
            <a:ext cx="0" cy="1530350"/>
          </a:xfrm>
          <a:prstGeom prst="line">
            <a:avLst/>
          </a:prstGeom>
          <a:noFill/>
          <a:ln w="25400" cap="flat" cmpd="sng">
            <a:solidFill>
              <a:srgbClr val="000000"/>
            </a:solidFill>
            <a:prstDash val="dot"/>
            <a:round/>
            <a:headEnd type="none" w="med" len="med"/>
            <a:tailEnd type="none" w="med" len="med"/>
          </a:ln>
          <a:effectLst>
            <a:outerShdw blurRad="38100" dist="20000" dir="5400000" algn="ctr" rotWithShape="0">
              <a:srgbClr val="000000">
                <a:alpha val="37999"/>
              </a:srgbClr>
            </a:outerShdw>
          </a:effectLst>
          <a:extLst>
            <a:ext uri="{909E8E84-426E-40DD-AFC4-6F175D3DCCD1}">
              <a14:hiddenFill xmlns:a14="http://schemas.microsoft.com/office/drawing/2010/main">
                <a:noFill/>
              </a14:hiddenFill>
            </a:ext>
          </a:extLst>
        </p:spPr>
        <p:txBody>
          <a:bodyPr lIns="45720" rIns="45720"/>
          <a:lstStyle/>
          <a:p>
            <a:endParaRPr lang="it-IT" altLang="it-IT"/>
          </a:p>
        </p:txBody>
      </p:sp>
      <p:sp>
        <p:nvSpPr>
          <p:cNvPr id="31750" name="AutoShape 6"/>
          <p:cNvSpPr>
            <a:spLocks/>
          </p:cNvSpPr>
          <p:nvPr/>
        </p:nvSpPr>
        <p:spPr bwMode="auto">
          <a:xfrm>
            <a:off x="7681914" y="3181350"/>
            <a:ext cx="395287" cy="300038"/>
          </a:xfrm>
          <a:prstGeom prst="diamond">
            <a:avLst/>
          </a:prstGeom>
          <a:solidFill>
            <a:srgbClr val="FFFF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31751" name="AutoShape 7"/>
          <p:cNvSpPr>
            <a:spLocks/>
          </p:cNvSpPr>
          <p:nvPr/>
        </p:nvSpPr>
        <p:spPr bwMode="auto">
          <a:xfrm>
            <a:off x="7935913" y="6100764"/>
            <a:ext cx="228600" cy="24923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4355"/>
                </a:moveTo>
                <a:lnTo>
                  <a:pt x="5524" y="0"/>
                </a:lnTo>
                <a:lnTo>
                  <a:pt x="10800" y="5660"/>
                </a:lnTo>
                <a:lnTo>
                  <a:pt x="16076" y="0"/>
                </a:lnTo>
                <a:lnTo>
                  <a:pt x="21600" y="4355"/>
                </a:lnTo>
                <a:lnTo>
                  <a:pt x="15592" y="10800"/>
                </a:lnTo>
                <a:lnTo>
                  <a:pt x="21600" y="17245"/>
                </a:lnTo>
                <a:lnTo>
                  <a:pt x="16076" y="21600"/>
                </a:lnTo>
                <a:lnTo>
                  <a:pt x="10800" y="15940"/>
                </a:lnTo>
                <a:lnTo>
                  <a:pt x="5524" y="21600"/>
                </a:lnTo>
                <a:lnTo>
                  <a:pt x="0" y="17245"/>
                </a:lnTo>
                <a:lnTo>
                  <a:pt x="6008" y="10800"/>
                </a:lnTo>
                <a:close/>
              </a:path>
            </a:pathLst>
          </a:custGeom>
          <a:solidFill>
            <a:srgbClr val="FF00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31752" name="Line 8"/>
          <p:cNvSpPr>
            <a:spLocks noChangeShapeType="1"/>
          </p:cNvSpPr>
          <p:nvPr/>
        </p:nvSpPr>
        <p:spPr bwMode="auto">
          <a:xfrm>
            <a:off x="7886700" y="3671889"/>
            <a:ext cx="95250" cy="2130425"/>
          </a:xfrm>
          <a:prstGeom prst="line">
            <a:avLst/>
          </a:prstGeom>
          <a:noFill/>
          <a:ln w="25400" cap="flat" cmpd="sng">
            <a:solidFill>
              <a:srgbClr val="000000"/>
            </a:solidFill>
            <a:prstDash val="solid"/>
            <a:round/>
            <a:headEnd type="triangle" w="med" len="med"/>
            <a:tailEnd type="triangle" w="med" len="med"/>
          </a:ln>
          <a:effectLst>
            <a:outerShdw blurRad="38100" dist="20000" dir="5400000" algn="ctr" rotWithShape="0">
              <a:srgbClr val="000000">
                <a:alpha val="37999"/>
              </a:srgbClr>
            </a:outerShdw>
          </a:effectLst>
          <a:extLst>
            <a:ext uri="{909E8E84-426E-40DD-AFC4-6F175D3DCCD1}">
              <a14:hiddenFill xmlns:a14="http://schemas.microsoft.com/office/drawing/2010/main">
                <a:noFill/>
              </a14:hiddenFill>
            </a:ext>
          </a:extLst>
        </p:spPr>
        <p:txBody>
          <a:bodyPr lIns="45720" rIns="45720"/>
          <a:lstStyle/>
          <a:p>
            <a:endParaRPr lang="it-IT" altLang="it-IT"/>
          </a:p>
        </p:txBody>
      </p:sp>
      <p:sp>
        <p:nvSpPr>
          <p:cNvPr id="31753" name="Rectangle 9"/>
          <p:cNvSpPr>
            <a:spLocks/>
          </p:cNvSpPr>
          <p:nvPr/>
        </p:nvSpPr>
        <p:spPr bwMode="auto">
          <a:xfrm>
            <a:off x="7326314" y="2533651"/>
            <a:ext cx="1120775" cy="64633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spAutoFit/>
          </a:bodyPr>
          <a:lstStyle/>
          <a:p>
            <a:r>
              <a:rPr lang="it-IT" altLang="it-IT"/>
              <a:t>BLOCK TACKLE</a:t>
            </a:r>
          </a:p>
        </p:txBody>
      </p:sp>
      <p:sp>
        <p:nvSpPr>
          <p:cNvPr id="31754" name="Line 10"/>
          <p:cNvSpPr>
            <a:spLocks noChangeShapeType="1"/>
          </p:cNvSpPr>
          <p:nvPr/>
        </p:nvSpPr>
        <p:spPr bwMode="auto">
          <a:xfrm flipV="1">
            <a:off x="8213725" y="1951038"/>
            <a:ext cx="0" cy="411162"/>
          </a:xfrm>
          <a:prstGeom prst="line">
            <a:avLst/>
          </a:prstGeom>
          <a:noFill/>
          <a:ln w="25400" cap="flat" cmpd="sng">
            <a:solidFill>
              <a:srgbClr val="000000"/>
            </a:solidFill>
            <a:prstDash val="solid"/>
            <a:round/>
            <a:headEnd type="none" w="med" len="med"/>
            <a:tailEnd type="triangle" w="med" len="med"/>
          </a:ln>
          <a:effectLst>
            <a:outerShdw blurRad="38100" dist="20000" dir="5400000" algn="ctr" rotWithShape="0">
              <a:srgbClr val="000000">
                <a:alpha val="37999"/>
              </a:srgbClr>
            </a:outerShdw>
          </a:effectLst>
          <a:extLst>
            <a:ext uri="{909E8E84-426E-40DD-AFC4-6F175D3DCCD1}">
              <a14:hiddenFill xmlns:a14="http://schemas.microsoft.com/office/drawing/2010/main">
                <a:noFill/>
              </a14:hiddenFill>
            </a:ext>
          </a:extLst>
        </p:spPr>
        <p:txBody>
          <a:bodyPr lIns="45720" rIns="45720"/>
          <a:lstStyle/>
          <a:p>
            <a:endParaRPr lang="it-IT" altLang="it-IT"/>
          </a:p>
        </p:txBody>
      </p:sp>
      <p:sp>
        <p:nvSpPr>
          <p:cNvPr id="31755" name="Rectangle 11"/>
          <p:cNvSpPr>
            <a:spLocks/>
          </p:cNvSpPr>
          <p:nvPr/>
        </p:nvSpPr>
        <p:spPr bwMode="auto">
          <a:xfrm>
            <a:off x="1782763" y="627063"/>
            <a:ext cx="3605212" cy="53553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spAutoFit/>
          </a:bodyPr>
          <a:lstStyle>
            <a:lvl1pPr marL="71438" indent="-71438">
              <a:defRPr>
                <a:solidFill>
                  <a:srgbClr val="000000"/>
                </a:solidFill>
                <a:latin typeface="Calibri" charset="0"/>
                <a:ea typeface="Calibri" charset="0"/>
                <a:cs typeface="Calibri" charset="0"/>
                <a:sym typeface="Calibri" charset="0"/>
              </a:defRPr>
            </a:lvl1pPr>
            <a:lvl2pPr>
              <a:defRPr>
                <a:solidFill>
                  <a:srgbClr val="000000"/>
                </a:solidFill>
                <a:latin typeface="Calibri" charset="0"/>
                <a:ea typeface="Calibri" charset="0"/>
                <a:cs typeface="Calibri" charset="0"/>
                <a:sym typeface="Calibri" charset="0"/>
              </a:defRPr>
            </a:lvl2pPr>
            <a:lvl3pPr>
              <a:defRPr>
                <a:solidFill>
                  <a:srgbClr val="000000"/>
                </a:solidFill>
                <a:latin typeface="Calibri" charset="0"/>
                <a:ea typeface="Calibri" charset="0"/>
                <a:cs typeface="Calibri" charset="0"/>
                <a:sym typeface="Calibri" charset="0"/>
              </a:defRPr>
            </a:lvl3pPr>
            <a:lvl4pPr>
              <a:defRPr>
                <a:solidFill>
                  <a:srgbClr val="000000"/>
                </a:solidFill>
                <a:latin typeface="Calibri" charset="0"/>
                <a:ea typeface="Calibri" charset="0"/>
                <a:cs typeface="Calibri" charset="0"/>
                <a:sym typeface="Calibri" charset="0"/>
              </a:defRPr>
            </a:lvl4pPr>
            <a:lvl5pPr>
              <a:defRPr>
                <a:solidFill>
                  <a:srgbClr val="000000"/>
                </a:solidFill>
                <a:latin typeface="Calibri" charset="0"/>
                <a:ea typeface="Calibri" charset="0"/>
                <a:cs typeface="Calibri" charset="0"/>
                <a:sym typeface="Calibri" charset="0"/>
              </a:defRPr>
            </a:lvl5pPr>
            <a:lvl6pPr marL="457200" indent="1828800" defTabSz="457200" fontAlgn="base" hangingPunct="0">
              <a:spcBef>
                <a:spcPct val="0"/>
              </a:spcBef>
              <a:spcAft>
                <a:spcPct val="0"/>
              </a:spcAft>
              <a:defRPr>
                <a:solidFill>
                  <a:srgbClr val="000000"/>
                </a:solidFill>
                <a:latin typeface="Calibri" charset="0"/>
                <a:ea typeface="Calibri" charset="0"/>
                <a:cs typeface="Calibri" charset="0"/>
                <a:sym typeface="Calibri" charset="0"/>
              </a:defRPr>
            </a:lvl6pPr>
            <a:lvl7pPr marL="914400" indent="1828800" defTabSz="457200" fontAlgn="base" hangingPunct="0">
              <a:spcBef>
                <a:spcPct val="0"/>
              </a:spcBef>
              <a:spcAft>
                <a:spcPct val="0"/>
              </a:spcAft>
              <a:defRPr>
                <a:solidFill>
                  <a:srgbClr val="000000"/>
                </a:solidFill>
                <a:latin typeface="Calibri" charset="0"/>
                <a:ea typeface="Calibri" charset="0"/>
                <a:cs typeface="Calibri" charset="0"/>
                <a:sym typeface="Calibri" charset="0"/>
              </a:defRPr>
            </a:lvl7pPr>
            <a:lvl8pPr marL="1371600" indent="1828800" defTabSz="457200" fontAlgn="base" hangingPunct="0">
              <a:spcBef>
                <a:spcPct val="0"/>
              </a:spcBef>
              <a:spcAft>
                <a:spcPct val="0"/>
              </a:spcAft>
              <a:defRPr>
                <a:solidFill>
                  <a:srgbClr val="000000"/>
                </a:solidFill>
                <a:latin typeface="Calibri" charset="0"/>
                <a:ea typeface="Calibri" charset="0"/>
                <a:cs typeface="Calibri" charset="0"/>
                <a:sym typeface="Calibri" charset="0"/>
              </a:defRPr>
            </a:lvl8pPr>
            <a:lvl9pPr marL="1828800" indent="1828800" defTabSz="457200" fontAlgn="base" hangingPunct="0">
              <a:spcBef>
                <a:spcPct val="0"/>
              </a:spcBef>
              <a:spcAft>
                <a:spcPct val="0"/>
              </a:spcAft>
              <a:defRPr>
                <a:solidFill>
                  <a:srgbClr val="000000"/>
                </a:solidFill>
                <a:latin typeface="Calibri" charset="0"/>
                <a:ea typeface="Calibri" charset="0"/>
                <a:cs typeface="Calibri" charset="0"/>
                <a:sym typeface="Calibri" charset="0"/>
              </a:defRPr>
            </a:lvl9pPr>
          </a:lstStyle>
          <a:p>
            <a:r>
              <a:rPr lang="it-IT" altLang="it-IT">
                <a:solidFill>
                  <a:srgbClr val="FF0000"/>
                </a:solidFill>
              </a:rPr>
              <a:t>GAME PHASE</a:t>
            </a:r>
          </a:p>
          <a:p>
            <a:endParaRPr lang="it-IT" altLang="it-IT">
              <a:solidFill>
                <a:srgbClr val="FF0000"/>
              </a:solidFill>
            </a:endParaRPr>
          </a:p>
          <a:p>
            <a:r>
              <a:rPr lang="it-IT" altLang="it-IT">
                <a:solidFill>
                  <a:srgbClr val="FF0000"/>
                </a:solidFill>
              </a:rPr>
              <a:t>EXERCISE N°5</a:t>
            </a:r>
          </a:p>
          <a:p>
            <a:r>
              <a:rPr lang="it-IT" altLang="it-IT"/>
              <a:t>The striker pass the ball to the defender who then passes it to him . Begins a 1v1 . The defender can catch the ball using only the block tackle.</a:t>
            </a:r>
          </a:p>
          <a:p>
            <a:endParaRPr lang="it-IT" altLang="it-IT">
              <a:solidFill>
                <a:srgbClr val="FF0000"/>
              </a:solidFill>
            </a:endParaRPr>
          </a:p>
          <a:p>
            <a:r>
              <a:rPr lang="it-IT" altLang="it-IT">
                <a:solidFill>
                  <a:srgbClr val="FF0000"/>
                </a:solidFill>
              </a:rPr>
              <a:t>Variant</a:t>
            </a:r>
          </a:p>
          <a:p>
            <a:r>
              <a:rPr lang="it-IT" altLang="it-IT"/>
              <a:t>The defender can catch the ball only using the jab or any defensive technique.</a:t>
            </a:r>
          </a:p>
          <a:p>
            <a:endParaRPr lang="it-IT" altLang="it-IT">
              <a:solidFill>
                <a:srgbClr val="FF0000"/>
              </a:solidFill>
            </a:endParaRPr>
          </a:p>
          <a:p>
            <a:r>
              <a:rPr lang="it-IT" altLang="it-IT">
                <a:solidFill>
                  <a:srgbClr val="FF0000"/>
                </a:solidFill>
              </a:rPr>
              <a:t>SKILL AQUISITION</a:t>
            </a:r>
          </a:p>
          <a:p>
            <a:pPr>
              <a:buSzPct val="100000"/>
              <a:buFontTx/>
              <a:buChar char="-"/>
            </a:pPr>
            <a:r>
              <a:rPr lang="it-IT" altLang="it-IT"/>
              <a:t>Block tackle, jab, defensive technique</a:t>
            </a:r>
          </a:p>
          <a:p>
            <a:pPr>
              <a:buSzPct val="100000"/>
              <a:buFontTx/>
              <a:buChar char="-"/>
            </a:pPr>
            <a:r>
              <a:rPr lang="it-IT" altLang="it-IT"/>
              <a:t>Push, drive, sweep hit, reverse hit.</a:t>
            </a:r>
          </a:p>
          <a:p>
            <a:pPr>
              <a:buSzPct val="100000"/>
              <a:buFontTx/>
              <a:buChar char="-"/>
            </a:pPr>
            <a:r>
              <a:rPr lang="it-IT" altLang="it-IT"/>
              <a:t>Reception in the running</a:t>
            </a:r>
            <a:endParaRPr lang="it-IT" altLang="it-IT">
              <a:solidFill>
                <a:srgbClr val="FF0000"/>
              </a:solidFill>
            </a:endParaRPr>
          </a:p>
        </p:txBody>
      </p:sp>
      <p:grpSp>
        <p:nvGrpSpPr>
          <p:cNvPr id="31756" name="Group 12"/>
          <p:cNvGrpSpPr>
            <a:grpSpLocks/>
          </p:cNvGrpSpPr>
          <p:nvPr/>
        </p:nvGrpSpPr>
        <p:grpSpPr bwMode="auto">
          <a:xfrm>
            <a:off x="1998663" y="6500815"/>
            <a:ext cx="684020" cy="200055"/>
            <a:chOff x="0" y="0"/>
            <a:chExt cx="684292" cy="200988"/>
          </a:xfrm>
        </p:grpSpPr>
        <p:sp>
          <p:nvSpPr>
            <p:cNvPr id="31757" name="Rectangle 13"/>
            <p:cNvSpPr>
              <a:spLocks/>
            </p:cNvSpPr>
            <p:nvPr/>
          </p:nvSpPr>
          <p:spPr bwMode="auto">
            <a:xfrm>
              <a:off x="174975" y="0"/>
              <a:ext cx="509317" cy="2009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lvl1pPr>
                <a:defRPr>
                  <a:solidFill>
                    <a:srgbClr val="000000"/>
                  </a:solidFill>
                  <a:latin typeface="Calibri" charset="0"/>
                  <a:ea typeface="Calibri" charset="0"/>
                  <a:cs typeface="Calibri" charset="0"/>
                  <a:sym typeface="Calibri" charset="0"/>
                </a:defRPr>
              </a:lvl1pPr>
              <a:lvl2pPr>
                <a:defRPr>
                  <a:solidFill>
                    <a:srgbClr val="000000"/>
                  </a:solidFill>
                  <a:latin typeface="Calibri" charset="0"/>
                  <a:ea typeface="Calibri" charset="0"/>
                  <a:cs typeface="Calibri" charset="0"/>
                  <a:sym typeface="Calibri" charset="0"/>
                </a:defRPr>
              </a:lvl2pPr>
              <a:lvl3pPr>
                <a:defRPr>
                  <a:solidFill>
                    <a:srgbClr val="000000"/>
                  </a:solidFill>
                  <a:latin typeface="Calibri" charset="0"/>
                  <a:ea typeface="Calibri" charset="0"/>
                  <a:cs typeface="Calibri" charset="0"/>
                  <a:sym typeface="Calibri" charset="0"/>
                </a:defRPr>
              </a:lvl3pPr>
              <a:lvl4pPr>
                <a:defRPr>
                  <a:solidFill>
                    <a:srgbClr val="000000"/>
                  </a:solidFill>
                  <a:latin typeface="Calibri" charset="0"/>
                  <a:ea typeface="Calibri" charset="0"/>
                  <a:cs typeface="Calibri" charset="0"/>
                  <a:sym typeface="Calibri" charset="0"/>
                </a:defRPr>
              </a:lvl4pPr>
              <a:lvl5pPr>
                <a:defRPr>
                  <a:solidFill>
                    <a:srgbClr val="000000"/>
                  </a:solidFill>
                  <a:latin typeface="Calibri" charset="0"/>
                  <a:ea typeface="Calibri" charset="0"/>
                  <a:cs typeface="Calibri" charset="0"/>
                  <a:sym typeface="Calibri" charset="0"/>
                </a:defRPr>
              </a:lvl5pPr>
              <a:lvl6pPr marL="457200" indent="1828800" fontAlgn="base" hangingPunct="0">
                <a:spcBef>
                  <a:spcPct val="0"/>
                </a:spcBef>
                <a:spcAft>
                  <a:spcPct val="0"/>
                </a:spcAft>
                <a:defRPr>
                  <a:solidFill>
                    <a:srgbClr val="000000"/>
                  </a:solidFill>
                  <a:latin typeface="Calibri" charset="0"/>
                  <a:ea typeface="Calibri" charset="0"/>
                  <a:cs typeface="Calibri" charset="0"/>
                  <a:sym typeface="Calibri" charset="0"/>
                </a:defRPr>
              </a:lvl6pPr>
              <a:lvl7pPr marL="914400" indent="1828800" fontAlgn="base" hangingPunct="0">
                <a:spcBef>
                  <a:spcPct val="0"/>
                </a:spcBef>
                <a:spcAft>
                  <a:spcPct val="0"/>
                </a:spcAft>
                <a:defRPr>
                  <a:solidFill>
                    <a:srgbClr val="000000"/>
                  </a:solidFill>
                  <a:latin typeface="Calibri" charset="0"/>
                  <a:ea typeface="Calibri" charset="0"/>
                  <a:cs typeface="Calibri" charset="0"/>
                  <a:sym typeface="Calibri" charset="0"/>
                </a:defRPr>
              </a:lvl7pPr>
              <a:lvl8pPr marL="1371600" indent="1828800" fontAlgn="base" hangingPunct="0">
                <a:spcBef>
                  <a:spcPct val="0"/>
                </a:spcBef>
                <a:spcAft>
                  <a:spcPct val="0"/>
                </a:spcAft>
                <a:defRPr>
                  <a:solidFill>
                    <a:srgbClr val="000000"/>
                  </a:solidFill>
                  <a:latin typeface="Calibri" charset="0"/>
                  <a:ea typeface="Calibri" charset="0"/>
                  <a:cs typeface="Calibri" charset="0"/>
                  <a:sym typeface="Calibri" charset="0"/>
                </a:defRPr>
              </a:lvl8pPr>
              <a:lvl9pPr marL="1828800" indent="1828800" fontAlgn="base" hangingPunct="0">
                <a:spcBef>
                  <a:spcPct val="0"/>
                </a:spcBef>
                <a:spcAft>
                  <a:spcPct val="0"/>
                </a:spcAft>
                <a:defRPr>
                  <a:solidFill>
                    <a:srgbClr val="000000"/>
                  </a:solidFill>
                  <a:latin typeface="Calibri" charset="0"/>
                  <a:ea typeface="Calibri" charset="0"/>
                  <a:cs typeface="Calibri" charset="0"/>
                  <a:sym typeface="Calibri" charset="0"/>
                </a:defRPr>
              </a:lvl9pPr>
            </a:lstStyle>
            <a:p>
              <a:r>
                <a:rPr lang="it-IT" altLang="it-IT" sz="700"/>
                <a:t>Marta Ruffi</a:t>
              </a:r>
            </a:p>
          </p:txBody>
        </p:sp>
        <p:pic>
          <p:nvPicPr>
            <p:cNvPr id="31758" name="Picture 14" descr="pasted-image.tif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3754"/>
              <a:ext cx="178232" cy="1782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Tree>
    <p:extLst>
      <p:ext uri="{BB962C8B-B14F-4D97-AF65-F5344CB8AC3E}">
        <p14:creationId xmlns:p14="http://schemas.microsoft.com/office/powerpoint/2010/main" val="410358848"/>
      </p:ext>
    </p:extLst>
  </p:cSld>
  <p:clrMapOvr>
    <a:masterClrMapping/>
  </p:clrMapOvr>
  <p:transition spd="med"/>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2769" name="Group 1"/>
          <p:cNvGrpSpPr>
            <a:grpSpLocks/>
          </p:cNvGrpSpPr>
          <p:nvPr/>
        </p:nvGrpSpPr>
        <p:grpSpPr bwMode="auto">
          <a:xfrm>
            <a:off x="5387975" y="0"/>
            <a:ext cx="5278438" cy="6858000"/>
            <a:chOff x="0" y="0"/>
            <a:chExt cx="5279522" cy="6858000"/>
          </a:xfrm>
        </p:grpSpPr>
        <p:sp>
          <p:nvSpPr>
            <p:cNvPr id="32770" name="Rectangle 2"/>
            <p:cNvSpPr>
              <a:spLocks/>
            </p:cNvSpPr>
            <p:nvPr/>
          </p:nvSpPr>
          <p:spPr bwMode="auto">
            <a:xfrm>
              <a:off x="0" y="0"/>
              <a:ext cx="5279522" cy="6858000"/>
            </a:xfrm>
            <a:prstGeom prst="rect">
              <a:avLst/>
            </a:prstGeom>
            <a:solidFill>
              <a:srgbClr val="FF0000"/>
            </a:solid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nchor="ctr"/>
            <a:lstStyle/>
            <a:p>
              <a:endParaRPr lang="it-IT" altLang="it-IT"/>
            </a:p>
          </p:txBody>
        </p:sp>
        <p:pic>
          <p:nvPicPr>
            <p:cNvPr id="32771" name="Picture 3" descr="image3.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5279522" cy="685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
        <p:nvSpPr>
          <p:cNvPr id="32772" name="AutoShape 4"/>
          <p:cNvSpPr>
            <a:spLocks/>
          </p:cNvSpPr>
          <p:nvPr/>
        </p:nvSpPr>
        <p:spPr bwMode="auto">
          <a:xfrm>
            <a:off x="7545389" y="5419726"/>
            <a:ext cx="287337" cy="150813"/>
          </a:xfrm>
          <a:prstGeom prst="triangle">
            <a:avLst>
              <a:gd name="adj" fmla="val 50000"/>
            </a:avLst>
          </a:prstGeom>
          <a:solidFill>
            <a:srgbClr val="FF00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32773" name="AutoShape 5"/>
          <p:cNvSpPr>
            <a:spLocks/>
          </p:cNvSpPr>
          <p:nvPr/>
        </p:nvSpPr>
        <p:spPr bwMode="auto">
          <a:xfrm>
            <a:off x="7545389" y="5040314"/>
            <a:ext cx="287337" cy="149225"/>
          </a:xfrm>
          <a:prstGeom prst="triangle">
            <a:avLst>
              <a:gd name="adj" fmla="val 50000"/>
            </a:avLst>
          </a:prstGeom>
          <a:solidFill>
            <a:srgbClr val="FF00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32774" name="AutoShape 6"/>
          <p:cNvSpPr>
            <a:spLocks/>
          </p:cNvSpPr>
          <p:nvPr/>
        </p:nvSpPr>
        <p:spPr bwMode="auto">
          <a:xfrm>
            <a:off x="7554913" y="4643438"/>
            <a:ext cx="285750" cy="150812"/>
          </a:xfrm>
          <a:prstGeom prst="triangle">
            <a:avLst>
              <a:gd name="adj" fmla="val 50000"/>
            </a:avLst>
          </a:prstGeom>
          <a:solidFill>
            <a:srgbClr val="FF00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32775" name="AutoShape 7"/>
          <p:cNvSpPr>
            <a:spLocks/>
          </p:cNvSpPr>
          <p:nvPr/>
        </p:nvSpPr>
        <p:spPr bwMode="auto">
          <a:xfrm>
            <a:off x="7554913" y="4152901"/>
            <a:ext cx="285750" cy="149225"/>
          </a:xfrm>
          <a:prstGeom prst="triangle">
            <a:avLst>
              <a:gd name="adj" fmla="val 50000"/>
            </a:avLst>
          </a:prstGeom>
          <a:solidFill>
            <a:srgbClr val="FF00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32776" name="AutoShape 8"/>
          <p:cNvSpPr>
            <a:spLocks/>
          </p:cNvSpPr>
          <p:nvPr/>
        </p:nvSpPr>
        <p:spPr bwMode="auto">
          <a:xfrm>
            <a:off x="9704389" y="2690813"/>
            <a:ext cx="287337" cy="150812"/>
          </a:xfrm>
          <a:prstGeom prst="triangle">
            <a:avLst>
              <a:gd name="adj" fmla="val 50000"/>
            </a:avLst>
          </a:prstGeom>
          <a:solidFill>
            <a:srgbClr val="FF00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32777" name="AutoShape 9"/>
          <p:cNvSpPr>
            <a:spLocks/>
          </p:cNvSpPr>
          <p:nvPr/>
        </p:nvSpPr>
        <p:spPr bwMode="auto">
          <a:xfrm>
            <a:off x="9699625" y="822326"/>
            <a:ext cx="287338" cy="150813"/>
          </a:xfrm>
          <a:prstGeom prst="triangle">
            <a:avLst>
              <a:gd name="adj" fmla="val 50000"/>
            </a:avLst>
          </a:prstGeom>
          <a:solidFill>
            <a:srgbClr val="FF00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32778" name="AutoShape 10"/>
          <p:cNvSpPr>
            <a:spLocks/>
          </p:cNvSpPr>
          <p:nvPr/>
        </p:nvSpPr>
        <p:spPr bwMode="auto">
          <a:xfrm>
            <a:off x="8269288" y="747713"/>
            <a:ext cx="285750" cy="150812"/>
          </a:xfrm>
          <a:prstGeom prst="triangle">
            <a:avLst>
              <a:gd name="adj" fmla="val 50000"/>
            </a:avLst>
          </a:prstGeom>
          <a:solidFill>
            <a:srgbClr val="FF00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32779" name="AutoShape 11"/>
          <p:cNvSpPr>
            <a:spLocks/>
          </p:cNvSpPr>
          <p:nvPr/>
        </p:nvSpPr>
        <p:spPr bwMode="auto">
          <a:xfrm>
            <a:off x="7697789" y="1125538"/>
            <a:ext cx="287337" cy="150812"/>
          </a:xfrm>
          <a:prstGeom prst="triangle">
            <a:avLst>
              <a:gd name="adj" fmla="val 50000"/>
            </a:avLst>
          </a:prstGeom>
          <a:solidFill>
            <a:srgbClr val="FF00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32780" name="AutoShape 12"/>
          <p:cNvSpPr>
            <a:spLocks/>
          </p:cNvSpPr>
          <p:nvPr/>
        </p:nvSpPr>
        <p:spPr bwMode="auto">
          <a:xfrm>
            <a:off x="7545389" y="496888"/>
            <a:ext cx="287337" cy="150812"/>
          </a:xfrm>
          <a:prstGeom prst="triangle">
            <a:avLst>
              <a:gd name="adj" fmla="val 50000"/>
            </a:avLst>
          </a:prstGeom>
          <a:solidFill>
            <a:srgbClr val="FF00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32781" name="AutoShape 13"/>
          <p:cNvSpPr>
            <a:spLocks/>
          </p:cNvSpPr>
          <p:nvPr/>
        </p:nvSpPr>
        <p:spPr bwMode="auto">
          <a:xfrm>
            <a:off x="7742238" y="5929313"/>
            <a:ext cx="196850" cy="19685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5237"/>
                </a:moveTo>
                <a:lnTo>
                  <a:pt x="5236" y="0"/>
                </a:lnTo>
                <a:lnTo>
                  <a:pt x="10800" y="5563"/>
                </a:lnTo>
                <a:lnTo>
                  <a:pt x="16364" y="0"/>
                </a:lnTo>
                <a:lnTo>
                  <a:pt x="21600" y="5237"/>
                </a:lnTo>
                <a:lnTo>
                  <a:pt x="16037" y="10800"/>
                </a:lnTo>
                <a:lnTo>
                  <a:pt x="21600" y="16363"/>
                </a:lnTo>
                <a:lnTo>
                  <a:pt x="16364" y="21600"/>
                </a:lnTo>
                <a:lnTo>
                  <a:pt x="10800" y="16037"/>
                </a:lnTo>
                <a:lnTo>
                  <a:pt x="5236" y="21600"/>
                </a:lnTo>
                <a:lnTo>
                  <a:pt x="0" y="16363"/>
                </a:lnTo>
                <a:lnTo>
                  <a:pt x="5563" y="10800"/>
                </a:lnTo>
                <a:close/>
              </a:path>
            </a:pathLst>
          </a:custGeom>
          <a:solidFill>
            <a:srgbClr val="FFFF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32782" name="AutoShape 14"/>
          <p:cNvSpPr>
            <a:spLocks/>
          </p:cNvSpPr>
          <p:nvPr/>
        </p:nvSpPr>
        <p:spPr bwMode="auto">
          <a:xfrm>
            <a:off x="9745663" y="3146425"/>
            <a:ext cx="196850" cy="19685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5237"/>
                </a:moveTo>
                <a:lnTo>
                  <a:pt x="5236" y="0"/>
                </a:lnTo>
                <a:lnTo>
                  <a:pt x="10800" y="5563"/>
                </a:lnTo>
                <a:lnTo>
                  <a:pt x="16364" y="0"/>
                </a:lnTo>
                <a:lnTo>
                  <a:pt x="21600" y="5237"/>
                </a:lnTo>
                <a:lnTo>
                  <a:pt x="16037" y="10800"/>
                </a:lnTo>
                <a:lnTo>
                  <a:pt x="21600" y="16363"/>
                </a:lnTo>
                <a:lnTo>
                  <a:pt x="16364" y="21600"/>
                </a:lnTo>
                <a:lnTo>
                  <a:pt x="10800" y="16037"/>
                </a:lnTo>
                <a:lnTo>
                  <a:pt x="5236" y="21600"/>
                </a:lnTo>
                <a:lnTo>
                  <a:pt x="0" y="16363"/>
                </a:lnTo>
                <a:lnTo>
                  <a:pt x="5563" y="10800"/>
                </a:lnTo>
                <a:close/>
              </a:path>
            </a:pathLst>
          </a:custGeom>
          <a:solidFill>
            <a:srgbClr val="FFFF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32783" name="AutoShape 15"/>
          <p:cNvSpPr>
            <a:spLocks/>
          </p:cNvSpPr>
          <p:nvPr/>
        </p:nvSpPr>
        <p:spPr bwMode="auto">
          <a:xfrm>
            <a:off x="7435851" y="3959225"/>
            <a:ext cx="555625" cy="1925638"/>
          </a:xfrm>
          <a:custGeom>
            <a:avLst/>
            <a:gdLst>
              <a:gd name="T0" fmla="+- 0 10117 240"/>
              <a:gd name="T1" fmla="*/ T0 w 19754"/>
              <a:gd name="T2" fmla="*/ 10800 h 21600"/>
              <a:gd name="T3" fmla="+- 0 10117 240"/>
              <a:gd name="T4" fmla="*/ T3 w 19754"/>
              <a:gd name="T5" fmla="*/ 10800 h 21600"/>
              <a:gd name="T6" fmla="+- 0 10117 240"/>
              <a:gd name="T7" fmla="*/ T6 w 19754"/>
              <a:gd name="T8" fmla="*/ 10800 h 21600"/>
              <a:gd name="T9" fmla="+- 0 10117 240"/>
              <a:gd name="T10" fmla="*/ T9 w 19754"/>
              <a:gd name="T11" fmla="*/ 10800 h 21600"/>
            </a:gdLst>
            <a:ahLst/>
            <a:cxnLst>
              <a:cxn ang="0">
                <a:pos x="T1" y="T2"/>
              </a:cxn>
              <a:cxn ang="0">
                <a:pos x="T4" y="T5"/>
              </a:cxn>
              <a:cxn ang="0">
                <a:pos x="T7" y="T8"/>
              </a:cxn>
              <a:cxn ang="0">
                <a:pos x="T10" y="T11"/>
              </a:cxn>
            </a:cxnLst>
            <a:rect l="0" t="0" r="r" b="b"/>
            <a:pathLst>
              <a:path w="19754" h="21600">
                <a:moveTo>
                  <a:pt x="14564" y="21600"/>
                </a:moveTo>
                <a:cubicBezTo>
                  <a:pt x="17962" y="20515"/>
                  <a:pt x="21360" y="19430"/>
                  <a:pt x="18933" y="18230"/>
                </a:cubicBezTo>
                <a:cubicBezTo>
                  <a:pt x="16506" y="17030"/>
                  <a:pt x="245" y="15677"/>
                  <a:pt x="3" y="14400"/>
                </a:cubicBezTo>
                <a:cubicBezTo>
                  <a:pt x="-240" y="13123"/>
                  <a:pt x="16991" y="12204"/>
                  <a:pt x="17477" y="10570"/>
                </a:cubicBezTo>
                <a:cubicBezTo>
                  <a:pt x="17962" y="8936"/>
                  <a:pt x="5018" y="6357"/>
                  <a:pt x="2915" y="4596"/>
                </a:cubicBezTo>
                <a:cubicBezTo>
                  <a:pt x="812" y="2834"/>
                  <a:pt x="4857" y="0"/>
                  <a:pt x="4857" y="0"/>
                </a:cubicBezTo>
              </a:path>
            </a:pathLst>
          </a:custGeom>
          <a:noFill/>
          <a:ln w="25400" cap="flat" cmpd="sng">
            <a:solidFill>
              <a:srgbClr val="000000"/>
            </a:solidFill>
            <a:prstDash val="solid"/>
            <a:round/>
            <a:headEnd type="none" w="med" len="med"/>
            <a:tailEnd type="none" w="med" len="med"/>
          </a:ln>
          <a:effectLst>
            <a:outerShdw blurRad="38100" dist="20000" dir="5400000" algn="ctr" rotWithShape="0">
              <a:srgbClr val="000000">
                <a:alpha val="37999"/>
              </a:srgbClr>
            </a:outerShdw>
          </a:effectLst>
          <a:extLst>
            <a:ext uri="{909E8E84-426E-40DD-AFC4-6F175D3DCCD1}">
              <a14:hiddenFill xmlns:a14="http://schemas.microsoft.com/office/drawing/2010/main">
                <a:solidFill>
                  <a:srgbClr val="FFFFFF"/>
                </a:solidFill>
              </a14:hiddenFill>
            </a:ext>
          </a:extLst>
        </p:spPr>
        <p:txBody>
          <a:bodyPr lIns="45720" rIns="45720" anchor="ctr"/>
          <a:lstStyle/>
          <a:p>
            <a:pPr algn="ctr"/>
            <a:endParaRPr lang="it-IT" altLang="it-IT"/>
          </a:p>
        </p:txBody>
      </p:sp>
      <p:sp>
        <p:nvSpPr>
          <p:cNvPr id="32784" name="Line 16"/>
          <p:cNvSpPr>
            <a:spLocks noChangeShapeType="1"/>
          </p:cNvSpPr>
          <p:nvPr/>
        </p:nvSpPr>
        <p:spPr bwMode="auto">
          <a:xfrm flipV="1">
            <a:off x="7832725" y="3249614"/>
            <a:ext cx="1866900" cy="585787"/>
          </a:xfrm>
          <a:prstGeom prst="line">
            <a:avLst/>
          </a:prstGeom>
          <a:noFill/>
          <a:ln w="25400" cap="flat" cmpd="sng">
            <a:solidFill>
              <a:srgbClr val="000000"/>
            </a:solidFill>
            <a:prstDash val="solid"/>
            <a:round/>
            <a:headEnd type="none" w="med" len="med"/>
            <a:tailEnd type="triangle" w="med" len="med"/>
          </a:ln>
          <a:effectLst>
            <a:outerShdw blurRad="38100" dist="20000" dir="5400000" algn="ctr" rotWithShape="0">
              <a:srgbClr val="000000">
                <a:alpha val="37999"/>
              </a:srgbClr>
            </a:outerShdw>
          </a:effectLst>
          <a:extLst>
            <a:ext uri="{909E8E84-426E-40DD-AFC4-6F175D3DCCD1}">
              <a14:hiddenFill xmlns:a14="http://schemas.microsoft.com/office/drawing/2010/main">
                <a:noFill/>
              </a14:hiddenFill>
            </a:ext>
          </a:extLst>
        </p:spPr>
        <p:txBody>
          <a:bodyPr lIns="45720" rIns="45720"/>
          <a:lstStyle/>
          <a:p>
            <a:endParaRPr lang="it-IT" altLang="it-IT"/>
          </a:p>
        </p:txBody>
      </p:sp>
      <p:sp>
        <p:nvSpPr>
          <p:cNvPr id="32785" name="AutoShape 17"/>
          <p:cNvSpPr>
            <a:spLocks/>
          </p:cNvSpPr>
          <p:nvPr/>
        </p:nvSpPr>
        <p:spPr bwMode="auto">
          <a:xfrm>
            <a:off x="9415463" y="415925"/>
            <a:ext cx="704850" cy="2736850"/>
          </a:xfrm>
          <a:custGeom>
            <a:avLst/>
            <a:gdLst>
              <a:gd name="T0" fmla="*/ 10148 w 20296"/>
              <a:gd name="T1" fmla="+- 0 11606 1612"/>
              <a:gd name="T2" fmla="*/ 11606 h 19988"/>
              <a:gd name="T3" fmla="*/ 10148 w 20296"/>
              <a:gd name="T4" fmla="+- 0 11606 1612"/>
              <a:gd name="T5" fmla="*/ 11606 h 19988"/>
              <a:gd name="T6" fmla="*/ 10148 w 20296"/>
              <a:gd name="T7" fmla="+- 0 11606 1612"/>
              <a:gd name="T8" fmla="*/ 11606 h 19988"/>
              <a:gd name="T9" fmla="*/ 10148 w 20296"/>
              <a:gd name="T10" fmla="+- 0 11606 1612"/>
              <a:gd name="T11" fmla="*/ 11606 h 19988"/>
            </a:gdLst>
            <a:ahLst/>
            <a:cxnLst>
              <a:cxn ang="0">
                <a:pos x="T0" y="T2"/>
              </a:cxn>
              <a:cxn ang="0">
                <a:pos x="T3" y="T5"/>
              </a:cxn>
              <a:cxn ang="0">
                <a:pos x="T6" y="T8"/>
              </a:cxn>
              <a:cxn ang="0">
                <a:pos x="T9" y="T11"/>
              </a:cxn>
            </a:cxnLst>
            <a:rect l="0" t="0" r="r" b="b"/>
            <a:pathLst>
              <a:path w="20296" h="19988">
                <a:moveTo>
                  <a:pt x="18514" y="19988"/>
                </a:moveTo>
                <a:cubicBezTo>
                  <a:pt x="20057" y="12345"/>
                  <a:pt x="21600" y="4702"/>
                  <a:pt x="18514" y="1545"/>
                </a:cubicBezTo>
                <a:cubicBezTo>
                  <a:pt x="15429" y="-1612"/>
                  <a:pt x="0" y="1046"/>
                  <a:pt x="0" y="1046"/>
                </a:cubicBezTo>
              </a:path>
            </a:pathLst>
          </a:custGeom>
          <a:noFill/>
          <a:ln w="25400" cap="flat" cmpd="sng">
            <a:solidFill>
              <a:srgbClr val="000000"/>
            </a:solidFill>
            <a:prstDash val="solid"/>
            <a:round/>
            <a:headEnd type="none" w="med" len="med"/>
            <a:tailEnd type="none" w="med" len="med"/>
          </a:ln>
          <a:effectLst>
            <a:outerShdw blurRad="38100" dist="20000" dir="5400000" algn="ctr" rotWithShape="0">
              <a:srgbClr val="000000">
                <a:alpha val="37999"/>
              </a:srgbClr>
            </a:outerShdw>
          </a:effectLst>
          <a:extLst>
            <a:ext uri="{909E8E84-426E-40DD-AFC4-6F175D3DCCD1}">
              <a14:hiddenFill xmlns:a14="http://schemas.microsoft.com/office/drawing/2010/main">
                <a:solidFill>
                  <a:srgbClr val="FFFFFF"/>
                </a:solidFill>
              </a14:hiddenFill>
            </a:ext>
          </a:extLst>
        </p:spPr>
        <p:txBody>
          <a:bodyPr lIns="45720" rIns="45720" anchor="ctr"/>
          <a:lstStyle/>
          <a:p>
            <a:pPr algn="ctr"/>
            <a:endParaRPr lang="it-IT" altLang="it-IT"/>
          </a:p>
        </p:txBody>
      </p:sp>
      <p:sp>
        <p:nvSpPr>
          <p:cNvPr id="32786" name="AutoShape 18"/>
          <p:cNvSpPr>
            <a:spLocks/>
          </p:cNvSpPr>
          <p:nvPr/>
        </p:nvSpPr>
        <p:spPr bwMode="auto">
          <a:xfrm>
            <a:off x="7561264" y="582614"/>
            <a:ext cx="1125537" cy="3240087"/>
          </a:xfrm>
          <a:custGeom>
            <a:avLst/>
            <a:gdLst>
              <a:gd name="T0" fmla="+- 0 10806 1099"/>
              <a:gd name="T1" fmla="*/ T0 w 19414"/>
              <a:gd name="T2" fmla="+- 0 10937 275"/>
              <a:gd name="T3" fmla="*/ 10937 h 21325"/>
              <a:gd name="T4" fmla="+- 0 10806 1099"/>
              <a:gd name="T5" fmla="*/ T4 w 19414"/>
              <a:gd name="T6" fmla="+- 0 10937 275"/>
              <a:gd name="T7" fmla="*/ 10937 h 21325"/>
              <a:gd name="T8" fmla="+- 0 10806 1099"/>
              <a:gd name="T9" fmla="*/ T8 w 19414"/>
              <a:gd name="T10" fmla="+- 0 10937 275"/>
              <a:gd name="T11" fmla="*/ 10937 h 21325"/>
              <a:gd name="T12" fmla="+- 0 10806 1099"/>
              <a:gd name="T13" fmla="*/ T12 w 19414"/>
              <a:gd name="T14" fmla="+- 0 10937 275"/>
              <a:gd name="T15" fmla="*/ 10937 h 21325"/>
            </a:gdLst>
            <a:ahLst/>
            <a:cxnLst>
              <a:cxn ang="0">
                <a:pos x="T1" y="T3"/>
              </a:cxn>
              <a:cxn ang="0">
                <a:pos x="T5" y="T7"/>
              </a:cxn>
              <a:cxn ang="0">
                <a:pos x="T9" y="T11"/>
              </a:cxn>
              <a:cxn ang="0">
                <a:pos x="T13" y="T15"/>
              </a:cxn>
            </a:cxnLst>
            <a:rect l="0" t="0" r="r" b="b"/>
            <a:pathLst>
              <a:path w="19414" h="21325">
                <a:moveTo>
                  <a:pt x="2318" y="21325"/>
                </a:moveTo>
                <a:cubicBezTo>
                  <a:pt x="609" y="13596"/>
                  <a:pt x="-1099" y="5866"/>
                  <a:pt x="904" y="2990"/>
                </a:cubicBezTo>
                <a:cubicBezTo>
                  <a:pt x="2907" y="114"/>
                  <a:pt x="11311" y="4503"/>
                  <a:pt x="14335" y="4069"/>
                </a:cubicBezTo>
                <a:cubicBezTo>
                  <a:pt x="17359" y="3635"/>
                  <a:pt x="20501" y="1043"/>
                  <a:pt x="19048" y="384"/>
                </a:cubicBezTo>
                <a:cubicBezTo>
                  <a:pt x="17595" y="-275"/>
                  <a:pt x="5617" y="114"/>
                  <a:pt x="5617" y="114"/>
                </a:cubicBezTo>
              </a:path>
            </a:pathLst>
          </a:custGeom>
          <a:noFill/>
          <a:ln w="25400" cap="flat" cmpd="sng">
            <a:solidFill>
              <a:srgbClr val="000000"/>
            </a:solidFill>
            <a:prstDash val="dot"/>
            <a:round/>
            <a:headEnd type="none" w="med" len="med"/>
            <a:tailEnd type="none" w="med" len="med"/>
          </a:ln>
          <a:effectLst>
            <a:outerShdw blurRad="38100" dist="20000" dir="5400000" algn="ctr" rotWithShape="0">
              <a:srgbClr val="000000">
                <a:alpha val="37999"/>
              </a:srgbClr>
            </a:outerShdw>
          </a:effectLst>
          <a:extLst>
            <a:ext uri="{909E8E84-426E-40DD-AFC4-6F175D3DCCD1}">
              <a14:hiddenFill xmlns:a14="http://schemas.microsoft.com/office/drawing/2010/main">
                <a:solidFill>
                  <a:srgbClr val="FFFFFF"/>
                </a:solidFill>
              </a14:hiddenFill>
            </a:ext>
          </a:extLst>
        </p:spPr>
        <p:txBody>
          <a:bodyPr lIns="45720" rIns="45720" anchor="ctr"/>
          <a:lstStyle/>
          <a:p>
            <a:pPr algn="ctr"/>
            <a:endParaRPr lang="it-IT" altLang="it-IT"/>
          </a:p>
        </p:txBody>
      </p:sp>
      <p:sp>
        <p:nvSpPr>
          <p:cNvPr id="32787" name="Line 19"/>
          <p:cNvSpPr>
            <a:spLocks noChangeShapeType="1"/>
          </p:cNvSpPr>
          <p:nvPr/>
        </p:nvSpPr>
        <p:spPr bwMode="auto">
          <a:xfrm flipH="1" flipV="1">
            <a:off x="8856663" y="582613"/>
            <a:ext cx="450850" cy="0"/>
          </a:xfrm>
          <a:prstGeom prst="line">
            <a:avLst/>
          </a:prstGeom>
          <a:noFill/>
          <a:ln w="25400" cap="flat" cmpd="sng">
            <a:solidFill>
              <a:srgbClr val="000000"/>
            </a:solidFill>
            <a:prstDash val="solid"/>
            <a:round/>
            <a:headEnd type="none" w="med" len="med"/>
            <a:tailEnd type="triangle" w="med" len="med"/>
          </a:ln>
          <a:effectLst>
            <a:outerShdw blurRad="38100" dist="20000" dir="5400000" algn="ctr" rotWithShape="0">
              <a:srgbClr val="000000">
                <a:alpha val="37999"/>
              </a:srgbClr>
            </a:outerShdw>
          </a:effectLst>
          <a:extLst>
            <a:ext uri="{909E8E84-426E-40DD-AFC4-6F175D3DCCD1}">
              <a14:hiddenFill xmlns:a14="http://schemas.microsoft.com/office/drawing/2010/main">
                <a:noFill/>
              </a14:hiddenFill>
            </a:ext>
          </a:extLst>
        </p:spPr>
        <p:txBody>
          <a:bodyPr lIns="45720" rIns="45720"/>
          <a:lstStyle/>
          <a:p>
            <a:endParaRPr lang="it-IT" altLang="it-IT"/>
          </a:p>
        </p:txBody>
      </p:sp>
      <p:sp>
        <p:nvSpPr>
          <p:cNvPr id="32788" name="Oval 20"/>
          <p:cNvSpPr>
            <a:spLocks/>
          </p:cNvSpPr>
          <p:nvPr/>
        </p:nvSpPr>
        <p:spPr bwMode="auto">
          <a:xfrm>
            <a:off x="8269289" y="5980113"/>
            <a:ext cx="109537" cy="190500"/>
          </a:xfrm>
          <a:prstGeom prst="ellipse">
            <a:avLst/>
          </a:prstGeom>
          <a:solidFill>
            <a:srgbClr val="FFFFFF"/>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32789" name="Oval 21"/>
          <p:cNvSpPr>
            <a:spLocks/>
          </p:cNvSpPr>
          <p:nvPr/>
        </p:nvSpPr>
        <p:spPr bwMode="auto">
          <a:xfrm>
            <a:off x="8421689" y="6132513"/>
            <a:ext cx="109537" cy="190500"/>
          </a:xfrm>
          <a:prstGeom prst="ellipse">
            <a:avLst/>
          </a:prstGeom>
          <a:solidFill>
            <a:srgbClr val="FFFFFF"/>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32790" name="Oval 22"/>
          <p:cNvSpPr>
            <a:spLocks/>
          </p:cNvSpPr>
          <p:nvPr/>
        </p:nvSpPr>
        <p:spPr bwMode="auto">
          <a:xfrm>
            <a:off x="8574089" y="6284913"/>
            <a:ext cx="109537" cy="190500"/>
          </a:xfrm>
          <a:prstGeom prst="ellipse">
            <a:avLst/>
          </a:prstGeom>
          <a:solidFill>
            <a:srgbClr val="FFFFFF"/>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32791" name="Oval 23"/>
          <p:cNvSpPr>
            <a:spLocks/>
          </p:cNvSpPr>
          <p:nvPr/>
        </p:nvSpPr>
        <p:spPr bwMode="auto">
          <a:xfrm>
            <a:off x="8726489" y="6437313"/>
            <a:ext cx="109537" cy="190500"/>
          </a:xfrm>
          <a:prstGeom prst="ellipse">
            <a:avLst/>
          </a:prstGeom>
          <a:solidFill>
            <a:srgbClr val="FFFFFF"/>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32792" name="AutoShape 24"/>
          <p:cNvSpPr>
            <a:spLocks/>
          </p:cNvSpPr>
          <p:nvPr/>
        </p:nvSpPr>
        <p:spPr bwMode="auto">
          <a:xfrm>
            <a:off x="5878513" y="898526"/>
            <a:ext cx="233362" cy="227013"/>
          </a:xfrm>
          <a:prstGeom prst="diamond">
            <a:avLst/>
          </a:prstGeom>
          <a:solidFill>
            <a:srgbClr val="FFFF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32793" name="Rectangle 25"/>
          <p:cNvSpPr>
            <a:spLocks/>
          </p:cNvSpPr>
          <p:nvPr/>
        </p:nvSpPr>
        <p:spPr bwMode="auto">
          <a:xfrm>
            <a:off x="1797051" y="582614"/>
            <a:ext cx="3590925" cy="50577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spAutoFit/>
          </a:bodyPr>
          <a:lstStyle/>
          <a:p>
            <a:r>
              <a:rPr lang="it-IT" altLang="it-IT" sz="2000">
                <a:solidFill>
                  <a:srgbClr val="FF0000"/>
                </a:solidFill>
              </a:rPr>
              <a:t>GAME PHASE</a:t>
            </a:r>
          </a:p>
          <a:p>
            <a:endParaRPr lang="it-IT" altLang="it-IT" sz="2000">
              <a:solidFill>
                <a:srgbClr val="FF0000"/>
              </a:solidFill>
            </a:endParaRPr>
          </a:p>
          <a:p>
            <a:r>
              <a:rPr lang="it-IT" altLang="it-IT" sz="2000">
                <a:solidFill>
                  <a:srgbClr val="FF0000"/>
                </a:solidFill>
              </a:rPr>
              <a:t>EXERCISE N° 6</a:t>
            </a:r>
          </a:p>
          <a:p>
            <a:r>
              <a:rPr lang="it-IT" altLang="it-IT" sz="2000"/>
              <a:t>The midfielder part with the ball around the cones and passes the striker ball and runs close to the door , choosing what cone position to receive the ball .</a:t>
            </a:r>
          </a:p>
          <a:p>
            <a:r>
              <a:rPr lang="it-IT" altLang="it-IT" sz="2000"/>
              <a:t>The striker receives the ball , runs down to the bottom , look where is positioned the midfield and passes the ball.</a:t>
            </a:r>
          </a:p>
          <a:p>
            <a:r>
              <a:rPr lang="it-IT" altLang="it-IT" sz="2000">
                <a:solidFill>
                  <a:srgbClr val="FF0000"/>
                </a:solidFill>
              </a:rPr>
              <a:t>Variant: </a:t>
            </a:r>
          </a:p>
          <a:p>
            <a:r>
              <a:rPr lang="it-IT" altLang="it-IT" sz="2000"/>
              <a:t>A defensive player can enter the court when the midfielder passed the ball to the striker.</a:t>
            </a:r>
          </a:p>
        </p:txBody>
      </p:sp>
      <p:grpSp>
        <p:nvGrpSpPr>
          <p:cNvPr id="32794" name="Group 26"/>
          <p:cNvGrpSpPr>
            <a:grpSpLocks/>
          </p:cNvGrpSpPr>
          <p:nvPr/>
        </p:nvGrpSpPr>
        <p:grpSpPr bwMode="auto">
          <a:xfrm>
            <a:off x="1998663" y="6500815"/>
            <a:ext cx="684020" cy="200055"/>
            <a:chOff x="0" y="0"/>
            <a:chExt cx="684292" cy="200988"/>
          </a:xfrm>
        </p:grpSpPr>
        <p:sp>
          <p:nvSpPr>
            <p:cNvPr id="32795" name="Rectangle 27"/>
            <p:cNvSpPr>
              <a:spLocks/>
            </p:cNvSpPr>
            <p:nvPr/>
          </p:nvSpPr>
          <p:spPr bwMode="auto">
            <a:xfrm>
              <a:off x="174975" y="0"/>
              <a:ext cx="509317" cy="2009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lvl1pPr>
                <a:defRPr>
                  <a:solidFill>
                    <a:srgbClr val="000000"/>
                  </a:solidFill>
                  <a:latin typeface="Calibri" charset="0"/>
                  <a:ea typeface="Calibri" charset="0"/>
                  <a:cs typeface="Calibri" charset="0"/>
                  <a:sym typeface="Calibri" charset="0"/>
                </a:defRPr>
              </a:lvl1pPr>
              <a:lvl2pPr>
                <a:defRPr>
                  <a:solidFill>
                    <a:srgbClr val="000000"/>
                  </a:solidFill>
                  <a:latin typeface="Calibri" charset="0"/>
                  <a:ea typeface="Calibri" charset="0"/>
                  <a:cs typeface="Calibri" charset="0"/>
                  <a:sym typeface="Calibri" charset="0"/>
                </a:defRPr>
              </a:lvl2pPr>
              <a:lvl3pPr>
                <a:defRPr>
                  <a:solidFill>
                    <a:srgbClr val="000000"/>
                  </a:solidFill>
                  <a:latin typeface="Calibri" charset="0"/>
                  <a:ea typeface="Calibri" charset="0"/>
                  <a:cs typeface="Calibri" charset="0"/>
                  <a:sym typeface="Calibri" charset="0"/>
                </a:defRPr>
              </a:lvl3pPr>
              <a:lvl4pPr>
                <a:defRPr>
                  <a:solidFill>
                    <a:srgbClr val="000000"/>
                  </a:solidFill>
                  <a:latin typeface="Calibri" charset="0"/>
                  <a:ea typeface="Calibri" charset="0"/>
                  <a:cs typeface="Calibri" charset="0"/>
                  <a:sym typeface="Calibri" charset="0"/>
                </a:defRPr>
              </a:lvl4pPr>
              <a:lvl5pPr>
                <a:defRPr>
                  <a:solidFill>
                    <a:srgbClr val="000000"/>
                  </a:solidFill>
                  <a:latin typeface="Calibri" charset="0"/>
                  <a:ea typeface="Calibri" charset="0"/>
                  <a:cs typeface="Calibri" charset="0"/>
                  <a:sym typeface="Calibri" charset="0"/>
                </a:defRPr>
              </a:lvl5pPr>
              <a:lvl6pPr marL="457200" indent="1828800" fontAlgn="base" hangingPunct="0">
                <a:spcBef>
                  <a:spcPct val="0"/>
                </a:spcBef>
                <a:spcAft>
                  <a:spcPct val="0"/>
                </a:spcAft>
                <a:defRPr>
                  <a:solidFill>
                    <a:srgbClr val="000000"/>
                  </a:solidFill>
                  <a:latin typeface="Calibri" charset="0"/>
                  <a:ea typeface="Calibri" charset="0"/>
                  <a:cs typeface="Calibri" charset="0"/>
                  <a:sym typeface="Calibri" charset="0"/>
                </a:defRPr>
              </a:lvl6pPr>
              <a:lvl7pPr marL="914400" indent="1828800" fontAlgn="base" hangingPunct="0">
                <a:spcBef>
                  <a:spcPct val="0"/>
                </a:spcBef>
                <a:spcAft>
                  <a:spcPct val="0"/>
                </a:spcAft>
                <a:defRPr>
                  <a:solidFill>
                    <a:srgbClr val="000000"/>
                  </a:solidFill>
                  <a:latin typeface="Calibri" charset="0"/>
                  <a:ea typeface="Calibri" charset="0"/>
                  <a:cs typeface="Calibri" charset="0"/>
                  <a:sym typeface="Calibri" charset="0"/>
                </a:defRPr>
              </a:lvl7pPr>
              <a:lvl8pPr marL="1371600" indent="1828800" fontAlgn="base" hangingPunct="0">
                <a:spcBef>
                  <a:spcPct val="0"/>
                </a:spcBef>
                <a:spcAft>
                  <a:spcPct val="0"/>
                </a:spcAft>
                <a:defRPr>
                  <a:solidFill>
                    <a:srgbClr val="000000"/>
                  </a:solidFill>
                  <a:latin typeface="Calibri" charset="0"/>
                  <a:ea typeface="Calibri" charset="0"/>
                  <a:cs typeface="Calibri" charset="0"/>
                  <a:sym typeface="Calibri" charset="0"/>
                </a:defRPr>
              </a:lvl8pPr>
              <a:lvl9pPr marL="1828800" indent="1828800" fontAlgn="base" hangingPunct="0">
                <a:spcBef>
                  <a:spcPct val="0"/>
                </a:spcBef>
                <a:spcAft>
                  <a:spcPct val="0"/>
                </a:spcAft>
                <a:defRPr>
                  <a:solidFill>
                    <a:srgbClr val="000000"/>
                  </a:solidFill>
                  <a:latin typeface="Calibri" charset="0"/>
                  <a:ea typeface="Calibri" charset="0"/>
                  <a:cs typeface="Calibri" charset="0"/>
                  <a:sym typeface="Calibri" charset="0"/>
                </a:defRPr>
              </a:lvl9pPr>
            </a:lstStyle>
            <a:p>
              <a:r>
                <a:rPr lang="it-IT" altLang="it-IT" sz="700"/>
                <a:t>Marta Ruffi</a:t>
              </a:r>
            </a:p>
          </p:txBody>
        </p:sp>
        <p:pic>
          <p:nvPicPr>
            <p:cNvPr id="32796" name="Picture 28" descr="pasted-image.tif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3754"/>
              <a:ext cx="178232" cy="1782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Tree>
    <p:extLst>
      <p:ext uri="{BB962C8B-B14F-4D97-AF65-F5344CB8AC3E}">
        <p14:creationId xmlns:p14="http://schemas.microsoft.com/office/powerpoint/2010/main" val="1331167819"/>
      </p:ext>
    </p:extLst>
  </p:cSld>
  <p:clrMapOvr>
    <a:masterClrMapping/>
  </p:clrMapOvr>
  <p:transition spd="med"/>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3" name="Picture 1" descr="metà campo.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387975" y="0"/>
            <a:ext cx="5278438" cy="685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33794" name="AutoShape 2"/>
          <p:cNvSpPr>
            <a:spLocks/>
          </p:cNvSpPr>
          <p:nvPr/>
        </p:nvSpPr>
        <p:spPr bwMode="auto">
          <a:xfrm>
            <a:off x="7313614" y="4327525"/>
            <a:ext cx="327025" cy="204788"/>
          </a:xfrm>
          <a:prstGeom prst="triangle">
            <a:avLst>
              <a:gd name="adj" fmla="val 50000"/>
            </a:avLst>
          </a:prstGeom>
          <a:solidFill>
            <a:srgbClr val="FF00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33795" name="AutoShape 3"/>
          <p:cNvSpPr>
            <a:spLocks/>
          </p:cNvSpPr>
          <p:nvPr/>
        </p:nvSpPr>
        <p:spPr bwMode="auto">
          <a:xfrm>
            <a:off x="8475663" y="4327525"/>
            <a:ext cx="328612" cy="204788"/>
          </a:xfrm>
          <a:prstGeom prst="triangle">
            <a:avLst>
              <a:gd name="adj" fmla="val 50000"/>
            </a:avLst>
          </a:prstGeom>
          <a:solidFill>
            <a:srgbClr val="FF00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33796" name="AutoShape 4"/>
          <p:cNvSpPr>
            <a:spLocks/>
          </p:cNvSpPr>
          <p:nvPr/>
        </p:nvSpPr>
        <p:spPr bwMode="auto">
          <a:xfrm>
            <a:off x="7326313" y="4095751"/>
            <a:ext cx="233362" cy="231775"/>
          </a:xfrm>
          <a:prstGeom prst="diamond">
            <a:avLst/>
          </a:prstGeom>
          <a:solidFill>
            <a:srgbClr val="FF66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33797" name="AutoShape 5"/>
          <p:cNvSpPr>
            <a:spLocks/>
          </p:cNvSpPr>
          <p:nvPr/>
        </p:nvSpPr>
        <p:spPr bwMode="auto">
          <a:xfrm>
            <a:off x="8539163" y="4129088"/>
            <a:ext cx="201612" cy="1651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5826"/>
                </a:moveTo>
                <a:lnTo>
                  <a:pt x="3377" y="0"/>
                </a:lnTo>
                <a:lnTo>
                  <a:pt x="10800" y="6426"/>
                </a:lnTo>
                <a:lnTo>
                  <a:pt x="18223" y="0"/>
                </a:lnTo>
                <a:lnTo>
                  <a:pt x="21600" y="5826"/>
                </a:lnTo>
                <a:lnTo>
                  <a:pt x="15854" y="10800"/>
                </a:lnTo>
                <a:lnTo>
                  <a:pt x="21600" y="15774"/>
                </a:lnTo>
                <a:lnTo>
                  <a:pt x="18223" y="21600"/>
                </a:lnTo>
                <a:lnTo>
                  <a:pt x="10800" y="15174"/>
                </a:lnTo>
                <a:lnTo>
                  <a:pt x="3377" y="21600"/>
                </a:lnTo>
                <a:lnTo>
                  <a:pt x="0" y="15774"/>
                </a:lnTo>
                <a:lnTo>
                  <a:pt x="5746" y="10800"/>
                </a:lnTo>
                <a:close/>
              </a:path>
            </a:pathLst>
          </a:custGeom>
          <a:solidFill>
            <a:srgbClr val="FFFF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33798" name="Oval 6"/>
          <p:cNvSpPr>
            <a:spLocks/>
          </p:cNvSpPr>
          <p:nvPr/>
        </p:nvSpPr>
        <p:spPr bwMode="auto">
          <a:xfrm>
            <a:off x="6904039" y="4327525"/>
            <a:ext cx="122237" cy="109538"/>
          </a:xfrm>
          <a:prstGeom prst="ellipse">
            <a:avLst/>
          </a:prstGeom>
          <a:solidFill>
            <a:srgbClr val="FFFFFF"/>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33799" name="Oval 7"/>
          <p:cNvSpPr>
            <a:spLocks/>
          </p:cNvSpPr>
          <p:nvPr/>
        </p:nvSpPr>
        <p:spPr bwMode="auto">
          <a:xfrm>
            <a:off x="7056439" y="4479925"/>
            <a:ext cx="122237" cy="109538"/>
          </a:xfrm>
          <a:prstGeom prst="ellipse">
            <a:avLst/>
          </a:prstGeom>
          <a:solidFill>
            <a:srgbClr val="FFFFFF"/>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33800" name="Oval 8"/>
          <p:cNvSpPr>
            <a:spLocks/>
          </p:cNvSpPr>
          <p:nvPr/>
        </p:nvSpPr>
        <p:spPr bwMode="auto">
          <a:xfrm>
            <a:off x="7208839" y="4632325"/>
            <a:ext cx="122237" cy="109538"/>
          </a:xfrm>
          <a:prstGeom prst="ellipse">
            <a:avLst/>
          </a:prstGeom>
          <a:solidFill>
            <a:srgbClr val="FFFFFF"/>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33801" name="Oval 9"/>
          <p:cNvSpPr>
            <a:spLocks/>
          </p:cNvSpPr>
          <p:nvPr/>
        </p:nvSpPr>
        <p:spPr bwMode="auto">
          <a:xfrm>
            <a:off x="7361239" y="4784725"/>
            <a:ext cx="122237" cy="109538"/>
          </a:xfrm>
          <a:prstGeom prst="ellipse">
            <a:avLst/>
          </a:prstGeom>
          <a:solidFill>
            <a:srgbClr val="FFFFFF"/>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33802" name="Line 10"/>
          <p:cNvSpPr>
            <a:spLocks noChangeShapeType="1"/>
          </p:cNvSpPr>
          <p:nvPr/>
        </p:nvSpPr>
        <p:spPr bwMode="auto">
          <a:xfrm>
            <a:off x="7640639" y="4095750"/>
            <a:ext cx="835025" cy="0"/>
          </a:xfrm>
          <a:prstGeom prst="line">
            <a:avLst/>
          </a:prstGeom>
          <a:noFill/>
          <a:ln w="25400" cap="flat" cmpd="sng">
            <a:solidFill>
              <a:srgbClr val="000000"/>
            </a:solidFill>
            <a:prstDash val="solid"/>
            <a:round/>
            <a:headEnd type="none" w="med" len="med"/>
            <a:tailEnd type="triangle" w="med" len="med"/>
          </a:ln>
          <a:effectLst>
            <a:outerShdw blurRad="38100" dist="20000" dir="5400000" algn="ctr" rotWithShape="0">
              <a:srgbClr val="000000">
                <a:alpha val="37999"/>
              </a:srgbClr>
            </a:outerShdw>
          </a:effectLst>
          <a:extLst>
            <a:ext uri="{909E8E84-426E-40DD-AFC4-6F175D3DCCD1}">
              <a14:hiddenFill xmlns:a14="http://schemas.microsoft.com/office/drawing/2010/main">
                <a:noFill/>
              </a14:hiddenFill>
            </a:ext>
          </a:extLst>
        </p:spPr>
        <p:txBody>
          <a:bodyPr lIns="45720" rIns="45720"/>
          <a:lstStyle/>
          <a:p>
            <a:endParaRPr lang="it-IT" altLang="it-IT"/>
          </a:p>
        </p:txBody>
      </p:sp>
      <p:sp>
        <p:nvSpPr>
          <p:cNvPr id="33803" name="Line 11"/>
          <p:cNvSpPr>
            <a:spLocks noChangeShapeType="1"/>
          </p:cNvSpPr>
          <p:nvPr/>
        </p:nvSpPr>
        <p:spPr bwMode="auto">
          <a:xfrm flipH="1" flipV="1">
            <a:off x="8213726" y="1979614"/>
            <a:ext cx="423863" cy="1938337"/>
          </a:xfrm>
          <a:prstGeom prst="line">
            <a:avLst/>
          </a:prstGeom>
          <a:noFill/>
          <a:ln w="25400" cap="flat" cmpd="sng">
            <a:solidFill>
              <a:srgbClr val="000000"/>
            </a:solidFill>
            <a:prstDash val="solid"/>
            <a:round/>
            <a:headEnd type="none" w="med" len="med"/>
            <a:tailEnd type="triangle" w="med" len="med"/>
          </a:ln>
          <a:effectLst>
            <a:outerShdw blurRad="38100" dist="20000" dir="5400000" algn="ctr" rotWithShape="0">
              <a:srgbClr val="000000">
                <a:alpha val="37999"/>
              </a:srgbClr>
            </a:outerShdw>
          </a:effectLst>
          <a:extLst>
            <a:ext uri="{909E8E84-426E-40DD-AFC4-6F175D3DCCD1}">
              <a14:hiddenFill xmlns:a14="http://schemas.microsoft.com/office/drawing/2010/main">
                <a:noFill/>
              </a14:hiddenFill>
            </a:ext>
          </a:extLst>
        </p:spPr>
        <p:txBody>
          <a:bodyPr lIns="45720" rIns="45720"/>
          <a:lstStyle/>
          <a:p>
            <a:endParaRPr lang="it-IT" altLang="it-IT"/>
          </a:p>
        </p:txBody>
      </p:sp>
      <p:sp>
        <p:nvSpPr>
          <p:cNvPr id="33804" name="Line 12"/>
          <p:cNvSpPr>
            <a:spLocks noChangeShapeType="1"/>
          </p:cNvSpPr>
          <p:nvPr/>
        </p:nvSpPr>
        <p:spPr bwMode="auto">
          <a:xfrm flipV="1">
            <a:off x="7483475" y="3413126"/>
            <a:ext cx="992188" cy="682625"/>
          </a:xfrm>
          <a:prstGeom prst="line">
            <a:avLst/>
          </a:prstGeom>
          <a:noFill/>
          <a:ln w="25400" cap="flat" cmpd="sng">
            <a:solidFill>
              <a:srgbClr val="000000"/>
            </a:solidFill>
            <a:prstDash val="dot"/>
            <a:round/>
            <a:headEnd type="none" w="med" len="med"/>
            <a:tailEnd type="triangle" w="med" len="med"/>
          </a:ln>
          <a:effectLst>
            <a:outerShdw blurRad="38100" dist="20000" dir="5400000" algn="ctr" rotWithShape="0">
              <a:srgbClr val="000000">
                <a:alpha val="37999"/>
              </a:srgbClr>
            </a:outerShdw>
          </a:effectLst>
          <a:extLst>
            <a:ext uri="{909E8E84-426E-40DD-AFC4-6F175D3DCCD1}">
              <a14:hiddenFill xmlns:a14="http://schemas.microsoft.com/office/drawing/2010/main">
                <a:noFill/>
              </a14:hiddenFill>
            </a:ext>
          </a:extLst>
        </p:spPr>
        <p:txBody>
          <a:bodyPr lIns="45720" rIns="45720"/>
          <a:lstStyle/>
          <a:p>
            <a:endParaRPr lang="it-IT" altLang="it-IT"/>
          </a:p>
        </p:txBody>
      </p:sp>
      <p:sp>
        <p:nvSpPr>
          <p:cNvPr id="33805" name="Rectangle 13"/>
          <p:cNvSpPr>
            <a:spLocks/>
          </p:cNvSpPr>
          <p:nvPr/>
        </p:nvSpPr>
        <p:spPr bwMode="auto">
          <a:xfrm>
            <a:off x="1892301" y="695326"/>
            <a:ext cx="3495675" cy="563231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spAutoFit/>
          </a:bodyPr>
          <a:lstStyle/>
          <a:p>
            <a:r>
              <a:rPr lang="it-IT" altLang="it-IT" sz="2000">
                <a:solidFill>
                  <a:srgbClr val="FF0000"/>
                </a:solidFill>
              </a:rPr>
              <a:t>GAME PHASE</a:t>
            </a:r>
          </a:p>
          <a:p>
            <a:endParaRPr lang="it-IT" altLang="it-IT" sz="2000">
              <a:solidFill>
                <a:srgbClr val="FF0000"/>
              </a:solidFill>
            </a:endParaRPr>
          </a:p>
          <a:p>
            <a:r>
              <a:rPr lang="it-IT" altLang="it-IT" sz="2000">
                <a:solidFill>
                  <a:srgbClr val="FF0000"/>
                </a:solidFill>
              </a:rPr>
              <a:t>EXERCISE N°7</a:t>
            </a:r>
          </a:p>
          <a:p>
            <a:r>
              <a:rPr lang="it-IT" altLang="it-IT" sz="2000"/>
              <a:t>The defender passes the ball to the striker and follows striker mirror to the area with a passive defense. With this exercise, you learn to defend in front of and to follow the opponent's movements.</a:t>
            </a:r>
          </a:p>
          <a:p>
            <a:r>
              <a:rPr lang="it-IT" altLang="it-IT" sz="2000">
                <a:solidFill>
                  <a:srgbClr val="FF0000"/>
                </a:solidFill>
              </a:rPr>
              <a:t>Variant: </a:t>
            </a:r>
          </a:p>
          <a:p>
            <a:r>
              <a:rPr lang="it-IT" altLang="it-IT" sz="2000"/>
              <a:t>The defender actively defends and recovers the ball if he can go to the shooting.</a:t>
            </a:r>
          </a:p>
          <a:p>
            <a:endParaRPr lang="it-IT" altLang="it-IT" sz="2000">
              <a:solidFill>
                <a:srgbClr val="FF0000"/>
              </a:solidFill>
            </a:endParaRPr>
          </a:p>
          <a:p>
            <a:r>
              <a:rPr lang="it-IT" altLang="it-IT" sz="2000">
                <a:solidFill>
                  <a:srgbClr val="FF0000"/>
                </a:solidFill>
              </a:rPr>
              <a:t>SKILL AQUISITION:</a:t>
            </a:r>
          </a:p>
          <a:p>
            <a:r>
              <a:rPr lang="it-IT" altLang="it-IT" sz="2000"/>
              <a:t>Block tackle, push, dribbling, movement to C and to S.</a:t>
            </a:r>
          </a:p>
        </p:txBody>
      </p:sp>
      <p:grpSp>
        <p:nvGrpSpPr>
          <p:cNvPr id="33806" name="Group 14"/>
          <p:cNvGrpSpPr>
            <a:grpSpLocks/>
          </p:cNvGrpSpPr>
          <p:nvPr/>
        </p:nvGrpSpPr>
        <p:grpSpPr bwMode="auto">
          <a:xfrm>
            <a:off x="1998663" y="6500815"/>
            <a:ext cx="684020" cy="200055"/>
            <a:chOff x="0" y="0"/>
            <a:chExt cx="684292" cy="200988"/>
          </a:xfrm>
        </p:grpSpPr>
        <p:sp>
          <p:nvSpPr>
            <p:cNvPr id="33807" name="Rectangle 15"/>
            <p:cNvSpPr>
              <a:spLocks/>
            </p:cNvSpPr>
            <p:nvPr/>
          </p:nvSpPr>
          <p:spPr bwMode="auto">
            <a:xfrm>
              <a:off x="174975" y="0"/>
              <a:ext cx="509317" cy="2009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lvl1pPr>
                <a:defRPr>
                  <a:solidFill>
                    <a:srgbClr val="000000"/>
                  </a:solidFill>
                  <a:latin typeface="Calibri" charset="0"/>
                  <a:ea typeface="Calibri" charset="0"/>
                  <a:cs typeface="Calibri" charset="0"/>
                  <a:sym typeface="Calibri" charset="0"/>
                </a:defRPr>
              </a:lvl1pPr>
              <a:lvl2pPr>
                <a:defRPr>
                  <a:solidFill>
                    <a:srgbClr val="000000"/>
                  </a:solidFill>
                  <a:latin typeface="Calibri" charset="0"/>
                  <a:ea typeface="Calibri" charset="0"/>
                  <a:cs typeface="Calibri" charset="0"/>
                  <a:sym typeface="Calibri" charset="0"/>
                </a:defRPr>
              </a:lvl2pPr>
              <a:lvl3pPr>
                <a:defRPr>
                  <a:solidFill>
                    <a:srgbClr val="000000"/>
                  </a:solidFill>
                  <a:latin typeface="Calibri" charset="0"/>
                  <a:ea typeface="Calibri" charset="0"/>
                  <a:cs typeface="Calibri" charset="0"/>
                  <a:sym typeface="Calibri" charset="0"/>
                </a:defRPr>
              </a:lvl3pPr>
              <a:lvl4pPr>
                <a:defRPr>
                  <a:solidFill>
                    <a:srgbClr val="000000"/>
                  </a:solidFill>
                  <a:latin typeface="Calibri" charset="0"/>
                  <a:ea typeface="Calibri" charset="0"/>
                  <a:cs typeface="Calibri" charset="0"/>
                  <a:sym typeface="Calibri" charset="0"/>
                </a:defRPr>
              </a:lvl4pPr>
              <a:lvl5pPr>
                <a:defRPr>
                  <a:solidFill>
                    <a:srgbClr val="000000"/>
                  </a:solidFill>
                  <a:latin typeface="Calibri" charset="0"/>
                  <a:ea typeface="Calibri" charset="0"/>
                  <a:cs typeface="Calibri" charset="0"/>
                  <a:sym typeface="Calibri" charset="0"/>
                </a:defRPr>
              </a:lvl5pPr>
              <a:lvl6pPr marL="457200" indent="1828800" fontAlgn="base" hangingPunct="0">
                <a:spcBef>
                  <a:spcPct val="0"/>
                </a:spcBef>
                <a:spcAft>
                  <a:spcPct val="0"/>
                </a:spcAft>
                <a:defRPr>
                  <a:solidFill>
                    <a:srgbClr val="000000"/>
                  </a:solidFill>
                  <a:latin typeface="Calibri" charset="0"/>
                  <a:ea typeface="Calibri" charset="0"/>
                  <a:cs typeface="Calibri" charset="0"/>
                  <a:sym typeface="Calibri" charset="0"/>
                </a:defRPr>
              </a:lvl6pPr>
              <a:lvl7pPr marL="914400" indent="1828800" fontAlgn="base" hangingPunct="0">
                <a:spcBef>
                  <a:spcPct val="0"/>
                </a:spcBef>
                <a:spcAft>
                  <a:spcPct val="0"/>
                </a:spcAft>
                <a:defRPr>
                  <a:solidFill>
                    <a:srgbClr val="000000"/>
                  </a:solidFill>
                  <a:latin typeface="Calibri" charset="0"/>
                  <a:ea typeface="Calibri" charset="0"/>
                  <a:cs typeface="Calibri" charset="0"/>
                  <a:sym typeface="Calibri" charset="0"/>
                </a:defRPr>
              </a:lvl7pPr>
              <a:lvl8pPr marL="1371600" indent="1828800" fontAlgn="base" hangingPunct="0">
                <a:spcBef>
                  <a:spcPct val="0"/>
                </a:spcBef>
                <a:spcAft>
                  <a:spcPct val="0"/>
                </a:spcAft>
                <a:defRPr>
                  <a:solidFill>
                    <a:srgbClr val="000000"/>
                  </a:solidFill>
                  <a:latin typeface="Calibri" charset="0"/>
                  <a:ea typeface="Calibri" charset="0"/>
                  <a:cs typeface="Calibri" charset="0"/>
                  <a:sym typeface="Calibri" charset="0"/>
                </a:defRPr>
              </a:lvl8pPr>
              <a:lvl9pPr marL="1828800" indent="1828800" fontAlgn="base" hangingPunct="0">
                <a:spcBef>
                  <a:spcPct val="0"/>
                </a:spcBef>
                <a:spcAft>
                  <a:spcPct val="0"/>
                </a:spcAft>
                <a:defRPr>
                  <a:solidFill>
                    <a:srgbClr val="000000"/>
                  </a:solidFill>
                  <a:latin typeface="Calibri" charset="0"/>
                  <a:ea typeface="Calibri" charset="0"/>
                  <a:cs typeface="Calibri" charset="0"/>
                  <a:sym typeface="Calibri" charset="0"/>
                </a:defRPr>
              </a:lvl9pPr>
            </a:lstStyle>
            <a:p>
              <a:r>
                <a:rPr lang="it-IT" altLang="it-IT" sz="700"/>
                <a:t>Marta Ruffi</a:t>
              </a:r>
            </a:p>
          </p:txBody>
        </p:sp>
        <p:pic>
          <p:nvPicPr>
            <p:cNvPr id="33808" name="Picture 16" descr="pasted-image.tif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3754"/>
              <a:ext cx="178232" cy="1782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Tree>
    <p:extLst>
      <p:ext uri="{BB962C8B-B14F-4D97-AF65-F5344CB8AC3E}">
        <p14:creationId xmlns:p14="http://schemas.microsoft.com/office/powerpoint/2010/main" val="452899487"/>
      </p:ext>
    </p:extLst>
  </p:cSld>
  <p:clrMapOvr>
    <a:masterClrMapping/>
  </p:clrMapOvr>
  <p:transition spd="med"/>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7" name="Picture 1" descr="metà campo.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387975" y="0"/>
            <a:ext cx="5278438" cy="685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34818" name="Rectangle 2"/>
          <p:cNvSpPr>
            <a:spLocks/>
          </p:cNvSpPr>
          <p:nvPr/>
        </p:nvSpPr>
        <p:spPr bwMode="auto">
          <a:xfrm>
            <a:off x="7832726" y="504825"/>
            <a:ext cx="709613" cy="3693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spAutoFit/>
          </a:bodyPr>
          <a:lstStyle/>
          <a:p>
            <a:r>
              <a:rPr lang="it-IT" altLang="it-IT"/>
              <a:t>GK</a:t>
            </a:r>
          </a:p>
        </p:txBody>
      </p:sp>
      <p:sp>
        <p:nvSpPr>
          <p:cNvPr id="34819" name="AutoShape 3"/>
          <p:cNvSpPr>
            <a:spLocks/>
          </p:cNvSpPr>
          <p:nvPr/>
        </p:nvSpPr>
        <p:spPr bwMode="auto">
          <a:xfrm>
            <a:off x="6521450" y="957263"/>
            <a:ext cx="134938" cy="15081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4035"/>
                </a:moveTo>
                <a:lnTo>
                  <a:pt x="5625" y="0"/>
                </a:lnTo>
                <a:lnTo>
                  <a:pt x="10800" y="5690"/>
                </a:lnTo>
                <a:lnTo>
                  <a:pt x="15975" y="0"/>
                </a:lnTo>
                <a:lnTo>
                  <a:pt x="21600" y="4035"/>
                </a:lnTo>
                <a:lnTo>
                  <a:pt x="15447" y="10800"/>
                </a:lnTo>
                <a:lnTo>
                  <a:pt x="21600" y="17565"/>
                </a:lnTo>
                <a:lnTo>
                  <a:pt x="15975" y="21600"/>
                </a:lnTo>
                <a:lnTo>
                  <a:pt x="10800" y="15910"/>
                </a:lnTo>
                <a:lnTo>
                  <a:pt x="5625" y="21600"/>
                </a:lnTo>
                <a:lnTo>
                  <a:pt x="0" y="17565"/>
                </a:lnTo>
                <a:lnTo>
                  <a:pt x="6153" y="10800"/>
                </a:lnTo>
                <a:close/>
              </a:path>
            </a:pathLst>
          </a:custGeom>
          <a:solidFill>
            <a:srgbClr val="FF00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34820" name="AutoShape 4"/>
          <p:cNvSpPr>
            <a:spLocks/>
          </p:cNvSpPr>
          <p:nvPr/>
        </p:nvSpPr>
        <p:spPr bwMode="auto">
          <a:xfrm>
            <a:off x="6618288" y="1336676"/>
            <a:ext cx="133350" cy="15081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4035"/>
                </a:moveTo>
                <a:lnTo>
                  <a:pt x="5625" y="0"/>
                </a:lnTo>
                <a:lnTo>
                  <a:pt x="10800" y="5690"/>
                </a:lnTo>
                <a:lnTo>
                  <a:pt x="15975" y="0"/>
                </a:lnTo>
                <a:lnTo>
                  <a:pt x="21600" y="4035"/>
                </a:lnTo>
                <a:lnTo>
                  <a:pt x="15447" y="10800"/>
                </a:lnTo>
                <a:lnTo>
                  <a:pt x="21600" y="17565"/>
                </a:lnTo>
                <a:lnTo>
                  <a:pt x="15975" y="21600"/>
                </a:lnTo>
                <a:lnTo>
                  <a:pt x="10800" y="15910"/>
                </a:lnTo>
                <a:lnTo>
                  <a:pt x="5625" y="21600"/>
                </a:lnTo>
                <a:lnTo>
                  <a:pt x="0" y="17565"/>
                </a:lnTo>
                <a:lnTo>
                  <a:pt x="6153" y="10800"/>
                </a:lnTo>
                <a:close/>
              </a:path>
            </a:pathLst>
          </a:custGeom>
          <a:solidFill>
            <a:srgbClr val="FF00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34821" name="AutoShape 5"/>
          <p:cNvSpPr>
            <a:spLocks/>
          </p:cNvSpPr>
          <p:nvPr/>
        </p:nvSpPr>
        <p:spPr bwMode="auto">
          <a:xfrm>
            <a:off x="6880225" y="1573213"/>
            <a:ext cx="133350" cy="15081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4035"/>
                </a:moveTo>
                <a:lnTo>
                  <a:pt x="5625" y="0"/>
                </a:lnTo>
                <a:lnTo>
                  <a:pt x="10800" y="5690"/>
                </a:lnTo>
                <a:lnTo>
                  <a:pt x="15975" y="0"/>
                </a:lnTo>
                <a:lnTo>
                  <a:pt x="21600" y="4035"/>
                </a:lnTo>
                <a:lnTo>
                  <a:pt x="15447" y="10800"/>
                </a:lnTo>
                <a:lnTo>
                  <a:pt x="21600" y="17565"/>
                </a:lnTo>
                <a:lnTo>
                  <a:pt x="15975" y="21600"/>
                </a:lnTo>
                <a:lnTo>
                  <a:pt x="10800" y="15910"/>
                </a:lnTo>
                <a:lnTo>
                  <a:pt x="5625" y="21600"/>
                </a:lnTo>
                <a:lnTo>
                  <a:pt x="0" y="17565"/>
                </a:lnTo>
                <a:lnTo>
                  <a:pt x="6153" y="10800"/>
                </a:lnTo>
                <a:close/>
              </a:path>
            </a:pathLst>
          </a:custGeom>
          <a:solidFill>
            <a:srgbClr val="FF00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34822" name="AutoShape 6"/>
          <p:cNvSpPr>
            <a:spLocks/>
          </p:cNvSpPr>
          <p:nvPr/>
        </p:nvSpPr>
        <p:spPr bwMode="auto">
          <a:xfrm>
            <a:off x="7070725" y="1814513"/>
            <a:ext cx="134938" cy="15081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4035"/>
                </a:moveTo>
                <a:lnTo>
                  <a:pt x="5625" y="0"/>
                </a:lnTo>
                <a:lnTo>
                  <a:pt x="10800" y="5690"/>
                </a:lnTo>
                <a:lnTo>
                  <a:pt x="15975" y="0"/>
                </a:lnTo>
                <a:lnTo>
                  <a:pt x="21600" y="4035"/>
                </a:lnTo>
                <a:lnTo>
                  <a:pt x="15447" y="10800"/>
                </a:lnTo>
                <a:lnTo>
                  <a:pt x="21600" y="17565"/>
                </a:lnTo>
                <a:lnTo>
                  <a:pt x="15975" y="21600"/>
                </a:lnTo>
                <a:lnTo>
                  <a:pt x="10800" y="15910"/>
                </a:lnTo>
                <a:lnTo>
                  <a:pt x="5625" y="21600"/>
                </a:lnTo>
                <a:lnTo>
                  <a:pt x="0" y="17565"/>
                </a:lnTo>
                <a:lnTo>
                  <a:pt x="6153" y="10800"/>
                </a:lnTo>
                <a:close/>
              </a:path>
            </a:pathLst>
          </a:custGeom>
          <a:solidFill>
            <a:srgbClr val="FF00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34823" name="AutoShape 7"/>
          <p:cNvSpPr>
            <a:spLocks/>
          </p:cNvSpPr>
          <p:nvPr/>
        </p:nvSpPr>
        <p:spPr bwMode="auto">
          <a:xfrm>
            <a:off x="7439025" y="2043113"/>
            <a:ext cx="134938" cy="15081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4035"/>
                </a:moveTo>
                <a:lnTo>
                  <a:pt x="5625" y="0"/>
                </a:lnTo>
                <a:lnTo>
                  <a:pt x="10800" y="5690"/>
                </a:lnTo>
                <a:lnTo>
                  <a:pt x="15975" y="0"/>
                </a:lnTo>
                <a:lnTo>
                  <a:pt x="21600" y="4035"/>
                </a:lnTo>
                <a:lnTo>
                  <a:pt x="15447" y="10800"/>
                </a:lnTo>
                <a:lnTo>
                  <a:pt x="21600" y="17565"/>
                </a:lnTo>
                <a:lnTo>
                  <a:pt x="15975" y="21600"/>
                </a:lnTo>
                <a:lnTo>
                  <a:pt x="10800" y="15910"/>
                </a:lnTo>
                <a:lnTo>
                  <a:pt x="5625" y="21600"/>
                </a:lnTo>
                <a:lnTo>
                  <a:pt x="0" y="17565"/>
                </a:lnTo>
                <a:lnTo>
                  <a:pt x="6153" y="10800"/>
                </a:lnTo>
                <a:close/>
              </a:path>
            </a:pathLst>
          </a:custGeom>
          <a:solidFill>
            <a:srgbClr val="FF00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34824" name="AutoShape 8"/>
          <p:cNvSpPr>
            <a:spLocks/>
          </p:cNvSpPr>
          <p:nvPr/>
        </p:nvSpPr>
        <p:spPr bwMode="auto">
          <a:xfrm>
            <a:off x="7874000" y="2160588"/>
            <a:ext cx="134938" cy="15081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4035"/>
                </a:moveTo>
                <a:lnTo>
                  <a:pt x="5625" y="0"/>
                </a:lnTo>
                <a:lnTo>
                  <a:pt x="10800" y="5690"/>
                </a:lnTo>
                <a:lnTo>
                  <a:pt x="15975" y="0"/>
                </a:lnTo>
                <a:lnTo>
                  <a:pt x="21600" y="4035"/>
                </a:lnTo>
                <a:lnTo>
                  <a:pt x="15447" y="10800"/>
                </a:lnTo>
                <a:lnTo>
                  <a:pt x="21600" y="17565"/>
                </a:lnTo>
                <a:lnTo>
                  <a:pt x="15975" y="21600"/>
                </a:lnTo>
                <a:lnTo>
                  <a:pt x="10800" y="15910"/>
                </a:lnTo>
                <a:lnTo>
                  <a:pt x="5625" y="21600"/>
                </a:lnTo>
                <a:lnTo>
                  <a:pt x="0" y="17565"/>
                </a:lnTo>
                <a:lnTo>
                  <a:pt x="6153" y="10800"/>
                </a:lnTo>
                <a:close/>
              </a:path>
            </a:pathLst>
          </a:custGeom>
          <a:solidFill>
            <a:srgbClr val="FF00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34825" name="AutoShape 9"/>
          <p:cNvSpPr>
            <a:spLocks/>
          </p:cNvSpPr>
          <p:nvPr/>
        </p:nvSpPr>
        <p:spPr bwMode="auto">
          <a:xfrm>
            <a:off x="8378825" y="2043113"/>
            <a:ext cx="134938" cy="15081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4035"/>
                </a:moveTo>
                <a:lnTo>
                  <a:pt x="5625" y="0"/>
                </a:lnTo>
                <a:lnTo>
                  <a:pt x="10800" y="5690"/>
                </a:lnTo>
                <a:lnTo>
                  <a:pt x="15975" y="0"/>
                </a:lnTo>
                <a:lnTo>
                  <a:pt x="21600" y="4035"/>
                </a:lnTo>
                <a:lnTo>
                  <a:pt x="15447" y="10800"/>
                </a:lnTo>
                <a:lnTo>
                  <a:pt x="21600" y="17565"/>
                </a:lnTo>
                <a:lnTo>
                  <a:pt x="15975" y="21600"/>
                </a:lnTo>
                <a:lnTo>
                  <a:pt x="10800" y="15910"/>
                </a:lnTo>
                <a:lnTo>
                  <a:pt x="5625" y="21600"/>
                </a:lnTo>
                <a:lnTo>
                  <a:pt x="0" y="17565"/>
                </a:lnTo>
                <a:lnTo>
                  <a:pt x="6153" y="10800"/>
                </a:lnTo>
                <a:close/>
              </a:path>
            </a:pathLst>
          </a:custGeom>
          <a:solidFill>
            <a:srgbClr val="FF00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34826" name="AutoShape 10"/>
          <p:cNvSpPr>
            <a:spLocks/>
          </p:cNvSpPr>
          <p:nvPr/>
        </p:nvSpPr>
        <p:spPr bwMode="auto">
          <a:xfrm>
            <a:off x="8859838" y="1804988"/>
            <a:ext cx="133350" cy="152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4035"/>
                </a:moveTo>
                <a:lnTo>
                  <a:pt x="5625" y="0"/>
                </a:lnTo>
                <a:lnTo>
                  <a:pt x="10800" y="5690"/>
                </a:lnTo>
                <a:lnTo>
                  <a:pt x="15975" y="0"/>
                </a:lnTo>
                <a:lnTo>
                  <a:pt x="21600" y="4035"/>
                </a:lnTo>
                <a:lnTo>
                  <a:pt x="15447" y="10800"/>
                </a:lnTo>
                <a:lnTo>
                  <a:pt x="21600" y="17565"/>
                </a:lnTo>
                <a:lnTo>
                  <a:pt x="15975" y="21600"/>
                </a:lnTo>
                <a:lnTo>
                  <a:pt x="10800" y="15910"/>
                </a:lnTo>
                <a:lnTo>
                  <a:pt x="5625" y="21600"/>
                </a:lnTo>
                <a:lnTo>
                  <a:pt x="0" y="17565"/>
                </a:lnTo>
                <a:lnTo>
                  <a:pt x="6153" y="10800"/>
                </a:lnTo>
                <a:close/>
              </a:path>
            </a:pathLst>
          </a:custGeom>
          <a:solidFill>
            <a:srgbClr val="FF00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34827" name="AutoShape 11"/>
          <p:cNvSpPr>
            <a:spLocks/>
          </p:cNvSpPr>
          <p:nvPr/>
        </p:nvSpPr>
        <p:spPr bwMode="auto">
          <a:xfrm>
            <a:off x="9050339" y="1455738"/>
            <a:ext cx="134937" cy="15081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4035"/>
                </a:moveTo>
                <a:lnTo>
                  <a:pt x="5625" y="0"/>
                </a:lnTo>
                <a:lnTo>
                  <a:pt x="10800" y="5690"/>
                </a:lnTo>
                <a:lnTo>
                  <a:pt x="15975" y="0"/>
                </a:lnTo>
                <a:lnTo>
                  <a:pt x="21600" y="4035"/>
                </a:lnTo>
                <a:lnTo>
                  <a:pt x="15447" y="10800"/>
                </a:lnTo>
                <a:lnTo>
                  <a:pt x="21600" y="17565"/>
                </a:lnTo>
                <a:lnTo>
                  <a:pt x="15975" y="21600"/>
                </a:lnTo>
                <a:lnTo>
                  <a:pt x="10800" y="15910"/>
                </a:lnTo>
                <a:lnTo>
                  <a:pt x="5625" y="21600"/>
                </a:lnTo>
                <a:lnTo>
                  <a:pt x="0" y="17565"/>
                </a:lnTo>
                <a:lnTo>
                  <a:pt x="6153" y="10800"/>
                </a:lnTo>
                <a:close/>
              </a:path>
            </a:pathLst>
          </a:custGeom>
          <a:solidFill>
            <a:srgbClr val="FF00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34828" name="AutoShape 12"/>
          <p:cNvSpPr>
            <a:spLocks/>
          </p:cNvSpPr>
          <p:nvPr/>
        </p:nvSpPr>
        <p:spPr bwMode="auto">
          <a:xfrm>
            <a:off x="9269413" y="1074738"/>
            <a:ext cx="133350" cy="152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4035"/>
                </a:moveTo>
                <a:lnTo>
                  <a:pt x="5625" y="0"/>
                </a:lnTo>
                <a:lnTo>
                  <a:pt x="10800" y="5690"/>
                </a:lnTo>
                <a:lnTo>
                  <a:pt x="15975" y="0"/>
                </a:lnTo>
                <a:lnTo>
                  <a:pt x="21600" y="4035"/>
                </a:lnTo>
                <a:lnTo>
                  <a:pt x="15447" y="10800"/>
                </a:lnTo>
                <a:lnTo>
                  <a:pt x="21600" y="17565"/>
                </a:lnTo>
                <a:lnTo>
                  <a:pt x="15975" y="21600"/>
                </a:lnTo>
                <a:lnTo>
                  <a:pt x="10800" y="15910"/>
                </a:lnTo>
                <a:lnTo>
                  <a:pt x="5625" y="21600"/>
                </a:lnTo>
                <a:lnTo>
                  <a:pt x="0" y="17565"/>
                </a:lnTo>
                <a:lnTo>
                  <a:pt x="6153" y="10800"/>
                </a:lnTo>
                <a:close/>
              </a:path>
            </a:pathLst>
          </a:custGeom>
          <a:solidFill>
            <a:srgbClr val="FF00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34829" name="Line 13"/>
          <p:cNvSpPr>
            <a:spLocks noChangeShapeType="1"/>
          </p:cNvSpPr>
          <p:nvPr/>
        </p:nvSpPr>
        <p:spPr bwMode="auto">
          <a:xfrm flipV="1">
            <a:off x="6780214" y="641351"/>
            <a:ext cx="630237" cy="390525"/>
          </a:xfrm>
          <a:prstGeom prst="line">
            <a:avLst/>
          </a:prstGeom>
          <a:noFill/>
          <a:ln w="25400" cap="flat" cmpd="sng">
            <a:solidFill>
              <a:srgbClr val="000000"/>
            </a:solidFill>
            <a:prstDash val="solid"/>
            <a:round/>
            <a:headEnd type="none" w="med" len="med"/>
            <a:tailEnd type="triangle" w="med" len="med"/>
          </a:ln>
          <a:effectLst>
            <a:outerShdw blurRad="38100" dist="20000" dir="5400000" algn="ctr" rotWithShape="0">
              <a:srgbClr val="000000">
                <a:alpha val="37999"/>
              </a:srgbClr>
            </a:outerShdw>
          </a:effectLst>
          <a:extLst>
            <a:ext uri="{909E8E84-426E-40DD-AFC4-6F175D3DCCD1}">
              <a14:hiddenFill xmlns:a14="http://schemas.microsoft.com/office/drawing/2010/main">
                <a:noFill/>
              </a14:hiddenFill>
            </a:ext>
          </a:extLst>
        </p:spPr>
        <p:txBody>
          <a:bodyPr lIns="45720" rIns="45720"/>
          <a:lstStyle/>
          <a:p>
            <a:endParaRPr lang="it-IT" altLang="it-IT"/>
          </a:p>
        </p:txBody>
      </p:sp>
      <p:sp>
        <p:nvSpPr>
          <p:cNvPr id="34830" name="Line 14"/>
          <p:cNvSpPr>
            <a:spLocks noChangeShapeType="1"/>
          </p:cNvSpPr>
          <p:nvPr/>
        </p:nvSpPr>
        <p:spPr bwMode="auto">
          <a:xfrm flipV="1">
            <a:off x="6932614" y="793751"/>
            <a:ext cx="630237" cy="390525"/>
          </a:xfrm>
          <a:prstGeom prst="line">
            <a:avLst/>
          </a:prstGeom>
          <a:noFill/>
          <a:ln w="25400" cap="flat" cmpd="sng">
            <a:solidFill>
              <a:srgbClr val="000000"/>
            </a:solidFill>
            <a:prstDash val="solid"/>
            <a:round/>
            <a:headEnd type="none" w="med" len="med"/>
            <a:tailEnd type="triangle" w="med" len="med"/>
          </a:ln>
          <a:effectLst>
            <a:outerShdw blurRad="38100" dist="20000" dir="5400000" algn="ctr" rotWithShape="0">
              <a:srgbClr val="000000">
                <a:alpha val="37999"/>
              </a:srgbClr>
            </a:outerShdw>
          </a:effectLst>
          <a:extLst>
            <a:ext uri="{909E8E84-426E-40DD-AFC4-6F175D3DCCD1}">
              <a14:hiddenFill xmlns:a14="http://schemas.microsoft.com/office/drawing/2010/main">
                <a:noFill/>
              </a14:hiddenFill>
            </a:ext>
          </a:extLst>
        </p:spPr>
        <p:txBody>
          <a:bodyPr lIns="45720" rIns="45720"/>
          <a:lstStyle/>
          <a:p>
            <a:endParaRPr lang="it-IT" altLang="it-IT"/>
          </a:p>
        </p:txBody>
      </p:sp>
      <p:sp>
        <p:nvSpPr>
          <p:cNvPr id="34831" name="Line 15"/>
          <p:cNvSpPr>
            <a:spLocks noChangeShapeType="1"/>
          </p:cNvSpPr>
          <p:nvPr/>
        </p:nvSpPr>
        <p:spPr bwMode="auto">
          <a:xfrm flipV="1">
            <a:off x="7085014" y="946151"/>
            <a:ext cx="630237" cy="390525"/>
          </a:xfrm>
          <a:prstGeom prst="line">
            <a:avLst/>
          </a:prstGeom>
          <a:noFill/>
          <a:ln w="25400" cap="flat" cmpd="sng">
            <a:solidFill>
              <a:srgbClr val="000000"/>
            </a:solidFill>
            <a:prstDash val="solid"/>
            <a:round/>
            <a:headEnd type="none" w="med" len="med"/>
            <a:tailEnd type="triangle" w="med" len="med"/>
          </a:ln>
          <a:effectLst>
            <a:outerShdw blurRad="38100" dist="20000" dir="5400000" algn="ctr" rotWithShape="0">
              <a:srgbClr val="000000">
                <a:alpha val="37999"/>
              </a:srgbClr>
            </a:outerShdw>
          </a:effectLst>
          <a:extLst>
            <a:ext uri="{909E8E84-426E-40DD-AFC4-6F175D3DCCD1}">
              <a14:hiddenFill xmlns:a14="http://schemas.microsoft.com/office/drawing/2010/main">
                <a:noFill/>
              </a14:hiddenFill>
            </a:ext>
          </a:extLst>
        </p:spPr>
        <p:txBody>
          <a:bodyPr lIns="45720" rIns="45720"/>
          <a:lstStyle/>
          <a:p>
            <a:endParaRPr lang="it-IT" altLang="it-IT"/>
          </a:p>
        </p:txBody>
      </p:sp>
      <p:sp>
        <p:nvSpPr>
          <p:cNvPr id="34832" name="Line 16"/>
          <p:cNvSpPr>
            <a:spLocks noChangeShapeType="1"/>
          </p:cNvSpPr>
          <p:nvPr/>
        </p:nvSpPr>
        <p:spPr bwMode="auto">
          <a:xfrm flipV="1">
            <a:off x="7237414" y="1098551"/>
            <a:ext cx="630237" cy="390525"/>
          </a:xfrm>
          <a:prstGeom prst="line">
            <a:avLst/>
          </a:prstGeom>
          <a:noFill/>
          <a:ln w="25400" cap="flat" cmpd="sng">
            <a:solidFill>
              <a:srgbClr val="000000"/>
            </a:solidFill>
            <a:prstDash val="solid"/>
            <a:round/>
            <a:headEnd type="none" w="med" len="med"/>
            <a:tailEnd type="triangle" w="med" len="med"/>
          </a:ln>
          <a:effectLst>
            <a:outerShdw blurRad="38100" dist="20000" dir="5400000" algn="ctr" rotWithShape="0">
              <a:srgbClr val="000000">
                <a:alpha val="37999"/>
              </a:srgbClr>
            </a:outerShdw>
          </a:effectLst>
          <a:extLst>
            <a:ext uri="{909E8E84-426E-40DD-AFC4-6F175D3DCCD1}">
              <a14:hiddenFill xmlns:a14="http://schemas.microsoft.com/office/drawing/2010/main">
                <a:noFill/>
              </a14:hiddenFill>
            </a:ext>
          </a:extLst>
        </p:spPr>
        <p:txBody>
          <a:bodyPr lIns="45720" rIns="45720"/>
          <a:lstStyle/>
          <a:p>
            <a:endParaRPr lang="it-IT" altLang="it-IT"/>
          </a:p>
        </p:txBody>
      </p:sp>
      <p:sp>
        <p:nvSpPr>
          <p:cNvPr id="34833" name="Line 17"/>
          <p:cNvSpPr>
            <a:spLocks noChangeShapeType="1"/>
          </p:cNvSpPr>
          <p:nvPr/>
        </p:nvSpPr>
        <p:spPr bwMode="auto">
          <a:xfrm flipV="1">
            <a:off x="7389814" y="1250951"/>
            <a:ext cx="630237" cy="390525"/>
          </a:xfrm>
          <a:prstGeom prst="line">
            <a:avLst/>
          </a:prstGeom>
          <a:noFill/>
          <a:ln w="25400" cap="flat" cmpd="sng">
            <a:solidFill>
              <a:srgbClr val="000000"/>
            </a:solidFill>
            <a:prstDash val="solid"/>
            <a:round/>
            <a:headEnd type="none" w="med" len="med"/>
            <a:tailEnd type="triangle" w="med" len="med"/>
          </a:ln>
          <a:effectLst>
            <a:outerShdw blurRad="38100" dist="20000" dir="5400000" algn="ctr" rotWithShape="0">
              <a:srgbClr val="000000">
                <a:alpha val="37999"/>
              </a:srgbClr>
            </a:outerShdw>
          </a:effectLst>
          <a:extLst>
            <a:ext uri="{909E8E84-426E-40DD-AFC4-6F175D3DCCD1}">
              <a14:hiddenFill xmlns:a14="http://schemas.microsoft.com/office/drawing/2010/main">
                <a:noFill/>
              </a14:hiddenFill>
            </a:ext>
          </a:extLst>
        </p:spPr>
        <p:txBody>
          <a:bodyPr lIns="45720" rIns="45720"/>
          <a:lstStyle/>
          <a:p>
            <a:endParaRPr lang="it-IT" altLang="it-IT"/>
          </a:p>
        </p:txBody>
      </p:sp>
      <p:sp>
        <p:nvSpPr>
          <p:cNvPr id="34834" name="Line 18"/>
          <p:cNvSpPr>
            <a:spLocks noChangeShapeType="1"/>
          </p:cNvSpPr>
          <p:nvPr/>
        </p:nvSpPr>
        <p:spPr bwMode="auto">
          <a:xfrm flipV="1">
            <a:off x="7602539" y="1336676"/>
            <a:ext cx="530225" cy="582613"/>
          </a:xfrm>
          <a:prstGeom prst="line">
            <a:avLst/>
          </a:prstGeom>
          <a:noFill/>
          <a:ln w="25400" cap="flat" cmpd="sng">
            <a:solidFill>
              <a:srgbClr val="000000"/>
            </a:solidFill>
            <a:prstDash val="solid"/>
            <a:round/>
            <a:headEnd type="none" w="med" len="med"/>
            <a:tailEnd type="triangle" w="med" len="med"/>
          </a:ln>
          <a:effectLst>
            <a:outerShdw blurRad="38100" dist="20000" dir="5400000" algn="ctr" rotWithShape="0">
              <a:srgbClr val="000000">
                <a:alpha val="37999"/>
              </a:srgbClr>
            </a:outerShdw>
          </a:effectLst>
          <a:extLst>
            <a:ext uri="{909E8E84-426E-40DD-AFC4-6F175D3DCCD1}">
              <a14:hiddenFill xmlns:a14="http://schemas.microsoft.com/office/drawing/2010/main">
                <a:noFill/>
              </a14:hiddenFill>
            </a:ext>
          </a:extLst>
        </p:spPr>
        <p:txBody>
          <a:bodyPr lIns="45720" rIns="45720"/>
          <a:lstStyle/>
          <a:p>
            <a:endParaRPr lang="it-IT" altLang="it-IT"/>
          </a:p>
        </p:txBody>
      </p:sp>
      <p:sp>
        <p:nvSpPr>
          <p:cNvPr id="34835" name="Line 19"/>
          <p:cNvSpPr>
            <a:spLocks noChangeShapeType="1"/>
          </p:cNvSpPr>
          <p:nvPr/>
        </p:nvSpPr>
        <p:spPr bwMode="auto">
          <a:xfrm flipV="1">
            <a:off x="7912101" y="1336676"/>
            <a:ext cx="220663" cy="703263"/>
          </a:xfrm>
          <a:prstGeom prst="line">
            <a:avLst/>
          </a:prstGeom>
          <a:noFill/>
          <a:ln w="25400" cap="flat" cmpd="sng">
            <a:solidFill>
              <a:srgbClr val="000000"/>
            </a:solidFill>
            <a:prstDash val="solid"/>
            <a:round/>
            <a:headEnd type="none" w="med" len="med"/>
            <a:tailEnd type="triangle" w="med" len="med"/>
          </a:ln>
          <a:effectLst>
            <a:outerShdw blurRad="38100" dist="20000" dir="5400000" algn="ctr" rotWithShape="0">
              <a:srgbClr val="000000">
                <a:alpha val="37999"/>
              </a:srgbClr>
            </a:outerShdw>
          </a:effectLst>
          <a:extLst>
            <a:ext uri="{909E8E84-426E-40DD-AFC4-6F175D3DCCD1}">
              <a14:hiddenFill xmlns:a14="http://schemas.microsoft.com/office/drawing/2010/main">
                <a:noFill/>
              </a14:hiddenFill>
            </a:ext>
          </a:extLst>
        </p:spPr>
        <p:txBody>
          <a:bodyPr lIns="45720" rIns="45720"/>
          <a:lstStyle/>
          <a:p>
            <a:endParaRPr lang="it-IT" altLang="it-IT"/>
          </a:p>
        </p:txBody>
      </p:sp>
      <p:sp>
        <p:nvSpPr>
          <p:cNvPr id="34836" name="Rectangle 20"/>
          <p:cNvSpPr>
            <a:spLocks/>
          </p:cNvSpPr>
          <p:nvPr/>
        </p:nvSpPr>
        <p:spPr bwMode="auto">
          <a:xfrm>
            <a:off x="1809751" y="641351"/>
            <a:ext cx="3578225" cy="440120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spAutoFit/>
          </a:bodyPr>
          <a:lstStyle>
            <a:lvl1pPr marL="76200" indent="-76200">
              <a:defRPr>
                <a:solidFill>
                  <a:srgbClr val="000000"/>
                </a:solidFill>
                <a:latin typeface="Calibri" charset="0"/>
                <a:ea typeface="Calibri" charset="0"/>
                <a:cs typeface="Calibri" charset="0"/>
                <a:sym typeface="Calibri" charset="0"/>
              </a:defRPr>
            </a:lvl1pPr>
            <a:lvl2pPr>
              <a:defRPr>
                <a:solidFill>
                  <a:srgbClr val="000000"/>
                </a:solidFill>
                <a:latin typeface="Calibri" charset="0"/>
                <a:ea typeface="Calibri" charset="0"/>
                <a:cs typeface="Calibri" charset="0"/>
                <a:sym typeface="Calibri" charset="0"/>
              </a:defRPr>
            </a:lvl2pPr>
            <a:lvl3pPr>
              <a:defRPr>
                <a:solidFill>
                  <a:srgbClr val="000000"/>
                </a:solidFill>
                <a:latin typeface="Calibri" charset="0"/>
                <a:ea typeface="Calibri" charset="0"/>
                <a:cs typeface="Calibri" charset="0"/>
                <a:sym typeface="Calibri" charset="0"/>
              </a:defRPr>
            </a:lvl3pPr>
            <a:lvl4pPr>
              <a:defRPr>
                <a:solidFill>
                  <a:srgbClr val="000000"/>
                </a:solidFill>
                <a:latin typeface="Calibri" charset="0"/>
                <a:ea typeface="Calibri" charset="0"/>
                <a:cs typeface="Calibri" charset="0"/>
                <a:sym typeface="Calibri" charset="0"/>
              </a:defRPr>
            </a:lvl4pPr>
            <a:lvl5pPr>
              <a:defRPr>
                <a:solidFill>
                  <a:srgbClr val="000000"/>
                </a:solidFill>
                <a:latin typeface="Calibri" charset="0"/>
                <a:ea typeface="Calibri" charset="0"/>
                <a:cs typeface="Calibri" charset="0"/>
                <a:sym typeface="Calibri" charset="0"/>
              </a:defRPr>
            </a:lvl5pPr>
            <a:lvl6pPr marL="457200" indent="1828800" defTabSz="457200" fontAlgn="base" hangingPunct="0">
              <a:spcBef>
                <a:spcPct val="0"/>
              </a:spcBef>
              <a:spcAft>
                <a:spcPct val="0"/>
              </a:spcAft>
              <a:defRPr>
                <a:solidFill>
                  <a:srgbClr val="000000"/>
                </a:solidFill>
                <a:latin typeface="Calibri" charset="0"/>
                <a:ea typeface="Calibri" charset="0"/>
                <a:cs typeface="Calibri" charset="0"/>
                <a:sym typeface="Calibri" charset="0"/>
              </a:defRPr>
            </a:lvl6pPr>
            <a:lvl7pPr marL="914400" indent="1828800" defTabSz="457200" fontAlgn="base" hangingPunct="0">
              <a:spcBef>
                <a:spcPct val="0"/>
              </a:spcBef>
              <a:spcAft>
                <a:spcPct val="0"/>
              </a:spcAft>
              <a:defRPr>
                <a:solidFill>
                  <a:srgbClr val="000000"/>
                </a:solidFill>
                <a:latin typeface="Calibri" charset="0"/>
                <a:ea typeface="Calibri" charset="0"/>
                <a:cs typeface="Calibri" charset="0"/>
                <a:sym typeface="Calibri" charset="0"/>
              </a:defRPr>
            </a:lvl7pPr>
            <a:lvl8pPr marL="1371600" indent="1828800" defTabSz="457200" fontAlgn="base" hangingPunct="0">
              <a:spcBef>
                <a:spcPct val="0"/>
              </a:spcBef>
              <a:spcAft>
                <a:spcPct val="0"/>
              </a:spcAft>
              <a:defRPr>
                <a:solidFill>
                  <a:srgbClr val="000000"/>
                </a:solidFill>
                <a:latin typeface="Calibri" charset="0"/>
                <a:ea typeface="Calibri" charset="0"/>
                <a:cs typeface="Calibri" charset="0"/>
                <a:sym typeface="Calibri" charset="0"/>
              </a:defRPr>
            </a:lvl8pPr>
            <a:lvl9pPr marL="1828800" indent="1828800" defTabSz="457200" fontAlgn="base" hangingPunct="0">
              <a:spcBef>
                <a:spcPct val="0"/>
              </a:spcBef>
              <a:spcAft>
                <a:spcPct val="0"/>
              </a:spcAft>
              <a:defRPr>
                <a:solidFill>
                  <a:srgbClr val="000000"/>
                </a:solidFill>
                <a:latin typeface="Calibri" charset="0"/>
                <a:ea typeface="Calibri" charset="0"/>
                <a:cs typeface="Calibri" charset="0"/>
                <a:sym typeface="Calibri" charset="0"/>
              </a:defRPr>
            </a:lvl9pPr>
          </a:lstStyle>
          <a:p>
            <a:r>
              <a:rPr lang="it-IT" altLang="it-IT" sz="2000">
                <a:solidFill>
                  <a:srgbClr val="FF0000"/>
                </a:solidFill>
              </a:rPr>
              <a:t>GAME PHASE</a:t>
            </a:r>
          </a:p>
          <a:p>
            <a:endParaRPr lang="it-IT" altLang="it-IT" sz="2000">
              <a:solidFill>
                <a:srgbClr val="FF0000"/>
              </a:solidFill>
            </a:endParaRPr>
          </a:p>
          <a:p>
            <a:r>
              <a:rPr lang="it-IT" altLang="it-IT" sz="2000">
                <a:solidFill>
                  <a:srgbClr val="FF0000"/>
                </a:solidFill>
              </a:rPr>
              <a:t>EXERCISE N°8 FOR THE GK</a:t>
            </a:r>
          </a:p>
          <a:p>
            <a:endParaRPr lang="it-IT" altLang="it-IT" sz="2000">
              <a:solidFill>
                <a:srgbClr val="FF0000"/>
              </a:solidFill>
            </a:endParaRPr>
          </a:p>
          <a:p>
            <a:r>
              <a:rPr lang="it-IT" altLang="it-IT" sz="2000"/>
              <a:t>Ten players are positioned on the edge of the shooting . Each player has 10 balls and one by one they pull towards the goalkeeper .</a:t>
            </a:r>
          </a:p>
          <a:p>
            <a:endParaRPr lang="it-IT" altLang="it-IT" sz="2000">
              <a:solidFill>
                <a:srgbClr val="FF0000"/>
              </a:solidFill>
            </a:endParaRPr>
          </a:p>
          <a:p>
            <a:r>
              <a:rPr lang="it-IT" altLang="it-IT" sz="2000">
                <a:solidFill>
                  <a:srgbClr val="FF0000"/>
                </a:solidFill>
              </a:rPr>
              <a:t>SKILL AQUISITION:</a:t>
            </a:r>
          </a:p>
          <a:p>
            <a:pPr>
              <a:buSzPct val="100000"/>
              <a:buFontTx/>
              <a:buChar char="-"/>
            </a:pPr>
            <a:r>
              <a:rPr lang="it-IT" altLang="it-IT" sz="2000"/>
              <a:t>Drive, push, reverse hit, sweep hit.</a:t>
            </a:r>
          </a:p>
          <a:p>
            <a:pPr>
              <a:buSzPct val="100000"/>
              <a:buFontTx/>
              <a:buChar char="-"/>
            </a:pPr>
            <a:r>
              <a:rPr lang="it-IT" altLang="it-IT" sz="2000"/>
              <a:t>Placement of the goalkeeper</a:t>
            </a:r>
          </a:p>
        </p:txBody>
      </p:sp>
      <p:grpSp>
        <p:nvGrpSpPr>
          <p:cNvPr id="34837" name="Group 21"/>
          <p:cNvGrpSpPr>
            <a:grpSpLocks/>
          </p:cNvGrpSpPr>
          <p:nvPr/>
        </p:nvGrpSpPr>
        <p:grpSpPr bwMode="auto">
          <a:xfrm>
            <a:off x="1998663" y="6500815"/>
            <a:ext cx="684020" cy="200055"/>
            <a:chOff x="0" y="0"/>
            <a:chExt cx="684292" cy="200988"/>
          </a:xfrm>
        </p:grpSpPr>
        <p:sp>
          <p:nvSpPr>
            <p:cNvPr id="34838" name="Rectangle 22"/>
            <p:cNvSpPr>
              <a:spLocks/>
            </p:cNvSpPr>
            <p:nvPr/>
          </p:nvSpPr>
          <p:spPr bwMode="auto">
            <a:xfrm>
              <a:off x="174975" y="0"/>
              <a:ext cx="509317" cy="2009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lvl1pPr>
                <a:defRPr>
                  <a:solidFill>
                    <a:srgbClr val="000000"/>
                  </a:solidFill>
                  <a:latin typeface="Calibri" charset="0"/>
                  <a:ea typeface="Calibri" charset="0"/>
                  <a:cs typeface="Calibri" charset="0"/>
                  <a:sym typeface="Calibri" charset="0"/>
                </a:defRPr>
              </a:lvl1pPr>
              <a:lvl2pPr>
                <a:defRPr>
                  <a:solidFill>
                    <a:srgbClr val="000000"/>
                  </a:solidFill>
                  <a:latin typeface="Calibri" charset="0"/>
                  <a:ea typeface="Calibri" charset="0"/>
                  <a:cs typeface="Calibri" charset="0"/>
                  <a:sym typeface="Calibri" charset="0"/>
                </a:defRPr>
              </a:lvl2pPr>
              <a:lvl3pPr>
                <a:defRPr>
                  <a:solidFill>
                    <a:srgbClr val="000000"/>
                  </a:solidFill>
                  <a:latin typeface="Calibri" charset="0"/>
                  <a:ea typeface="Calibri" charset="0"/>
                  <a:cs typeface="Calibri" charset="0"/>
                  <a:sym typeface="Calibri" charset="0"/>
                </a:defRPr>
              </a:lvl3pPr>
              <a:lvl4pPr>
                <a:defRPr>
                  <a:solidFill>
                    <a:srgbClr val="000000"/>
                  </a:solidFill>
                  <a:latin typeface="Calibri" charset="0"/>
                  <a:ea typeface="Calibri" charset="0"/>
                  <a:cs typeface="Calibri" charset="0"/>
                  <a:sym typeface="Calibri" charset="0"/>
                </a:defRPr>
              </a:lvl4pPr>
              <a:lvl5pPr>
                <a:defRPr>
                  <a:solidFill>
                    <a:srgbClr val="000000"/>
                  </a:solidFill>
                  <a:latin typeface="Calibri" charset="0"/>
                  <a:ea typeface="Calibri" charset="0"/>
                  <a:cs typeface="Calibri" charset="0"/>
                  <a:sym typeface="Calibri" charset="0"/>
                </a:defRPr>
              </a:lvl5pPr>
              <a:lvl6pPr marL="457200" indent="1828800" fontAlgn="base" hangingPunct="0">
                <a:spcBef>
                  <a:spcPct val="0"/>
                </a:spcBef>
                <a:spcAft>
                  <a:spcPct val="0"/>
                </a:spcAft>
                <a:defRPr>
                  <a:solidFill>
                    <a:srgbClr val="000000"/>
                  </a:solidFill>
                  <a:latin typeface="Calibri" charset="0"/>
                  <a:ea typeface="Calibri" charset="0"/>
                  <a:cs typeface="Calibri" charset="0"/>
                  <a:sym typeface="Calibri" charset="0"/>
                </a:defRPr>
              </a:lvl6pPr>
              <a:lvl7pPr marL="914400" indent="1828800" fontAlgn="base" hangingPunct="0">
                <a:spcBef>
                  <a:spcPct val="0"/>
                </a:spcBef>
                <a:spcAft>
                  <a:spcPct val="0"/>
                </a:spcAft>
                <a:defRPr>
                  <a:solidFill>
                    <a:srgbClr val="000000"/>
                  </a:solidFill>
                  <a:latin typeface="Calibri" charset="0"/>
                  <a:ea typeface="Calibri" charset="0"/>
                  <a:cs typeface="Calibri" charset="0"/>
                  <a:sym typeface="Calibri" charset="0"/>
                </a:defRPr>
              </a:lvl7pPr>
              <a:lvl8pPr marL="1371600" indent="1828800" fontAlgn="base" hangingPunct="0">
                <a:spcBef>
                  <a:spcPct val="0"/>
                </a:spcBef>
                <a:spcAft>
                  <a:spcPct val="0"/>
                </a:spcAft>
                <a:defRPr>
                  <a:solidFill>
                    <a:srgbClr val="000000"/>
                  </a:solidFill>
                  <a:latin typeface="Calibri" charset="0"/>
                  <a:ea typeface="Calibri" charset="0"/>
                  <a:cs typeface="Calibri" charset="0"/>
                  <a:sym typeface="Calibri" charset="0"/>
                </a:defRPr>
              </a:lvl8pPr>
              <a:lvl9pPr marL="1828800" indent="1828800" fontAlgn="base" hangingPunct="0">
                <a:spcBef>
                  <a:spcPct val="0"/>
                </a:spcBef>
                <a:spcAft>
                  <a:spcPct val="0"/>
                </a:spcAft>
                <a:defRPr>
                  <a:solidFill>
                    <a:srgbClr val="000000"/>
                  </a:solidFill>
                  <a:latin typeface="Calibri" charset="0"/>
                  <a:ea typeface="Calibri" charset="0"/>
                  <a:cs typeface="Calibri" charset="0"/>
                  <a:sym typeface="Calibri" charset="0"/>
                </a:defRPr>
              </a:lvl9pPr>
            </a:lstStyle>
            <a:p>
              <a:r>
                <a:rPr lang="it-IT" altLang="it-IT" sz="700"/>
                <a:t>Marta Ruffi</a:t>
              </a:r>
            </a:p>
          </p:txBody>
        </p:sp>
        <p:pic>
          <p:nvPicPr>
            <p:cNvPr id="34839" name="Picture 23" descr="pasted-image.tif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3754"/>
              <a:ext cx="178232" cy="1782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Tree>
    <p:extLst>
      <p:ext uri="{BB962C8B-B14F-4D97-AF65-F5344CB8AC3E}">
        <p14:creationId xmlns:p14="http://schemas.microsoft.com/office/powerpoint/2010/main" val="1199633041"/>
      </p:ext>
    </p:extLst>
  </p:cSld>
  <p:clrMapOvr>
    <a:masterClrMapping/>
  </p:clrMapOvr>
  <p:transition spd="med"/>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1" name="Picture 1" descr="metà campo.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387975" y="0"/>
            <a:ext cx="5278438" cy="685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35842" name="Line 2"/>
          <p:cNvSpPr>
            <a:spLocks noChangeShapeType="1"/>
          </p:cNvSpPr>
          <p:nvPr/>
        </p:nvSpPr>
        <p:spPr bwMode="auto">
          <a:xfrm>
            <a:off x="8064500" y="3084513"/>
            <a:ext cx="12700" cy="2703512"/>
          </a:xfrm>
          <a:prstGeom prst="line">
            <a:avLst/>
          </a:prstGeom>
          <a:noFill/>
          <a:ln w="25400" cap="flat" cmpd="sng">
            <a:solidFill>
              <a:srgbClr val="000000"/>
            </a:solidFill>
            <a:prstDash val="dot"/>
            <a:round/>
            <a:headEnd type="none" w="med" len="med"/>
            <a:tailEnd type="none" w="med" len="med"/>
          </a:ln>
          <a:effectLst>
            <a:outerShdw blurRad="38100" dist="20000" dir="5400000" algn="ctr" rotWithShape="0">
              <a:srgbClr val="000000">
                <a:alpha val="37999"/>
              </a:srgbClr>
            </a:outerShdw>
          </a:effectLst>
          <a:extLst>
            <a:ext uri="{909E8E84-426E-40DD-AFC4-6F175D3DCCD1}">
              <a14:hiddenFill xmlns:a14="http://schemas.microsoft.com/office/drawing/2010/main">
                <a:noFill/>
              </a14:hiddenFill>
            </a:ext>
          </a:extLst>
        </p:spPr>
        <p:txBody>
          <a:bodyPr lIns="45720" rIns="45720"/>
          <a:lstStyle/>
          <a:p>
            <a:endParaRPr lang="it-IT" altLang="it-IT"/>
          </a:p>
        </p:txBody>
      </p:sp>
      <p:sp>
        <p:nvSpPr>
          <p:cNvPr id="35843" name="AutoShape 3"/>
          <p:cNvSpPr>
            <a:spLocks/>
          </p:cNvSpPr>
          <p:nvPr/>
        </p:nvSpPr>
        <p:spPr bwMode="auto">
          <a:xfrm>
            <a:off x="7940675" y="3084514"/>
            <a:ext cx="204788" cy="219075"/>
          </a:xfrm>
          <a:prstGeom prst="triangle">
            <a:avLst>
              <a:gd name="adj" fmla="val 50000"/>
            </a:avLst>
          </a:prstGeom>
          <a:solidFill>
            <a:srgbClr val="FF00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35844" name="AutoShape 4"/>
          <p:cNvSpPr>
            <a:spLocks/>
          </p:cNvSpPr>
          <p:nvPr/>
        </p:nvSpPr>
        <p:spPr bwMode="auto">
          <a:xfrm>
            <a:off x="7975600" y="3713164"/>
            <a:ext cx="204788" cy="219075"/>
          </a:xfrm>
          <a:prstGeom prst="triangle">
            <a:avLst>
              <a:gd name="adj" fmla="val 50000"/>
            </a:avLst>
          </a:prstGeom>
          <a:solidFill>
            <a:srgbClr val="FF00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35845" name="AutoShape 5"/>
          <p:cNvSpPr>
            <a:spLocks/>
          </p:cNvSpPr>
          <p:nvPr/>
        </p:nvSpPr>
        <p:spPr bwMode="auto">
          <a:xfrm>
            <a:off x="7991475" y="4889501"/>
            <a:ext cx="204788" cy="219075"/>
          </a:xfrm>
          <a:prstGeom prst="triangle">
            <a:avLst>
              <a:gd name="adj" fmla="val 50000"/>
            </a:avLst>
          </a:prstGeom>
          <a:solidFill>
            <a:srgbClr val="FFFF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35846" name="AutoShape 6"/>
          <p:cNvSpPr>
            <a:spLocks/>
          </p:cNvSpPr>
          <p:nvPr/>
        </p:nvSpPr>
        <p:spPr bwMode="auto">
          <a:xfrm>
            <a:off x="7985125" y="5570539"/>
            <a:ext cx="204788" cy="217487"/>
          </a:xfrm>
          <a:prstGeom prst="triangle">
            <a:avLst>
              <a:gd name="adj" fmla="val 50000"/>
            </a:avLst>
          </a:prstGeom>
          <a:solidFill>
            <a:srgbClr val="FFFF00"/>
          </a:soli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35847" name="AutoShape 7"/>
          <p:cNvSpPr>
            <a:spLocks/>
          </p:cNvSpPr>
          <p:nvPr/>
        </p:nvSpPr>
        <p:spPr bwMode="auto">
          <a:xfrm>
            <a:off x="6084888" y="3303589"/>
            <a:ext cx="190500" cy="219075"/>
          </a:xfrm>
          <a:prstGeom prst="diamond">
            <a:avLst/>
          </a:prstGeom>
          <a:gradFill rotWithShape="0">
            <a:gsLst>
              <a:gs pos="0">
                <a:srgbClr val="A2C3FF"/>
              </a:gs>
              <a:gs pos="100000">
                <a:srgbClr val="3F80CE"/>
              </a:gs>
            </a:gsLst>
            <a:lin ang="5400000"/>
          </a:gra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35848" name="AutoShape 8"/>
          <p:cNvSpPr>
            <a:spLocks/>
          </p:cNvSpPr>
          <p:nvPr/>
        </p:nvSpPr>
        <p:spPr bwMode="auto">
          <a:xfrm>
            <a:off x="5851525" y="4113214"/>
            <a:ext cx="192088" cy="219075"/>
          </a:xfrm>
          <a:prstGeom prst="diamond">
            <a:avLst/>
          </a:prstGeom>
          <a:gradFill rotWithShape="0">
            <a:gsLst>
              <a:gs pos="0">
                <a:srgbClr val="A2C3FF"/>
              </a:gs>
              <a:gs pos="100000">
                <a:srgbClr val="3F80CE"/>
              </a:gs>
            </a:gsLst>
            <a:lin ang="5400000"/>
          </a:gra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35849" name="AutoShape 9"/>
          <p:cNvSpPr>
            <a:spLocks/>
          </p:cNvSpPr>
          <p:nvPr/>
        </p:nvSpPr>
        <p:spPr bwMode="auto">
          <a:xfrm>
            <a:off x="6954839" y="4113214"/>
            <a:ext cx="192087" cy="219075"/>
          </a:xfrm>
          <a:prstGeom prst="diamond">
            <a:avLst/>
          </a:prstGeom>
          <a:gradFill rotWithShape="0">
            <a:gsLst>
              <a:gs pos="0">
                <a:srgbClr val="A2C3FF"/>
              </a:gs>
              <a:gs pos="100000">
                <a:srgbClr val="3F80CE"/>
              </a:gs>
            </a:gsLst>
            <a:lin ang="5400000"/>
          </a:gra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35850" name="AutoShape 10"/>
          <p:cNvSpPr>
            <a:spLocks/>
          </p:cNvSpPr>
          <p:nvPr/>
        </p:nvSpPr>
        <p:spPr bwMode="auto">
          <a:xfrm>
            <a:off x="7046913" y="5302250"/>
            <a:ext cx="190500" cy="217488"/>
          </a:xfrm>
          <a:prstGeom prst="diamond">
            <a:avLst/>
          </a:prstGeom>
          <a:gradFill rotWithShape="0">
            <a:gsLst>
              <a:gs pos="0">
                <a:srgbClr val="A2C3FF"/>
              </a:gs>
              <a:gs pos="100000">
                <a:srgbClr val="3F80CE"/>
              </a:gs>
            </a:gsLst>
            <a:lin ang="5400000"/>
          </a:gra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35851" name="AutoShape 11"/>
          <p:cNvSpPr>
            <a:spLocks/>
          </p:cNvSpPr>
          <p:nvPr/>
        </p:nvSpPr>
        <p:spPr bwMode="auto">
          <a:xfrm>
            <a:off x="6043613" y="4856164"/>
            <a:ext cx="190500" cy="217487"/>
          </a:xfrm>
          <a:prstGeom prst="diamond">
            <a:avLst/>
          </a:prstGeom>
          <a:gradFill rotWithShape="0">
            <a:gsLst>
              <a:gs pos="0">
                <a:srgbClr val="A2C3FF"/>
              </a:gs>
              <a:gs pos="100000">
                <a:srgbClr val="3F80CE"/>
              </a:gs>
            </a:gsLst>
            <a:lin ang="5400000"/>
          </a:gra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35852" name="AutoShape 12"/>
          <p:cNvSpPr>
            <a:spLocks/>
          </p:cNvSpPr>
          <p:nvPr/>
        </p:nvSpPr>
        <p:spPr bwMode="auto">
          <a:xfrm>
            <a:off x="8534400" y="3679825"/>
            <a:ext cx="179388" cy="1539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5718"/>
                </a:moveTo>
                <a:lnTo>
                  <a:pt x="3734" y="0"/>
                </a:lnTo>
                <a:lnTo>
                  <a:pt x="10800" y="6282"/>
                </a:lnTo>
                <a:lnTo>
                  <a:pt x="17866" y="0"/>
                </a:lnTo>
                <a:lnTo>
                  <a:pt x="21600" y="5718"/>
                </a:lnTo>
                <a:lnTo>
                  <a:pt x="15883" y="10800"/>
                </a:lnTo>
                <a:lnTo>
                  <a:pt x="21600" y="15882"/>
                </a:lnTo>
                <a:lnTo>
                  <a:pt x="17866" y="21600"/>
                </a:lnTo>
                <a:lnTo>
                  <a:pt x="10800" y="15318"/>
                </a:lnTo>
                <a:lnTo>
                  <a:pt x="3734" y="21600"/>
                </a:lnTo>
                <a:lnTo>
                  <a:pt x="0" y="15882"/>
                </a:lnTo>
                <a:lnTo>
                  <a:pt x="5717" y="10800"/>
                </a:lnTo>
                <a:close/>
              </a:path>
            </a:pathLst>
          </a:custGeom>
          <a:gradFill rotWithShape="0">
            <a:gsLst>
              <a:gs pos="0">
                <a:srgbClr val="A2C3FF"/>
              </a:gs>
              <a:gs pos="100000">
                <a:srgbClr val="3F80CE"/>
              </a:gs>
            </a:gsLst>
            <a:lin ang="5400000"/>
          </a:gra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35853" name="AutoShape 13"/>
          <p:cNvSpPr>
            <a:spLocks/>
          </p:cNvSpPr>
          <p:nvPr/>
        </p:nvSpPr>
        <p:spPr bwMode="auto">
          <a:xfrm>
            <a:off x="8534400" y="4703764"/>
            <a:ext cx="179388" cy="15398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5718"/>
                </a:moveTo>
                <a:lnTo>
                  <a:pt x="3734" y="0"/>
                </a:lnTo>
                <a:lnTo>
                  <a:pt x="10800" y="6282"/>
                </a:lnTo>
                <a:lnTo>
                  <a:pt x="17866" y="0"/>
                </a:lnTo>
                <a:lnTo>
                  <a:pt x="21600" y="5718"/>
                </a:lnTo>
                <a:lnTo>
                  <a:pt x="15883" y="10800"/>
                </a:lnTo>
                <a:lnTo>
                  <a:pt x="21600" y="15882"/>
                </a:lnTo>
                <a:lnTo>
                  <a:pt x="17866" y="21600"/>
                </a:lnTo>
                <a:lnTo>
                  <a:pt x="10800" y="15318"/>
                </a:lnTo>
                <a:lnTo>
                  <a:pt x="3734" y="21600"/>
                </a:lnTo>
                <a:lnTo>
                  <a:pt x="0" y="15882"/>
                </a:lnTo>
                <a:lnTo>
                  <a:pt x="5717" y="10800"/>
                </a:lnTo>
                <a:close/>
              </a:path>
            </a:pathLst>
          </a:custGeom>
          <a:gradFill rotWithShape="0">
            <a:gsLst>
              <a:gs pos="0">
                <a:srgbClr val="A2C3FF"/>
              </a:gs>
              <a:gs pos="100000">
                <a:srgbClr val="3F80CE"/>
              </a:gs>
            </a:gsLst>
            <a:lin ang="5400000"/>
          </a:gra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35854" name="AutoShape 14"/>
          <p:cNvSpPr>
            <a:spLocks/>
          </p:cNvSpPr>
          <p:nvPr/>
        </p:nvSpPr>
        <p:spPr bwMode="auto">
          <a:xfrm>
            <a:off x="9574214" y="5140325"/>
            <a:ext cx="179387" cy="1539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5718"/>
                </a:moveTo>
                <a:lnTo>
                  <a:pt x="3734" y="0"/>
                </a:lnTo>
                <a:lnTo>
                  <a:pt x="10800" y="6282"/>
                </a:lnTo>
                <a:lnTo>
                  <a:pt x="17866" y="0"/>
                </a:lnTo>
                <a:lnTo>
                  <a:pt x="21600" y="5718"/>
                </a:lnTo>
                <a:lnTo>
                  <a:pt x="15883" y="10800"/>
                </a:lnTo>
                <a:lnTo>
                  <a:pt x="21600" y="15882"/>
                </a:lnTo>
                <a:lnTo>
                  <a:pt x="17866" y="21600"/>
                </a:lnTo>
                <a:lnTo>
                  <a:pt x="10800" y="15318"/>
                </a:lnTo>
                <a:lnTo>
                  <a:pt x="3734" y="21600"/>
                </a:lnTo>
                <a:lnTo>
                  <a:pt x="0" y="15882"/>
                </a:lnTo>
                <a:lnTo>
                  <a:pt x="5717" y="10800"/>
                </a:lnTo>
                <a:close/>
              </a:path>
            </a:pathLst>
          </a:custGeom>
          <a:gradFill rotWithShape="0">
            <a:gsLst>
              <a:gs pos="0">
                <a:srgbClr val="A2C3FF"/>
              </a:gs>
              <a:gs pos="100000">
                <a:srgbClr val="3F80CE"/>
              </a:gs>
            </a:gsLst>
            <a:lin ang="5400000"/>
          </a:gra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35855" name="AutoShape 15"/>
          <p:cNvSpPr>
            <a:spLocks/>
          </p:cNvSpPr>
          <p:nvPr/>
        </p:nvSpPr>
        <p:spPr bwMode="auto">
          <a:xfrm>
            <a:off x="9134476" y="4202114"/>
            <a:ext cx="180975" cy="15398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5718"/>
                </a:moveTo>
                <a:lnTo>
                  <a:pt x="3734" y="0"/>
                </a:lnTo>
                <a:lnTo>
                  <a:pt x="10800" y="6282"/>
                </a:lnTo>
                <a:lnTo>
                  <a:pt x="17866" y="0"/>
                </a:lnTo>
                <a:lnTo>
                  <a:pt x="21600" y="5718"/>
                </a:lnTo>
                <a:lnTo>
                  <a:pt x="15883" y="10800"/>
                </a:lnTo>
                <a:lnTo>
                  <a:pt x="21600" y="15882"/>
                </a:lnTo>
                <a:lnTo>
                  <a:pt x="17866" y="21600"/>
                </a:lnTo>
                <a:lnTo>
                  <a:pt x="10800" y="15318"/>
                </a:lnTo>
                <a:lnTo>
                  <a:pt x="3734" y="21600"/>
                </a:lnTo>
                <a:lnTo>
                  <a:pt x="0" y="15882"/>
                </a:lnTo>
                <a:lnTo>
                  <a:pt x="5717" y="10800"/>
                </a:lnTo>
                <a:close/>
              </a:path>
            </a:pathLst>
          </a:custGeom>
          <a:gradFill rotWithShape="0">
            <a:gsLst>
              <a:gs pos="0">
                <a:srgbClr val="A2C3FF"/>
              </a:gs>
              <a:gs pos="100000">
                <a:srgbClr val="3F80CE"/>
              </a:gs>
            </a:gsLst>
            <a:lin ang="5400000"/>
          </a:gra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35856" name="AutoShape 16"/>
          <p:cNvSpPr>
            <a:spLocks/>
          </p:cNvSpPr>
          <p:nvPr/>
        </p:nvSpPr>
        <p:spPr bwMode="auto">
          <a:xfrm>
            <a:off x="9574214" y="3478214"/>
            <a:ext cx="179387" cy="15557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5718"/>
                </a:moveTo>
                <a:lnTo>
                  <a:pt x="3734" y="0"/>
                </a:lnTo>
                <a:lnTo>
                  <a:pt x="10800" y="6282"/>
                </a:lnTo>
                <a:lnTo>
                  <a:pt x="17866" y="0"/>
                </a:lnTo>
                <a:lnTo>
                  <a:pt x="21600" y="5718"/>
                </a:lnTo>
                <a:lnTo>
                  <a:pt x="15883" y="10800"/>
                </a:lnTo>
                <a:lnTo>
                  <a:pt x="21600" y="15882"/>
                </a:lnTo>
                <a:lnTo>
                  <a:pt x="17866" y="21600"/>
                </a:lnTo>
                <a:lnTo>
                  <a:pt x="10800" y="15318"/>
                </a:lnTo>
                <a:lnTo>
                  <a:pt x="3734" y="21600"/>
                </a:lnTo>
                <a:lnTo>
                  <a:pt x="0" y="15882"/>
                </a:lnTo>
                <a:lnTo>
                  <a:pt x="5717" y="10800"/>
                </a:lnTo>
                <a:close/>
              </a:path>
            </a:pathLst>
          </a:custGeom>
          <a:gradFill rotWithShape="0">
            <a:gsLst>
              <a:gs pos="0">
                <a:srgbClr val="A2C3FF"/>
              </a:gs>
              <a:gs pos="100000">
                <a:srgbClr val="3F80CE"/>
              </a:gs>
            </a:gsLst>
            <a:lin ang="5400000"/>
          </a:gradFill>
          <a:ln w="9525" cap="flat" cmpd="sng">
            <a:solidFill>
              <a:srgbClr val="4A7EBB"/>
            </a:solidFill>
            <a:prstDash val="solid"/>
            <a:round/>
            <a:headEnd type="none" w="med" len="med"/>
            <a:tailEnd type="none" w="med" len="med"/>
          </a:ln>
          <a:effectLst>
            <a:outerShdw blurRad="38100" dist="23000" dir="5400000" algn="ctr" rotWithShape="0">
              <a:srgbClr val="000000">
                <a:alpha val="34999"/>
              </a:srgbClr>
            </a:outerShdw>
          </a:effectLst>
        </p:spPr>
        <p:txBody>
          <a:bodyPr lIns="45720" rIns="45720" anchor="ctr"/>
          <a:lstStyle/>
          <a:p>
            <a:pPr algn="ctr"/>
            <a:endParaRPr lang="it-IT" altLang="it-IT">
              <a:solidFill>
                <a:srgbClr val="FFFFFF"/>
              </a:solidFill>
            </a:endParaRPr>
          </a:p>
        </p:txBody>
      </p:sp>
      <p:sp>
        <p:nvSpPr>
          <p:cNvPr id="35857" name="Line 17"/>
          <p:cNvSpPr>
            <a:spLocks noChangeShapeType="1"/>
          </p:cNvSpPr>
          <p:nvPr/>
        </p:nvSpPr>
        <p:spPr bwMode="auto">
          <a:xfrm flipH="1">
            <a:off x="7764463" y="3446463"/>
            <a:ext cx="715962" cy="76200"/>
          </a:xfrm>
          <a:prstGeom prst="line">
            <a:avLst/>
          </a:prstGeom>
          <a:noFill/>
          <a:ln w="25400" cap="flat" cmpd="sng">
            <a:solidFill>
              <a:srgbClr val="000000"/>
            </a:solidFill>
            <a:prstDash val="solid"/>
            <a:round/>
            <a:headEnd type="none" w="med" len="med"/>
            <a:tailEnd type="triangle" w="med" len="med"/>
          </a:ln>
          <a:effectLst>
            <a:outerShdw blurRad="38100" dist="20000" dir="5400000" algn="ctr" rotWithShape="0">
              <a:srgbClr val="000000">
                <a:alpha val="37999"/>
              </a:srgbClr>
            </a:outerShdw>
          </a:effectLst>
          <a:extLst>
            <a:ext uri="{909E8E84-426E-40DD-AFC4-6F175D3DCCD1}">
              <a14:hiddenFill xmlns:a14="http://schemas.microsoft.com/office/drawing/2010/main">
                <a:noFill/>
              </a14:hiddenFill>
            </a:ext>
          </a:extLst>
        </p:spPr>
        <p:txBody>
          <a:bodyPr lIns="45720" rIns="45720"/>
          <a:lstStyle/>
          <a:p>
            <a:endParaRPr lang="it-IT" altLang="it-IT"/>
          </a:p>
        </p:txBody>
      </p:sp>
      <p:sp>
        <p:nvSpPr>
          <p:cNvPr id="35858" name="Line 18"/>
          <p:cNvSpPr>
            <a:spLocks noChangeShapeType="1"/>
          </p:cNvSpPr>
          <p:nvPr/>
        </p:nvSpPr>
        <p:spPr bwMode="auto">
          <a:xfrm>
            <a:off x="7764463" y="5326063"/>
            <a:ext cx="614362" cy="0"/>
          </a:xfrm>
          <a:prstGeom prst="line">
            <a:avLst/>
          </a:prstGeom>
          <a:noFill/>
          <a:ln w="25400" cap="flat" cmpd="sng">
            <a:solidFill>
              <a:srgbClr val="000000"/>
            </a:solidFill>
            <a:prstDash val="solid"/>
            <a:round/>
            <a:headEnd type="none" w="med" len="med"/>
            <a:tailEnd type="triangle" w="med" len="med"/>
          </a:ln>
          <a:effectLst>
            <a:outerShdw blurRad="38100" dist="20000" dir="5400000" algn="ctr" rotWithShape="0">
              <a:srgbClr val="000000">
                <a:alpha val="37999"/>
              </a:srgbClr>
            </a:outerShdw>
          </a:effectLst>
          <a:extLst>
            <a:ext uri="{909E8E84-426E-40DD-AFC4-6F175D3DCCD1}">
              <a14:hiddenFill xmlns:a14="http://schemas.microsoft.com/office/drawing/2010/main">
                <a:noFill/>
              </a14:hiddenFill>
            </a:ext>
          </a:extLst>
        </p:spPr>
        <p:txBody>
          <a:bodyPr lIns="45720" rIns="45720"/>
          <a:lstStyle/>
          <a:p>
            <a:endParaRPr lang="it-IT" altLang="it-IT"/>
          </a:p>
        </p:txBody>
      </p:sp>
      <p:sp>
        <p:nvSpPr>
          <p:cNvPr id="35859" name="Rectangle 19"/>
          <p:cNvSpPr>
            <a:spLocks/>
          </p:cNvSpPr>
          <p:nvPr/>
        </p:nvSpPr>
        <p:spPr bwMode="auto">
          <a:xfrm>
            <a:off x="1865313" y="422276"/>
            <a:ext cx="3522662" cy="35972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spAutoFit/>
          </a:bodyPr>
          <a:lstStyle/>
          <a:p>
            <a:r>
              <a:rPr lang="it-IT" altLang="it-IT" sz="2000">
                <a:solidFill>
                  <a:srgbClr val="FF0000"/>
                </a:solidFill>
              </a:rPr>
              <a:t>GAME PHASE</a:t>
            </a:r>
          </a:p>
          <a:p>
            <a:endParaRPr lang="it-IT" altLang="it-IT" sz="2000">
              <a:solidFill>
                <a:srgbClr val="FF0000"/>
              </a:solidFill>
            </a:endParaRPr>
          </a:p>
          <a:p>
            <a:r>
              <a:rPr lang="it-IT" altLang="it-IT" sz="2000">
                <a:solidFill>
                  <a:srgbClr val="FF0000"/>
                </a:solidFill>
              </a:rPr>
              <a:t>EXERCISE N°9</a:t>
            </a:r>
          </a:p>
          <a:p>
            <a:r>
              <a:rPr lang="it-IT" altLang="it-IT" sz="2000"/>
              <a:t>Two teams . Each team must remain in his own half and must run within the field leading the ball forehand and backhand . On the coach's whistle , both teams must occupy the part of the opponent's field entering one of the two doors .</a:t>
            </a:r>
          </a:p>
        </p:txBody>
      </p:sp>
      <p:grpSp>
        <p:nvGrpSpPr>
          <p:cNvPr id="35860" name="Group 20"/>
          <p:cNvGrpSpPr>
            <a:grpSpLocks/>
          </p:cNvGrpSpPr>
          <p:nvPr/>
        </p:nvGrpSpPr>
        <p:grpSpPr bwMode="auto">
          <a:xfrm>
            <a:off x="1998663" y="6500815"/>
            <a:ext cx="684020" cy="200055"/>
            <a:chOff x="0" y="0"/>
            <a:chExt cx="684292" cy="200988"/>
          </a:xfrm>
        </p:grpSpPr>
        <p:sp>
          <p:nvSpPr>
            <p:cNvPr id="35861" name="Rectangle 21"/>
            <p:cNvSpPr>
              <a:spLocks/>
            </p:cNvSpPr>
            <p:nvPr/>
          </p:nvSpPr>
          <p:spPr bwMode="auto">
            <a:xfrm>
              <a:off x="174975" y="0"/>
              <a:ext cx="509317" cy="2009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lvl1pPr>
                <a:defRPr>
                  <a:solidFill>
                    <a:srgbClr val="000000"/>
                  </a:solidFill>
                  <a:latin typeface="Calibri" charset="0"/>
                  <a:ea typeface="Calibri" charset="0"/>
                  <a:cs typeface="Calibri" charset="0"/>
                  <a:sym typeface="Calibri" charset="0"/>
                </a:defRPr>
              </a:lvl1pPr>
              <a:lvl2pPr>
                <a:defRPr>
                  <a:solidFill>
                    <a:srgbClr val="000000"/>
                  </a:solidFill>
                  <a:latin typeface="Calibri" charset="0"/>
                  <a:ea typeface="Calibri" charset="0"/>
                  <a:cs typeface="Calibri" charset="0"/>
                  <a:sym typeface="Calibri" charset="0"/>
                </a:defRPr>
              </a:lvl2pPr>
              <a:lvl3pPr>
                <a:defRPr>
                  <a:solidFill>
                    <a:srgbClr val="000000"/>
                  </a:solidFill>
                  <a:latin typeface="Calibri" charset="0"/>
                  <a:ea typeface="Calibri" charset="0"/>
                  <a:cs typeface="Calibri" charset="0"/>
                  <a:sym typeface="Calibri" charset="0"/>
                </a:defRPr>
              </a:lvl3pPr>
              <a:lvl4pPr>
                <a:defRPr>
                  <a:solidFill>
                    <a:srgbClr val="000000"/>
                  </a:solidFill>
                  <a:latin typeface="Calibri" charset="0"/>
                  <a:ea typeface="Calibri" charset="0"/>
                  <a:cs typeface="Calibri" charset="0"/>
                  <a:sym typeface="Calibri" charset="0"/>
                </a:defRPr>
              </a:lvl4pPr>
              <a:lvl5pPr>
                <a:defRPr>
                  <a:solidFill>
                    <a:srgbClr val="000000"/>
                  </a:solidFill>
                  <a:latin typeface="Calibri" charset="0"/>
                  <a:ea typeface="Calibri" charset="0"/>
                  <a:cs typeface="Calibri" charset="0"/>
                  <a:sym typeface="Calibri" charset="0"/>
                </a:defRPr>
              </a:lvl5pPr>
              <a:lvl6pPr marL="457200" indent="1828800" fontAlgn="base" hangingPunct="0">
                <a:spcBef>
                  <a:spcPct val="0"/>
                </a:spcBef>
                <a:spcAft>
                  <a:spcPct val="0"/>
                </a:spcAft>
                <a:defRPr>
                  <a:solidFill>
                    <a:srgbClr val="000000"/>
                  </a:solidFill>
                  <a:latin typeface="Calibri" charset="0"/>
                  <a:ea typeface="Calibri" charset="0"/>
                  <a:cs typeface="Calibri" charset="0"/>
                  <a:sym typeface="Calibri" charset="0"/>
                </a:defRPr>
              </a:lvl6pPr>
              <a:lvl7pPr marL="914400" indent="1828800" fontAlgn="base" hangingPunct="0">
                <a:spcBef>
                  <a:spcPct val="0"/>
                </a:spcBef>
                <a:spcAft>
                  <a:spcPct val="0"/>
                </a:spcAft>
                <a:defRPr>
                  <a:solidFill>
                    <a:srgbClr val="000000"/>
                  </a:solidFill>
                  <a:latin typeface="Calibri" charset="0"/>
                  <a:ea typeface="Calibri" charset="0"/>
                  <a:cs typeface="Calibri" charset="0"/>
                  <a:sym typeface="Calibri" charset="0"/>
                </a:defRPr>
              </a:lvl7pPr>
              <a:lvl8pPr marL="1371600" indent="1828800" fontAlgn="base" hangingPunct="0">
                <a:spcBef>
                  <a:spcPct val="0"/>
                </a:spcBef>
                <a:spcAft>
                  <a:spcPct val="0"/>
                </a:spcAft>
                <a:defRPr>
                  <a:solidFill>
                    <a:srgbClr val="000000"/>
                  </a:solidFill>
                  <a:latin typeface="Calibri" charset="0"/>
                  <a:ea typeface="Calibri" charset="0"/>
                  <a:cs typeface="Calibri" charset="0"/>
                  <a:sym typeface="Calibri" charset="0"/>
                </a:defRPr>
              </a:lvl8pPr>
              <a:lvl9pPr marL="1828800" indent="1828800" fontAlgn="base" hangingPunct="0">
                <a:spcBef>
                  <a:spcPct val="0"/>
                </a:spcBef>
                <a:spcAft>
                  <a:spcPct val="0"/>
                </a:spcAft>
                <a:defRPr>
                  <a:solidFill>
                    <a:srgbClr val="000000"/>
                  </a:solidFill>
                  <a:latin typeface="Calibri" charset="0"/>
                  <a:ea typeface="Calibri" charset="0"/>
                  <a:cs typeface="Calibri" charset="0"/>
                  <a:sym typeface="Calibri" charset="0"/>
                </a:defRPr>
              </a:lvl9pPr>
            </a:lstStyle>
            <a:p>
              <a:r>
                <a:rPr lang="it-IT" altLang="it-IT" sz="700"/>
                <a:t>Marta Ruffi</a:t>
              </a:r>
            </a:p>
          </p:txBody>
        </p:sp>
        <p:pic>
          <p:nvPicPr>
            <p:cNvPr id="35862" name="Picture 22" descr="pasted-image.tif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3754"/>
              <a:ext cx="178232" cy="1782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Tree>
    <p:extLst>
      <p:ext uri="{BB962C8B-B14F-4D97-AF65-F5344CB8AC3E}">
        <p14:creationId xmlns:p14="http://schemas.microsoft.com/office/powerpoint/2010/main" val="1656042051"/>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09" name="Picture 1" descr="image2.jpe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398544" y="254000"/>
            <a:ext cx="4488656" cy="634920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nvGrpSpPr>
          <p:cNvPr id="17410" name="Group 2"/>
          <p:cNvGrpSpPr>
            <a:grpSpLocks/>
          </p:cNvGrpSpPr>
          <p:nvPr/>
        </p:nvGrpSpPr>
        <p:grpSpPr bwMode="auto">
          <a:xfrm>
            <a:off x="2880519" y="171450"/>
            <a:ext cx="1620044" cy="653072"/>
            <a:chOff x="0" y="0"/>
            <a:chExt cx="3240005" cy="1305741"/>
          </a:xfrm>
        </p:grpSpPr>
        <p:sp>
          <p:nvSpPr>
            <p:cNvPr id="17411" name="Rectangle 3"/>
            <p:cNvSpPr>
              <a:spLocks/>
            </p:cNvSpPr>
            <p:nvPr/>
          </p:nvSpPr>
          <p:spPr bwMode="auto">
            <a:xfrm>
              <a:off x="0" y="0"/>
              <a:ext cx="3240005" cy="1305741"/>
            </a:xfrm>
            <a:prstGeom prst="rect">
              <a:avLst/>
            </a:prstGeom>
            <a:solidFill>
              <a:srgbClr val="F76028"/>
            </a:solidFill>
            <a:ln w="9525" cap="flat" cmpd="sng">
              <a:solidFill>
                <a:srgbClr val="F95815"/>
              </a:solidFill>
              <a:prstDash val="solid"/>
              <a:round/>
              <a:headEnd type="none" w="med" len="med"/>
              <a:tailEnd type="none" w="med" len="med"/>
            </a:ln>
            <a:effectLst>
              <a:outerShdw blurRad="38100" dist="23000" dir="5400000" algn="ctr" rotWithShape="0">
                <a:srgbClr val="000000">
                  <a:alpha val="34999"/>
                </a:srgbClr>
              </a:outerShdw>
            </a:effectLst>
          </p:spPr>
          <p:txBody>
            <a:bodyPr lIns="25400" tIns="25400" rIns="25400" bIns="25400" anchor="ctr"/>
            <a:lstStyle>
              <a:lvl1pPr defTabSz="457200">
                <a:defRPr sz="5000">
                  <a:solidFill>
                    <a:srgbClr val="000000"/>
                  </a:solidFill>
                  <a:latin typeface="Helvetica" charset="0"/>
                  <a:ea typeface="Helvetica" charset="0"/>
                  <a:cs typeface="Helvetica" charset="0"/>
                  <a:sym typeface="Helvetica" charset="0"/>
                </a:defRPr>
              </a:lvl1pPr>
              <a:lvl2pPr defTabSz="457200">
                <a:defRPr sz="5000">
                  <a:solidFill>
                    <a:srgbClr val="000000"/>
                  </a:solidFill>
                  <a:latin typeface="Helvetica" charset="0"/>
                  <a:ea typeface="Helvetica" charset="0"/>
                  <a:cs typeface="Helvetica" charset="0"/>
                  <a:sym typeface="Helvetica" charset="0"/>
                </a:defRPr>
              </a:lvl2pPr>
              <a:lvl3pPr defTabSz="457200">
                <a:defRPr sz="5000">
                  <a:solidFill>
                    <a:srgbClr val="000000"/>
                  </a:solidFill>
                  <a:latin typeface="Helvetica" charset="0"/>
                  <a:ea typeface="Helvetica" charset="0"/>
                  <a:cs typeface="Helvetica" charset="0"/>
                  <a:sym typeface="Helvetica" charset="0"/>
                </a:defRPr>
              </a:lvl3pPr>
              <a:lvl4pPr defTabSz="457200">
                <a:defRPr sz="5000">
                  <a:solidFill>
                    <a:srgbClr val="000000"/>
                  </a:solidFill>
                  <a:latin typeface="Helvetica" charset="0"/>
                  <a:ea typeface="Helvetica" charset="0"/>
                  <a:cs typeface="Helvetica" charset="0"/>
                  <a:sym typeface="Helvetica" charset="0"/>
                </a:defRPr>
              </a:lvl4pPr>
              <a:lvl5pPr defTabSz="457200">
                <a:defRPr sz="5000">
                  <a:solidFill>
                    <a:srgbClr val="000000"/>
                  </a:solidFill>
                  <a:latin typeface="Helvetica" charset="0"/>
                  <a:ea typeface="Helvetica" charset="0"/>
                  <a:cs typeface="Helvetica" charset="0"/>
                  <a:sym typeface="Helvetica" charset="0"/>
                </a:defRPr>
              </a:lvl5pPr>
              <a:lvl6pPr marL="457200" algn="ctr" defTabSz="457200"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6pPr>
              <a:lvl7pPr marL="914400" algn="ctr" defTabSz="457200"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7pPr>
              <a:lvl8pPr marL="1371600" algn="ctr" defTabSz="457200"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8pPr>
              <a:lvl9pPr marL="1828800" algn="ctr" defTabSz="457200"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9pPr>
            </a:lstStyle>
            <a:p>
              <a:endParaRPr lang="it-IT" altLang="it-IT" sz="1500">
                <a:solidFill>
                  <a:srgbClr val="FFFFFF"/>
                </a:solidFill>
                <a:latin typeface="Calibri" charset="0"/>
                <a:ea typeface="Calibri" charset="0"/>
                <a:cs typeface="Calibri" charset="0"/>
                <a:sym typeface="Calibri" charset="0"/>
              </a:endParaRPr>
            </a:p>
          </p:txBody>
        </p:sp>
        <p:sp>
          <p:nvSpPr>
            <p:cNvPr id="17412" name="Rectangle 4"/>
            <p:cNvSpPr>
              <a:spLocks/>
            </p:cNvSpPr>
            <p:nvPr/>
          </p:nvSpPr>
          <p:spPr bwMode="auto">
            <a:xfrm>
              <a:off x="520939" y="382806"/>
              <a:ext cx="2198126" cy="55382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59" tIns="22859" rIns="22859" bIns="22859">
              <a:spAutoFit/>
            </a:bodyPr>
            <a:lstStyle>
              <a:lvl1pPr defTabSz="457200">
                <a:defRPr sz="5000">
                  <a:solidFill>
                    <a:srgbClr val="000000"/>
                  </a:solidFill>
                  <a:latin typeface="Helvetica" charset="0"/>
                  <a:ea typeface="Helvetica" charset="0"/>
                  <a:cs typeface="Helvetica" charset="0"/>
                  <a:sym typeface="Helvetica" charset="0"/>
                </a:defRPr>
              </a:lvl1pPr>
              <a:lvl2pPr defTabSz="457200">
                <a:defRPr sz="5000">
                  <a:solidFill>
                    <a:srgbClr val="000000"/>
                  </a:solidFill>
                  <a:latin typeface="Helvetica" charset="0"/>
                  <a:ea typeface="Helvetica" charset="0"/>
                  <a:cs typeface="Helvetica" charset="0"/>
                  <a:sym typeface="Helvetica" charset="0"/>
                </a:defRPr>
              </a:lvl2pPr>
              <a:lvl3pPr defTabSz="457200">
                <a:defRPr sz="5000">
                  <a:solidFill>
                    <a:srgbClr val="000000"/>
                  </a:solidFill>
                  <a:latin typeface="Helvetica" charset="0"/>
                  <a:ea typeface="Helvetica" charset="0"/>
                  <a:cs typeface="Helvetica" charset="0"/>
                  <a:sym typeface="Helvetica" charset="0"/>
                </a:defRPr>
              </a:lvl3pPr>
              <a:lvl4pPr defTabSz="457200">
                <a:defRPr sz="5000">
                  <a:solidFill>
                    <a:srgbClr val="000000"/>
                  </a:solidFill>
                  <a:latin typeface="Helvetica" charset="0"/>
                  <a:ea typeface="Helvetica" charset="0"/>
                  <a:cs typeface="Helvetica" charset="0"/>
                  <a:sym typeface="Helvetica" charset="0"/>
                </a:defRPr>
              </a:lvl4pPr>
              <a:lvl5pPr defTabSz="457200">
                <a:defRPr sz="5000">
                  <a:solidFill>
                    <a:srgbClr val="000000"/>
                  </a:solidFill>
                  <a:latin typeface="Helvetica" charset="0"/>
                  <a:ea typeface="Helvetica" charset="0"/>
                  <a:cs typeface="Helvetica" charset="0"/>
                  <a:sym typeface="Helvetica" charset="0"/>
                </a:defRPr>
              </a:lvl5pPr>
              <a:lvl6pPr marL="457200" algn="ctr" defTabSz="457200"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6pPr>
              <a:lvl7pPr marL="914400" algn="ctr" defTabSz="457200"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7pPr>
              <a:lvl8pPr marL="1371600" algn="ctr" defTabSz="457200"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8pPr>
              <a:lvl9pPr marL="1828800" algn="ctr" defTabSz="457200"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9pPr>
            </a:lstStyle>
            <a:p>
              <a:pPr algn="l"/>
              <a:r>
                <a:rPr lang="it-IT" altLang="it-IT" sz="1500" b="1" i="1">
                  <a:latin typeface="Calibri" charset="0"/>
                  <a:ea typeface="Calibri" charset="0"/>
                  <a:cs typeface="Calibri" charset="0"/>
                  <a:sym typeface="Calibri" charset="0"/>
                </a:rPr>
                <a:t>Game Phase</a:t>
              </a:r>
            </a:p>
          </p:txBody>
        </p:sp>
      </p:grpSp>
      <p:sp>
        <p:nvSpPr>
          <p:cNvPr id="17413" name="AutoShape 5"/>
          <p:cNvSpPr>
            <a:spLocks/>
          </p:cNvSpPr>
          <p:nvPr/>
        </p:nvSpPr>
        <p:spPr bwMode="auto">
          <a:xfrm>
            <a:off x="7571582" y="3163094"/>
            <a:ext cx="166688" cy="199231"/>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17414" name="AutoShape 6"/>
          <p:cNvSpPr>
            <a:spLocks/>
          </p:cNvSpPr>
          <p:nvPr/>
        </p:nvSpPr>
        <p:spPr bwMode="auto">
          <a:xfrm>
            <a:off x="8322469" y="3213100"/>
            <a:ext cx="166688" cy="1984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17415" name="AutoShape 7"/>
          <p:cNvSpPr>
            <a:spLocks/>
          </p:cNvSpPr>
          <p:nvPr/>
        </p:nvSpPr>
        <p:spPr bwMode="auto">
          <a:xfrm>
            <a:off x="10786269" y="3163094"/>
            <a:ext cx="166688" cy="199231"/>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17416" name="AutoShape 8"/>
          <p:cNvSpPr>
            <a:spLocks/>
          </p:cNvSpPr>
          <p:nvPr/>
        </p:nvSpPr>
        <p:spPr bwMode="auto">
          <a:xfrm>
            <a:off x="11535569" y="3213100"/>
            <a:ext cx="166688" cy="1984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17417" name="AutoShape 9"/>
          <p:cNvSpPr>
            <a:spLocks/>
          </p:cNvSpPr>
          <p:nvPr/>
        </p:nvSpPr>
        <p:spPr bwMode="auto">
          <a:xfrm>
            <a:off x="11535569" y="1928813"/>
            <a:ext cx="166688" cy="1984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17418" name="AutoShape 10"/>
          <p:cNvSpPr>
            <a:spLocks/>
          </p:cNvSpPr>
          <p:nvPr/>
        </p:nvSpPr>
        <p:spPr bwMode="auto">
          <a:xfrm>
            <a:off x="10786269" y="1928813"/>
            <a:ext cx="166688" cy="1984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17419" name="AutoShape 11"/>
          <p:cNvSpPr>
            <a:spLocks/>
          </p:cNvSpPr>
          <p:nvPr/>
        </p:nvSpPr>
        <p:spPr bwMode="auto">
          <a:xfrm>
            <a:off x="8322469" y="1928813"/>
            <a:ext cx="166688" cy="1984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17420" name="AutoShape 12"/>
          <p:cNvSpPr>
            <a:spLocks/>
          </p:cNvSpPr>
          <p:nvPr/>
        </p:nvSpPr>
        <p:spPr bwMode="auto">
          <a:xfrm>
            <a:off x="7571582" y="1928813"/>
            <a:ext cx="166688" cy="1984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17421" name="Oval 13"/>
          <p:cNvSpPr>
            <a:spLocks/>
          </p:cNvSpPr>
          <p:nvPr/>
        </p:nvSpPr>
        <p:spPr bwMode="auto">
          <a:xfrm>
            <a:off x="8308182" y="2256632"/>
            <a:ext cx="204788" cy="186531"/>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17422" name="Oval 14"/>
          <p:cNvSpPr>
            <a:spLocks/>
          </p:cNvSpPr>
          <p:nvPr/>
        </p:nvSpPr>
        <p:spPr bwMode="auto">
          <a:xfrm>
            <a:off x="10480675" y="2325688"/>
            <a:ext cx="204788" cy="186532"/>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17423" name="Oval 15"/>
          <p:cNvSpPr>
            <a:spLocks/>
          </p:cNvSpPr>
          <p:nvPr/>
        </p:nvSpPr>
        <p:spPr bwMode="auto">
          <a:xfrm>
            <a:off x="9501982" y="3119438"/>
            <a:ext cx="204788" cy="186532"/>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grpSp>
        <p:nvGrpSpPr>
          <p:cNvPr id="17424" name="Group 16"/>
          <p:cNvGrpSpPr>
            <a:grpSpLocks/>
          </p:cNvGrpSpPr>
          <p:nvPr/>
        </p:nvGrpSpPr>
        <p:grpSpPr bwMode="auto">
          <a:xfrm>
            <a:off x="8308182" y="2444750"/>
            <a:ext cx="123825" cy="138113"/>
            <a:chOff x="-2" y="-1"/>
            <a:chExt cx="248376" cy="275880"/>
          </a:xfrm>
        </p:grpSpPr>
        <p:pic>
          <p:nvPicPr>
            <p:cNvPr id="17425" name="Picture 17" descr="image1.t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 y="-1"/>
              <a:ext cx="248376" cy="27588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7426" name="Picture 18" descr="image1.jpe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6965" y="83009"/>
              <a:ext cx="94236" cy="10960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
        <p:nvSpPr>
          <p:cNvPr id="17427" name="Oval 19"/>
          <p:cNvSpPr>
            <a:spLocks/>
          </p:cNvSpPr>
          <p:nvPr/>
        </p:nvSpPr>
        <p:spPr bwMode="auto">
          <a:xfrm>
            <a:off x="8205788" y="2814638"/>
            <a:ext cx="204788" cy="186532"/>
          </a:xfrm>
          <a:prstGeom prst="ellipse">
            <a:avLst/>
          </a:prstGeom>
          <a:solidFill>
            <a:srgbClr val="3366FF"/>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17428" name="Oval 20"/>
          <p:cNvSpPr>
            <a:spLocks/>
          </p:cNvSpPr>
          <p:nvPr/>
        </p:nvSpPr>
        <p:spPr bwMode="auto">
          <a:xfrm>
            <a:off x="9132888" y="3005138"/>
            <a:ext cx="204788" cy="186532"/>
          </a:xfrm>
          <a:prstGeom prst="ellipse">
            <a:avLst/>
          </a:prstGeom>
          <a:solidFill>
            <a:srgbClr val="3366FF"/>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17429" name="Oval 21"/>
          <p:cNvSpPr>
            <a:spLocks/>
          </p:cNvSpPr>
          <p:nvPr/>
        </p:nvSpPr>
        <p:spPr bwMode="auto">
          <a:xfrm>
            <a:off x="10249694" y="2725738"/>
            <a:ext cx="204788" cy="186532"/>
          </a:xfrm>
          <a:prstGeom prst="ellipse">
            <a:avLst/>
          </a:prstGeom>
          <a:solidFill>
            <a:srgbClr val="3366FF"/>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17430" name="Rectangle 22"/>
          <p:cNvSpPr>
            <a:spLocks/>
          </p:cNvSpPr>
          <p:nvPr/>
        </p:nvSpPr>
        <p:spPr bwMode="auto">
          <a:xfrm>
            <a:off x="316707" y="1033016"/>
            <a:ext cx="7081838" cy="436016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spAutoFit/>
          </a:bodyPr>
          <a:lstStyle/>
          <a:p>
            <a:pPr algn="l"/>
            <a:r>
              <a:rPr lang="it-IT" altLang="it-IT" sz="2000">
                <a:latin typeface="Helvetica Light" charset="0"/>
                <a:ea typeface="Helvetica Light" charset="0"/>
                <a:cs typeface="Helvetica Light" charset="0"/>
                <a:sym typeface="Helvetica Light" charset="0"/>
              </a:rPr>
              <a:t>3v3 a 4 porte</a:t>
            </a:r>
          </a:p>
          <a:p>
            <a:pPr algn="l"/>
            <a:endParaRPr lang="it-IT" altLang="it-IT" sz="2000">
              <a:latin typeface="Helvetica Light" charset="0"/>
              <a:ea typeface="Helvetica Light" charset="0"/>
              <a:cs typeface="Helvetica Light" charset="0"/>
              <a:sym typeface="Helvetica Light" charset="0"/>
            </a:endParaRPr>
          </a:p>
          <a:p>
            <a:pPr algn="l"/>
            <a:r>
              <a:rPr lang="it-IT" altLang="it-IT" sz="1600">
                <a:latin typeface="Helvetica Light" charset="0"/>
                <a:ea typeface="Helvetica Light" charset="0"/>
                <a:cs typeface="Helvetica Light" charset="0"/>
                <a:sym typeface="Helvetica Light" charset="0"/>
              </a:rPr>
              <a:t>L’obiettivo è quello di stimolare il gioco in ampiezza ed il cambio del peso del gioco.</a:t>
            </a:r>
          </a:p>
          <a:p>
            <a:pPr algn="l"/>
            <a:r>
              <a:rPr lang="it-IT" altLang="it-IT" sz="1600">
                <a:latin typeface="Helvetica Light" charset="0"/>
                <a:ea typeface="Helvetica Light" charset="0"/>
                <a:cs typeface="Helvetica Light" charset="0"/>
                <a:sym typeface="Helvetica Light" charset="0"/>
              </a:rPr>
              <a:t>Il gol vale in conduzione.</a:t>
            </a:r>
          </a:p>
          <a:p>
            <a:pPr algn="l"/>
            <a:endParaRPr lang="it-IT" altLang="it-IT" sz="1600">
              <a:latin typeface="Helvetica Light" charset="0"/>
              <a:ea typeface="Helvetica Light" charset="0"/>
              <a:cs typeface="Helvetica Light" charset="0"/>
              <a:sym typeface="Helvetica Light" charset="0"/>
            </a:endParaRPr>
          </a:p>
          <a:p>
            <a:pPr algn="l"/>
            <a:r>
              <a:rPr lang="it-IT" altLang="it-IT" sz="1600">
                <a:latin typeface="Helvetica Light" charset="0"/>
                <a:ea typeface="Helvetica Light" charset="0"/>
                <a:cs typeface="Helvetica Light" charset="0"/>
                <a:sym typeface="Helvetica Light" charset="0"/>
              </a:rPr>
              <a:t>Variante 1</a:t>
            </a:r>
          </a:p>
          <a:p>
            <a:pPr algn="l"/>
            <a:r>
              <a:rPr lang="it-IT" altLang="it-IT" sz="1600">
                <a:latin typeface="Helvetica Light" charset="0"/>
                <a:ea typeface="Helvetica Light" charset="0"/>
                <a:cs typeface="Helvetica Light" charset="0"/>
                <a:sym typeface="Helvetica Light" charset="0"/>
              </a:rPr>
              <a:t>Il gol è valido anche con passaggio dietro le porte.</a:t>
            </a:r>
          </a:p>
          <a:p>
            <a:pPr algn="l"/>
            <a:endParaRPr lang="it-IT" altLang="it-IT" sz="1600">
              <a:latin typeface="Helvetica Light" charset="0"/>
              <a:ea typeface="Helvetica Light" charset="0"/>
              <a:cs typeface="Helvetica Light" charset="0"/>
              <a:sym typeface="Helvetica Light" charset="0"/>
            </a:endParaRPr>
          </a:p>
          <a:p>
            <a:pPr algn="l"/>
            <a:r>
              <a:rPr lang="it-IT" altLang="it-IT" sz="1600">
                <a:latin typeface="Helvetica Light" charset="0"/>
                <a:ea typeface="Helvetica Light" charset="0"/>
                <a:cs typeface="Helvetica Light" charset="0"/>
                <a:sym typeface="Helvetica Light" charset="0"/>
              </a:rPr>
              <a:t>Variante 2</a:t>
            </a:r>
          </a:p>
          <a:p>
            <a:pPr algn="l"/>
            <a:r>
              <a:rPr lang="it-IT" altLang="it-IT" sz="1600">
                <a:latin typeface="Helvetica Light" charset="0"/>
                <a:ea typeface="Helvetica Light" charset="0"/>
                <a:cs typeface="Helvetica Light" charset="0"/>
                <a:sym typeface="Helvetica Light" charset="0"/>
              </a:rPr>
              <a:t>Un giocatore per squadra rimane obbligatoriamente in profondità dietro la linea delle porte.</a:t>
            </a:r>
          </a:p>
          <a:p>
            <a:pPr algn="l"/>
            <a:endParaRPr lang="it-IT" altLang="it-IT" sz="1600">
              <a:latin typeface="Helvetica Light" charset="0"/>
              <a:ea typeface="Helvetica Light" charset="0"/>
              <a:cs typeface="Helvetica Light" charset="0"/>
              <a:sym typeface="Helvetica Light" charset="0"/>
            </a:endParaRPr>
          </a:p>
          <a:p>
            <a:pPr algn="l"/>
            <a:r>
              <a:rPr lang="it-IT" altLang="it-IT" sz="1600">
                <a:latin typeface="Helvetica Light" charset="0"/>
                <a:ea typeface="Helvetica Light" charset="0"/>
                <a:cs typeface="Helvetica Light" charset="0"/>
                <a:sym typeface="Helvetica Light" charset="0"/>
              </a:rPr>
              <a:t>Variante 3</a:t>
            </a:r>
          </a:p>
          <a:p>
            <a:pPr algn="l"/>
            <a:r>
              <a:rPr lang="it-IT" altLang="it-IT" sz="1600">
                <a:latin typeface="Helvetica Light" charset="0"/>
                <a:ea typeface="Helvetica Light" charset="0"/>
                <a:cs typeface="Helvetica Light" charset="0"/>
                <a:sym typeface="Helvetica Light" charset="0"/>
              </a:rPr>
              <a:t>Aggiungere o diminuire i giocatori ed eventualmente cambiare anche gli spazi. Si possono creare diverse varianti di giochi, come 4v3, 4v4, 5v4, 5v5 e così via.</a:t>
            </a:r>
          </a:p>
        </p:txBody>
      </p:sp>
      <p:grpSp>
        <p:nvGrpSpPr>
          <p:cNvPr id="17431" name="Group 23"/>
          <p:cNvGrpSpPr>
            <a:grpSpLocks/>
          </p:cNvGrpSpPr>
          <p:nvPr/>
        </p:nvGrpSpPr>
        <p:grpSpPr bwMode="auto">
          <a:xfrm>
            <a:off x="392113" y="6448426"/>
            <a:ext cx="406161" cy="146194"/>
            <a:chOff x="0" y="0"/>
            <a:chExt cx="812358" cy="291489"/>
          </a:xfrm>
        </p:grpSpPr>
        <p:sp>
          <p:nvSpPr>
            <p:cNvPr id="17432" name="Rectangle 24"/>
            <p:cNvSpPr>
              <a:spLocks/>
            </p:cNvSpPr>
            <p:nvPr/>
          </p:nvSpPr>
          <p:spPr bwMode="auto">
            <a:xfrm>
              <a:off x="174976" y="0"/>
              <a:ext cx="637382" cy="29148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2860" rIns="22860">
              <a:spAutoFit/>
            </a:bodyPr>
            <a:lstStyle>
              <a:lvl1pPr>
                <a:defRPr sz="5000">
                  <a:solidFill>
                    <a:srgbClr val="000000"/>
                  </a:solidFill>
                  <a:latin typeface="Helvetica" charset="0"/>
                  <a:ea typeface="Helvetica" charset="0"/>
                  <a:cs typeface="Helvetica" charset="0"/>
                  <a:sym typeface="Helvetica" charset="0"/>
                </a:defRPr>
              </a:lvl1pPr>
              <a:lvl2pPr>
                <a:defRPr sz="5000">
                  <a:solidFill>
                    <a:srgbClr val="000000"/>
                  </a:solidFill>
                  <a:latin typeface="Helvetica" charset="0"/>
                  <a:ea typeface="Helvetica" charset="0"/>
                  <a:cs typeface="Helvetica" charset="0"/>
                  <a:sym typeface="Helvetica" charset="0"/>
                </a:defRPr>
              </a:lvl2pPr>
              <a:lvl3pPr>
                <a:defRPr sz="5000">
                  <a:solidFill>
                    <a:srgbClr val="000000"/>
                  </a:solidFill>
                  <a:latin typeface="Helvetica" charset="0"/>
                  <a:ea typeface="Helvetica" charset="0"/>
                  <a:cs typeface="Helvetica" charset="0"/>
                  <a:sym typeface="Helvetica" charset="0"/>
                </a:defRPr>
              </a:lvl3pPr>
              <a:lvl4pPr>
                <a:defRPr sz="5000">
                  <a:solidFill>
                    <a:srgbClr val="000000"/>
                  </a:solidFill>
                  <a:latin typeface="Helvetica" charset="0"/>
                  <a:ea typeface="Helvetica" charset="0"/>
                  <a:cs typeface="Helvetica" charset="0"/>
                  <a:sym typeface="Helvetica" charset="0"/>
                </a:defRPr>
              </a:lvl4pPr>
              <a:lvl5pPr>
                <a:defRPr sz="5000">
                  <a:solidFill>
                    <a:srgbClr val="000000"/>
                  </a:solidFill>
                  <a:latin typeface="Helvetica" charset="0"/>
                  <a:ea typeface="Helvetica" charset="0"/>
                  <a:cs typeface="Helvetica" charset="0"/>
                  <a:sym typeface="Helvetica" charset="0"/>
                </a:defRPr>
              </a:lvl5pPr>
              <a:lvl6pPr marL="4572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6pPr>
              <a:lvl7pPr marL="9144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7pPr>
              <a:lvl8pPr marL="13716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8pPr>
              <a:lvl9pPr marL="18288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9pPr>
            </a:lstStyle>
            <a:p>
              <a:pPr defTabSz="457200"/>
              <a:r>
                <a:rPr lang="it-IT" altLang="it-IT" sz="350">
                  <a:latin typeface="Calibri" charset="0"/>
                  <a:ea typeface="Calibri" charset="0"/>
                  <a:cs typeface="Calibri" charset="0"/>
                  <a:sym typeface="Calibri" charset="0"/>
                </a:rPr>
                <a:t>Stefano Angius</a:t>
              </a:r>
            </a:p>
          </p:txBody>
        </p:sp>
        <p:pic>
          <p:nvPicPr>
            <p:cNvPr id="17433" name="Picture 25" descr="pasted-image.tiff"/>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13754"/>
              <a:ext cx="178232" cy="1782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Tree>
    <p:extLst>
      <p:ext uri="{BB962C8B-B14F-4D97-AF65-F5344CB8AC3E}">
        <p14:creationId xmlns:p14="http://schemas.microsoft.com/office/powerpoint/2010/main" val="1564746978"/>
      </p:ext>
    </p:extLst>
  </p:cSld>
  <p:clrMapOvr>
    <a:masterClrMapping/>
  </p:clrMapOvr>
  <p:transition spd="med"/>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3" name="Picture 1" descr="ANH.jpe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8259" y="0"/>
            <a:ext cx="1922928" cy="192264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2" name="CasellaDiTesto 1"/>
          <p:cNvSpPr txBox="1"/>
          <p:nvPr/>
        </p:nvSpPr>
        <p:spPr>
          <a:xfrm>
            <a:off x="215152" y="1909483"/>
            <a:ext cx="1896035" cy="646331"/>
          </a:xfrm>
          <a:prstGeom prst="rect">
            <a:avLst/>
          </a:prstGeom>
          <a:noFill/>
        </p:spPr>
        <p:txBody>
          <a:bodyPr wrap="square" rtlCol="0">
            <a:spAutoFit/>
          </a:bodyPr>
          <a:lstStyle/>
          <a:p>
            <a:pPr algn="ctr"/>
            <a:r>
              <a:rPr lang="it-IT" dirty="0"/>
              <a:t>Tecnico Federale</a:t>
            </a:r>
          </a:p>
          <a:p>
            <a:pPr algn="ctr"/>
            <a:r>
              <a:rPr lang="it-IT" dirty="0"/>
              <a:t>Filippo Treno</a:t>
            </a:r>
          </a:p>
        </p:txBody>
      </p:sp>
    </p:spTree>
    <p:extLst>
      <p:ext uri="{BB962C8B-B14F-4D97-AF65-F5344CB8AC3E}">
        <p14:creationId xmlns:p14="http://schemas.microsoft.com/office/powerpoint/2010/main" val="1296556562"/>
      </p:ext>
    </p:extLst>
  </p:cSld>
  <p:clrMapOvr>
    <a:masterClrMapping/>
  </p:clrMapOvr>
  <p:transition spd="med"/>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7" name="Picture 1" descr="C:\Users\utente\Desktop\Materiale per creare allenamenti\metà campo.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058026" y="0"/>
            <a:ext cx="3609975" cy="34813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4098" name="Picture 2" descr="C:\Users\utente\Desktop\Materiale per creare allenamenti\metà campo.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058026" y="3375026"/>
            <a:ext cx="3609975" cy="34829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4099" name="AutoShape 3"/>
          <p:cNvSpPr>
            <a:spLocks/>
          </p:cNvSpPr>
          <p:nvPr/>
        </p:nvSpPr>
        <p:spPr bwMode="auto">
          <a:xfrm>
            <a:off x="7453314" y="1855788"/>
            <a:ext cx="90487" cy="101600"/>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4100" name="AutoShape 4"/>
          <p:cNvSpPr>
            <a:spLocks/>
          </p:cNvSpPr>
          <p:nvPr/>
        </p:nvSpPr>
        <p:spPr bwMode="auto">
          <a:xfrm>
            <a:off x="7453314" y="2498725"/>
            <a:ext cx="90487" cy="101600"/>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4101" name="Oval 5"/>
          <p:cNvSpPr>
            <a:spLocks/>
          </p:cNvSpPr>
          <p:nvPr/>
        </p:nvSpPr>
        <p:spPr bwMode="auto">
          <a:xfrm>
            <a:off x="8024814" y="2212976"/>
            <a:ext cx="71437" cy="73025"/>
          </a:xfrm>
          <a:prstGeom prst="ellipse">
            <a:avLst/>
          </a:prstGeom>
          <a:solidFill>
            <a:srgbClr val="FFFF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4102" name="Oval 6"/>
          <p:cNvSpPr>
            <a:spLocks/>
          </p:cNvSpPr>
          <p:nvPr/>
        </p:nvSpPr>
        <p:spPr bwMode="auto">
          <a:xfrm>
            <a:off x="7381875" y="2284414"/>
            <a:ext cx="122238" cy="122237"/>
          </a:xfrm>
          <a:prstGeom prst="ellipse">
            <a:avLst/>
          </a:prstGeom>
          <a:solidFill>
            <a:srgbClr val="0000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4103" name="Oval 7"/>
          <p:cNvSpPr>
            <a:spLocks/>
          </p:cNvSpPr>
          <p:nvPr/>
        </p:nvSpPr>
        <p:spPr bwMode="auto">
          <a:xfrm>
            <a:off x="7381875" y="2070100"/>
            <a:ext cx="122238" cy="122238"/>
          </a:xfrm>
          <a:prstGeom prst="ellipse">
            <a:avLst/>
          </a:prstGeom>
          <a:solidFill>
            <a:srgbClr val="FF0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4104" name="AutoShape 8"/>
          <p:cNvSpPr>
            <a:spLocks/>
          </p:cNvSpPr>
          <p:nvPr/>
        </p:nvSpPr>
        <p:spPr bwMode="auto">
          <a:xfrm>
            <a:off x="8667750" y="1855788"/>
            <a:ext cx="90488" cy="101600"/>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4105" name="AutoShape 9"/>
          <p:cNvSpPr>
            <a:spLocks/>
          </p:cNvSpPr>
          <p:nvPr/>
        </p:nvSpPr>
        <p:spPr bwMode="auto">
          <a:xfrm>
            <a:off x="8667750" y="2498725"/>
            <a:ext cx="90488" cy="101600"/>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4106" name="Line 10"/>
          <p:cNvSpPr>
            <a:spLocks noChangeShapeType="1"/>
          </p:cNvSpPr>
          <p:nvPr/>
        </p:nvSpPr>
        <p:spPr bwMode="auto">
          <a:xfrm>
            <a:off x="7596189" y="2141539"/>
            <a:ext cx="357187" cy="71437"/>
          </a:xfrm>
          <a:prstGeom prst="line">
            <a:avLst/>
          </a:prstGeom>
          <a:noFill/>
          <a:ln w="9525" cap="flat" cmpd="sng">
            <a:solidFill>
              <a:srgbClr val="000000"/>
            </a:solidFill>
            <a:prstDash val="dash"/>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4107" name="Line 11"/>
          <p:cNvSpPr>
            <a:spLocks noChangeShapeType="1"/>
          </p:cNvSpPr>
          <p:nvPr/>
        </p:nvSpPr>
        <p:spPr bwMode="auto">
          <a:xfrm flipV="1">
            <a:off x="7596189" y="2284413"/>
            <a:ext cx="357187" cy="61912"/>
          </a:xfrm>
          <a:prstGeom prst="line">
            <a:avLst/>
          </a:prstGeom>
          <a:noFill/>
          <a:ln w="9525" cap="flat" cmpd="sng">
            <a:solidFill>
              <a:srgbClr val="000000"/>
            </a:solidFill>
            <a:prstDash val="dash"/>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4108" name="AutoShape 12"/>
          <p:cNvSpPr>
            <a:spLocks/>
          </p:cNvSpPr>
          <p:nvPr/>
        </p:nvSpPr>
        <p:spPr bwMode="auto">
          <a:xfrm>
            <a:off x="9667875" y="3571875"/>
            <a:ext cx="90488" cy="101600"/>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4109" name="AutoShape 13"/>
          <p:cNvSpPr>
            <a:spLocks/>
          </p:cNvSpPr>
          <p:nvPr/>
        </p:nvSpPr>
        <p:spPr bwMode="auto">
          <a:xfrm>
            <a:off x="9667875" y="3786188"/>
            <a:ext cx="90488" cy="101600"/>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4110" name="AutoShape 14"/>
          <p:cNvSpPr>
            <a:spLocks/>
          </p:cNvSpPr>
          <p:nvPr/>
        </p:nvSpPr>
        <p:spPr bwMode="auto">
          <a:xfrm>
            <a:off x="9453564" y="3571875"/>
            <a:ext cx="90487" cy="101600"/>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4111" name="AutoShape 15"/>
          <p:cNvSpPr>
            <a:spLocks/>
          </p:cNvSpPr>
          <p:nvPr/>
        </p:nvSpPr>
        <p:spPr bwMode="auto">
          <a:xfrm>
            <a:off x="9453564" y="3786188"/>
            <a:ext cx="90487" cy="101600"/>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4112" name="AutoShape 16"/>
          <p:cNvSpPr>
            <a:spLocks/>
          </p:cNvSpPr>
          <p:nvPr/>
        </p:nvSpPr>
        <p:spPr bwMode="auto">
          <a:xfrm>
            <a:off x="9882189" y="3571875"/>
            <a:ext cx="90487" cy="101600"/>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4113" name="AutoShape 17"/>
          <p:cNvSpPr>
            <a:spLocks/>
          </p:cNvSpPr>
          <p:nvPr/>
        </p:nvSpPr>
        <p:spPr bwMode="auto">
          <a:xfrm>
            <a:off x="9882189" y="3786188"/>
            <a:ext cx="90487" cy="101600"/>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cxnSp>
        <p:nvCxnSpPr>
          <p:cNvPr id="4114" name="AutoShape 18"/>
          <p:cNvCxnSpPr>
            <a:cxnSpLocks noChangeShapeType="1"/>
            <a:stCxn id="4110" idx="0"/>
            <a:endCxn id="4111" idx="0"/>
          </p:cNvCxnSpPr>
          <p:nvPr/>
        </p:nvCxnSpPr>
        <p:spPr bwMode="auto">
          <a:xfrm>
            <a:off x="9498013" y="3638551"/>
            <a:ext cx="0" cy="214313"/>
          </a:xfrm>
          <a:prstGeom prst="straightConnector1">
            <a:avLst/>
          </a:prstGeom>
          <a:noFill/>
          <a:ln w="9525"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cxnSp>
      <p:cxnSp>
        <p:nvCxnSpPr>
          <p:cNvPr id="4115" name="AutoShape 19"/>
          <p:cNvCxnSpPr>
            <a:cxnSpLocks noChangeShapeType="1"/>
            <a:stCxn id="4108" idx="0"/>
            <a:endCxn id="4109" idx="0"/>
          </p:cNvCxnSpPr>
          <p:nvPr/>
        </p:nvCxnSpPr>
        <p:spPr bwMode="auto">
          <a:xfrm>
            <a:off x="9712325" y="3638551"/>
            <a:ext cx="0" cy="214313"/>
          </a:xfrm>
          <a:prstGeom prst="straightConnector1">
            <a:avLst/>
          </a:prstGeom>
          <a:noFill/>
          <a:ln w="9525"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cxnSp>
      <p:cxnSp>
        <p:nvCxnSpPr>
          <p:cNvPr id="4116" name="AutoShape 20"/>
          <p:cNvCxnSpPr>
            <a:cxnSpLocks noChangeShapeType="1"/>
            <a:stCxn id="4112" idx="0"/>
            <a:endCxn id="4113" idx="0"/>
          </p:cNvCxnSpPr>
          <p:nvPr/>
        </p:nvCxnSpPr>
        <p:spPr bwMode="auto">
          <a:xfrm>
            <a:off x="9926638" y="3638551"/>
            <a:ext cx="0" cy="214313"/>
          </a:xfrm>
          <a:prstGeom prst="straightConnector1">
            <a:avLst/>
          </a:prstGeom>
          <a:noFill/>
          <a:ln w="9525"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cxnSp>
      <p:sp>
        <p:nvSpPr>
          <p:cNvPr id="4117" name="Line 21"/>
          <p:cNvSpPr>
            <a:spLocks noChangeShapeType="1"/>
          </p:cNvSpPr>
          <p:nvPr/>
        </p:nvSpPr>
        <p:spPr bwMode="auto">
          <a:xfrm flipV="1">
            <a:off x="8894764" y="4286250"/>
            <a:ext cx="1587" cy="490538"/>
          </a:xfrm>
          <a:prstGeom prst="line">
            <a:avLst/>
          </a:prstGeom>
          <a:noFill/>
          <a:ln w="9525" cap="flat" cmpd="sng">
            <a:solidFill>
              <a:srgbClr val="000000"/>
            </a:solidFill>
            <a:prstDash val="dash"/>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4118" name="Line 22"/>
          <p:cNvSpPr>
            <a:spLocks noChangeShapeType="1"/>
          </p:cNvSpPr>
          <p:nvPr/>
        </p:nvSpPr>
        <p:spPr bwMode="auto">
          <a:xfrm flipH="1">
            <a:off x="8939214" y="3786189"/>
            <a:ext cx="300037" cy="428625"/>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4119" name="Line 23"/>
          <p:cNvSpPr>
            <a:spLocks noChangeShapeType="1"/>
          </p:cNvSpPr>
          <p:nvPr/>
        </p:nvSpPr>
        <p:spPr bwMode="auto">
          <a:xfrm flipH="1" flipV="1">
            <a:off x="8810625" y="3686175"/>
            <a:ext cx="0" cy="338138"/>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4120" name="Line 24"/>
          <p:cNvSpPr>
            <a:spLocks noChangeShapeType="1"/>
          </p:cNvSpPr>
          <p:nvPr/>
        </p:nvSpPr>
        <p:spPr bwMode="auto">
          <a:xfrm flipV="1">
            <a:off x="8894764" y="3929063"/>
            <a:ext cx="1587" cy="285750"/>
          </a:xfrm>
          <a:prstGeom prst="line">
            <a:avLst/>
          </a:prstGeom>
          <a:noFill/>
          <a:ln w="9525"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4121" name="Line 25"/>
          <p:cNvSpPr>
            <a:spLocks noChangeShapeType="1"/>
          </p:cNvSpPr>
          <p:nvPr/>
        </p:nvSpPr>
        <p:spPr bwMode="auto">
          <a:xfrm flipV="1">
            <a:off x="8810626" y="3929063"/>
            <a:ext cx="85725" cy="95250"/>
          </a:xfrm>
          <a:prstGeom prst="line">
            <a:avLst/>
          </a:prstGeom>
          <a:noFill/>
          <a:ln w="9525"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4122" name="AutoShape 26"/>
          <p:cNvSpPr>
            <a:spLocks/>
          </p:cNvSpPr>
          <p:nvPr/>
        </p:nvSpPr>
        <p:spPr bwMode="auto">
          <a:xfrm rot="19130229">
            <a:off x="9874251" y="3708401"/>
            <a:ext cx="111125" cy="106363"/>
          </a:xfrm>
          <a:custGeom>
            <a:avLst/>
            <a:gdLst>
              <a:gd name="T0" fmla="*/ 10800 w 21600"/>
              <a:gd name="T1" fmla="+- 0 11070 541"/>
              <a:gd name="T2" fmla="*/ 11070 h 21059"/>
              <a:gd name="T3" fmla="*/ 10800 w 21600"/>
              <a:gd name="T4" fmla="+- 0 11070 541"/>
              <a:gd name="T5" fmla="*/ 11070 h 21059"/>
              <a:gd name="T6" fmla="*/ 10800 w 21600"/>
              <a:gd name="T7" fmla="+- 0 11070 541"/>
              <a:gd name="T8" fmla="*/ 11070 h 21059"/>
              <a:gd name="T9" fmla="*/ 10800 w 21600"/>
              <a:gd name="T10" fmla="+- 0 11070 541"/>
              <a:gd name="T11" fmla="*/ 11070 h 21059"/>
            </a:gdLst>
            <a:ahLst/>
            <a:cxnLst>
              <a:cxn ang="0">
                <a:pos x="T0" y="T2"/>
              </a:cxn>
              <a:cxn ang="0">
                <a:pos x="T3" y="T5"/>
              </a:cxn>
              <a:cxn ang="0">
                <a:pos x="T6" y="T8"/>
              </a:cxn>
              <a:cxn ang="0">
                <a:pos x="T9" y="T11"/>
              </a:cxn>
            </a:cxnLst>
            <a:rect l="0" t="0" r="r" b="b"/>
            <a:pathLst>
              <a:path w="21600" h="21059">
                <a:moveTo>
                  <a:pt x="0" y="26"/>
                </a:moveTo>
                <a:cubicBezTo>
                  <a:pt x="11362" y="-541"/>
                  <a:pt x="21021" y="8417"/>
                  <a:pt x="21576" y="20033"/>
                </a:cubicBezTo>
                <a:cubicBezTo>
                  <a:pt x="21592" y="20375"/>
                  <a:pt x="21600" y="20717"/>
                  <a:pt x="21600" y="21059"/>
                </a:cubicBezTo>
              </a:path>
            </a:pathLst>
          </a:custGeom>
          <a:noFill/>
          <a:ln w="9525" cap="flat"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nchor="ctr"/>
          <a:lstStyle/>
          <a:p>
            <a:pPr algn="ctr"/>
            <a:endParaRPr lang="it-IT" altLang="it-IT"/>
          </a:p>
        </p:txBody>
      </p:sp>
      <p:sp>
        <p:nvSpPr>
          <p:cNvPr id="4123" name="AutoShape 27"/>
          <p:cNvSpPr>
            <a:spLocks/>
          </p:cNvSpPr>
          <p:nvPr/>
        </p:nvSpPr>
        <p:spPr bwMode="auto">
          <a:xfrm rot="19130229">
            <a:off x="9659939" y="3703638"/>
            <a:ext cx="111125" cy="106362"/>
          </a:xfrm>
          <a:custGeom>
            <a:avLst/>
            <a:gdLst>
              <a:gd name="T0" fmla="*/ 10800 w 21600"/>
              <a:gd name="T1" fmla="+- 0 11070 541"/>
              <a:gd name="T2" fmla="*/ 11070 h 21059"/>
              <a:gd name="T3" fmla="*/ 10800 w 21600"/>
              <a:gd name="T4" fmla="+- 0 11070 541"/>
              <a:gd name="T5" fmla="*/ 11070 h 21059"/>
              <a:gd name="T6" fmla="*/ 10800 w 21600"/>
              <a:gd name="T7" fmla="+- 0 11070 541"/>
              <a:gd name="T8" fmla="*/ 11070 h 21059"/>
              <a:gd name="T9" fmla="*/ 10800 w 21600"/>
              <a:gd name="T10" fmla="+- 0 11070 541"/>
              <a:gd name="T11" fmla="*/ 11070 h 21059"/>
            </a:gdLst>
            <a:ahLst/>
            <a:cxnLst>
              <a:cxn ang="0">
                <a:pos x="T0" y="T2"/>
              </a:cxn>
              <a:cxn ang="0">
                <a:pos x="T3" y="T5"/>
              </a:cxn>
              <a:cxn ang="0">
                <a:pos x="T6" y="T8"/>
              </a:cxn>
              <a:cxn ang="0">
                <a:pos x="T9" y="T11"/>
              </a:cxn>
            </a:cxnLst>
            <a:rect l="0" t="0" r="r" b="b"/>
            <a:pathLst>
              <a:path w="21600" h="21059">
                <a:moveTo>
                  <a:pt x="0" y="26"/>
                </a:moveTo>
                <a:cubicBezTo>
                  <a:pt x="11362" y="-541"/>
                  <a:pt x="21021" y="8417"/>
                  <a:pt x="21576" y="20033"/>
                </a:cubicBezTo>
                <a:cubicBezTo>
                  <a:pt x="21592" y="20375"/>
                  <a:pt x="21600" y="20717"/>
                  <a:pt x="21600" y="21059"/>
                </a:cubicBezTo>
              </a:path>
            </a:pathLst>
          </a:custGeom>
          <a:noFill/>
          <a:ln w="9525" cap="flat"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nchor="ctr"/>
          <a:lstStyle/>
          <a:p>
            <a:pPr algn="ctr"/>
            <a:endParaRPr lang="it-IT" altLang="it-IT"/>
          </a:p>
        </p:txBody>
      </p:sp>
      <p:sp>
        <p:nvSpPr>
          <p:cNvPr id="4124" name="AutoShape 28"/>
          <p:cNvSpPr>
            <a:spLocks/>
          </p:cNvSpPr>
          <p:nvPr/>
        </p:nvSpPr>
        <p:spPr bwMode="auto">
          <a:xfrm rot="19130229">
            <a:off x="9436101" y="3700463"/>
            <a:ext cx="111125" cy="107950"/>
          </a:xfrm>
          <a:custGeom>
            <a:avLst/>
            <a:gdLst>
              <a:gd name="T0" fmla="*/ 10800 w 21600"/>
              <a:gd name="T1" fmla="+- 0 11070 541"/>
              <a:gd name="T2" fmla="*/ 11070 h 21059"/>
              <a:gd name="T3" fmla="*/ 10800 w 21600"/>
              <a:gd name="T4" fmla="+- 0 11070 541"/>
              <a:gd name="T5" fmla="*/ 11070 h 21059"/>
              <a:gd name="T6" fmla="*/ 10800 w 21600"/>
              <a:gd name="T7" fmla="+- 0 11070 541"/>
              <a:gd name="T8" fmla="*/ 11070 h 21059"/>
              <a:gd name="T9" fmla="*/ 10800 w 21600"/>
              <a:gd name="T10" fmla="+- 0 11070 541"/>
              <a:gd name="T11" fmla="*/ 11070 h 21059"/>
            </a:gdLst>
            <a:ahLst/>
            <a:cxnLst>
              <a:cxn ang="0">
                <a:pos x="T0" y="T2"/>
              </a:cxn>
              <a:cxn ang="0">
                <a:pos x="T3" y="T5"/>
              </a:cxn>
              <a:cxn ang="0">
                <a:pos x="T6" y="T8"/>
              </a:cxn>
              <a:cxn ang="0">
                <a:pos x="T9" y="T11"/>
              </a:cxn>
            </a:cxnLst>
            <a:rect l="0" t="0" r="r" b="b"/>
            <a:pathLst>
              <a:path w="21600" h="21059">
                <a:moveTo>
                  <a:pt x="0" y="26"/>
                </a:moveTo>
                <a:cubicBezTo>
                  <a:pt x="11362" y="-541"/>
                  <a:pt x="21021" y="8417"/>
                  <a:pt x="21576" y="20033"/>
                </a:cubicBezTo>
                <a:cubicBezTo>
                  <a:pt x="21592" y="20375"/>
                  <a:pt x="21600" y="20717"/>
                  <a:pt x="21600" y="21059"/>
                </a:cubicBezTo>
              </a:path>
            </a:pathLst>
          </a:custGeom>
          <a:noFill/>
          <a:ln w="9525" cap="flat"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nchor="ctr"/>
          <a:lstStyle/>
          <a:p>
            <a:pPr algn="ctr"/>
            <a:endParaRPr lang="it-IT" altLang="it-IT"/>
          </a:p>
        </p:txBody>
      </p:sp>
      <p:sp>
        <p:nvSpPr>
          <p:cNvPr id="4125" name="Line 29"/>
          <p:cNvSpPr>
            <a:spLocks noChangeShapeType="1"/>
          </p:cNvSpPr>
          <p:nvPr/>
        </p:nvSpPr>
        <p:spPr bwMode="auto">
          <a:xfrm flipH="1">
            <a:off x="10007601" y="3763964"/>
            <a:ext cx="98425" cy="1587"/>
          </a:xfrm>
          <a:prstGeom prst="line">
            <a:avLst/>
          </a:prstGeom>
          <a:noFill/>
          <a:ln w="9525"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4126" name="Line 30"/>
          <p:cNvSpPr>
            <a:spLocks noChangeShapeType="1"/>
          </p:cNvSpPr>
          <p:nvPr/>
        </p:nvSpPr>
        <p:spPr bwMode="auto">
          <a:xfrm flipH="1" flipV="1">
            <a:off x="9256713" y="3751263"/>
            <a:ext cx="157162" cy="0"/>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4127" name="Oval 31"/>
          <p:cNvSpPr>
            <a:spLocks/>
          </p:cNvSpPr>
          <p:nvPr/>
        </p:nvSpPr>
        <p:spPr bwMode="auto">
          <a:xfrm>
            <a:off x="10139364" y="3725864"/>
            <a:ext cx="71437" cy="71437"/>
          </a:xfrm>
          <a:prstGeom prst="ellipse">
            <a:avLst/>
          </a:prstGeom>
          <a:solidFill>
            <a:srgbClr val="FFFF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4128" name="AutoShape 32"/>
          <p:cNvSpPr>
            <a:spLocks/>
          </p:cNvSpPr>
          <p:nvPr/>
        </p:nvSpPr>
        <p:spPr bwMode="auto">
          <a:xfrm rot="11789296">
            <a:off x="7596188" y="2078038"/>
            <a:ext cx="442912" cy="74612"/>
          </a:xfrm>
          <a:custGeom>
            <a:avLst/>
            <a:gdLst>
              <a:gd name="T0" fmla="*/ 10800 w 21600"/>
              <a:gd name="T1" fmla="+- 0 11294 1129"/>
              <a:gd name="T2" fmla="*/ 11294 h 20330"/>
              <a:gd name="T3" fmla="*/ 10800 w 21600"/>
              <a:gd name="T4" fmla="+- 0 11294 1129"/>
              <a:gd name="T5" fmla="*/ 11294 h 20330"/>
              <a:gd name="T6" fmla="*/ 10800 w 21600"/>
              <a:gd name="T7" fmla="+- 0 11294 1129"/>
              <a:gd name="T8" fmla="*/ 11294 h 20330"/>
              <a:gd name="T9" fmla="*/ 10800 w 21600"/>
              <a:gd name="T10" fmla="+- 0 11294 1129"/>
              <a:gd name="T11" fmla="*/ 11294 h 20330"/>
            </a:gdLst>
            <a:ahLst/>
            <a:cxnLst>
              <a:cxn ang="0">
                <a:pos x="T0" y="T2"/>
              </a:cxn>
              <a:cxn ang="0">
                <a:pos x="T3" y="T5"/>
              </a:cxn>
              <a:cxn ang="0">
                <a:pos x="T6" y="T8"/>
              </a:cxn>
              <a:cxn ang="0">
                <a:pos x="T9" y="T11"/>
              </a:cxn>
            </a:cxnLst>
            <a:rect l="0" t="0" r="r" b="b"/>
            <a:pathLst>
              <a:path w="21600" h="20330">
                <a:moveTo>
                  <a:pt x="0" y="0"/>
                </a:moveTo>
                <a:cubicBezTo>
                  <a:pt x="3325" y="10094"/>
                  <a:pt x="6651" y="20189"/>
                  <a:pt x="9519" y="20330"/>
                </a:cubicBezTo>
                <a:cubicBezTo>
                  <a:pt x="12386" y="20471"/>
                  <a:pt x="15193" y="2824"/>
                  <a:pt x="17207" y="847"/>
                </a:cubicBezTo>
                <a:cubicBezTo>
                  <a:pt x="19220" y="-1129"/>
                  <a:pt x="20410" y="3671"/>
                  <a:pt x="21600" y="8471"/>
                </a:cubicBezTo>
              </a:path>
            </a:pathLst>
          </a:custGeom>
          <a:noFill/>
          <a:ln w="9525" cap="flat"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nchor="ctr"/>
          <a:lstStyle/>
          <a:p>
            <a:pPr algn="ctr"/>
            <a:endParaRPr lang="it-IT" altLang="it-IT"/>
          </a:p>
        </p:txBody>
      </p:sp>
      <p:sp>
        <p:nvSpPr>
          <p:cNvPr id="4129" name="AutoShape 33"/>
          <p:cNvSpPr>
            <a:spLocks/>
          </p:cNvSpPr>
          <p:nvPr/>
        </p:nvSpPr>
        <p:spPr bwMode="auto">
          <a:xfrm>
            <a:off x="8135938" y="2278063"/>
            <a:ext cx="565150" cy="114300"/>
          </a:xfrm>
          <a:custGeom>
            <a:avLst/>
            <a:gdLst>
              <a:gd name="T0" fmla="*/ 10800 w 21600"/>
              <a:gd name="T1" fmla="+- 0 11294 1129"/>
              <a:gd name="T2" fmla="*/ 11294 h 20330"/>
              <a:gd name="T3" fmla="*/ 10800 w 21600"/>
              <a:gd name="T4" fmla="+- 0 11294 1129"/>
              <a:gd name="T5" fmla="*/ 11294 h 20330"/>
              <a:gd name="T6" fmla="*/ 10800 w 21600"/>
              <a:gd name="T7" fmla="+- 0 11294 1129"/>
              <a:gd name="T8" fmla="*/ 11294 h 20330"/>
              <a:gd name="T9" fmla="*/ 10800 w 21600"/>
              <a:gd name="T10" fmla="+- 0 11294 1129"/>
              <a:gd name="T11" fmla="*/ 11294 h 20330"/>
            </a:gdLst>
            <a:ahLst/>
            <a:cxnLst>
              <a:cxn ang="0">
                <a:pos x="T0" y="T2"/>
              </a:cxn>
              <a:cxn ang="0">
                <a:pos x="T3" y="T5"/>
              </a:cxn>
              <a:cxn ang="0">
                <a:pos x="T6" y="T8"/>
              </a:cxn>
              <a:cxn ang="0">
                <a:pos x="T9" y="T11"/>
              </a:cxn>
            </a:cxnLst>
            <a:rect l="0" t="0" r="r" b="b"/>
            <a:pathLst>
              <a:path w="21600" h="20330">
                <a:moveTo>
                  <a:pt x="0" y="0"/>
                </a:moveTo>
                <a:cubicBezTo>
                  <a:pt x="3325" y="10094"/>
                  <a:pt x="6651" y="20189"/>
                  <a:pt x="9519" y="20330"/>
                </a:cubicBezTo>
                <a:cubicBezTo>
                  <a:pt x="12386" y="20471"/>
                  <a:pt x="15193" y="2824"/>
                  <a:pt x="17207" y="847"/>
                </a:cubicBezTo>
                <a:cubicBezTo>
                  <a:pt x="19220" y="-1129"/>
                  <a:pt x="20410" y="3671"/>
                  <a:pt x="21600" y="8471"/>
                </a:cubicBezTo>
              </a:path>
            </a:pathLst>
          </a:custGeom>
          <a:noFill/>
          <a:ln w="9525" cap="flat"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nchor="ctr"/>
          <a:lstStyle/>
          <a:p>
            <a:pPr algn="ctr"/>
            <a:endParaRPr lang="it-IT" altLang="it-IT"/>
          </a:p>
        </p:txBody>
      </p:sp>
      <p:sp>
        <p:nvSpPr>
          <p:cNvPr id="4130" name="Line 34"/>
          <p:cNvSpPr>
            <a:spLocks noChangeShapeType="1"/>
          </p:cNvSpPr>
          <p:nvPr/>
        </p:nvSpPr>
        <p:spPr bwMode="auto">
          <a:xfrm flipH="1" flipV="1">
            <a:off x="7540625" y="2071688"/>
            <a:ext cx="58738" cy="0"/>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4131" name="Line 35"/>
          <p:cNvSpPr>
            <a:spLocks noChangeShapeType="1"/>
          </p:cNvSpPr>
          <p:nvPr/>
        </p:nvSpPr>
        <p:spPr bwMode="auto">
          <a:xfrm flipV="1">
            <a:off x="8693150" y="2316163"/>
            <a:ext cx="69850" cy="0"/>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cxnSp>
        <p:nvCxnSpPr>
          <p:cNvPr id="4132" name="AutoShape 36"/>
          <p:cNvCxnSpPr>
            <a:cxnSpLocks noChangeShapeType="1"/>
            <a:stCxn id="4122" idx="0"/>
            <a:endCxn id="4123" idx="0"/>
          </p:cNvCxnSpPr>
          <p:nvPr/>
        </p:nvCxnSpPr>
        <p:spPr bwMode="auto">
          <a:xfrm flipH="1" flipV="1">
            <a:off x="9715501" y="3756026"/>
            <a:ext cx="214313" cy="4763"/>
          </a:xfrm>
          <a:prstGeom prst="straightConnector1">
            <a:avLst/>
          </a:prstGeom>
          <a:noFill/>
          <a:ln w="9525"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cxnSp>
      <p:cxnSp>
        <p:nvCxnSpPr>
          <p:cNvPr id="4133" name="AutoShape 37"/>
          <p:cNvCxnSpPr>
            <a:cxnSpLocks noChangeShapeType="1"/>
            <a:stCxn id="4123" idx="0"/>
            <a:endCxn id="4124" idx="0"/>
          </p:cNvCxnSpPr>
          <p:nvPr/>
        </p:nvCxnSpPr>
        <p:spPr bwMode="auto">
          <a:xfrm flipH="1" flipV="1">
            <a:off x="9491664" y="3754439"/>
            <a:ext cx="223837" cy="1587"/>
          </a:xfrm>
          <a:prstGeom prst="straightConnector1">
            <a:avLst/>
          </a:prstGeom>
          <a:noFill/>
          <a:ln w="9525"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cxnSp>
      <p:sp>
        <p:nvSpPr>
          <p:cNvPr id="4134" name="Oval 38"/>
          <p:cNvSpPr>
            <a:spLocks/>
          </p:cNvSpPr>
          <p:nvPr/>
        </p:nvSpPr>
        <p:spPr bwMode="auto">
          <a:xfrm>
            <a:off x="8796339" y="3527425"/>
            <a:ext cx="122237" cy="122238"/>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4135" name="Rectangle 39"/>
          <p:cNvSpPr>
            <a:spLocks/>
          </p:cNvSpPr>
          <p:nvPr/>
        </p:nvSpPr>
        <p:spPr bwMode="auto">
          <a:xfrm>
            <a:off x="1874838" y="495301"/>
            <a:ext cx="5040312" cy="20313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spAutoFit/>
          </a:bodyPr>
          <a:lstStyle/>
          <a:p>
            <a:pPr algn="just"/>
            <a:r>
              <a:rPr lang="it-IT" altLang="it-IT" sz="1400"/>
              <a:t>ESECUZIONE: A e B corrono verso la palla. Se arriva prima A la protegge e torna indietro per superare la linea di partenza. B anticipa in jab per superare la porta davanti a se.</a:t>
            </a:r>
          </a:p>
          <a:p>
            <a:pPr algn="just"/>
            <a:r>
              <a:rPr lang="it-IT" altLang="it-IT" sz="1400"/>
              <a:t>OBIETTIVI: 1 VS 1.</a:t>
            </a:r>
          </a:p>
          <a:p>
            <a:pPr algn="just"/>
            <a:endParaRPr lang="it-IT" altLang="it-IT" sz="1400"/>
          </a:p>
          <a:p>
            <a:pPr algn="just"/>
            <a:r>
              <a:rPr lang="it-IT" altLang="it-IT" sz="1400"/>
              <a:t>DESCRIPTION: A and B run towards the ball. If A arrives first, he protects the ball and runs back to the start line. B anticipates with the jab to run towards the end line.</a:t>
            </a:r>
          </a:p>
          <a:p>
            <a:pPr algn="just"/>
            <a:r>
              <a:rPr lang="it-IT" altLang="it-IT" sz="1400"/>
              <a:t>AIMS: 1 VS 1.</a:t>
            </a:r>
          </a:p>
        </p:txBody>
      </p:sp>
      <p:sp>
        <p:nvSpPr>
          <p:cNvPr id="4136" name="Rectangle 40"/>
          <p:cNvSpPr>
            <a:spLocks/>
          </p:cNvSpPr>
          <p:nvPr/>
        </p:nvSpPr>
        <p:spPr bwMode="auto">
          <a:xfrm>
            <a:off x="1892301" y="3759200"/>
            <a:ext cx="5040313" cy="181588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spAutoFit/>
          </a:bodyPr>
          <a:lstStyle/>
          <a:p>
            <a:pPr algn="just"/>
            <a:r>
              <a:rPr lang="it-IT" altLang="it-IT" sz="1400"/>
              <a:t>ESECUZIONE: A conduce sollevando la palla oltre gli ostacoli dopodiché scarica la palla a B per il tiro in porta.</a:t>
            </a:r>
          </a:p>
          <a:p>
            <a:pPr algn="just"/>
            <a:r>
              <a:rPr lang="it-IT" altLang="it-IT" sz="1400"/>
              <a:t>OBIETTIVI: conduzione 3D, tiro in porta.</a:t>
            </a:r>
          </a:p>
          <a:p>
            <a:pPr algn="just"/>
            <a:endParaRPr lang="it-IT" altLang="it-IT" sz="1400"/>
          </a:p>
          <a:p>
            <a:pPr algn="just"/>
            <a:r>
              <a:rPr lang="it-IT" altLang="it-IT" sz="1400"/>
              <a:t>DESCRIPTION: A lifts the ball over the obstacles, then passes the ball to B for the shoot.</a:t>
            </a:r>
          </a:p>
          <a:p>
            <a:pPr algn="just"/>
            <a:r>
              <a:rPr lang="it-IT" altLang="it-IT" sz="1400"/>
              <a:t>AIMS: 3D dribbling, goal scoring.</a:t>
            </a:r>
          </a:p>
          <a:p>
            <a:pPr algn="just"/>
            <a:endParaRPr lang="it-IT" altLang="it-IT" sz="1400"/>
          </a:p>
        </p:txBody>
      </p:sp>
      <p:sp>
        <p:nvSpPr>
          <p:cNvPr id="4137" name="Rectangle 41"/>
          <p:cNvSpPr>
            <a:spLocks/>
          </p:cNvSpPr>
          <p:nvPr/>
        </p:nvSpPr>
        <p:spPr bwMode="auto">
          <a:xfrm>
            <a:off x="7212014" y="1958976"/>
            <a:ext cx="166071" cy="24622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p>
            <a:r>
              <a:rPr lang="it-IT" altLang="it-IT" sz="1000"/>
              <a:t>A</a:t>
            </a:r>
          </a:p>
        </p:txBody>
      </p:sp>
      <p:sp>
        <p:nvSpPr>
          <p:cNvPr id="4138" name="Rectangle 42"/>
          <p:cNvSpPr>
            <a:spLocks/>
          </p:cNvSpPr>
          <p:nvPr/>
        </p:nvSpPr>
        <p:spPr bwMode="auto">
          <a:xfrm>
            <a:off x="7207251" y="2189164"/>
            <a:ext cx="162865" cy="24622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p>
            <a:r>
              <a:rPr lang="it-IT" altLang="it-IT" sz="1000"/>
              <a:t>B</a:t>
            </a:r>
          </a:p>
        </p:txBody>
      </p:sp>
      <p:sp>
        <p:nvSpPr>
          <p:cNvPr id="4139" name="Rectangle 43"/>
          <p:cNvSpPr>
            <a:spLocks/>
          </p:cNvSpPr>
          <p:nvPr/>
        </p:nvSpPr>
        <p:spPr bwMode="auto">
          <a:xfrm>
            <a:off x="10256839" y="3694114"/>
            <a:ext cx="166071" cy="24622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p>
            <a:r>
              <a:rPr lang="it-IT" altLang="it-IT" sz="1000"/>
              <a:t>A</a:t>
            </a:r>
          </a:p>
        </p:txBody>
      </p:sp>
      <p:sp>
        <p:nvSpPr>
          <p:cNvPr id="4140" name="Rectangle 44"/>
          <p:cNvSpPr>
            <a:spLocks/>
          </p:cNvSpPr>
          <p:nvPr/>
        </p:nvSpPr>
        <p:spPr bwMode="auto">
          <a:xfrm>
            <a:off x="8858251" y="4879976"/>
            <a:ext cx="162865" cy="24622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p>
            <a:r>
              <a:rPr lang="it-IT" altLang="it-IT" sz="1000"/>
              <a:t>B</a:t>
            </a:r>
          </a:p>
        </p:txBody>
      </p:sp>
      <p:sp>
        <p:nvSpPr>
          <p:cNvPr id="4141" name="Oval 45"/>
          <p:cNvSpPr>
            <a:spLocks/>
          </p:cNvSpPr>
          <p:nvPr/>
        </p:nvSpPr>
        <p:spPr bwMode="auto">
          <a:xfrm>
            <a:off x="10229850" y="3660775"/>
            <a:ext cx="122238" cy="122238"/>
          </a:xfrm>
          <a:prstGeom prst="ellipse">
            <a:avLst/>
          </a:prstGeom>
          <a:solidFill>
            <a:srgbClr val="0000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4142" name="Oval 46"/>
          <p:cNvSpPr>
            <a:spLocks/>
          </p:cNvSpPr>
          <p:nvPr/>
        </p:nvSpPr>
        <p:spPr bwMode="auto">
          <a:xfrm>
            <a:off x="8843964" y="4835525"/>
            <a:ext cx="122237" cy="122238"/>
          </a:xfrm>
          <a:prstGeom prst="ellipse">
            <a:avLst/>
          </a:prstGeom>
          <a:solidFill>
            <a:srgbClr val="0000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grpSp>
        <p:nvGrpSpPr>
          <p:cNvPr id="4143" name="Group 47"/>
          <p:cNvGrpSpPr>
            <a:grpSpLocks/>
          </p:cNvGrpSpPr>
          <p:nvPr/>
        </p:nvGrpSpPr>
        <p:grpSpPr bwMode="auto">
          <a:xfrm>
            <a:off x="2092326" y="6348415"/>
            <a:ext cx="748107" cy="200055"/>
            <a:chOff x="0" y="0"/>
            <a:chExt cx="748545" cy="199441"/>
          </a:xfrm>
        </p:grpSpPr>
        <p:sp>
          <p:nvSpPr>
            <p:cNvPr id="4144" name="Rectangle 48"/>
            <p:cNvSpPr>
              <a:spLocks/>
            </p:cNvSpPr>
            <p:nvPr/>
          </p:nvSpPr>
          <p:spPr bwMode="auto">
            <a:xfrm>
              <a:off x="174975" y="0"/>
              <a:ext cx="573570" cy="19944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p>
              <a:r>
                <a:rPr lang="it-IT" altLang="it-IT" sz="700"/>
                <a:t>Filippo Treno</a:t>
              </a:r>
            </a:p>
          </p:txBody>
        </p:sp>
        <p:pic>
          <p:nvPicPr>
            <p:cNvPr id="4145" name="Picture 49" descr="pasted-image.tif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3754"/>
              <a:ext cx="178232" cy="1782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Tree>
    <p:extLst>
      <p:ext uri="{BB962C8B-B14F-4D97-AF65-F5344CB8AC3E}">
        <p14:creationId xmlns:p14="http://schemas.microsoft.com/office/powerpoint/2010/main" val="803804648"/>
      </p:ext>
    </p:extLst>
  </p:cSld>
  <p:clrMapOvr>
    <a:masterClrMapping/>
  </p:clrMapOvr>
  <p:transition spd="med"/>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1" name="Picture 1" descr="C:\Users\utente\Desktop\Materiale per creare allenamenti\metà campo.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058026" y="0"/>
            <a:ext cx="3609975" cy="34813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5122" name="Picture 2" descr="C:\Users\utente\Desktop\Materiale per creare allenamenti\metà campo.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058026" y="3375026"/>
            <a:ext cx="3609975" cy="34829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5123" name="AutoShape 3"/>
          <p:cNvSpPr>
            <a:spLocks/>
          </p:cNvSpPr>
          <p:nvPr/>
        </p:nvSpPr>
        <p:spPr bwMode="auto">
          <a:xfrm>
            <a:off x="8020050" y="841375"/>
            <a:ext cx="90488" cy="101600"/>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5124" name="Oval 4"/>
          <p:cNvSpPr>
            <a:spLocks/>
          </p:cNvSpPr>
          <p:nvPr/>
        </p:nvSpPr>
        <p:spPr bwMode="auto">
          <a:xfrm>
            <a:off x="9698039" y="1214439"/>
            <a:ext cx="71437" cy="71437"/>
          </a:xfrm>
          <a:prstGeom prst="ellipse">
            <a:avLst/>
          </a:prstGeom>
          <a:solidFill>
            <a:srgbClr val="FFFF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5125" name="Oval 5"/>
          <p:cNvSpPr>
            <a:spLocks/>
          </p:cNvSpPr>
          <p:nvPr/>
        </p:nvSpPr>
        <p:spPr bwMode="auto">
          <a:xfrm>
            <a:off x="7745414" y="1279525"/>
            <a:ext cx="122237" cy="122238"/>
          </a:xfrm>
          <a:prstGeom prst="ellipse">
            <a:avLst/>
          </a:prstGeom>
          <a:solidFill>
            <a:srgbClr val="0000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5126" name="Oval 6"/>
          <p:cNvSpPr>
            <a:spLocks/>
          </p:cNvSpPr>
          <p:nvPr/>
        </p:nvSpPr>
        <p:spPr bwMode="auto">
          <a:xfrm>
            <a:off x="9382125" y="960439"/>
            <a:ext cx="122238" cy="122237"/>
          </a:xfrm>
          <a:prstGeom prst="ellipse">
            <a:avLst/>
          </a:prstGeom>
          <a:solidFill>
            <a:srgbClr val="FF0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5127" name="Line 7"/>
          <p:cNvSpPr>
            <a:spLocks noChangeShapeType="1"/>
          </p:cNvSpPr>
          <p:nvPr/>
        </p:nvSpPr>
        <p:spPr bwMode="auto">
          <a:xfrm flipV="1">
            <a:off x="8191501" y="3724276"/>
            <a:ext cx="385763" cy="523875"/>
          </a:xfrm>
          <a:prstGeom prst="line">
            <a:avLst/>
          </a:prstGeom>
          <a:noFill/>
          <a:ln w="9525" cap="flat" cmpd="sng">
            <a:solidFill>
              <a:srgbClr val="000000"/>
            </a:solidFill>
            <a:prstDash val="dash"/>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5128" name="AutoShape 8"/>
          <p:cNvSpPr>
            <a:spLocks/>
          </p:cNvSpPr>
          <p:nvPr/>
        </p:nvSpPr>
        <p:spPr bwMode="auto">
          <a:xfrm>
            <a:off x="9186864" y="1074738"/>
            <a:ext cx="90487" cy="101600"/>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5129" name="AutoShape 9"/>
          <p:cNvSpPr>
            <a:spLocks/>
          </p:cNvSpPr>
          <p:nvPr/>
        </p:nvSpPr>
        <p:spPr bwMode="auto">
          <a:xfrm>
            <a:off x="9563100" y="846138"/>
            <a:ext cx="90488" cy="101600"/>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5130" name="AutoShape 10"/>
          <p:cNvSpPr>
            <a:spLocks/>
          </p:cNvSpPr>
          <p:nvPr/>
        </p:nvSpPr>
        <p:spPr bwMode="auto">
          <a:xfrm>
            <a:off x="8372475" y="1069975"/>
            <a:ext cx="90488" cy="101600"/>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5131" name="Oval 11"/>
          <p:cNvSpPr>
            <a:spLocks/>
          </p:cNvSpPr>
          <p:nvPr/>
        </p:nvSpPr>
        <p:spPr bwMode="auto">
          <a:xfrm>
            <a:off x="7845425" y="1189039"/>
            <a:ext cx="71438" cy="73025"/>
          </a:xfrm>
          <a:prstGeom prst="ellipse">
            <a:avLst/>
          </a:prstGeom>
          <a:solidFill>
            <a:srgbClr val="FFFF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5132" name="Oval 12"/>
          <p:cNvSpPr>
            <a:spLocks/>
          </p:cNvSpPr>
          <p:nvPr/>
        </p:nvSpPr>
        <p:spPr bwMode="auto">
          <a:xfrm>
            <a:off x="8148639" y="950914"/>
            <a:ext cx="122237" cy="122237"/>
          </a:xfrm>
          <a:prstGeom prst="ellipse">
            <a:avLst/>
          </a:prstGeom>
          <a:solidFill>
            <a:srgbClr val="FF0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5133" name="Oval 13"/>
          <p:cNvSpPr>
            <a:spLocks/>
          </p:cNvSpPr>
          <p:nvPr/>
        </p:nvSpPr>
        <p:spPr bwMode="auto">
          <a:xfrm>
            <a:off x="8786814" y="588964"/>
            <a:ext cx="122237" cy="122237"/>
          </a:xfrm>
          <a:prstGeom prst="ellipse">
            <a:avLst/>
          </a:prstGeom>
          <a:solidFill>
            <a:srgbClr val="FF0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5134" name="Oval 14"/>
          <p:cNvSpPr>
            <a:spLocks/>
          </p:cNvSpPr>
          <p:nvPr/>
        </p:nvSpPr>
        <p:spPr bwMode="auto">
          <a:xfrm>
            <a:off x="9755189" y="1284289"/>
            <a:ext cx="122237" cy="122237"/>
          </a:xfrm>
          <a:prstGeom prst="ellipse">
            <a:avLst/>
          </a:prstGeom>
          <a:solidFill>
            <a:srgbClr val="0000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5135" name="Oval 15"/>
          <p:cNvSpPr>
            <a:spLocks/>
          </p:cNvSpPr>
          <p:nvPr/>
        </p:nvSpPr>
        <p:spPr bwMode="auto">
          <a:xfrm>
            <a:off x="8826500" y="1587500"/>
            <a:ext cx="122238" cy="122238"/>
          </a:xfrm>
          <a:prstGeom prst="ellipse">
            <a:avLst/>
          </a:prstGeom>
          <a:solidFill>
            <a:srgbClr val="0000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5136" name="Oval 16"/>
          <p:cNvSpPr>
            <a:spLocks/>
          </p:cNvSpPr>
          <p:nvPr/>
        </p:nvSpPr>
        <p:spPr bwMode="auto">
          <a:xfrm>
            <a:off x="8858250" y="1493839"/>
            <a:ext cx="71438" cy="73025"/>
          </a:xfrm>
          <a:prstGeom prst="ellipse">
            <a:avLst/>
          </a:prstGeom>
          <a:solidFill>
            <a:srgbClr val="FFFF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5137" name="Oval 17"/>
          <p:cNvSpPr>
            <a:spLocks/>
          </p:cNvSpPr>
          <p:nvPr/>
        </p:nvSpPr>
        <p:spPr bwMode="auto">
          <a:xfrm>
            <a:off x="8786814" y="179389"/>
            <a:ext cx="122237" cy="122237"/>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5138" name="Oval 18"/>
          <p:cNvSpPr>
            <a:spLocks/>
          </p:cNvSpPr>
          <p:nvPr/>
        </p:nvSpPr>
        <p:spPr bwMode="auto">
          <a:xfrm>
            <a:off x="8786814" y="3557589"/>
            <a:ext cx="122237" cy="122237"/>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5139" name="AutoShape 19"/>
          <p:cNvSpPr>
            <a:spLocks/>
          </p:cNvSpPr>
          <p:nvPr/>
        </p:nvSpPr>
        <p:spPr bwMode="auto">
          <a:xfrm>
            <a:off x="7953375" y="4308475"/>
            <a:ext cx="90488" cy="101600"/>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5140" name="AutoShape 20"/>
          <p:cNvSpPr>
            <a:spLocks/>
          </p:cNvSpPr>
          <p:nvPr/>
        </p:nvSpPr>
        <p:spPr bwMode="auto">
          <a:xfrm>
            <a:off x="8853489" y="5080000"/>
            <a:ext cx="90487" cy="101600"/>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5141" name="AutoShape 21"/>
          <p:cNvSpPr>
            <a:spLocks/>
          </p:cNvSpPr>
          <p:nvPr/>
        </p:nvSpPr>
        <p:spPr bwMode="auto">
          <a:xfrm>
            <a:off x="9663114" y="4332288"/>
            <a:ext cx="90487" cy="101600"/>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5142" name="Oval 22"/>
          <p:cNvSpPr>
            <a:spLocks/>
          </p:cNvSpPr>
          <p:nvPr/>
        </p:nvSpPr>
        <p:spPr bwMode="auto">
          <a:xfrm>
            <a:off x="8043864" y="4284664"/>
            <a:ext cx="122237" cy="122237"/>
          </a:xfrm>
          <a:prstGeom prst="ellipse">
            <a:avLst/>
          </a:prstGeom>
          <a:solidFill>
            <a:srgbClr val="0000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5143" name="Oval 23"/>
          <p:cNvSpPr>
            <a:spLocks/>
          </p:cNvSpPr>
          <p:nvPr/>
        </p:nvSpPr>
        <p:spPr bwMode="auto">
          <a:xfrm>
            <a:off x="9544050" y="4256089"/>
            <a:ext cx="122238" cy="122237"/>
          </a:xfrm>
          <a:prstGeom prst="ellipse">
            <a:avLst/>
          </a:prstGeom>
          <a:solidFill>
            <a:srgbClr val="0000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5144" name="Oval 24"/>
          <p:cNvSpPr>
            <a:spLocks/>
          </p:cNvSpPr>
          <p:nvPr/>
        </p:nvSpPr>
        <p:spPr bwMode="auto">
          <a:xfrm>
            <a:off x="8834439" y="4932364"/>
            <a:ext cx="122237" cy="122237"/>
          </a:xfrm>
          <a:prstGeom prst="ellipse">
            <a:avLst/>
          </a:prstGeom>
          <a:solidFill>
            <a:srgbClr val="0000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5145" name="Line 25"/>
          <p:cNvSpPr>
            <a:spLocks noChangeShapeType="1"/>
          </p:cNvSpPr>
          <p:nvPr/>
        </p:nvSpPr>
        <p:spPr bwMode="auto">
          <a:xfrm>
            <a:off x="8272463" y="4476751"/>
            <a:ext cx="557212" cy="409575"/>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5146" name="Line 26"/>
          <p:cNvSpPr>
            <a:spLocks noChangeShapeType="1"/>
          </p:cNvSpPr>
          <p:nvPr/>
        </p:nvSpPr>
        <p:spPr bwMode="auto">
          <a:xfrm flipH="1" flipV="1">
            <a:off x="8972550" y="3770313"/>
            <a:ext cx="228600" cy="315912"/>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5147" name="Line 27"/>
          <p:cNvSpPr>
            <a:spLocks noChangeShapeType="1"/>
          </p:cNvSpPr>
          <p:nvPr/>
        </p:nvSpPr>
        <p:spPr bwMode="auto">
          <a:xfrm flipV="1">
            <a:off x="8920164" y="4424364"/>
            <a:ext cx="581025" cy="452437"/>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5148" name="Oval 28"/>
          <p:cNvSpPr>
            <a:spLocks/>
          </p:cNvSpPr>
          <p:nvPr/>
        </p:nvSpPr>
        <p:spPr bwMode="auto">
          <a:xfrm>
            <a:off x="8167689" y="4398964"/>
            <a:ext cx="71437" cy="73025"/>
          </a:xfrm>
          <a:prstGeom prst="ellipse">
            <a:avLst/>
          </a:prstGeom>
          <a:solidFill>
            <a:srgbClr val="FFFF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5149" name="Line 29"/>
          <p:cNvSpPr>
            <a:spLocks noChangeShapeType="1"/>
          </p:cNvSpPr>
          <p:nvPr/>
        </p:nvSpPr>
        <p:spPr bwMode="auto">
          <a:xfrm>
            <a:off x="9191626" y="3938588"/>
            <a:ext cx="233363" cy="266700"/>
          </a:xfrm>
          <a:prstGeom prst="line">
            <a:avLst/>
          </a:prstGeom>
          <a:noFill/>
          <a:ln w="9525"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5150" name="Line 30"/>
          <p:cNvSpPr>
            <a:spLocks noChangeShapeType="1"/>
          </p:cNvSpPr>
          <p:nvPr/>
        </p:nvSpPr>
        <p:spPr bwMode="auto">
          <a:xfrm>
            <a:off x="9193213" y="3938588"/>
            <a:ext cx="12700" cy="152400"/>
          </a:xfrm>
          <a:prstGeom prst="line">
            <a:avLst/>
          </a:prstGeom>
          <a:noFill/>
          <a:ln w="9525"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5151" name="AutoShape 31"/>
          <p:cNvSpPr>
            <a:spLocks/>
          </p:cNvSpPr>
          <p:nvPr/>
        </p:nvSpPr>
        <p:spPr bwMode="auto">
          <a:xfrm>
            <a:off x="7662864" y="1370013"/>
            <a:ext cx="90487" cy="101600"/>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5152" name="AutoShape 32"/>
          <p:cNvSpPr>
            <a:spLocks/>
          </p:cNvSpPr>
          <p:nvPr/>
        </p:nvSpPr>
        <p:spPr bwMode="auto">
          <a:xfrm>
            <a:off x="8953500" y="1627188"/>
            <a:ext cx="90488" cy="101600"/>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5153" name="AutoShape 33"/>
          <p:cNvSpPr>
            <a:spLocks/>
          </p:cNvSpPr>
          <p:nvPr/>
        </p:nvSpPr>
        <p:spPr bwMode="auto">
          <a:xfrm>
            <a:off x="9874250" y="1377950"/>
            <a:ext cx="90488" cy="101600"/>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5154" name="Rectangle 34"/>
          <p:cNvSpPr>
            <a:spLocks/>
          </p:cNvSpPr>
          <p:nvPr/>
        </p:nvSpPr>
        <p:spPr bwMode="auto">
          <a:xfrm>
            <a:off x="1836738" y="495301"/>
            <a:ext cx="5040312" cy="20313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spAutoFit/>
          </a:bodyPr>
          <a:lstStyle/>
          <a:p>
            <a:pPr algn="just"/>
            <a:r>
              <a:rPr lang="it-IT" altLang="it-IT" sz="1400"/>
              <a:t>ESECUZIONE: A cerca di superare la , porta difesa da B. C raddoppia se necessario. Se A non riesce a tirare in porta, D entra in area in conduzione per tirare. Alternato dx / sx.</a:t>
            </a:r>
          </a:p>
          <a:p>
            <a:pPr algn="just"/>
            <a:r>
              <a:rPr lang="it-IT" altLang="it-IT" sz="1400"/>
              <a:t>OBIETTIVI: 1 VS 2, tiro in porta.</a:t>
            </a:r>
          </a:p>
          <a:p>
            <a:pPr algn="just"/>
            <a:endParaRPr lang="it-IT" altLang="it-IT" sz="1400"/>
          </a:p>
          <a:p>
            <a:pPr algn="just"/>
            <a:r>
              <a:rPr lang="it-IT" altLang="it-IT" sz="1400"/>
              <a:t>DESCRIPTION: A trys to pass through the line protected by B. C double covers B if it’s necessary. If A can’t shot, D carries the ball in the D to score. Left/right alternation.</a:t>
            </a:r>
          </a:p>
          <a:p>
            <a:pPr algn="just"/>
            <a:r>
              <a:rPr lang="it-IT" altLang="it-IT" sz="1400"/>
              <a:t>AIMS: 1 VS 2, goal scoring.</a:t>
            </a:r>
          </a:p>
        </p:txBody>
      </p:sp>
      <p:sp>
        <p:nvSpPr>
          <p:cNvPr id="5155" name="Rectangle 35"/>
          <p:cNvSpPr>
            <a:spLocks/>
          </p:cNvSpPr>
          <p:nvPr/>
        </p:nvSpPr>
        <p:spPr bwMode="auto">
          <a:xfrm>
            <a:off x="1866901" y="3711575"/>
            <a:ext cx="5040313" cy="181588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spAutoFit/>
          </a:bodyPr>
          <a:lstStyle/>
          <a:p>
            <a:pPr algn="just"/>
            <a:r>
              <a:rPr lang="it-IT" altLang="it-IT" sz="1400"/>
              <a:t>ESECUZIONE: A passaggio a B e si muove verso la porta, B passaggio a C per il tiro.</a:t>
            </a:r>
          </a:p>
          <a:p>
            <a:pPr algn="just"/>
            <a:r>
              <a:rPr lang="it-IT" altLang="it-IT" sz="1400"/>
              <a:t>OBIETTIVI: spostare la palla da sx a dx, tiro in porta (C), movimento senza palla (A).</a:t>
            </a:r>
          </a:p>
          <a:p>
            <a:pPr algn="just"/>
            <a:endParaRPr lang="it-IT" altLang="it-IT" sz="1400"/>
          </a:p>
          <a:p>
            <a:pPr algn="just"/>
            <a:r>
              <a:rPr lang="it-IT" altLang="it-IT" sz="1400"/>
              <a:t>DESCRIPTION: A passes the ball to B  and runs to the post, B passes the ball to C for the shoot. </a:t>
            </a:r>
          </a:p>
          <a:p>
            <a:pPr algn="just"/>
            <a:r>
              <a:rPr lang="it-IT" altLang="it-IT" sz="1400"/>
              <a:t>AIMS: left to right pass, goal scoring (C), off-the-ball movement (A).</a:t>
            </a:r>
          </a:p>
        </p:txBody>
      </p:sp>
      <p:sp>
        <p:nvSpPr>
          <p:cNvPr id="5156" name="Rectangle 36"/>
          <p:cNvSpPr>
            <a:spLocks/>
          </p:cNvSpPr>
          <p:nvPr/>
        </p:nvSpPr>
        <p:spPr bwMode="auto">
          <a:xfrm>
            <a:off x="8886826" y="4930776"/>
            <a:ext cx="162865" cy="24622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p>
            <a:r>
              <a:rPr lang="it-IT" altLang="it-IT" sz="1000"/>
              <a:t>B</a:t>
            </a:r>
          </a:p>
        </p:txBody>
      </p:sp>
      <p:sp>
        <p:nvSpPr>
          <p:cNvPr id="5157" name="Rectangle 37"/>
          <p:cNvSpPr>
            <a:spLocks/>
          </p:cNvSpPr>
          <p:nvPr/>
        </p:nvSpPr>
        <p:spPr bwMode="auto">
          <a:xfrm>
            <a:off x="7889876" y="4111626"/>
            <a:ext cx="166071" cy="24622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p>
            <a:r>
              <a:rPr lang="it-IT" altLang="it-IT" sz="1000"/>
              <a:t>A</a:t>
            </a:r>
          </a:p>
        </p:txBody>
      </p:sp>
      <p:sp>
        <p:nvSpPr>
          <p:cNvPr id="5158" name="Rectangle 38"/>
          <p:cNvSpPr>
            <a:spLocks/>
          </p:cNvSpPr>
          <p:nvPr/>
        </p:nvSpPr>
        <p:spPr bwMode="auto">
          <a:xfrm>
            <a:off x="9591676" y="4103689"/>
            <a:ext cx="161263" cy="24622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p>
            <a:r>
              <a:rPr lang="it-IT" altLang="it-IT" sz="1000"/>
              <a:t>C</a:t>
            </a:r>
          </a:p>
        </p:txBody>
      </p:sp>
      <p:sp>
        <p:nvSpPr>
          <p:cNvPr id="5159" name="Rectangle 39"/>
          <p:cNvSpPr>
            <a:spLocks/>
          </p:cNvSpPr>
          <p:nvPr/>
        </p:nvSpPr>
        <p:spPr bwMode="auto">
          <a:xfrm>
            <a:off x="8151814" y="1017589"/>
            <a:ext cx="162865" cy="24622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p>
            <a:r>
              <a:rPr lang="it-IT" altLang="it-IT" sz="1000"/>
              <a:t>B</a:t>
            </a:r>
          </a:p>
        </p:txBody>
      </p:sp>
      <p:sp>
        <p:nvSpPr>
          <p:cNvPr id="5160" name="Rectangle 40"/>
          <p:cNvSpPr>
            <a:spLocks/>
          </p:cNvSpPr>
          <p:nvPr/>
        </p:nvSpPr>
        <p:spPr bwMode="auto">
          <a:xfrm>
            <a:off x="7788276" y="1322389"/>
            <a:ext cx="166071" cy="24622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p>
            <a:r>
              <a:rPr lang="it-IT" altLang="it-IT" sz="1000"/>
              <a:t>A</a:t>
            </a:r>
          </a:p>
        </p:txBody>
      </p:sp>
      <p:sp>
        <p:nvSpPr>
          <p:cNvPr id="5161" name="Rectangle 41"/>
          <p:cNvSpPr>
            <a:spLocks/>
          </p:cNvSpPr>
          <p:nvPr/>
        </p:nvSpPr>
        <p:spPr bwMode="auto">
          <a:xfrm>
            <a:off x="8812214" y="614364"/>
            <a:ext cx="161263" cy="24622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p>
            <a:r>
              <a:rPr lang="it-IT" altLang="it-IT" sz="1000"/>
              <a:t>C</a:t>
            </a:r>
          </a:p>
        </p:txBody>
      </p:sp>
      <p:sp>
        <p:nvSpPr>
          <p:cNvPr id="5162" name="Rectangle 42"/>
          <p:cNvSpPr>
            <a:spLocks/>
          </p:cNvSpPr>
          <p:nvPr/>
        </p:nvSpPr>
        <p:spPr bwMode="auto">
          <a:xfrm>
            <a:off x="8748714" y="1652589"/>
            <a:ext cx="170881" cy="24622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p>
            <a:r>
              <a:rPr lang="it-IT" altLang="it-IT" sz="1000"/>
              <a:t>D</a:t>
            </a:r>
          </a:p>
        </p:txBody>
      </p:sp>
      <p:grpSp>
        <p:nvGrpSpPr>
          <p:cNvPr id="5163" name="Group 43"/>
          <p:cNvGrpSpPr>
            <a:grpSpLocks/>
          </p:cNvGrpSpPr>
          <p:nvPr/>
        </p:nvGrpSpPr>
        <p:grpSpPr bwMode="auto">
          <a:xfrm>
            <a:off x="2092326" y="6348415"/>
            <a:ext cx="748107" cy="200055"/>
            <a:chOff x="0" y="0"/>
            <a:chExt cx="748545" cy="199441"/>
          </a:xfrm>
        </p:grpSpPr>
        <p:sp>
          <p:nvSpPr>
            <p:cNvPr id="5164" name="Rectangle 44"/>
            <p:cNvSpPr>
              <a:spLocks/>
            </p:cNvSpPr>
            <p:nvPr/>
          </p:nvSpPr>
          <p:spPr bwMode="auto">
            <a:xfrm>
              <a:off x="174975" y="0"/>
              <a:ext cx="573570" cy="19944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p>
              <a:r>
                <a:rPr lang="it-IT" altLang="it-IT" sz="700"/>
                <a:t>Filippo Treno</a:t>
              </a:r>
            </a:p>
          </p:txBody>
        </p:sp>
        <p:pic>
          <p:nvPicPr>
            <p:cNvPr id="5165" name="Picture 45" descr="pasted-image.tif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3754"/>
              <a:ext cx="178232" cy="1782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Tree>
    <p:extLst>
      <p:ext uri="{BB962C8B-B14F-4D97-AF65-F5344CB8AC3E}">
        <p14:creationId xmlns:p14="http://schemas.microsoft.com/office/powerpoint/2010/main" val="1872579306"/>
      </p:ext>
    </p:extLst>
  </p:cSld>
  <p:clrMapOvr>
    <a:masterClrMapping/>
  </p:clrMapOvr>
  <p:transition spd="med"/>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5" name="Picture 1" descr="C:\Users\utente\Desktop\Materiale per creare allenamenti\metà campo.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058026" y="0"/>
            <a:ext cx="3609975" cy="34813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6146" name="Picture 2" descr="C:\Users\utente\Desktop\Materiale per creare allenamenti\metà campo.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058026" y="3375026"/>
            <a:ext cx="3609975" cy="34829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6147" name="Line 3"/>
          <p:cNvSpPr>
            <a:spLocks noChangeShapeType="1"/>
          </p:cNvSpPr>
          <p:nvPr/>
        </p:nvSpPr>
        <p:spPr bwMode="auto">
          <a:xfrm flipH="1" flipV="1">
            <a:off x="9240839" y="1150939"/>
            <a:ext cx="34925" cy="757237"/>
          </a:xfrm>
          <a:prstGeom prst="line">
            <a:avLst/>
          </a:prstGeom>
          <a:noFill/>
          <a:ln w="9525" cap="flat" cmpd="sng">
            <a:solidFill>
              <a:srgbClr val="000000"/>
            </a:solidFill>
            <a:prstDash val="dash"/>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6148" name="Oval 4"/>
          <p:cNvSpPr>
            <a:spLocks/>
          </p:cNvSpPr>
          <p:nvPr/>
        </p:nvSpPr>
        <p:spPr bwMode="auto">
          <a:xfrm>
            <a:off x="8797925" y="158750"/>
            <a:ext cx="122238" cy="122238"/>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6149" name="AutoShape 5"/>
          <p:cNvSpPr>
            <a:spLocks/>
          </p:cNvSpPr>
          <p:nvPr/>
        </p:nvSpPr>
        <p:spPr bwMode="auto">
          <a:xfrm>
            <a:off x="8267700" y="2005013"/>
            <a:ext cx="90488" cy="101600"/>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6150" name="Oval 6"/>
          <p:cNvSpPr>
            <a:spLocks/>
          </p:cNvSpPr>
          <p:nvPr/>
        </p:nvSpPr>
        <p:spPr bwMode="auto">
          <a:xfrm>
            <a:off x="8380414" y="1947864"/>
            <a:ext cx="122237" cy="122237"/>
          </a:xfrm>
          <a:prstGeom prst="ellipse">
            <a:avLst/>
          </a:prstGeom>
          <a:solidFill>
            <a:srgbClr val="0000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6151" name="Line 7"/>
          <p:cNvSpPr>
            <a:spLocks noChangeShapeType="1"/>
          </p:cNvSpPr>
          <p:nvPr/>
        </p:nvSpPr>
        <p:spPr bwMode="auto">
          <a:xfrm flipH="1">
            <a:off x="8532814" y="1992314"/>
            <a:ext cx="554037" cy="7937"/>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6152" name="Oval 8"/>
          <p:cNvSpPr>
            <a:spLocks/>
          </p:cNvSpPr>
          <p:nvPr/>
        </p:nvSpPr>
        <p:spPr bwMode="auto">
          <a:xfrm>
            <a:off x="9113839" y="1979614"/>
            <a:ext cx="71437" cy="71437"/>
          </a:xfrm>
          <a:prstGeom prst="ellipse">
            <a:avLst/>
          </a:prstGeom>
          <a:solidFill>
            <a:srgbClr val="FFFF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6153" name="AutoShape 9"/>
          <p:cNvSpPr>
            <a:spLocks/>
          </p:cNvSpPr>
          <p:nvPr/>
        </p:nvSpPr>
        <p:spPr bwMode="auto">
          <a:xfrm>
            <a:off x="8275639" y="1060450"/>
            <a:ext cx="90487" cy="101600"/>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6154" name="AutoShape 10"/>
          <p:cNvSpPr>
            <a:spLocks/>
          </p:cNvSpPr>
          <p:nvPr/>
        </p:nvSpPr>
        <p:spPr bwMode="auto">
          <a:xfrm>
            <a:off x="9353550" y="2001838"/>
            <a:ext cx="90488" cy="101600"/>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6155" name="Oval 11"/>
          <p:cNvSpPr>
            <a:spLocks/>
          </p:cNvSpPr>
          <p:nvPr/>
        </p:nvSpPr>
        <p:spPr bwMode="auto">
          <a:xfrm>
            <a:off x="9209089" y="1933575"/>
            <a:ext cx="122237" cy="122238"/>
          </a:xfrm>
          <a:prstGeom prst="ellipse">
            <a:avLst/>
          </a:prstGeom>
          <a:solidFill>
            <a:srgbClr val="0000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6156" name="Oval 12"/>
          <p:cNvSpPr>
            <a:spLocks/>
          </p:cNvSpPr>
          <p:nvPr/>
        </p:nvSpPr>
        <p:spPr bwMode="auto">
          <a:xfrm>
            <a:off x="8385175" y="1130300"/>
            <a:ext cx="122238" cy="122238"/>
          </a:xfrm>
          <a:prstGeom prst="ellipse">
            <a:avLst/>
          </a:prstGeom>
          <a:solidFill>
            <a:srgbClr val="0000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6157" name="Line 13"/>
          <p:cNvSpPr>
            <a:spLocks noChangeShapeType="1"/>
          </p:cNvSpPr>
          <p:nvPr/>
        </p:nvSpPr>
        <p:spPr bwMode="auto">
          <a:xfrm flipH="1" flipV="1">
            <a:off x="8499476" y="1282700"/>
            <a:ext cx="3175" cy="628650"/>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6158" name="Line 14"/>
          <p:cNvSpPr>
            <a:spLocks noChangeShapeType="1"/>
          </p:cNvSpPr>
          <p:nvPr/>
        </p:nvSpPr>
        <p:spPr bwMode="auto">
          <a:xfrm>
            <a:off x="8524875" y="1243013"/>
            <a:ext cx="628650" cy="146050"/>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6159" name="Line 15"/>
          <p:cNvSpPr>
            <a:spLocks noChangeShapeType="1"/>
          </p:cNvSpPr>
          <p:nvPr/>
        </p:nvSpPr>
        <p:spPr bwMode="auto">
          <a:xfrm flipH="1" flipV="1">
            <a:off x="8901114" y="407988"/>
            <a:ext cx="161925" cy="392112"/>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6160" name="Line 16"/>
          <p:cNvSpPr>
            <a:spLocks noChangeShapeType="1"/>
          </p:cNvSpPr>
          <p:nvPr/>
        </p:nvSpPr>
        <p:spPr bwMode="auto">
          <a:xfrm>
            <a:off x="9083675" y="654050"/>
            <a:ext cx="147638" cy="350838"/>
          </a:xfrm>
          <a:prstGeom prst="line">
            <a:avLst/>
          </a:prstGeom>
          <a:noFill/>
          <a:ln w="9525"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6161" name="Line 17"/>
          <p:cNvSpPr>
            <a:spLocks noChangeShapeType="1"/>
          </p:cNvSpPr>
          <p:nvPr/>
        </p:nvSpPr>
        <p:spPr bwMode="auto">
          <a:xfrm flipH="1">
            <a:off x="9064625" y="657226"/>
            <a:ext cx="19050" cy="138113"/>
          </a:xfrm>
          <a:prstGeom prst="line">
            <a:avLst/>
          </a:prstGeom>
          <a:noFill/>
          <a:ln w="9525"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6162" name="Line 18"/>
          <p:cNvSpPr>
            <a:spLocks noChangeShapeType="1"/>
          </p:cNvSpPr>
          <p:nvPr/>
        </p:nvSpPr>
        <p:spPr bwMode="auto">
          <a:xfrm flipH="1" flipV="1">
            <a:off x="8224839" y="5689600"/>
            <a:ext cx="434975" cy="0"/>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6163" name="AutoShape 19"/>
          <p:cNvSpPr>
            <a:spLocks/>
          </p:cNvSpPr>
          <p:nvPr/>
        </p:nvSpPr>
        <p:spPr bwMode="auto">
          <a:xfrm>
            <a:off x="7540625" y="5300663"/>
            <a:ext cx="90488" cy="101600"/>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6164" name="AutoShape 20"/>
          <p:cNvSpPr>
            <a:spLocks/>
          </p:cNvSpPr>
          <p:nvPr/>
        </p:nvSpPr>
        <p:spPr bwMode="auto">
          <a:xfrm>
            <a:off x="7540625" y="5902325"/>
            <a:ext cx="90488" cy="101600"/>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6165" name="AutoShape 21"/>
          <p:cNvSpPr>
            <a:spLocks/>
          </p:cNvSpPr>
          <p:nvPr/>
        </p:nvSpPr>
        <p:spPr bwMode="auto">
          <a:xfrm>
            <a:off x="8840789" y="5657850"/>
            <a:ext cx="90487" cy="101600"/>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6166" name="AutoShape 22"/>
          <p:cNvSpPr>
            <a:spLocks/>
          </p:cNvSpPr>
          <p:nvPr/>
        </p:nvSpPr>
        <p:spPr bwMode="auto">
          <a:xfrm>
            <a:off x="8001000" y="5653089"/>
            <a:ext cx="90488" cy="96837"/>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6167" name="Line 23"/>
          <p:cNvSpPr>
            <a:spLocks noChangeShapeType="1"/>
          </p:cNvSpPr>
          <p:nvPr/>
        </p:nvSpPr>
        <p:spPr bwMode="auto">
          <a:xfrm flipV="1">
            <a:off x="7672389" y="5761038"/>
            <a:ext cx="960437" cy="379412"/>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6168" name="Line 24"/>
          <p:cNvSpPr>
            <a:spLocks noChangeShapeType="1"/>
          </p:cNvSpPr>
          <p:nvPr/>
        </p:nvSpPr>
        <p:spPr bwMode="auto">
          <a:xfrm>
            <a:off x="7764464" y="5392739"/>
            <a:ext cx="434975" cy="268287"/>
          </a:xfrm>
          <a:prstGeom prst="line">
            <a:avLst/>
          </a:prstGeom>
          <a:noFill/>
          <a:ln w="9525" cap="flat" cmpd="sng">
            <a:solidFill>
              <a:srgbClr val="000000"/>
            </a:solidFill>
            <a:prstDash val="dash"/>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6169" name="Oval 25"/>
          <p:cNvSpPr>
            <a:spLocks/>
          </p:cNvSpPr>
          <p:nvPr/>
        </p:nvSpPr>
        <p:spPr bwMode="auto">
          <a:xfrm>
            <a:off x="8675689" y="5684839"/>
            <a:ext cx="71437" cy="71437"/>
          </a:xfrm>
          <a:prstGeom prst="ellipse">
            <a:avLst/>
          </a:prstGeom>
          <a:solidFill>
            <a:srgbClr val="FFFF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6170" name="Oval 26"/>
          <p:cNvSpPr>
            <a:spLocks/>
          </p:cNvSpPr>
          <p:nvPr/>
        </p:nvSpPr>
        <p:spPr bwMode="auto">
          <a:xfrm>
            <a:off x="8742364" y="5573714"/>
            <a:ext cx="122237" cy="122237"/>
          </a:xfrm>
          <a:prstGeom prst="ellipse">
            <a:avLst/>
          </a:prstGeom>
          <a:solidFill>
            <a:srgbClr val="0000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6171" name="Oval 27"/>
          <p:cNvSpPr>
            <a:spLocks/>
          </p:cNvSpPr>
          <p:nvPr/>
        </p:nvSpPr>
        <p:spPr bwMode="auto">
          <a:xfrm>
            <a:off x="7634289" y="5280025"/>
            <a:ext cx="122237" cy="122238"/>
          </a:xfrm>
          <a:prstGeom prst="ellipse">
            <a:avLst/>
          </a:prstGeom>
          <a:solidFill>
            <a:srgbClr val="0000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6172" name="AutoShape 28"/>
          <p:cNvSpPr>
            <a:spLocks/>
          </p:cNvSpPr>
          <p:nvPr/>
        </p:nvSpPr>
        <p:spPr bwMode="auto">
          <a:xfrm rot="13263960">
            <a:off x="7723188" y="5372100"/>
            <a:ext cx="620712" cy="82550"/>
          </a:xfrm>
          <a:custGeom>
            <a:avLst/>
            <a:gdLst>
              <a:gd name="T0" fmla="*/ 10800 w 21600"/>
              <a:gd name="T1" fmla="+- 0 11294 1129"/>
              <a:gd name="T2" fmla="*/ 11294 h 20330"/>
              <a:gd name="T3" fmla="*/ 10800 w 21600"/>
              <a:gd name="T4" fmla="+- 0 11294 1129"/>
              <a:gd name="T5" fmla="*/ 11294 h 20330"/>
              <a:gd name="T6" fmla="*/ 10800 w 21600"/>
              <a:gd name="T7" fmla="+- 0 11294 1129"/>
              <a:gd name="T8" fmla="*/ 11294 h 20330"/>
              <a:gd name="T9" fmla="*/ 10800 w 21600"/>
              <a:gd name="T10" fmla="+- 0 11294 1129"/>
              <a:gd name="T11" fmla="*/ 11294 h 20330"/>
            </a:gdLst>
            <a:ahLst/>
            <a:cxnLst>
              <a:cxn ang="0">
                <a:pos x="T0" y="T2"/>
              </a:cxn>
              <a:cxn ang="0">
                <a:pos x="T3" y="T5"/>
              </a:cxn>
              <a:cxn ang="0">
                <a:pos x="T6" y="T8"/>
              </a:cxn>
              <a:cxn ang="0">
                <a:pos x="T9" y="T11"/>
              </a:cxn>
            </a:cxnLst>
            <a:rect l="0" t="0" r="r" b="b"/>
            <a:pathLst>
              <a:path w="21600" h="20330">
                <a:moveTo>
                  <a:pt x="0" y="0"/>
                </a:moveTo>
                <a:cubicBezTo>
                  <a:pt x="3325" y="10094"/>
                  <a:pt x="6651" y="20189"/>
                  <a:pt x="9519" y="20330"/>
                </a:cubicBezTo>
                <a:cubicBezTo>
                  <a:pt x="12386" y="20471"/>
                  <a:pt x="15193" y="2824"/>
                  <a:pt x="17207" y="847"/>
                </a:cubicBezTo>
                <a:cubicBezTo>
                  <a:pt x="19220" y="-1129"/>
                  <a:pt x="20410" y="3671"/>
                  <a:pt x="21600" y="8471"/>
                </a:cubicBezTo>
              </a:path>
            </a:pathLst>
          </a:custGeom>
          <a:noFill/>
          <a:ln w="9525" cap="flat"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nchor="ctr"/>
          <a:lstStyle/>
          <a:p>
            <a:pPr algn="ctr"/>
            <a:endParaRPr lang="it-IT" altLang="it-IT"/>
          </a:p>
        </p:txBody>
      </p:sp>
      <p:sp>
        <p:nvSpPr>
          <p:cNvPr id="6173" name="AutoShape 29"/>
          <p:cNvSpPr>
            <a:spLocks/>
          </p:cNvSpPr>
          <p:nvPr/>
        </p:nvSpPr>
        <p:spPr bwMode="auto">
          <a:xfrm rot="16200000">
            <a:off x="7270751" y="5500688"/>
            <a:ext cx="373062" cy="42863"/>
          </a:xfrm>
          <a:custGeom>
            <a:avLst/>
            <a:gdLst>
              <a:gd name="T0" fmla="*/ 10800 w 21600"/>
              <a:gd name="T1" fmla="+- 0 11294 1129"/>
              <a:gd name="T2" fmla="*/ 11294 h 20330"/>
              <a:gd name="T3" fmla="*/ 10800 w 21600"/>
              <a:gd name="T4" fmla="+- 0 11294 1129"/>
              <a:gd name="T5" fmla="*/ 11294 h 20330"/>
              <a:gd name="T6" fmla="*/ 10800 w 21600"/>
              <a:gd name="T7" fmla="+- 0 11294 1129"/>
              <a:gd name="T8" fmla="*/ 11294 h 20330"/>
              <a:gd name="T9" fmla="*/ 10800 w 21600"/>
              <a:gd name="T10" fmla="+- 0 11294 1129"/>
              <a:gd name="T11" fmla="*/ 11294 h 20330"/>
            </a:gdLst>
            <a:ahLst/>
            <a:cxnLst>
              <a:cxn ang="0">
                <a:pos x="T0" y="T2"/>
              </a:cxn>
              <a:cxn ang="0">
                <a:pos x="T3" y="T5"/>
              </a:cxn>
              <a:cxn ang="0">
                <a:pos x="T6" y="T8"/>
              </a:cxn>
              <a:cxn ang="0">
                <a:pos x="T9" y="T11"/>
              </a:cxn>
            </a:cxnLst>
            <a:rect l="0" t="0" r="r" b="b"/>
            <a:pathLst>
              <a:path w="21600" h="20330">
                <a:moveTo>
                  <a:pt x="0" y="0"/>
                </a:moveTo>
                <a:cubicBezTo>
                  <a:pt x="3325" y="10094"/>
                  <a:pt x="6651" y="20189"/>
                  <a:pt x="9519" y="20330"/>
                </a:cubicBezTo>
                <a:cubicBezTo>
                  <a:pt x="12386" y="20471"/>
                  <a:pt x="15193" y="2824"/>
                  <a:pt x="17207" y="847"/>
                </a:cubicBezTo>
                <a:cubicBezTo>
                  <a:pt x="19220" y="-1129"/>
                  <a:pt x="20410" y="3671"/>
                  <a:pt x="21600" y="8471"/>
                </a:cubicBezTo>
              </a:path>
            </a:pathLst>
          </a:custGeom>
          <a:noFill/>
          <a:ln w="9525" cap="flat"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nchor="ctr"/>
          <a:lstStyle/>
          <a:p>
            <a:pPr algn="ctr"/>
            <a:endParaRPr lang="it-IT" altLang="it-IT"/>
          </a:p>
        </p:txBody>
      </p:sp>
      <p:sp>
        <p:nvSpPr>
          <p:cNvPr id="6174" name="AutoShape 30"/>
          <p:cNvSpPr>
            <a:spLocks/>
          </p:cNvSpPr>
          <p:nvPr/>
        </p:nvSpPr>
        <p:spPr bwMode="auto">
          <a:xfrm rot="15379202">
            <a:off x="7334250" y="5803900"/>
            <a:ext cx="292100" cy="63500"/>
          </a:xfrm>
          <a:custGeom>
            <a:avLst/>
            <a:gdLst>
              <a:gd name="T0" fmla="*/ 10800 w 21600"/>
              <a:gd name="T1" fmla="+- 0 11294 1129"/>
              <a:gd name="T2" fmla="*/ 11294 h 20330"/>
              <a:gd name="T3" fmla="*/ 10800 w 21600"/>
              <a:gd name="T4" fmla="+- 0 11294 1129"/>
              <a:gd name="T5" fmla="*/ 11294 h 20330"/>
              <a:gd name="T6" fmla="*/ 10800 w 21600"/>
              <a:gd name="T7" fmla="+- 0 11294 1129"/>
              <a:gd name="T8" fmla="*/ 11294 h 20330"/>
              <a:gd name="T9" fmla="*/ 10800 w 21600"/>
              <a:gd name="T10" fmla="+- 0 11294 1129"/>
              <a:gd name="T11" fmla="*/ 11294 h 20330"/>
            </a:gdLst>
            <a:ahLst/>
            <a:cxnLst>
              <a:cxn ang="0">
                <a:pos x="T0" y="T2"/>
              </a:cxn>
              <a:cxn ang="0">
                <a:pos x="T3" y="T5"/>
              </a:cxn>
              <a:cxn ang="0">
                <a:pos x="T6" y="T8"/>
              </a:cxn>
              <a:cxn ang="0">
                <a:pos x="T9" y="T11"/>
              </a:cxn>
            </a:cxnLst>
            <a:rect l="0" t="0" r="r" b="b"/>
            <a:pathLst>
              <a:path w="21600" h="20330">
                <a:moveTo>
                  <a:pt x="0" y="0"/>
                </a:moveTo>
                <a:cubicBezTo>
                  <a:pt x="3325" y="10094"/>
                  <a:pt x="6651" y="20189"/>
                  <a:pt x="9519" y="20330"/>
                </a:cubicBezTo>
                <a:cubicBezTo>
                  <a:pt x="12386" y="20471"/>
                  <a:pt x="15193" y="2824"/>
                  <a:pt x="17207" y="847"/>
                </a:cubicBezTo>
                <a:cubicBezTo>
                  <a:pt x="19220" y="-1129"/>
                  <a:pt x="20410" y="3671"/>
                  <a:pt x="21600" y="8471"/>
                </a:cubicBezTo>
              </a:path>
            </a:pathLst>
          </a:custGeom>
          <a:noFill/>
          <a:ln w="9525" cap="flat"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nchor="ctr"/>
          <a:lstStyle/>
          <a:p>
            <a:pPr algn="ctr"/>
            <a:endParaRPr lang="it-IT" altLang="it-IT"/>
          </a:p>
        </p:txBody>
      </p:sp>
      <p:sp>
        <p:nvSpPr>
          <p:cNvPr id="6175" name="AutoShape 31"/>
          <p:cNvSpPr>
            <a:spLocks/>
          </p:cNvSpPr>
          <p:nvPr/>
        </p:nvSpPr>
        <p:spPr bwMode="auto">
          <a:xfrm rot="18689476">
            <a:off x="7460457" y="5152232"/>
            <a:ext cx="334962" cy="238125"/>
          </a:xfrm>
          <a:custGeom>
            <a:avLst/>
            <a:gdLst>
              <a:gd name="T0" fmla="*/ 10333 w 20667"/>
              <a:gd name="T1" fmla="+- 0 11619 1638"/>
              <a:gd name="T2" fmla="*/ 11619 h 19962"/>
              <a:gd name="T3" fmla="*/ 10333 w 20667"/>
              <a:gd name="T4" fmla="+- 0 11619 1638"/>
              <a:gd name="T5" fmla="*/ 11619 h 19962"/>
              <a:gd name="T6" fmla="*/ 10333 w 20667"/>
              <a:gd name="T7" fmla="+- 0 11619 1638"/>
              <a:gd name="T8" fmla="*/ 11619 h 19962"/>
              <a:gd name="T9" fmla="*/ 10333 w 20667"/>
              <a:gd name="T10" fmla="+- 0 11619 1638"/>
              <a:gd name="T11" fmla="*/ 11619 h 19962"/>
            </a:gdLst>
            <a:ahLst/>
            <a:cxnLst>
              <a:cxn ang="0">
                <a:pos x="T0" y="T2"/>
              </a:cxn>
              <a:cxn ang="0">
                <a:pos x="T3" y="T5"/>
              </a:cxn>
              <a:cxn ang="0">
                <a:pos x="T6" y="T8"/>
              </a:cxn>
              <a:cxn ang="0">
                <a:pos x="T9" y="T11"/>
              </a:cxn>
            </a:cxnLst>
            <a:rect l="0" t="0" r="r" b="b"/>
            <a:pathLst>
              <a:path w="20667" h="19962">
                <a:moveTo>
                  <a:pt x="0" y="2874"/>
                </a:moveTo>
                <a:cubicBezTo>
                  <a:pt x="5474" y="-1638"/>
                  <a:pt x="13474" y="-740"/>
                  <a:pt x="17868" y="4881"/>
                </a:cubicBezTo>
                <a:cubicBezTo>
                  <a:pt x="21251" y="9207"/>
                  <a:pt x="21600" y="15256"/>
                  <a:pt x="18738" y="19962"/>
                </a:cubicBezTo>
              </a:path>
            </a:pathLst>
          </a:custGeom>
          <a:noFill/>
          <a:ln w="9525" cap="flat"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nchor="ctr"/>
          <a:lstStyle/>
          <a:p>
            <a:pPr algn="ctr"/>
            <a:endParaRPr lang="it-IT" altLang="it-IT"/>
          </a:p>
        </p:txBody>
      </p:sp>
      <p:sp>
        <p:nvSpPr>
          <p:cNvPr id="6176" name="AutoShape 32"/>
          <p:cNvSpPr>
            <a:spLocks/>
          </p:cNvSpPr>
          <p:nvPr/>
        </p:nvSpPr>
        <p:spPr bwMode="auto">
          <a:xfrm rot="12109656">
            <a:off x="7459663" y="5989639"/>
            <a:ext cx="125412" cy="12858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cubicBezTo>
                  <a:pt x="11929" y="0"/>
                  <a:pt x="21600" y="9179"/>
                  <a:pt x="21600" y="20502"/>
                </a:cubicBezTo>
                <a:cubicBezTo>
                  <a:pt x="21600" y="20868"/>
                  <a:pt x="21590" y="21234"/>
                  <a:pt x="21569" y="21600"/>
                </a:cubicBezTo>
              </a:path>
            </a:pathLst>
          </a:custGeom>
          <a:noFill/>
          <a:ln w="9525" cap="flat"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nchor="ctr"/>
          <a:lstStyle/>
          <a:p>
            <a:pPr algn="ctr"/>
            <a:endParaRPr lang="it-IT" altLang="it-IT"/>
          </a:p>
        </p:txBody>
      </p:sp>
      <p:sp>
        <p:nvSpPr>
          <p:cNvPr id="6177" name="Line 33"/>
          <p:cNvSpPr>
            <a:spLocks noChangeShapeType="1"/>
          </p:cNvSpPr>
          <p:nvPr/>
        </p:nvSpPr>
        <p:spPr bwMode="auto">
          <a:xfrm flipV="1">
            <a:off x="7569201" y="6135689"/>
            <a:ext cx="55563" cy="3175"/>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6178" name="Rectangle 34"/>
          <p:cNvSpPr>
            <a:spLocks/>
          </p:cNvSpPr>
          <p:nvPr/>
        </p:nvSpPr>
        <p:spPr bwMode="auto">
          <a:xfrm>
            <a:off x="9355139" y="1881189"/>
            <a:ext cx="166071" cy="24622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p>
            <a:r>
              <a:rPr lang="it-IT" altLang="it-IT" sz="1000"/>
              <a:t>A</a:t>
            </a:r>
          </a:p>
        </p:txBody>
      </p:sp>
      <p:sp>
        <p:nvSpPr>
          <p:cNvPr id="6179" name="Rectangle 35"/>
          <p:cNvSpPr>
            <a:spLocks/>
          </p:cNvSpPr>
          <p:nvPr/>
        </p:nvSpPr>
        <p:spPr bwMode="auto">
          <a:xfrm>
            <a:off x="8099426" y="1873251"/>
            <a:ext cx="162865" cy="24622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p>
            <a:r>
              <a:rPr lang="it-IT" altLang="it-IT" sz="1000"/>
              <a:t>B</a:t>
            </a:r>
          </a:p>
        </p:txBody>
      </p:sp>
      <p:sp>
        <p:nvSpPr>
          <p:cNvPr id="6180" name="Rectangle 36"/>
          <p:cNvSpPr>
            <a:spLocks/>
          </p:cNvSpPr>
          <p:nvPr/>
        </p:nvSpPr>
        <p:spPr bwMode="auto">
          <a:xfrm>
            <a:off x="8099426" y="946151"/>
            <a:ext cx="161263" cy="24622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p>
            <a:r>
              <a:rPr lang="it-IT" altLang="it-IT" sz="1000"/>
              <a:t>C</a:t>
            </a:r>
          </a:p>
        </p:txBody>
      </p:sp>
      <p:sp>
        <p:nvSpPr>
          <p:cNvPr id="6181" name="Rectangle 37"/>
          <p:cNvSpPr>
            <a:spLocks/>
          </p:cNvSpPr>
          <p:nvPr/>
        </p:nvSpPr>
        <p:spPr bwMode="auto">
          <a:xfrm>
            <a:off x="1760538" y="476250"/>
            <a:ext cx="5040312" cy="181588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spAutoFit/>
          </a:bodyPr>
          <a:lstStyle/>
          <a:p>
            <a:pPr algn="just"/>
            <a:r>
              <a:rPr lang="it-IT" altLang="it-IT" sz="1400"/>
              <a:t>ESECUZIONE: A passa a B, B passa a C, C passa ad A che si è mosso senza palla per riceverla ed andare al tiro.</a:t>
            </a:r>
          </a:p>
          <a:p>
            <a:pPr algn="just"/>
            <a:r>
              <a:rPr lang="it-IT" altLang="it-IT" sz="1400"/>
              <a:t>OBIETTIVI: passaggio, ricezione, movimento senza palla, tiro in porta.</a:t>
            </a:r>
          </a:p>
          <a:p>
            <a:pPr algn="just"/>
            <a:endParaRPr lang="it-IT" altLang="it-IT" sz="1400"/>
          </a:p>
          <a:p>
            <a:pPr algn="just"/>
            <a:r>
              <a:rPr lang="it-IT" altLang="it-IT" sz="1400"/>
              <a:t>DESCRIPTION: A passes to B, B passes to C, C passes to A who moved ahead without the ball, who receives and shoots.</a:t>
            </a:r>
          </a:p>
          <a:p>
            <a:pPr algn="just"/>
            <a:r>
              <a:rPr lang="it-IT" altLang="it-IT" sz="1400"/>
              <a:t>AIMS: pass, stop, off-ball-movement, goal scoring.</a:t>
            </a:r>
          </a:p>
        </p:txBody>
      </p:sp>
      <p:sp>
        <p:nvSpPr>
          <p:cNvPr id="6182" name="Rectangle 38"/>
          <p:cNvSpPr>
            <a:spLocks/>
          </p:cNvSpPr>
          <p:nvPr/>
        </p:nvSpPr>
        <p:spPr bwMode="auto">
          <a:xfrm>
            <a:off x="8683626" y="5389564"/>
            <a:ext cx="166071" cy="24622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p>
            <a:r>
              <a:rPr lang="it-IT" altLang="it-IT" sz="1000"/>
              <a:t>A</a:t>
            </a:r>
          </a:p>
        </p:txBody>
      </p:sp>
      <p:sp>
        <p:nvSpPr>
          <p:cNvPr id="6183" name="Rectangle 39"/>
          <p:cNvSpPr>
            <a:spLocks/>
          </p:cNvSpPr>
          <p:nvPr/>
        </p:nvSpPr>
        <p:spPr bwMode="auto">
          <a:xfrm>
            <a:off x="7554914" y="5108576"/>
            <a:ext cx="162865" cy="24622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p>
            <a:r>
              <a:rPr lang="it-IT" altLang="it-IT" sz="1000"/>
              <a:t>B</a:t>
            </a:r>
          </a:p>
        </p:txBody>
      </p:sp>
      <p:sp>
        <p:nvSpPr>
          <p:cNvPr id="6184" name="Rectangle 40"/>
          <p:cNvSpPr>
            <a:spLocks/>
          </p:cNvSpPr>
          <p:nvPr/>
        </p:nvSpPr>
        <p:spPr bwMode="auto">
          <a:xfrm>
            <a:off x="1808163" y="3584575"/>
            <a:ext cx="5040312" cy="16004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spAutoFit/>
          </a:bodyPr>
          <a:lstStyle/>
          <a:p>
            <a:pPr algn="just"/>
            <a:r>
              <a:rPr lang="it-IT" altLang="it-IT" sz="1400"/>
              <a:t>ESECUZIONE: A passa verso 2, B corre in anticipo, recupera la palla e prosegue in conduzione fino a posizione 4 per ripassare ad A.</a:t>
            </a:r>
          </a:p>
          <a:p>
            <a:pPr algn="just"/>
            <a:r>
              <a:rPr lang="it-IT" altLang="it-IT" sz="1400"/>
              <a:t>OBIETTIVI: anticipo, protezione palla, conduzione, passaggio.</a:t>
            </a:r>
          </a:p>
          <a:p>
            <a:pPr algn="just"/>
            <a:endParaRPr lang="it-IT" altLang="it-IT" sz="1400"/>
          </a:p>
          <a:p>
            <a:pPr algn="just"/>
            <a:r>
              <a:rPr lang="it-IT" altLang="it-IT" sz="1400"/>
              <a:t>DESCRIPTION: A passes to 2, B anticipates and carries the ball until position 4, then passes back to A.</a:t>
            </a:r>
          </a:p>
          <a:p>
            <a:pPr algn="just"/>
            <a:r>
              <a:rPr lang="it-IT" altLang="it-IT" sz="1400"/>
              <a:t>AIMS: anticipation, ball protection, ball carrying, pass.</a:t>
            </a:r>
          </a:p>
        </p:txBody>
      </p:sp>
      <p:sp>
        <p:nvSpPr>
          <p:cNvPr id="6185" name="Rectangle 41"/>
          <p:cNvSpPr>
            <a:spLocks/>
          </p:cNvSpPr>
          <p:nvPr/>
        </p:nvSpPr>
        <p:spPr bwMode="auto">
          <a:xfrm>
            <a:off x="8764588" y="5697539"/>
            <a:ext cx="169862" cy="24622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spAutoFit/>
          </a:bodyPr>
          <a:lstStyle/>
          <a:p>
            <a:r>
              <a:rPr lang="it-IT" altLang="it-IT" sz="1000"/>
              <a:t>1</a:t>
            </a:r>
          </a:p>
        </p:txBody>
      </p:sp>
      <p:sp>
        <p:nvSpPr>
          <p:cNvPr id="6186" name="Rectangle 42"/>
          <p:cNvSpPr>
            <a:spLocks/>
          </p:cNvSpPr>
          <p:nvPr/>
        </p:nvSpPr>
        <p:spPr bwMode="auto">
          <a:xfrm>
            <a:off x="7929564" y="5694364"/>
            <a:ext cx="168275" cy="24622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spAutoFit/>
          </a:bodyPr>
          <a:lstStyle/>
          <a:p>
            <a:r>
              <a:rPr lang="it-IT" altLang="it-IT" sz="1000"/>
              <a:t>2</a:t>
            </a:r>
          </a:p>
        </p:txBody>
      </p:sp>
      <p:sp>
        <p:nvSpPr>
          <p:cNvPr id="6187" name="Rectangle 43"/>
          <p:cNvSpPr>
            <a:spLocks/>
          </p:cNvSpPr>
          <p:nvPr/>
        </p:nvSpPr>
        <p:spPr bwMode="auto">
          <a:xfrm>
            <a:off x="7470776" y="5340351"/>
            <a:ext cx="168275" cy="24622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spAutoFit/>
          </a:bodyPr>
          <a:lstStyle/>
          <a:p>
            <a:r>
              <a:rPr lang="it-IT" altLang="it-IT" sz="1000"/>
              <a:t>3</a:t>
            </a:r>
          </a:p>
        </p:txBody>
      </p:sp>
      <p:sp>
        <p:nvSpPr>
          <p:cNvPr id="6188" name="Rectangle 44"/>
          <p:cNvSpPr>
            <a:spLocks/>
          </p:cNvSpPr>
          <p:nvPr/>
        </p:nvSpPr>
        <p:spPr bwMode="auto">
          <a:xfrm>
            <a:off x="7480301" y="5934076"/>
            <a:ext cx="168275" cy="24622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spAutoFit/>
          </a:bodyPr>
          <a:lstStyle/>
          <a:p>
            <a:r>
              <a:rPr lang="it-IT" altLang="it-IT" sz="1000"/>
              <a:t>4</a:t>
            </a:r>
          </a:p>
        </p:txBody>
      </p:sp>
      <p:grpSp>
        <p:nvGrpSpPr>
          <p:cNvPr id="6189" name="Group 45"/>
          <p:cNvGrpSpPr>
            <a:grpSpLocks/>
          </p:cNvGrpSpPr>
          <p:nvPr/>
        </p:nvGrpSpPr>
        <p:grpSpPr bwMode="auto">
          <a:xfrm>
            <a:off x="2092326" y="6348415"/>
            <a:ext cx="748107" cy="200055"/>
            <a:chOff x="0" y="0"/>
            <a:chExt cx="748545" cy="199441"/>
          </a:xfrm>
        </p:grpSpPr>
        <p:sp>
          <p:nvSpPr>
            <p:cNvPr id="6190" name="Rectangle 46"/>
            <p:cNvSpPr>
              <a:spLocks/>
            </p:cNvSpPr>
            <p:nvPr/>
          </p:nvSpPr>
          <p:spPr bwMode="auto">
            <a:xfrm>
              <a:off x="174975" y="0"/>
              <a:ext cx="573570" cy="19944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p>
              <a:r>
                <a:rPr lang="it-IT" altLang="it-IT" sz="700"/>
                <a:t>Filippo Treno</a:t>
              </a:r>
            </a:p>
          </p:txBody>
        </p:sp>
        <p:pic>
          <p:nvPicPr>
            <p:cNvPr id="6191" name="Picture 47" descr="pasted-image.tif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3754"/>
              <a:ext cx="178232" cy="1782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Tree>
    <p:extLst>
      <p:ext uri="{BB962C8B-B14F-4D97-AF65-F5344CB8AC3E}">
        <p14:creationId xmlns:p14="http://schemas.microsoft.com/office/powerpoint/2010/main" val="1067549157"/>
      </p:ext>
    </p:extLst>
  </p:cSld>
  <p:clrMapOvr>
    <a:masterClrMapping/>
  </p:clrMapOvr>
  <p:transition spd="med"/>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9" name="Picture 1" descr="C:\Users\utente\Desktop\Materiale per creare allenamenti\metà campo.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058026" y="0"/>
            <a:ext cx="3609975" cy="34813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7170" name="Picture 2" descr="C:\Users\utente\Desktop\Materiale per creare allenamenti\metà campo.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058026" y="3375026"/>
            <a:ext cx="3609975" cy="34829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7171" name="Line 3"/>
          <p:cNvSpPr>
            <a:spLocks noChangeShapeType="1"/>
          </p:cNvSpPr>
          <p:nvPr/>
        </p:nvSpPr>
        <p:spPr bwMode="auto">
          <a:xfrm flipH="1" flipV="1">
            <a:off x="8359776" y="492125"/>
            <a:ext cx="1209675" cy="1244600"/>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7172" name="Line 4"/>
          <p:cNvSpPr>
            <a:spLocks noChangeShapeType="1"/>
          </p:cNvSpPr>
          <p:nvPr/>
        </p:nvSpPr>
        <p:spPr bwMode="auto">
          <a:xfrm>
            <a:off x="7964488" y="301625"/>
            <a:ext cx="347662" cy="152400"/>
          </a:xfrm>
          <a:prstGeom prst="line">
            <a:avLst/>
          </a:prstGeom>
          <a:noFill/>
          <a:ln w="9525" cap="flat" cmpd="sng">
            <a:solidFill>
              <a:srgbClr val="000000"/>
            </a:solidFill>
            <a:prstDash val="dash"/>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7173" name="Oval 5"/>
          <p:cNvSpPr>
            <a:spLocks/>
          </p:cNvSpPr>
          <p:nvPr/>
        </p:nvSpPr>
        <p:spPr bwMode="auto">
          <a:xfrm>
            <a:off x="9758364" y="192089"/>
            <a:ext cx="122237" cy="122237"/>
          </a:xfrm>
          <a:prstGeom prst="ellipse">
            <a:avLst/>
          </a:prstGeom>
          <a:solidFill>
            <a:srgbClr val="0000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7174" name="AutoShape 6"/>
          <p:cNvSpPr>
            <a:spLocks/>
          </p:cNvSpPr>
          <p:nvPr/>
        </p:nvSpPr>
        <p:spPr bwMode="auto">
          <a:xfrm rot="10800000">
            <a:off x="9675814" y="1679576"/>
            <a:ext cx="561975" cy="106363"/>
          </a:xfrm>
          <a:custGeom>
            <a:avLst/>
            <a:gdLst>
              <a:gd name="T0" fmla="*/ 10800 w 21600"/>
              <a:gd name="T1" fmla="+- 0 11294 1129"/>
              <a:gd name="T2" fmla="*/ 11294 h 20330"/>
              <a:gd name="T3" fmla="*/ 10800 w 21600"/>
              <a:gd name="T4" fmla="+- 0 11294 1129"/>
              <a:gd name="T5" fmla="*/ 11294 h 20330"/>
              <a:gd name="T6" fmla="*/ 10800 w 21600"/>
              <a:gd name="T7" fmla="+- 0 11294 1129"/>
              <a:gd name="T8" fmla="*/ 11294 h 20330"/>
              <a:gd name="T9" fmla="*/ 10800 w 21600"/>
              <a:gd name="T10" fmla="+- 0 11294 1129"/>
              <a:gd name="T11" fmla="*/ 11294 h 20330"/>
            </a:gdLst>
            <a:ahLst/>
            <a:cxnLst>
              <a:cxn ang="0">
                <a:pos x="T0" y="T2"/>
              </a:cxn>
              <a:cxn ang="0">
                <a:pos x="T3" y="T5"/>
              </a:cxn>
              <a:cxn ang="0">
                <a:pos x="T6" y="T8"/>
              </a:cxn>
              <a:cxn ang="0">
                <a:pos x="T9" y="T11"/>
              </a:cxn>
            </a:cxnLst>
            <a:rect l="0" t="0" r="r" b="b"/>
            <a:pathLst>
              <a:path w="21600" h="20330">
                <a:moveTo>
                  <a:pt x="0" y="0"/>
                </a:moveTo>
                <a:cubicBezTo>
                  <a:pt x="3325" y="10094"/>
                  <a:pt x="6651" y="20189"/>
                  <a:pt x="9519" y="20330"/>
                </a:cubicBezTo>
                <a:cubicBezTo>
                  <a:pt x="12386" y="20471"/>
                  <a:pt x="15193" y="2824"/>
                  <a:pt x="17207" y="847"/>
                </a:cubicBezTo>
                <a:cubicBezTo>
                  <a:pt x="19220" y="-1129"/>
                  <a:pt x="20410" y="3671"/>
                  <a:pt x="21600" y="8471"/>
                </a:cubicBezTo>
              </a:path>
            </a:pathLst>
          </a:custGeom>
          <a:noFill/>
          <a:ln w="9525" cap="flat"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nchor="ctr"/>
          <a:lstStyle/>
          <a:p>
            <a:pPr algn="ctr"/>
            <a:endParaRPr lang="it-IT" altLang="it-IT"/>
          </a:p>
        </p:txBody>
      </p:sp>
      <p:sp>
        <p:nvSpPr>
          <p:cNvPr id="7175" name="Line 7"/>
          <p:cNvSpPr>
            <a:spLocks noChangeShapeType="1"/>
          </p:cNvSpPr>
          <p:nvPr/>
        </p:nvSpPr>
        <p:spPr bwMode="auto">
          <a:xfrm flipH="1">
            <a:off x="9602789" y="1744664"/>
            <a:ext cx="66675" cy="3175"/>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7176" name="AutoShape 8"/>
          <p:cNvSpPr>
            <a:spLocks/>
          </p:cNvSpPr>
          <p:nvPr/>
        </p:nvSpPr>
        <p:spPr bwMode="auto">
          <a:xfrm>
            <a:off x="8094664" y="1824038"/>
            <a:ext cx="90487" cy="101600"/>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7177" name="AutoShape 9"/>
          <p:cNvSpPr>
            <a:spLocks/>
          </p:cNvSpPr>
          <p:nvPr/>
        </p:nvSpPr>
        <p:spPr bwMode="auto">
          <a:xfrm>
            <a:off x="9574214" y="1824038"/>
            <a:ext cx="90487" cy="101600"/>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7178" name="Oval 10"/>
          <p:cNvSpPr>
            <a:spLocks/>
          </p:cNvSpPr>
          <p:nvPr/>
        </p:nvSpPr>
        <p:spPr bwMode="auto">
          <a:xfrm>
            <a:off x="7799389" y="198439"/>
            <a:ext cx="122237" cy="122237"/>
          </a:xfrm>
          <a:prstGeom prst="ellipse">
            <a:avLst/>
          </a:prstGeom>
          <a:solidFill>
            <a:srgbClr val="0000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7179" name="Oval 11"/>
          <p:cNvSpPr>
            <a:spLocks/>
          </p:cNvSpPr>
          <p:nvPr/>
        </p:nvSpPr>
        <p:spPr bwMode="auto">
          <a:xfrm>
            <a:off x="7264400" y="1649414"/>
            <a:ext cx="122238" cy="122237"/>
          </a:xfrm>
          <a:prstGeom prst="ellipse">
            <a:avLst/>
          </a:prstGeom>
          <a:solidFill>
            <a:srgbClr val="0000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7180" name="Oval 12"/>
          <p:cNvSpPr>
            <a:spLocks/>
          </p:cNvSpPr>
          <p:nvPr/>
        </p:nvSpPr>
        <p:spPr bwMode="auto">
          <a:xfrm>
            <a:off x="10337800" y="1663700"/>
            <a:ext cx="122238" cy="122238"/>
          </a:xfrm>
          <a:prstGeom prst="ellipse">
            <a:avLst/>
          </a:prstGeom>
          <a:solidFill>
            <a:srgbClr val="0000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7181" name="Oval 13"/>
          <p:cNvSpPr>
            <a:spLocks/>
          </p:cNvSpPr>
          <p:nvPr/>
        </p:nvSpPr>
        <p:spPr bwMode="auto">
          <a:xfrm>
            <a:off x="8788400" y="173039"/>
            <a:ext cx="122238" cy="122237"/>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7182" name="Oval 14"/>
          <p:cNvSpPr>
            <a:spLocks/>
          </p:cNvSpPr>
          <p:nvPr/>
        </p:nvSpPr>
        <p:spPr bwMode="auto">
          <a:xfrm>
            <a:off x="7397750" y="1701800"/>
            <a:ext cx="71438" cy="71438"/>
          </a:xfrm>
          <a:prstGeom prst="ellipse">
            <a:avLst/>
          </a:prstGeom>
          <a:solidFill>
            <a:srgbClr val="FFFF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7183" name="Oval 15"/>
          <p:cNvSpPr>
            <a:spLocks/>
          </p:cNvSpPr>
          <p:nvPr/>
        </p:nvSpPr>
        <p:spPr bwMode="auto">
          <a:xfrm>
            <a:off x="10255250" y="1720850"/>
            <a:ext cx="71438" cy="71438"/>
          </a:xfrm>
          <a:prstGeom prst="ellipse">
            <a:avLst/>
          </a:prstGeom>
          <a:solidFill>
            <a:srgbClr val="FFFF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7184" name="Line 16"/>
          <p:cNvSpPr>
            <a:spLocks noChangeShapeType="1"/>
          </p:cNvSpPr>
          <p:nvPr/>
        </p:nvSpPr>
        <p:spPr bwMode="auto">
          <a:xfrm flipH="1">
            <a:off x="9369425" y="309563"/>
            <a:ext cx="350838" cy="158750"/>
          </a:xfrm>
          <a:prstGeom prst="line">
            <a:avLst/>
          </a:prstGeom>
          <a:noFill/>
          <a:ln w="9525" cap="flat" cmpd="sng">
            <a:solidFill>
              <a:srgbClr val="000000"/>
            </a:solidFill>
            <a:prstDash val="dash"/>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7185" name="AutoShape 17"/>
          <p:cNvSpPr>
            <a:spLocks/>
          </p:cNvSpPr>
          <p:nvPr/>
        </p:nvSpPr>
        <p:spPr bwMode="auto">
          <a:xfrm>
            <a:off x="7493001" y="1717675"/>
            <a:ext cx="614363" cy="71438"/>
          </a:xfrm>
          <a:custGeom>
            <a:avLst/>
            <a:gdLst>
              <a:gd name="T0" fmla="*/ 10800 w 21600"/>
              <a:gd name="T1" fmla="+- 0 11294 1129"/>
              <a:gd name="T2" fmla="*/ 11294 h 20330"/>
              <a:gd name="T3" fmla="*/ 10800 w 21600"/>
              <a:gd name="T4" fmla="+- 0 11294 1129"/>
              <a:gd name="T5" fmla="*/ 11294 h 20330"/>
              <a:gd name="T6" fmla="*/ 10800 w 21600"/>
              <a:gd name="T7" fmla="+- 0 11294 1129"/>
              <a:gd name="T8" fmla="*/ 11294 h 20330"/>
              <a:gd name="T9" fmla="*/ 10800 w 21600"/>
              <a:gd name="T10" fmla="+- 0 11294 1129"/>
              <a:gd name="T11" fmla="*/ 11294 h 20330"/>
            </a:gdLst>
            <a:ahLst/>
            <a:cxnLst>
              <a:cxn ang="0">
                <a:pos x="T0" y="T2"/>
              </a:cxn>
              <a:cxn ang="0">
                <a:pos x="T3" y="T5"/>
              </a:cxn>
              <a:cxn ang="0">
                <a:pos x="T6" y="T8"/>
              </a:cxn>
              <a:cxn ang="0">
                <a:pos x="T9" y="T11"/>
              </a:cxn>
            </a:cxnLst>
            <a:rect l="0" t="0" r="r" b="b"/>
            <a:pathLst>
              <a:path w="21600" h="20330">
                <a:moveTo>
                  <a:pt x="0" y="0"/>
                </a:moveTo>
                <a:cubicBezTo>
                  <a:pt x="3325" y="10094"/>
                  <a:pt x="6651" y="20189"/>
                  <a:pt x="9519" y="20330"/>
                </a:cubicBezTo>
                <a:cubicBezTo>
                  <a:pt x="12386" y="20471"/>
                  <a:pt x="15193" y="2824"/>
                  <a:pt x="17207" y="847"/>
                </a:cubicBezTo>
                <a:cubicBezTo>
                  <a:pt x="19220" y="-1129"/>
                  <a:pt x="20410" y="3671"/>
                  <a:pt x="21600" y="8471"/>
                </a:cubicBezTo>
              </a:path>
            </a:pathLst>
          </a:custGeom>
          <a:noFill/>
          <a:ln w="9525" cap="flat"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nchor="ctr"/>
          <a:lstStyle/>
          <a:p>
            <a:pPr algn="ctr"/>
            <a:endParaRPr lang="it-IT" altLang="it-IT"/>
          </a:p>
        </p:txBody>
      </p:sp>
      <p:sp>
        <p:nvSpPr>
          <p:cNvPr id="7186" name="Line 18"/>
          <p:cNvSpPr>
            <a:spLocks noChangeShapeType="1"/>
          </p:cNvSpPr>
          <p:nvPr/>
        </p:nvSpPr>
        <p:spPr bwMode="auto">
          <a:xfrm flipV="1">
            <a:off x="8085139" y="1731963"/>
            <a:ext cx="71437" cy="6350"/>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7187" name="Line 19"/>
          <p:cNvSpPr>
            <a:spLocks noChangeShapeType="1"/>
          </p:cNvSpPr>
          <p:nvPr/>
        </p:nvSpPr>
        <p:spPr bwMode="auto">
          <a:xfrm flipV="1">
            <a:off x="8202613" y="501650"/>
            <a:ext cx="1143000" cy="1244600"/>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7188" name="Line 20"/>
          <p:cNvSpPr>
            <a:spLocks noChangeShapeType="1"/>
          </p:cNvSpPr>
          <p:nvPr/>
        </p:nvSpPr>
        <p:spPr bwMode="auto">
          <a:xfrm flipH="1" flipV="1">
            <a:off x="9001125" y="315914"/>
            <a:ext cx="173038" cy="104775"/>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7189" name="Line 21"/>
          <p:cNvSpPr>
            <a:spLocks noChangeShapeType="1"/>
          </p:cNvSpPr>
          <p:nvPr/>
        </p:nvSpPr>
        <p:spPr bwMode="auto">
          <a:xfrm>
            <a:off x="9182100" y="355600"/>
            <a:ext cx="139700" cy="88900"/>
          </a:xfrm>
          <a:prstGeom prst="line">
            <a:avLst/>
          </a:prstGeom>
          <a:noFill/>
          <a:ln w="9525"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7190" name="Line 22"/>
          <p:cNvSpPr>
            <a:spLocks noChangeShapeType="1"/>
          </p:cNvSpPr>
          <p:nvPr/>
        </p:nvSpPr>
        <p:spPr bwMode="auto">
          <a:xfrm flipH="1">
            <a:off x="9174163" y="363538"/>
            <a:ext cx="11112" cy="57150"/>
          </a:xfrm>
          <a:prstGeom prst="line">
            <a:avLst/>
          </a:prstGeom>
          <a:noFill/>
          <a:ln w="9525"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7191" name="Line 23"/>
          <p:cNvSpPr>
            <a:spLocks noChangeShapeType="1"/>
          </p:cNvSpPr>
          <p:nvPr/>
        </p:nvSpPr>
        <p:spPr bwMode="auto">
          <a:xfrm flipV="1">
            <a:off x="8474075" y="290514"/>
            <a:ext cx="146050" cy="123825"/>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7192" name="Line 24"/>
          <p:cNvSpPr>
            <a:spLocks noChangeShapeType="1"/>
          </p:cNvSpPr>
          <p:nvPr/>
        </p:nvSpPr>
        <p:spPr bwMode="auto">
          <a:xfrm flipH="1">
            <a:off x="8362950" y="358776"/>
            <a:ext cx="101600" cy="100013"/>
          </a:xfrm>
          <a:prstGeom prst="line">
            <a:avLst/>
          </a:prstGeom>
          <a:noFill/>
          <a:ln w="9525"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7193" name="Line 25"/>
          <p:cNvSpPr>
            <a:spLocks noChangeShapeType="1"/>
          </p:cNvSpPr>
          <p:nvPr/>
        </p:nvSpPr>
        <p:spPr bwMode="auto">
          <a:xfrm flipH="1" flipV="1">
            <a:off x="8462963" y="361951"/>
            <a:ext cx="11112" cy="49213"/>
          </a:xfrm>
          <a:prstGeom prst="line">
            <a:avLst/>
          </a:prstGeom>
          <a:noFill/>
          <a:ln w="9525"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7194" name="AutoShape 26"/>
          <p:cNvSpPr>
            <a:spLocks/>
          </p:cNvSpPr>
          <p:nvPr/>
        </p:nvSpPr>
        <p:spPr bwMode="auto">
          <a:xfrm>
            <a:off x="8520114" y="6046788"/>
            <a:ext cx="90487" cy="101600"/>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7195" name="AutoShape 27"/>
          <p:cNvSpPr>
            <a:spLocks/>
          </p:cNvSpPr>
          <p:nvPr/>
        </p:nvSpPr>
        <p:spPr bwMode="auto">
          <a:xfrm>
            <a:off x="8505825" y="5435600"/>
            <a:ext cx="90488" cy="101600"/>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7196" name="AutoShape 28"/>
          <p:cNvSpPr>
            <a:spLocks/>
          </p:cNvSpPr>
          <p:nvPr/>
        </p:nvSpPr>
        <p:spPr bwMode="auto">
          <a:xfrm>
            <a:off x="9223375" y="5221288"/>
            <a:ext cx="90488" cy="101600"/>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7197" name="AutoShape 29"/>
          <p:cNvSpPr>
            <a:spLocks/>
          </p:cNvSpPr>
          <p:nvPr/>
        </p:nvSpPr>
        <p:spPr bwMode="auto">
          <a:xfrm>
            <a:off x="9217025" y="5424488"/>
            <a:ext cx="90488" cy="101600"/>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7198" name="AutoShape 30"/>
          <p:cNvSpPr>
            <a:spLocks/>
          </p:cNvSpPr>
          <p:nvPr/>
        </p:nvSpPr>
        <p:spPr bwMode="auto">
          <a:xfrm>
            <a:off x="9213850" y="6054725"/>
            <a:ext cx="90488" cy="101600"/>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7199" name="AutoShape 31"/>
          <p:cNvSpPr>
            <a:spLocks/>
          </p:cNvSpPr>
          <p:nvPr/>
        </p:nvSpPr>
        <p:spPr bwMode="auto">
          <a:xfrm>
            <a:off x="9217025" y="5018088"/>
            <a:ext cx="90488" cy="101600"/>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7200" name="AutoShape 32"/>
          <p:cNvSpPr>
            <a:spLocks/>
          </p:cNvSpPr>
          <p:nvPr/>
        </p:nvSpPr>
        <p:spPr bwMode="auto">
          <a:xfrm>
            <a:off x="8688389" y="5275263"/>
            <a:ext cx="90487" cy="101600"/>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7201" name="AutoShape 33"/>
          <p:cNvSpPr>
            <a:spLocks/>
          </p:cNvSpPr>
          <p:nvPr/>
        </p:nvSpPr>
        <p:spPr bwMode="auto">
          <a:xfrm>
            <a:off x="9210675" y="4819650"/>
            <a:ext cx="90488" cy="101600"/>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7202" name="AutoShape 34"/>
          <p:cNvSpPr>
            <a:spLocks/>
          </p:cNvSpPr>
          <p:nvPr/>
        </p:nvSpPr>
        <p:spPr bwMode="auto">
          <a:xfrm>
            <a:off x="8866189" y="5121275"/>
            <a:ext cx="90487" cy="101600"/>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7203" name="Oval 35"/>
          <p:cNvSpPr>
            <a:spLocks/>
          </p:cNvSpPr>
          <p:nvPr/>
        </p:nvSpPr>
        <p:spPr bwMode="auto">
          <a:xfrm>
            <a:off x="9280525" y="5961064"/>
            <a:ext cx="122238" cy="122237"/>
          </a:xfrm>
          <a:prstGeom prst="ellipse">
            <a:avLst/>
          </a:prstGeom>
          <a:solidFill>
            <a:srgbClr val="0000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7204" name="Oval 36"/>
          <p:cNvSpPr>
            <a:spLocks/>
          </p:cNvSpPr>
          <p:nvPr/>
        </p:nvSpPr>
        <p:spPr bwMode="auto">
          <a:xfrm>
            <a:off x="9190039" y="5972175"/>
            <a:ext cx="71437" cy="71438"/>
          </a:xfrm>
          <a:prstGeom prst="ellipse">
            <a:avLst/>
          </a:prstGeom>
          <a:solidFill>
            <a:srgbClr val="FFFF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7205" name="Line 37"/>
          <p:cNvSpPr>
            <a:spLocks noChangeShapeType="1"/>
          </p:cNvSpPr>
          <p:nvPr/>
        </p:nvSpPr>
        <p:spPr bwMode="auto">
          <a:xfrm flipV="1">
            <a:off x="8636000" y="5876926"/>
            <a:ext cx="604838" cy="4763"/>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7206" name="Oval 38"/>
          <p:cNvSpPr>
            <a:spLocks/>
          </p:cNvSpPr>
          <p:nvPr/>
        </p:nvSpPr>
        <p:spPr bwMode="auto">
          <a:xfrm>
            <a:off x="8389939" y="5953125"/>
            <a:ext cx="122237" cy="122238"/>
          </a:xfrm>
          <a:prstGeom prst="ellipse">
            <a:avLst/>
          </a:prstGeom>
          <a:solidFill>
            <a:srgbClr val="0000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7207" name="Line 39"/>
          <p:cNvSpPr>
            <a:spLocks noChangeShapeType="1"/>
          </p:cNvSpPr>
          <p:nvPr/>
        </p:nvSpPr>
        <p:spPr bwMode="auto">
          <a:xfrm flipV="1">
            <a:off x="8631239" y="5661025"/>
            <a:ext cx="612775" cy="6350"/>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7208" name="Line 40"/>
          <p:cNvSpPr>
            <a:spLocks noChangeShapeType="1"/>
          </p:cNvSpPr>
          <p:nvPr/>
        </p:nvSpPr>
        <p:spPr bwMode="auto">
          <a:xfrm flipH="1" flipV="1">
            <a:off x="8628064" y="5767389"/>
            <a:ext cx="573087" cy="1587"/>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7209" name="Line 41"/>
          <p:cNvSpPr>
            <a:spLocks noChangeShapeType="1"/>
          </p:cNvSpPr>
          <p:nvPr/>
        </p:nvSpPr>
        <p:spPr bwMode="auto">
          <a:xfrm flipH="1">
            <a:off x="8623300" y="5994401"/>
            <a:ext cx="522288" cy="4763"/>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7210" name="Line 42"/>
          <p:cNvSpPr>
            <a:spLocks noChangeShapeType="1"/>
          </p:cNvSpPr>
          <p:nvPr/>
        </p:nvSpPr>
        <p:spPr bwMode="auto">
          <a:xfrm flipV="1">
            <a:off x="9391650" y="5588000"/>
            <a:ext cx="1588" cy="330200"/>
          </a:xfrm>
          <a:prstGeom prst="line">
            <a:avLst/>
          </a:prstGeom>
          <a:noFill/>
          <a:ln w="9525" cap="flat" cmpd="sng">
            <a:solidFill>
              <a:srgbClr val="000000"/>
            </a:solidFill>
            <a:prstDash val="dash"/>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7211" name="Line 43"/>
          <p:cNvSpPr>
            <a:spLocks noChangeShapeType="1"/>
          </p:cNvSpPr>
          <p:nvPr/>
        </p:nvSpPr>
        <p:spPr bwMode="auto">
          <a:xfrm flipV="1">
            <a:off x="8434388" y="5435601"/>
            <a:ext cx="0" cy="449263"/>
          </a:xfrm>
          <a:prstGeom prst="line">
            <a:avLst/>
          </a:prstGeom>
          <a:noFill/>
          <a:ln w="9525" cap="flat" cmpd="sng">
            <a:solidFill>
              <a:srgbClr val="000000"/>
            </a:solidFill>
            <a:prstDash val="dash"/>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7212" name="Line 44"/>
          <p:cNvSpPr>
            <a:spLocks noChangeShapeType="1"/>
          </p:cNvSpPr>
          <p:nvPr/>
        </p:nvSpPr>
        <p:spPr bwMode="auto">
          <a:xfrm flipV="1">
            <a:off x="8459789" y="4667250"/>
            <a:ext cx="858837" cy="704850"/>
          </a:xfrm>
          <a:prstGeom prst="line">
            <a:avLst/>
          </a:prstGeom>
          <a:noFill/>
          <a:ln w="9525" cap="flat" cmpd="sng">
            <a:solidFill>
              <a:srgbClr val="000000"/>
            </a:solidFill>
            <a:prstDash val="dash"/>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7213" name="Line 45"/>
          <p:cNvSpPr>
            <a:spLocks noChangeShapeType="1"/>
          </p:cNvSpPr>
          <p:nvPr/>
        </p:nvSpPr>
        <p:spPr bwMode="auto">
          <a:xfrm flipV="1">
            <a:off x="9385301" y="4718050"/>
            <a:ext cx="4763" cy="808038"/>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7214" name="Line 46"/>
          <p:cNvSpPr>
            <a:spLocks noChangeShapeType="1"/>
          </p:cNvSpPr>
          <p:nvPr/>
        </p:nvSpPr>
        <p:spPr bwMode="auto">
          <a:xfrm flipH="1" flipV="1">
            <a:off x="8916988" y="3719513"/>
            <a:ext cx="201612" cy="296862"/>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7215" name="Line 47"/>
          <p:cNvSpPr>
            <a:spLocks noChangeShapeType="1"/>
          </p:cNvSpPr>
          <p:nvPr/>
        </p:nvSpPr>
        <p:spPr bwMode="auto">
          <a:xfrm flipH="1" flipV="1">
            <a:off x="9099551" y="3875088"/>
            <a:ext cx="271463" cy="398462"/>
          </a:xfrm>
          <a:prstGeom prst="line">
            <a:avLst/>
          </a:prstGeom>
          <a:noFill/>
          <a:ln w="9525"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7216" name="Line 48"/>
          <p:cNvSpPr>
            <a:spLocks noChangeShapeType="1"/>
          </p:cNvSpPr>
          <p:nvPr/>
        </p:nvSpPr>
        <p:spPr bwMode="auto">
          <a:xfrm>
            <a:off x="9102725" y="3881439"/>
            <a:ext cx="12700" cy="128587"/>
          </a:xfrm>
          <a:prstGeom prst="line">
            <a:avLst/>
          </a:prstGeom>
          <a:noFill/>
          <a:ln w="9525"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7217" name="Oval 49"/>
          <p:cNvSpPr>
            <a:spLocks/>
          </p:cNvSpPr>
          <p:nvPr/>
        </p:nvSpPr>
        <p:spPr bwMode="auto">
          <a:xfrm>
            <a:off x="8791575" y="3532189"/>
            <a:ext cx="122238" cy="122237"/>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7218" name="AutoShape 50"/>
          <p:cNvSpPr>
            <a:spLocks/>
          </p:cNvSpPr>
          <p:nvPr/>
        </p:nvSpPr>
        <p:spPr bwMode="auto">
          <a:xfrm>
            <a:off x="9883775" y="215900"/>
            <a:ext cx="90488" cy="101600"/>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7219" name="AutoShape 51"/>
          <p:cNvSpPr>
            <a:spLocks/>
          </p:cNvSpPr>
          <p:nvPr/>
        </p:nvSpPr>
        <p:spPr bwMode="auto">
          <a:xfrm>
            <a:off x="7708900" y="217488"/>
            <a:ext cx="90488" cy="101600"/>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7220" name="AutoShape 52"/>
          <p:cNvSpPr>
            <a:spLocks/>
          </p:cNvSpPr>
          <p:nvPr/>
        </p:nvSpPr>
        <p:spPr bwMode="auto">
          <a:xfrm>
            <a:off x="9009064" y="4976813"/>
            <a:ext cx="90487" cy="101600"/>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7221" name="AutoShape 53"/>
          <p:cNvSpPr>
            <a:spLocks/>
          </p:cNvSpPr>
          <p:nvPr/>
        </p:nvSpPr>
        <p:spPr bwMode="auto">
          <a:xfrm rot="15484026">
            <a:off x="9294020" y="4544220"/>
            <a:ext cx="193675" cy="42863"/>
          </a:xfrm>
          <a:custGeom>
            <a:avLst/>
            <a:gdLst>
              <a:gd name="T0" fmla="*/ 10800 w 21600"/>
              <a:gd name="T1" fmla="+- 0 11294 1129"/>
              <a:gd name="T2" fmla="*/ 11294 h 20330"/>
              <a:gd name="T3" fmla="*/ 10800 w 21600"/>
              <a:gd name="T4" fmla="+- 0 11294 1129"/>
              <a:gd name="T5" fmla="*/ 11294 h 20330"/>
              <a:gd name="T6" fmla="*/ 10800 w 21600"/>
              <a:gd name="T7" fmla="+- 0 11294 1129"/>
              <a:gd name="T8" fmla="*/ 11294 h 20330"/>
              <a:gd name="T9" fmla="*/ 10800 w 21600"/>
              <a:gd name="T10" fmla="+- 0 11294 1129"/>
              <a:gd name="T11" fmla="*/ 11294 h 20330"/>
            </a:gdLst>
            <a:ahLst/>
            <a:cxnLst>
              <a:cxn ang="0">
                <a:pos x="T0" y="T2"/>
              </a:cxn>
              <a:cxn ang="0">
                <a:pos x="T3" y="T5"/>
              </a:cxn>
              <a:cxn ang="0">
                <a:pos x="T6" y="T8"/>
              </a:cxn>
              <a:cxn ang="0">
                <a:pos x="T9" y="T11"/>
              </a:cxn>
            </a:cxnLst>
            <a:rect l="0" t="0" r="r" b="b"/>
            <a:pathLst>
              <a:path w="21600" h="20330">
                <a:moveTo>
                  <a:pt x="0" y="0"/>
                </a:moveTo>
                <a:cubicBezTo>
                  <a:pt x="3325" y="10094"/>
                  <a:pt x="6651" y="20189"/>
                  <a:pt x="9519" y="20330"/>
                </a:cubicBezTo>
                <a:cubicBezTo>
                  <a:pt x="12386" y="20471"/>
                  <a:pt x="15193" y="2824"/>
                  <a:pt x="17207" y="847"/>
                </a:cubicBezTo>
                <a:cubicBezTo>
                  <a:pt x="19220" y="-1129"/>
                  <a:pt x="20410" y="3671"/>
                  <a:pt x="21600" y="8471"/>
                </a:cubicBezTo>
              </a:path>
            </a:pathLst>
          </a:custGeom>
          <a:noFill/>
          <a:ln w="9525" cap="flat"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nchor="ctr"/>
          <a:lstStyle/>
          <a:p>
            <a:pPr algn="ctr"/>
            <a:endParaRPr lang="it-IT" altLang="it-IT"/>
          </a:p>
        </p:txBody>
      </p:sp>
      <p:sp>
        <p:nvSpPr>
          <p:cNvPr id="7222" name="Line 54"/>
          <p:cNvSpPr>
            <a:spLocks noChangeShapeType="1"/>
          </p:cNvSpPr>
          <p:nvPr/>
        </p:nvSpPr>
        <p:spPr bwMode="auto">
          <a:xfrm flipH="1" flipV="1">
            <a:off x="9359900" y="4405314"/>
            <a:ext cx="1588" cy="33337"/>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7223" name="Rectangle 55"/>
          <p:cNvSpPr>
            <a:spLocks/>
          </p:cNvSpPr>
          <p:nvPr/>
        </p:nvSpPr>
        <p:spPr bwMode="auto">
          <a:xfrm>
            <a:off x="1846263" y="503239"/>
            <a:ext cx="5040312" cy="2530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spAutoFit/>
          </a:bodyPr>
          <a:lstStyle/>
          <a:p>
            <a:pPr algn="just"/>
            <a:r>
              <a:rPr lang="it-IT" altLang="it-IT" sz="1400"/>
              <a:t>ESECUZIONE: A conduce lungo i 23 verso 1 per effettuare un drive per B che andando incontro alla palla dovrà stoppare e tirare in porta. Alternando dalla parte opposta.</a:t>
            </a:r>
          </a:p>
          <a:p>
            <a:pPr algn="just"/>
            <a:r>
              <a:rPr lang="it-IT" altLang="it-IT" sz="1400"/>
              <a:t>OBIETTIVI: conduzione, passaggio di drive in diagonale, stop in movimento e tiro in porta.</a:t>
            </a:r>
          </a:p>
          <a:p>
            <a:pPr algn="just"/>
            <a:endParaRPr lang="it-IT" altLang="it-IT" sz="1400"/>
          </a:p>
          <a:p>
            <a:pPr algn="just"/>
            <a:r>
              <a:rPr lang="it-IT" altLang="it-IT" sz="1400"/>
              <a:t>DESCRIPTION: A carries the ball along the 23 line until position 1,then hits the ball for B , who receives and shoots. The same on the other side.</a:t>
            </a:r>
          </a:p>
          <a:p>
            <a:pPr algn="just"/>
            <a:r>
              <a:rPr lang="it-IT" altLang="it-IT" sz="1400"/>
              <a:t>AIMS: ball carrying, diagonal hit pass, receiving in movement, goal scoring.</a:t>
            </a:r>
          </a:p>
        </p:txBody>
      </p:sp>
      <p:sp>
        <p:nvSpPr>
          <p:cNvPr id="7224" name="Rectangle 56"/>
          <p:cNvSpPr>
            <a:spLocks/>
          </p:cNvSpPr>
          <p:nvPr/>
        </p:nvSpPr>
        <p:spPr bwMode="auto">
          <a:xfrm>
            <a:off x="9685339" y="269876"/>
            <a:ext cx="162865" cy="24622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p>
            <a:r>
              <a:rPr lang="it-IT" altLang="it-IT" sz="1000"/>
              <a:t>B</a:t>
            </a:r>
          </a:p>
        </p:txBody>
      </p:sp>
      <p:sp>
        <p:nvSpPr>
          <p:cNvPr id="7225" name="Rectangle 57"/>
          <p:cNvSpPr>
            <a:spLocks/>
          </p:cNvSpPr>
          <p:nvPr/>
        </p:nvSpPr>
        <p:spPr bwMode="auto">
          <a:xfrm>
            <a:off x="7210426" y="1722439"/>
            <a:ext cx="166071" cy="24622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p>
            <a:r>
              <a:rPr lang="it-IT" altLang="it-IT" sz="1000"/>
              <a:t>A</a:t>
            </a:r>
          </a:p>
        </p:txBody>
      </p:sp>
      <p:sp>
        <p:nvSpPr>
          <p:cNvPr id="7226" name="Rectangle 58"/>
          <p:cNvSpPr>
            <a:spLocks/>
          </p:cNvSpPr>
          <p:nvPr/>
        </p:nvSpPr>
        <p:spPr bwMode="auto">
          <a:xfrm>
            <a:off x="8013701" y="1876426"/>
            <a:ext cx="158057" cy="24622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p>
            <a:r>
              <a:rPr lang="it-IT" altLang="it-IT" sz="1000"/>
              <a:t>1</a:t>
            </a:r>
          </a:p>
        </p:txBody>
      </p:sp>
      <p:sp>
        <p:nvSpPr>
          <p:cNvPr id="7227" name="Rectangle 59"/>
          <p:cNvSpPr>
            <a:spLocks/>
          </p:cNvSpPr>
          <p:nvPr/>
        </p:nvSpPr>
        <p:spPr bwMode="auto">
          <a:xfrm>
            <a:off x="1890714" y="3868738"/>
            <a:ext cx="5038725" cy="181588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spAutoFit/>
          </a:bodyPr>
          <a:lstStyle/>
          <a:p>
            <a:pPr algn="just"/>
            <a:r>
              <a:rPr lang="it-IT" altLang="it-IT" sz="1400"/>
              <a:t>ESECUZIONE: passaggi frequenti in movimento fra A e B. B da posizione 1 corre verso 2 per ricevere un passaggio da A sul rovescio per entrare in area e tirare.</a:t>
            </a:r>
          </a:p>
          <a:p>
            <a:pPr algn="just"/>
            <a:r>
              <a:rPr lang="it-IT" altLang="it-IT" sz="1400"/>
              <a:t>OBIETTIVI: passaggi in movimento, stop di rovescio, tiro in porta.</a:t>
            </a:r>
          </a:p>
          <a:p>
            <a:pPr algn="just"/>
            <a:endParaRPr lang="it-IT" altLang="it-IT" sz="1400"/>
          </a:p>
          <a:p>
            <a:pPr algn="just"/>
            <a:r>
              <a:rPr lang="it-IT" altLang="it-IT" sz="1400"/>
              <a:t>DESCRIPTION:  frequent passes between A and B. B runs from 1 to 2 ,receives the ball from A on the reverse,enters the D and shoots.</a:t>
            </a:r>
          </a:p>
          <a:p>
            <a:pPr algn="just"/>
            <a:r>
              <a:rPr lang="it-IT" altLang="it-IT" sz="1400"/>
              <a:t>AIMS : passes in movement, reverse stop, goal scoring.</a:t>
            </a:r>
          </a:p>
        </p:txBody>
      </p:sp>
      <p:sp>
        <p:nvSpPr>
          <p:cNvPr id="7228" name="Rectangle 60"/>
          <p:cNvSpPr>
            <a:spLocks/>
          </p:cNvSpPr>
          <p:nvPr/>
        </p:nvSpPr>
        <p:spPr bwMode="auto">
          <a:xfrm>
            <a:off x="8212139" y="5895976"/>
            <a:ext cx="162865" cy="24622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p>
            <a:r>
              <a:rPr lang="it-IT" altLang="it-IT" sz="1000"/>
              <a:t>B</a:t>
            </a:r>
          </a:p>
        </p:txBody>
      </p:sp>
      <p:sp>
        <p:nvSpPr>
          <p:cNvPr id="7229" name="Rectangle 61"/>
          <p:cNvSpPr>
            <a:spLocks/>
          </p:cNvSpPr>
          <p:nvPr/>
        </p:nvSpPr>
        <p:spPr bwMode="auto">
          <a:xfrm>
            <a:off x="9329739" y="5892801"/>
            <a:ext cx="166071" cy="24622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p>
            <a:r>
              <a:rPr lang="it-IT" altLang="it-IT" sz="1000"/>
              <a:t>A</a:t>
            </a:r>
          </a:p>
        </p:txBody>
      </p:sp>
      <p:sp>
        <p:nvSpPr>
          <p:cNvPr id="7230" name="Rectangle 62"/>
          <p:cNvSpPr>
            <a:spLocks/>
          </p:cNvSpPr>
          <p:nvPr/>
        </p:nvSpPr>
        <p:spPr bwMode="auto">
          <a:xfrm>
            <a:off x="8515351" y="5373689"/>
            <a:ext cx="158057" cy="24622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p>
            <a:r>
              <a:rPr lang="it-IT" altLang="it-IT" sz="1000"/>
              <a:t>1</a:t>
            </a:r>
          </a:p>
        </p:txBody>
      </p:sp>
      <p:sp>
        <p:nvSpPr>
          <p:cNvPr id="7231" name="Rectangle 63"/>
          <p:cNvSpPr>
            <a:spLocks/>
          </p:cNvSpPr>
          <p:nvPr/>
        </p:nvSpPr>
        <p:spPr bwMode="auto">
          <a:xfrm>
            <a:off x="9051926" y="4738689"/>
            <a:ext cx="158057" cy="24622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p>
            <a:r>
              <a:rPr lang="it-IT" altLang="it-IT" sz="1000"/>
              <a:t>2</a:t>
            </a:r>
          </a:p>
        </p:txBody>
      </p:sp>
      <p:grpSp>
        <p:nvGrpSpPr>
          <p:cNvPr id="7232" name="Group 64"/>
          <p:cNvGrpSpPr>
            <a:grpSpLocks/>
          </p:cNvGrpSpPr>
          <p:nvPr/>
        </p:nvGrpSpPr>
        <p:grpSpPr bwMode="auto">
          <a:xfrm>
            <a:off x="2092326" y="6348415"/>
            <a:ext cx="748107" cy="200055"/>
            <a:chOff x="0" y="0"/>
            <a:chExt cx="748545" cy="199441"/>
          </a:xfrm>
        </p:grpSpPr>
        <p:sp>
          <p:nvSpPr>
            <p:cNvPr id="7233" name="Rectangle 65"/>
            <p:cNvSpPr>
              <a:spLocks/>
            </p:cNvSpPr>
            <p:nvPr/>
          </p:nvSpPr>
          <p:spPr bwMode="auto">
            <a:xfrm>
              <a:off x="174975" y="0"/>
              <a:ext cx="573570" cy="19944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p>
              <a:r>
                <a:rPr lang="it-IT" altLang="it-IT" sz="700"/>
                <a:t>Filippo Treno</a:t>
              </a:r>
            </a:p>
          </p:txBody>
        </p:sp>
        <p:pic>
          <p:nvPicPr>
            <p:cNvPr id="7234" name="Picture 66" descr="pasted-image.tif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3754"/>
              <a:ext cx="178232" cy="1782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Tree>
    <p:extLst>
      <p:ext uri="{BB962C8B-B14F-4D97-AF65-F5344CB8AC3E}">
        <p14:creationId xmlns:p14="http://schemas.microsoft.com/office/powerpoint/2010/main" val="72811014"/>
      </p:ext>
    </p:extLst>
  </p:cSld>
  <p:clrMapOvr>
    <a:masterClrMapping/>
  </p:clrMapOvr>
  <p:transition spd="med"/>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3" name="Picture 1" descr="C:\Users\utente\Desktop\Materiale per creare allenamenti\metà campo.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058026" y="0"/>
            <a:ext cx="3609975" cy="34813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8194" name="Picture 2" descr="C:\Users\utente\Desktop\Materiale per creare allenamenti\metà campo.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058026" y="3375026"/>
            <a:ext cx="3609975" cy="34829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8195" name="Rectangle 3"/>
          <p:cNvSpPr>
            <a:spLocks/>
          </p:cNvSpPr>
          <p:nvPr/>
        </p:nvSpPr>
        <p:spPr bwMode="auto">
          <a:xfrm>
            <a:off x="1824038" y="485775"/>
            <a:ext cx="5040312" cy="16004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spAutoFit/>
          </a:bodyPr>
          <a:lstStyle/>
          <a:p>
            <a:pPr algn="just"/>
            <a:r>
              <a:rPr lang="it-IT" altLang="it-IT" sz="1400"/>
              <a:t>ESECUZIONE: A passa a B, B passa a C, C conduce, supera l’ostacolo in flick e tira in porta. Alternato dx / sx.</a:t>
            </a:r>
          </a:p>
          <a:p>
            <a:pPr algn="just"/>
            <a:r>
              <a:rPr lang="it-IT" altLang="it-IT" sz="1400"/>
              <a:t>OBIETTIVI: passaggio, stop, conduzione, tiro in porta.</a:t>
            </a:r>
          </a:p>
          <a:p>
            <a:pPr algn="just"/>
            <a:endParaRPr lang="it-IT" altLang="it-IT" sz="1400"/>
          </a:p>
          <a:p>
            <a:pPr algn="just"/>
            <a:r>
              <a:rPr lang="it-IT" altLang="it-IT" sz="1400"/>
              <a:t>DESCRIPTION: A passes to B, B passes to C, who carries the ball, lifts the ball over the obstacle and shoots. Left/right alternation.</a:t>
            </a:r>
            <a:br>
              <a:rPr lang="it-IT" altLang="it-IT" sz="1400"/>
            </a:br>
            <a:r>
              <a:rPr lang="it-IT" altLang="it-IT" sz="1400"/>
              <a:t>AIMS: pass, stop, ball carrying, goal scoring.</a:t>
            </a:r>
          </a:p>
        </p:txBody>
      </p:sp>
      <p:sp>
        <p:nvSpPr>
          <p:cNvPr id="8196" name="Rectangle 4"/>
          <p:cNvSpPr>
            <a:spLocks/>
          </p:cNvSpPr>
          <p:nvPr/>
        </p:nvSpPr>
        <p:spPr bwMode="auto">
          <a:xfrm>
            <a:off x="1825626" y="3875088"/>
            <a:ext cx="5038725" cy="267765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spAutoFit/>
          </a:bodyPr>
          <a:lstStyle/>
          <a:p>
            <a:pPr algn="just"/>
            <a:r>
              <a:rPr lang="it-IT" altLang="it-IT" sz="1400"/>
              <a:t>ESECUZIONE: A corre lungo la fascia dopo aver passato a B, B passa a C, C passa ad A che stoppa in movimento e conduce per poi effettuare un passaggio in profondità per D che ripassa in area a C per il tiro.</a:t>
            </a:r>
          </a:p>
          <a:p>
            <a:pPr algn="just"/>
            <a:r>
              <a:rPr lang="it-IT" altLang="it-IT" sz="1400"/>
              <a:t>OBIETTIVI: passaggio verticale, movimento senza palla, 2 VS 1, movimento della punta.</a:t>
            </a:r>
          </a:p>
          <a:p>
            <a:pPr algn="just"/>
            <a:endParaRPr lang="it-IT" altLang="it-IT" sz="1400"/>
          </a:p>
          <a:p>
            <a:pPr algn="just"/>
            <a:r>
              <a:rPr lang="it-IT" altLang="it-IT" sz="1400"/>
              <a:t>DESCRIPTION: A passes the ball to B, then runs on the right side. B passes to C, C passes to A, who receives in movement, carries the ball and passes to D ,who stops and passes to C inside the D for the shoot.</a:t>
            </a:r>
          </a:p>
          <a:p>
            <a:pPr algn="just"/>
            <a:r>
              <a:rPr lang="it-IT" altLang="it-IT" sz="1400"/>
              <a:t>AIMS: deep pass, off-the-ball movement, 2 VS 1, striker movement.</a:t>
            </a:r>
          </a:p>
        </p:txBody>
      </p:sp>
      <p:sp>
        <p:nvSpPr>
          <p:cNvPr id="8197" name="AutoShape 5"/>
          <p:cNvSpPr>
            <a:spLocks/>
          </p:cNvSpPr>
          <p:nvPr/>
        </p:nvSpPr>
        <p:spPr bwMode="auto">
          <a:xfrm>
            <a:off x="8524875" y="1425575"/>
            <a:ext cx="90488" cy="101600"/>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8198" name="AutoShape 6"/>
          <p:cNvSpPr>
            <a:spLocks/>
          </p:cNvSpPr>
          <p:nvPr/>
        </p:nvSpPr>
        <p:spPr bwMode="auto">
          <a:xfrm>
            <a:off x="9115425" y="1425575"/>
            <a:ext cx="90488" cy="101600"/>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8199" name="AutoShape 7"/>
          <p:cNvSpPr>
            <a:spLocks/>
          </p:cNvSpPr>
          <p:nvPr/>
        </p:nvSpPr>
        <p:spPr bwMode="auto">
          <a:xfrm>
            <a:off x="9347200" y="931863"/>
            <a:ext cx="90488" cy="101600"/>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8200" name="AutoShape 8"/>
          <p:cNvSpPr>
            <a:spLocks/>
          </p:cNvSpPr>
          <p:nvPr/>
        </p:nvSpPr>
        <p:spPr bwMode="auto">
          <a:xfrm>
            <a:off x="8183564" y="898525"/>
            <a:ext cx="90487" cy="101600"/>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8201" name="AutoShape 9"/>
          <p:cNvSpPr>
            <a:spLocks/>
          </p:cNvSpPr>
          <p:nvPr/>
        </p:nvSpPr>
        <p:spPr bwMode="auto">
          <a:xfrm>
            <a:off x="7685089" y="1423988"/>
            <a:ext cx="90487" cy="101600"/>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8202" name="AutoShape 10"/>
          <p:cNvSpPr>
            <a:spLocks/>
          </p:cNvSpPr>
          <p:nvPr/>
        </p:nvSpPr>
        <p:spPr bwMode="auto">
          <a:xfrm>
            <a:off x="9839325" y="1427163"/>
            <a:ext cx="90488" cy="101600"/>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8203" name="Oval 11"/>
          <p:cNvSpPr>
            <a:spLocks/>
          </p:cNvSpPr>
          <p:nvPr/>
        </p:nvSpPr>
        <p:spPr bwMode="auto">
          <a:xfrm>
            <a:off x="7766050" y="1382714"/>
            <a:ext cx="122238" cy="122237"/>
          </a:xfrm>
          <a:prstGeom prst="ellipse">
            <a:avLst/>
          </a:prstGeom>
          <a:solidFill>
            <a:srgbClr val="0000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8204" name="Oval 12"/>
          <p:cNvSpPr>
            <a:spLocks/>
          </p:cNvSpPr>
          <p:nvPr/>
        </p:nvSpPr>
        <p:spPr bwMode="auto">
          <a:xfrm>
            <a:off x="8143875" y="1012825"/>
            <a:ext cx="122238" cy="122238"/>
          </a:xfrm>
          <a:prstGeom prst="ellipse">
            <a:avLst/>
          </a:prstGeom>
          <a:solidFill>
            <a:srgbClr val="0000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8205" name="Oval 13"/>
          <p:cNvSpPr>
            <a:spLocks/>
          </p:cNvSpPr>
          <p:nvPr/>
        </p:nvSpPr>
        <p:spPr bwMode="auto">
          <a:xfrm>
            <a:off x="8415339" y="1374775"/>
            <a:ext cx="122237" cy="122238"/>
          </a:xfrm>
          <a:prstGeom prst="ellipse">
            <a:avLst/>
          </a:prstGeom>
          <a:solidFill>
            <a:srgbClr val="0000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8206" name="Oval 14"/>
          <p:cNvSpPr>
            <a:spLocks/>
          </p:cNvSpPr>
          <p:nvPr/>
        </p:nvSpPr>
        <p:spPr bwMode="auto">
          <a:xfrm>
            <a:off x="9191625" y="1389064"/>
            <a:ext cx="122238" cy="122237"/>
          </a:xfrm>
          <a:prstGeom prst="ellipse">
            <a:avLst/>
          </a:prstGeom>
          <a:solidFill>
            <a:srgbClr val="0000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8207" name="Oval 15"/>
          <p:cNvSpPr>
            <a:spLocks/>
          </p:cNvSpPr>
          <p:nvPr/>
        </p:nvSpPr>
        <p:spPr bwMode="auto">
          <a:xfrm>
            <a:off x="9717089" y="1406525"/>
            <a:ext cx="122237" cy="122238"/>
          </a:xfrm>
          <a:prstGeom prst="ellipse">
            <a:avLst/>
          </a:prstGeom>
          <a:solidFill>
            <a:srgbClr val="0000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8208" name="Oval 16"/>
          <p:cNvSpPr>
            <a:spLocks/>
          </p:cNvSpPr>
          <p:nvPr/>
        </p:nvSpPr>
        <p:spPr bwMode="auto">
          <a:xfrm>
            <a:off x="9344025" y="1049339"/>
            <a:ext cx="122238" cy="122237"/>
          </a:xfrm>
          <a:prstGeom prst="ellipse">
            <a:avLst/>
          </a:prstGeom>
          <a:solidFill>
            <a:srgbClr val="0000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8209" name="AutoShape 17"/>
          <p:cNvSpPr>
            <a:spLocks/>
          </p:cNvSpPr>
          <p:nvPr/>
        </p:nvSpPr>
        <p:spPr bwMode="auto">
          <a:xfrm rot="2482679">
            <a:off x="9059863" y="1254126"/>
            <a:ext cx="158750" cy="42863"/>
          </a:xfrm>
          <a:custGeom>
            <a:avLst/>
            <a:gdLst>
              <a:gd name="T0" fmla="*/ 10800 w 21600"/>
              <a:gd name="T1" fmla="+- 0 11294 1129"/>
              <a:gd name="T2" fmla="*/ 11294 h 20330"/>
              <a:gd name="T3" fmla="*/ 10800 w 21600"/>
              <a:gd name="T4" fmla="+- 0 11294 1129"/>
              <a:gd name="T5" fmla="*/ 11294 h 20330"/>
              <a:gd name="T6" fmla="*/ 10800 w 21600"/>
              <a:gd name="T7" fmla="+- 0 11294 1129"/>
              <a:gd name="T8" fmla="*/ 11294 h 20330"/>
              <a:gd name="T9" fmla="*/ 10800 w 21600"/>
              <a:gd name="T10" fmla="+- 0 11294 1129"/>
              <a:gd name="T11" fmla="*/ 11294 h 20330"/>
            </a:gdLst>
            <a:ahLst/>
            <a:cxnLst>
              <a:cxn ang="0">
                <a:pos x="T0" y="T2"/>
              </a:cxn>
              <a:cxn ang="0">
                <a:pos x="T3" y="T5"/>
              </a:cxn>
              <a:cxn ang="0">
                <a:pos x="T6" y="T8"/>
              </a:cxn>
              <a:cxn ang="0">
                <a:pos x="T9" y="T11"/>
              </a:cxn>
            </a:cxnLst>
            <a:rect l="0" t="0" r="r" b="b"/>
            <a:pathLst>
              <a:path w="21600" h="20330">
                <a:moveTo>
                  <a:pt x="0" y="0"/>
                </a:moveTo>
                <a:cubicBezTo>
                  <a:pt x="3325" y="10094"/>
                  <a:pt x="6651" y="20189"/>
                  <a:pt x="9519" y="20330"/>
                </a:cubicBezTo>
                <a:cubicBezTo>
                  <a:pt x="12386" y="20471"/>
                  <a:pt x="15193" y="2824"/>
                  <a:pt x="17207" y="847"/>
                </a:cubicBezTo>
                <a:cubicBezTo>
                  <a:pt x="19220" y="-1129"/>
                  <a:pt x="20410" y="3671"/>
                  <a:pt x="21600" y="8471"/>
                </a:cubicBezTo>
              </a:path>
            </a:pathLst>
          </a:custGeom>
          <a:noFill/>
          <a:ln w="9525" cap="flat"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nchor="ctr"/>
          <a:lstStyle/>
          <a:p>
            <a:pPr algn="ctr"/>
            <a:endParaRPr lang="it-IT" altLang="it-IT"/>
          </a:p>
        </p:txBody>
      </p:sp>
      <p:sp>
        <p:nvSpPr>
          <p:cNvPr id="8210" name="Line 18"/>
          <p:cNvSpPr>
            <a:spLocks noChangeShapeType="1"/>
          </p:cNvSpPr>
          <p:nvPr/>
        </p:nvSpPr>
        <p:spPr bwMode="auto">
          <a:xfrm flipH="1" flipV="1">
            <a:off x="9083676" y="1162050"/>
            <a:ext cx="9525" cy="38100"/>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8211" name="Line 19"/>
          <p:cNvSpPr>
            <a:spLocks noChangeShapeType="1"/>
          </p:cNvSpPr>
          <p:nvPr/>
        </p:nvSpPr>
        <p:spPr bwMode="auto">
          <a:xfrm flipV="1">
            <a:off x="7927975" y="1152526"/>
            <a:ext cx="234950" cy="263525"/>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8212" name="Line 20"/>
          <p:cNvSpPr>
            <a:spLocks noChangeShapeType="1"/>
          </p:cNvSpPr>
          <p:nvPr/>
        </p:nvSpPr>
        <p:spPr bwMode="auto">
          <a:xfrm>
            <a:off x="8251825" y="1155701"/>
            <a:ext cx="192088" cy="195263"/>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8213" name="Line 21"/>
          <p:cNvSpPr>
            <a:spLocks noChangeShapeType="1"/>
          </p:cNvSpPr>
          <p:nvPr/>
        </p:nvSpPr>
        <p:spPr bwMode="auto">
          <a:xfrm flipH="1">
            <a:off x="9283700" y="1195388"/>
            <a:ext cx="88900" cy="163512"/>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8214" name="Line 22"/>
          <p:cNvSpPr>
            <a:spLocks noChangeShapeType="1"/>
          </p:cNvSpPr>
          <p:nvPr/>
        </p:nvSpPr>
        <p:spPr bwMode="auto">
          <a:xfrm flipH="1" flipV="1">
            <a:off x="9485313" y="1162050"/>
            <a:ext cx="239712" cy="217488"/>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8215" name="Line 23"/>
          <p:cNvSpPr>
            <a:spLocks noChangeShapeType="1"/>
          </p:cNvSpPr>
          <p:nvPr/>
        </p:nvSpPr>
        <p:spPr bwMode="auto">
          <a:xfrm flipV="1">
            <a:off x="8763001" y="331788"/>
            <a:ext cx="41275" cy="342900"/>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8216" name="AutoShape 24"/>
          <p:cNvSpPr>
            <a:spLocks/>
          </p:cNvSpPr>
          <p:nvPr/>
        </p:nvSpPr>
        <p:spPr bwMode="auto">
          <a:xfrm rot="7833994" flipV="1">
            <a:off x="8468519" y="1242219"/>
            <a:ext cx="158750" cy="42862"/>
          </a:xfrm>
          <a:custGeom>
            <a:avLst/>
            <a:gdLst>
              <a:gd name="T0" fmla="*/ 10800 w 21600"/>
              <a:gd name="T1" fmla="+- 0 11294 1129"/>
              <a:gd name="T2" fmla="*/ 11294 h 20330"/>
              <a:gd name="T3" fmla="*/ 10800 w 21600"/>
              <a:gd name="T4" fmla="+- 0 11294 1129"/>
              <a:gd name="T5" fmla="*/ 11294 h 20330"/>
              <a:gd name="T6" fmla="*/ 10800 w 21600"/>
              <a:gd name="T7" fmla="+- 0 11294 1129"/>
              <a:gd name="T8" fmla="*/ 11294 h 20330"/>
              <a:gd name="T9" fmla="*/ 10800 w 21600"/>
              <a:gd name="T10" fmla="+- 0 11294 1129"/>
              <a:gd name="T11" fmla="*/ 11294 h 20330"/>
            </a:gdLst>
            <a:ahLst/>
            <a:cxnLst>
              <a:cxn ang="0">
                <a:pos x="T0" y="T2"/>
              </a:cxn>
              <a:cxn ang="0">
                <a:pos x="T3" y="T5"/>
              </a:cxn>
              <a:cxn ang="0">
                <a:pos x="T6" y="T8"/>
              </a:cxn>
              <a:cxn ang="0">
                <a:pos x="T9" y="T11"/>
              </a:cxn>
            </a:cxnLst>
            <a:rect l="0" t="0" r="r" b="b"/>
            <a:pathLst>
              <a:path w="21600" h="20330">
                <a:moveTo>
                  <a:pt x="0" y="0"/>
                </a:moveTo>
                <a:cubicBezTo>
                  <a:pt x="3325" y="10094"/>
                  <a:pt x="6651" y="20189"/>
                  <a:pt x="9519" y="20330"/>
                </a:cubicBezTo>
                <a:cubicBezTo>
                  <a:pt x="12386" y="20471"/>
                  <a:pt x="15193" y="2824"/>
                  <a:pt x="17207" y="847"/>
                </a:cubicBezTo>
                <a:cubicBezTo>
                  <a:pt x="19220" y="-1129"/>
                  <a:pt x="20410" y="3671"/>
                  <a:pt x="21600" y="8471"/>
                </a:cubicBezTo>
              </a:path>
            </a:pathLst>
          </a:custGeom>
          <a:noFill/>
          <a:ln w="9525" cap="flat"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nchor="ctr"/>
          <a:lstStyle/>
          <a:p>
            <a:pPr algn="ctr"/>
            <a:endParaRPr lang="it-IT" altLang="it-IT"/>
          </a:p>
        </p:txBody>
      </p:sp>
      <p:sp>
        <p:nvSpPr>
          <p:cNvPr id="8217" name="Line 25"/>
          <p:cNvSpPr>
            <a:spLocks noChangeShapeType="1"/>
          </p:cNvSpPr>
          <p:nvPr/>
        </p:nvSpPr>
        <p:spPr bwMode="auto">
          <a:xfrm flipV="1">
            <a:off x="8585200" y="1152525"/>
            <a:ext cx="1588" cy="44450"/>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8218" name="Oval 26"/>
          <p:cNvSpPr>
            <a:spLocks/>
          </p:cNvSpPr>
          <p:nvPr/>
        </p:nvSpPr>
        <p:spPr bwMode="auto">
          <a:xfrm>
            <a:off x="7899400" y="1431925"/>
            <a:ext cx="71438" cy="71438"/>
          </a:xfrm>
          <a:prstGeom prst="ellipse">
            <a:avLst/>
          </a:prstGeom>
          <a:solidFill>
            <a:srgbClr val="FFFF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8219" name="Oval 27"/>
          <p:cNvSpPr>
            <a:spLocks/>
          </p:cNvSpPr>
          <p:nvPr/>
        </p:nvSpPr>
        <p:spPr bwMode="auto">
          <a:xfrm>
            <a:off x="9636125" y="1449389"/>
            <a:ext cx="71438" cy="71437"/>
          </a:xfrm>
          <a:prstGeom prst="ellipse">
            <a:avLst/>
          </a:prstGeom>
          <a:solidFill>
            <a:srgbClr val="FFFF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8220" name="Oval 28"/>
          <p:cNvSpPr>
            <a:spLocks/>
          </p:cNvSpPr>
          <p:nvPr/>
        </p:nvSpPr>
        <p:spPr bwMode="auto">
          <a:xfrm>
            <a:off x="8794750" y="169864"/>
            <a:ext cx="122238" cy="122237"/>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8221" name="Line 29"/>
          <p:cNvSpPr>
            <a:spLocks noChangeShapeType="1"/>
          </p:cNvSpPr>
          <p:nvPr/>
        </p:nvSpPr>
        <p:spPr bwMode="auto">
          <a:xfrm flipV="1">
            <a:off x="8624888" y="576263"/>
            <a:ext cx="63500" cy="393700"/>
          </a:xfrm>
          <a:prstGeom prst="line">
            <a:avLst/>
          </a:prstGeom>
          <a:noFill/>
          <a:ln w="9525"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8222" name="Line 30"/>
          <p:cNvSpPr>
            <a:spLocks noChangeShapeType="1"/>
          </p:cNvSpPr>
          <p:nvPr/>
        </p:nvSpPr>
        <p:spPr bwMode="auto">
          <a:xfrm flipH="1" flipV="1">
            <a:off x="8680450" y="571500"/>
            <a:ext cx="77788" cy="103188"/>
          </a:xfrm>
          <a:prstGeom prst="line">
            <a:avLst/>
          </a:prstGeom>
          <a:noFill/>
          <a:ln w="9525"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8223" name="Line 31"/>
          <p:cNvSpPr>
            <a:spLocks noChangeShapeType="1"/>
          </p:cNvSpPr>
          <p:nvPr/>
        </p:nvSpPr>
        <p:spPr bwMode="auto">
          <a:xfrm flipH="1" flipV="1">
            <a:off x="8972551" y="328613"/>
            <a:ext cx="106363" cy="341312"/>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8224" name="Line 32"/>
          <p:cNvSpPr>
            <a:spLocks noChangeShapeType="1"/>
          </p:cNvSpPr>
          <p:nvPr/>
        </p:nvSpPr>
        <p:spPr bwMode="auto">
          <a:xfrm flipH="1" flipV="1">
            <a:off x="8956675" y="576263"/>
            <a:ext cx="84138" cy="417512"/>
          </a:xfrm>
          <a:prstGeom prst="line">
            <a:avLst/>
          </a:prstGeom>
          <a:noFill/>
          <a:ln w="9525"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8225" name="Line 33"/>
          <p:cNvSpPr>
            <a:spLocks noChangeShapeType="1"/>
          </p:cNvSpPr>
          <p:nvPr/>
        </p:nvSpPr>
        <p:spPr bwMode="auto">
          <a:xfrm flipH="1" flipV="1">
            <a:off x="8959851" y="584201"/>
            <a:ext cx="119063" cy="85725"/>
          </a:xfrm>
          <a:prstGeom prst="line">
            <a:avLst/>
          </a:prstGeom>
          <a:noFill/>
          <a:ln w="9525"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8226" name="AutoShape 34"/>
          <p:cNvSpPr>
            <a:spLocks/>
          </p:cNvSpPr>
          <p:nvPr/>
        </p:nvSpPr>
        <p:spPr bwMode="auto">
          <a:xfrm>
            <a:off x="9282114" y="4794250"/>
            <a:ext cx="90487" cy="101600"/>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8227" name="AutoShape 35"/>
          <p:cNvSpPr>
            <a:spLocks/>
          </p:cNvSpPr>
          <p:nvPr/>
        </p:nvSpPr>
        <p:spPr bwMode="auto">
          <a:xfrm>
            <a:off x="9321800" y="6149975"/>
            <a:ext cx="90488" cy="101600"/>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8228" name="AutoShape 36"/>
          <p:cNvSpPr>
            <a:spLocks/>
          </p:cNvSpPr>
          <p:nvPr/>
        </p:nvSpPr>
        <p:spPr bwMode="auto">
          <a:xfrm>
            <a:off x="9355139" y="3771900"/>
            <a:ext cx="90487" cy="101600"/>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8229" name="AutoShape 37"/>
          <p:cNvSpPr>
            <a:spLocks/>
          </p:cNvSpPr>
          <p:nvPr/>
        </p:nvSpPr>
        <p:spPr bwMode="auto">
          <a:xfrm>
            <a:off x="10353675" y="6154738"/>
            <a:ext cx="90488" cy="101600"/>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8230" name="Oval 38"/>
          <p:cNvSpPr>
            <a:spLocks/>
          </p:cNvSpPr>
          <p:nvPr/>
        </p:nvSpPr>
        <p:spPr bwMode="auto">
          <a:xfrm>
            <a:off x="9448800" y="3736975"/>
            <a:ext cx="122238" cy="122238"/>
          </a:xfrm>
          <a:prstGeom prst="ellipse">
            <a:avLst/>
          </a:prstGeom>
          <a:solidFill>
            <a:srgbClr val="0000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8231" name="Oval 39"/>
          <p:cNvSpPr>
            <a:spLocks/>
          </p:cNvSpPr>
          <p:nvPr/>
        </p:nvSpPr>
        <p:spPr bwMode="auto">
          <a:xfrm>
            <a:off x="10212389" y="6134100"/>
            <a:ext cx="122237" cy="122238"/>
          </a:xfrm>
          <a:prstGeom prst="ellipse">
            <a:avLst/>
          </a:prstGeom>
          <a:solidFill>
            <a:srgbClr val="0000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8232" name="Oval 40"/>
          <p:cNvSpPr>
            <a:spLocks/>
          </p:cNvSpPr>
          <p:nvPr/>
        </p:nvSpPr>
        <p:spPr bwMode="auto">
          <a:xfrm>
            <a:off x="9351964" y="4908550"/>
            <a:ext cx="122237" cy="122238"/>
          </a:xfrm>
          <a:prstGeom prst="ellipse">
            <a:avLst/>
          </a:prstGeom>
          <a:solidFill>
            <a:srgbClr val="0000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8233" name="Oval 41"/>
          <p:cNvSpPr>
            <a:spLocks/>
          </p:cNvSpPr>
          <p:nvPr/>
        </p:nvSpPr>
        <p:spPr bwMode="auto">
          <a:xfrm>
            <a:off x="9424989" y="6132514"/>
            <a:ext cx="122237" cy="122237"/>
          </a:xfrm>
          <a:prstGeom prst="ellipse">
            <a:avLst/>
          </a:prstGeom>
          <a:solidFill>
            <a:srgbClr val="0000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8234" name="AutoShape 42"/>
          <p:cNvSpPr>
            <a:spLocks/>
          </p:cNvSpPr>
          <p:nvPr/>
        </p:nvSpPr>
        <p:spPr bwMode="auto">
          <a:xfrm rot="5836577" flipV="1">
            <a:off x="10044114" y="5241926"/>
            <a:ext cx="401637" cy="68263"/>
          </a:xfrm>
          <a:custGeom>
            <a:avLst/>
            <a:gdLst>
              <a:gd name="T0" fmla="*/ 10800 w 21600"/>
              <a:gd name="T1" fmla="+- 0 11294 1129"/>
              <a:gd name="T2" fmla="*/ 11294 h 20330"/>
              <a:gd name="T3" fmla="*/ 10800 w 21600"/>
              <a:gd name="T4" fmla="+- 0 11294 1129"/>
              <a:gd name="T5" fmla="*/ 11294 h 20330"/>
              <a:gd name="T6" fmla="*/ 10800 w 21600"/>
              <a:gd name="T7" fmla="+- 0 11294 1129"/>
              <a:gd name="T8" fmla="*/ 11294 h 20330"/>
              <a:gd name="T9" fmla="*/ 10800 w 21600"/>
              <a:gd name="T10" fmla="+- 0 11294 1129"/>
              <a:gd name="T11" fmla="*/ 11294 h 20330"/>
            </a:gdLst>
            <a:ahLst/>
            <a:cxnLst>
              <a:cxn ang="0">
                <a:pos x="T0" y="T2"/>
              </a:cxn>
              <a:cxn ang="0">
                <a:pos x="T3" y="T5"/>
              </a:cxn>
              <a:cxn ang="0">
                <a:pos x="T6" y="T8"/>
              </a:cxn>
              <a:cxn ang="0">
                <a:pos x="T9" y="T11"/>
              </a:cxn>
            </a:cxnLst>
            <a:rect l="0" t="0" r="r" b="b"/>
            <a:pathLst>
              <a:path w="21600" h="20330">
                <a:moveTo>
                  <a:pt x="0" y="0"/>
                </a:moveTo>
                <a:cubicBezTo>
                  <a:pt x="3325" y="10094"/>
                  <a:pt x="6651" y="20189"/>
                  <a:pt x="9519" y="20330"/>
                </a:cubicBezTo>
                <a:cubicBezTo>
                  <a:pt x="12386" y="20471"/>
                  <a:pt x="15193" y="2824"/>
                  <a:pt x="17207" y="847"/>
                </a:cubicBezTo>
                <a:cubicBezTo>
                  <a:pt x="19220" y="-1129"/>
                  <a:pt x="20410" y="3671"/>
                  <a:pt x="21600" y="8471"/>
                </a:cubicBezTo>
              </a:path>
            </a:pathLst>
          </a:custGeom>
          <a:noFill/>
          <a:ln w="9525" cap="flat"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nchor="ctr"/>
          <a:lstStyle/>
          <a:p>
            <a:pPr algn="ctr"/>
            <a:endParaRPr lang="it-IT" altLang="it-IT"/>
          </a:p>
        </p:txBody>
      </p:sp>
      <p:sp>
        <p:nvSpPr>
          <p:cNvPr id="8235" name="Line 43"/>
          <p:cNvSpPr>
            <a:spLocks noChangeShapeType="1"/>
          </p:cNvSpPr>
          <p:nvPr/>
        </p:nvSpPr>
        <p:spPr bwMode="auto">
          <a:xfrm flipH="1" flipV="1">
            <a:off x="10225088" y="5011739"/>
            <a:ext cx="19050" cy="79375"/>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8236" name="Line 44"/>
          <p:cNvSpPr>
            <a:spLocks noChangeShapeType="1"/>
          </p:cNvSpPr>
          <p:nvPr/>
        </p:nvSpPr>
        <p:spPr bwMode="auto">
          <a:xfrm flipH="1" flipV="1">
            <a:off x="9445625" y="5081589"/>
            <a:ext cx="33338" cy="1011237"/>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8237" name="Line 45"/>
          <p:cNvSpPr>
            <a:spLocks noChangeShapeType="1"/>
          </p:cNvSpPr>
          <p:nvPr/>
        </p:nvSpPr>
        <p:spPr bwMode="auto">
          <a:xfrm flipH="1" flipV="1">
            <a:off x="10225089" y="5522913"/>
            <a:ext cx="15875" cy="557212"/>
          </a:xfrm>
          <a:prstGeom prst="line">
            <a:avLst/>
          </a:prstGeom>
          <a:noFill/>
          <a:ln w="9525" cap="flat" cmpd="sng">
            <a:solidFill>
              <a:srgbClr val="000000"/>
            </a:solidFill>
            <a:prstDash val="dash"/>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8238" name="Line 46"/>
          <p:cNvSpPr>
            <a:spLocks noChangeShapeType="1"/>
          </p:cNvSpPr>
          <p:nvPr/>
        </p:nvSpPr>
        <p:spPr bwMode="auto">
          <a:xfrm>
            <a:off x="9486901" y="5072064"/>
            <a:ext cx="695325" cy="388937"/>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8239" name="Line 47"/>
          <p:cNvSpPr>
            <a:spLocks noChangeShapeType="1"/>
          </p:cNvSpPr>
          <p:nvPr/>
        </p:nvSpPr>
        <p:spPr bwMode="auto">
          <a:xfrm flipH="1">
            <a:off x="9571038" y="6205538"/>
            <a:ext cx="525462" cy="0"/>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8240" name="Oval 48"/>
          <p:cNvSpPr>
            <a:spLocks/>
          </p:cNvSpPr>
          <p:nvPr/>
        </p:nvSpPr>
        <p:spPr bwMode="auto">
          <a:xfrm>
            <a:off x="10125075" y="6176964"/>
            <a:ext cx="71438" cy="71437"/>
          </a:xfrm>
          <a:prstGeom prst="ellipse">
            <a:avLst/>
          </a:prstGeom>
          <a:solidFill>
            <a:srgbClr val="FFFF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8241" name="Line 49"/>
          <p:cNvSpPr>
            <a:spLocks noChangeShapeType="1"/>
          </p:cNvSpPr>
          <p:nvPr/>
        </p:nvSpPr>
        <p:spPr bwMode="auto">
          <a:xfrm flipH="1" flipV="1">
            <a:off x="9998076" y="3709989"/>
            <a:ext cx="206375" cy="1189037"/>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8242" name="Line 50"/>
          <p:cNvSpPr>
            <a:spLocks noChangeShapeType="1"/>
          </p:cNvSpPr>
          <p:nvPr/>
        </p:nvSpPr>
        <p:spPr bwMode="auto">
          <a:xfrm flipV="1">
            <a:off x="9599613" y="3657600"/>
            <a:ext cx="381000" cy="88900"/>
          </a:xfrm>
          <a:prstGeom prst="line">
            <a:avLst/>
          </a:prstGeom>
          <a:noFill/>
          <a:ln w="9525" cap="flat" cmpd="sng">
            <a:solidFill>
              <a:srgbClr val="000000"/>
            </a:solidFill>
            <a:prstDash val="dash"/>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8243" name="Line 51"/>
          <p:cNvSpPr>
            <a:spLocks noChangeShapeType="1"/>
          </p:cNvSpPr>
          <p:nvPr/>
        </p:nvSpPr>
        <p:spPr bwMode="auto">
          <a:xfrm flipH="1" flipV="1">
            <a:off x="9290051" y="4460876"/>
            <a:ext cx="123825" cy="390525"/>
          </a:xfrm>
          <a:prstGeom prst="line">
            <a:avLst/>
          </a:prstGeom>
          <a:noFill/>
          <a:ln w="9525" cap="flat" cmpd="sng">
            <a:solidFill>
              <a:srgbClr val="000000"/>
            </a:solidFill>
            <a:prstDash val="dash"/>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8244" name="Line 52"/>
          <p:cNvSpPr>
            <a:spLocks noChangeShapeType="1"/>
          </p:cNvSpPr>
          <p:nvPr/>
        </p:nvSpPr>
        <p:spPr bwMode="auto">
          <a:xfrm flipH="1">
            <a:off x="9283701" y="3740150"/>
            <a:ext cx="671513" cy="647700"/>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8245" name="Line 53"/>
          <p:cNvSpPr>
            <a:spLocks noChangeShapeType="1"/>
          </p:cNvSpPr>
          <p:nvPr/>
        </p:nvSpPr>
        <p:spPr bwMode="auto">
          <a:xfrm flipH="1" flipV="1">
            <a:off x="8997950" y="3617914"/>
            <a:ext cx="147638" cy="346075"/>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8246" name="Line 54"/>
          <p:cNvSpPr>
            <a:spLocks noChangeShapeType="1"/>
          </p:cNvSpPr>
          <p:nvPr/>
        </p:nvSpPr>
        <p:spPr bwMode="auto">
          <a:xfrm flipH="1" flipV="1">
            <a:off x="9045575" y="3914775"/>
            <a:ext cx="171450" cy="420688"/>
          </a:xfrm>
          <a:prstGeom prst="line">
            <a:avLst/>
          </a:prstGeom>
          <a:noFill/>
          <a:ln w="9525"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8247" name="Line 55"/>
          <p:cNvSpPr>
            <a:spLocks noChangeShapeType="1"/>
          </p:cNvSpPr>
          <p:nvPr/>
        </p:nvSpPr>
        <p:spPr bwMode="auto">
          <a:xfrm flipH="1" flipV="1">
            <a:off x="9045576" y="3911600"/>
            <a:ext cx="93663" cy="46038"/>
          </a:xfrm>
          <a:prstGeom prst="line">
            <a:avLst/>
          </a:prstGeom>
          <a:noFill/>
          <a:ln w="9525"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8248" name="Oval 56"/>
          <p:cNvSpPr>
            <a:spLocks/>
          </p:cNvSpPr>
          <p:nvPr/>
        </p:nvSpPr>
        <p:spPr bwMode="auto">
          <a:xfrm>
            <a:off x="8791575" y="3532189"/>
            <a:ext cx="122238" cy="122237"/>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8249" name="Rectangle 57"/>
          <p:cNvSpPr>
            <a:spLocks/>
          </p:cNvSpPr>
          <p:nvPr/>
        </p:nvSpPr>
        <p:spPr bwMode="auto">
          <a:xfrm>
            <a:off x="7602539" y="1216026"/>
            <a:ext cx="166071" cy="24622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p>
            <a:r>
              <a:rPr lang="it-IT" altLang="it-IT" sz="1000"/>
              <a:t>A</a:t>
            </a:r>
          </a:p>
        </p:txBody>
      </p:sp>
      <p:sp>
        <p:nvSpPr>
          <p:cNvPr id="8250" name="Rectangle 58"/>
          <p:cNvSpPr>
            <a:spLocks/>
          </p:cNvSpPr>
          <p:nvPr/>
        </p:nvSpPr>
        <p:spPr bwMode="auto">
          <a:xfrm>
            <a:off x="7953376" y="866776"/>
            <a:ext cx="162865" cy="24622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p>
            <a:r>
              <a:rPr lang="it-IT" altLang="it-IT" sz="1000"/>
              <a:t>B</a:t>
            </a:r>
          </a:p>
        </p:txBody>
      </p:sp>
      <p:sp>
        <p:nvSpPr>
          <p:cNvPr id="8251" name="Rectangle 59"/>
          <p:cNvSpPr>
            <a:spLocks/>
          </p:cNvSpPr>
          <p:nvPr/>
        </p:nvSpPr>
        <p:spPr bwMode="auto">
          <a:xfrm>
            <a:off x="8239126" y="1352551"/>
            <a:ext cx="161263" cy="24622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p>
            <a:r>
              <a:rPr lang="it-IT" altLang="it-IT" sz="1000"/>
              <a:t>C</a:t>
            </a:r>
          </a:p>
        </p:txBody>
      </p:sp>
      <p:sp>
        <p:nvSpPr>
          <p:cNvPr id="8252" name="Rectangle 60"/>
          <p:cNvSpPr>
            <a:spLocks/>
          </p:cNvSpPr>
          <p:nvPr/>
        </p:nvSpPr>
        <p:spPr bwMode="auto">
          <a:xfrm>
            <a:off x="10204451" y="5957889"/>
            <a:ext cx="166071" cy="24622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p>
            <a:r>
              <a:rPr lang="it-IT" altLang="it-IT" sz="1000"/>
              <a:t>A</a:t>
            </a:r>
          </a:p>
        </p:txBody>
      </p:sp>
      <p:sp>
        <p:nvSpPr>
          <p:cNvPr id="8253" name="Rectangle 61"/>
          <p:cNvSpPr>
            <a:spLocks/>
          </p:cNvSpPr>
          <p:nvPr/>
        </p:nvSpPr>
        <p:spPr bwMode="auto">
          <a:xfrm>
            <a:off x="9159876" y="4884739"/>
            <a:ext cx="161263" cy="24622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p>
            <a:r>
              <a:rPr lang="it-IT" altLang="it-IT" sz="1000"/>
              <a:t>C</a:t>
            </a:r>
          </a:p>
        </p:txBody>
      </p:sp>
      <p:sp>
        <p:nvSpPr>
          <p:cNvPr id="8254" name="Rectangle 62"/>
          <p:cNvSpPr>
            <a:spLocks/>
          </p:cNvSpPr>
          <p:nvPr/>
        </p:nvSpPr>
        <p:spPr bwMode="auto">
          <a:xfrm>
            <a:off x="9253539" y="5951539"/>
            <a:ext cx="162865" cy="24622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p>
            <a:r>
              <a:rPr lang="it-IT" altLang="it-IT" sz="1000"/>
              <a:t>B</a:t>
            </a:r>
          </a:p>
        </p:txBody>
      </p:sp>
      <p:sp>
        <p:nvSpPr>
          <p:cNvPr id="8255" name="Rectangle 63"/>
          <p:cNvSpPr>
            <a:spLocks/>
          </p:cNvSpPr>
          <p:nvPr/>
        </p:nvSpPr>
        <p:spPr bwMode="auto">
          <a:xfrm>
            <a:off x="9307514" y="3563939"/>
            <a:ext cx="170881" cy="24622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p>
            <a:r>
              <a:rPr lang="it-IT" altLang="it-IT" sz="1000"/>
              <a:t>D</a:t>
            </a:r>
          </a:p>
        </p:txBody>
      </p:sp>
      <p:sp>
        <p:nvSpPr>
          <p:cNvPr id="8256" name="AutoShape 64"/>
          <p:cNvSpPr>
            <a:spLocks/>
          </p:cNvSpPr>
          <p:nvPr/>
        </p:nvSpPr>
        <p:spPr bwMode="auto">
          <a:xfrm>
            <a:off x="8559800" y="1031875"/>
            <a:ext cx="90488" cy="101600"/>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8257" name="AutoShape 65"/>
          <p:cNvSpPr>
            <a:spLocks/>
          </p:cNvSpPr>
          <p:nvPr/>
        </p:nvSpPr>
        <p:spPr bwMode="auto">
          <a:xfrm>
            <a:off x="8740775" y="1031875"/>
            <a:ext cx="90488" cy="101600"/>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8258" name="AutoShape 66"/>
          <p:cNvSpPr>
            <a:spLocks/>
          </p:cNvSpPr>
          <p:nvPr/>
        </p:nvSpPr>
        <p:spPr bwMode="auto">
          <a:xfrm>
            <a:off x="8651875" y="1031875"/>
            <a:ext cx="90488" cy="101600"/>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8259" name="AutoShape 67"/>
          <p:cNvSpPr>
            <a:spLocks/>
          </p:cNvSpPr>
          <p:nvPr/>
        </p:nvSpPr>
        <p:spPr bwMode="auto">
          <a:xfrm>
            <a:off x="8828089" y="1031875"/>
            <a:ext cx="90487" cy="101600"/>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8260" name="AutoShape 68"/>
          <p:cNvSpPr>
            <a:spLocks/>
          </p:cNvSpPr>
          <p:nvPr/>
        </p:nvSpPr>
        <p:spPr bwMode="auto">
          <a:xfrm>
            <a:off x="8918575" y="1028700"/>
            <a:ext cx="90488" cy="101600"/>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8261" name="AutoShape 69"/>
          <p:cNvSpPr>
            <a:spLocks/>
          </p:cNvSpPr>
          <p:nvPr/>
        </p:nvSpPr>
        <p:spPr bwMode="auto">
          <a:xfrm>
            <a:off x="9004300" y="1028700"/>
            <a:ext cx="90488" cy="101600"/>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8262" name="Oval 70"/>
          <p:cNvSpPr>
            <a:spLocks/>
          </p:cNvSpPr>
          <p:nvPr/>
        </p:nvSpPr>
        <p:spPr bwMode="auto">
          <a:xfrm>
            <a:off x="9794875" y="4851400"/>
            <a:ext cx="122238" cy="122238"/>
          </a:xfrm>
          <a:prstGeom prst="ellipse">
            <a:avLst/>
          </a:prstGeom>
          <a:solidFill>
            <a:srgbClr val="FF0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grpSp>
        <p:nvGrpSpPr>
          <p:cNvPr id="8263" name="Group 71"/>
          <p:cNvGrpSpPr>
            <a:grpSpLocks/>
          </p:cNvGrpSpPr>
          <p:nvPr/>
        </p:nvGrpSpPr>
        <p:grpSpPr bwMode="auto">
          <a:xfrm>
            <a:off x="3946526" y="6538915"/>
            <a:ext cx="748107" cy="200055"/>
            <a:chOff x="0" y="0"/>
            <a:chExt cx="748545" cy="199441"/>
          </a:xfrm>
        </p:grpSpPr>
        <p:sp>
          <p:nvSpPr>
            <p:cNvPr id="8264" name="Rectangle 72"/>
            <p:cNvSpPr>
              <a:spLocks/>
            </p:cNvSpPr>
            <p:nvPr/>
          </p:nvSpPr>
          <p:spPr bwMode="auto">
            <a:xfrm>
              <a:off x="174975" y="0"/>
              <a:ext cx="573570" cy="19944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p>
              <a:r>
                <a:rPr lang="it-IT" altLang="it-IT" sz="700"/>
                <a:t>Filippo Treno</a:t>
              </a:r>
            </a:p>
          </p:txBody>
        </p:sp>
        <p:pic>
          <p:nvPicPr>
            <p:cNvPr id="8265" name="Picture 73" descr="pasted-image.tif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3754"/>
              <a:ext cx="178232" cy="1782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Tree>
    <p:extLst>
      <p:ext uri="{BB962C8B-B14F-4D97-AF65-F5344CB8AC3E}">
        <p14:creationId xmlns:p14="http://schemas.microsoft.com/office/powerpoint/2010/main" val="1816517155"/>
      </p:ext>
    </p:extLst>
  </p:cSld>
  <p:clrMapOvr>
    <a:masterClrMapping/>
  </p:clrMapOvr>
  <p:transition spd="med"/>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7" name="Picture 1" descr="C:\Users\utente\Desktop\Materiale per creare allenamenti\metà campo.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058026" y="0"/>
            <a:ext cx="3609975" cy="34813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9218" name="Rectangle 2"/>
          <p:cNvSpPr>
            <a:spLocks/>
          </p:cNvSpPr>
          <p:nvPr/>
        </p:nvSpPr>
        <p:spPr bwMode="auto">
          <a:xfrm>
            <a:off x="1836738" y="493714"/>
            <a:ext cx="5040312" cy="224676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spAutoFit/>
          </a:bodyPr>
          <a:lstStyle/>
          <a:p>
            <a:pPr algn="just"/>
            <a:r>
              <a:rPr lang="it-IT" altLang="it-IT" sz="1400"/>
              <a:t>ESECUZIONE: A conduce entrando dentro la porta (1), passaggio slap-shot a B, scoop in diagonale sui 23 per C, C VS portiere. </a:t>
            </a:r>
          </a:p>
          <a:p>
            <a:pPr algn="just"/>
            <a:r>
              <a:rPr lang="it-IT" altLang="it-IT" sz="1400"/>
              <a:t>OBIETTIVI: conduzione, passaggio slap-shot, scoop, 1 VS 1 con il portiere.</a:t>
            </a:r>
          </a:p>
          <a:p>
            <a:pPr algn="just"/>
            <a:endParaRPr lang="it-IT" altLang="it-IT" sz="1400"/>
          </a:p>
          <a:p>
            <a:pPr algn="just"/>
            <a:r>
              <a:rPr lang="it-IT" altLang="it-IT" sz="1400"/>
              <a:t>DESCRIPTION : A carries the ball through 1, then slap passes to B, who makes an aerial to C on the 23 line, C receives and plays an 1  VS 1 with the goalkeeper.</a:t>
            </a:r>
          </a:p>
          <a:p>
            <a:pPr algn="just"/>
            <a:r>
              <a:rPr lang="it-IT" altLang="it-IT" sz="1400"/>
              <a:t>AIMS: ball carrying, slap pass, aerial pass, 1 VS 1 with the goalkeeper.</a:t>
            </a:r>
          </a:p>
        </p:txBody>
      </p:sp>
      <p:sp>
        <p:nvSpPr>
          <p:cNvPr id="9219" name="Oval 3"/>
          <p:cNvSpPr>
            <a:spLocks/>
          </p:cNvSpPr>
          <p:nvPr/>
        </p:nvSpPr>
        <p:spPr bwMode="auto">
          <a:xfrm>
            <a:off x="8794750" y="169864"/>
            <a:ext cx="122238" cy="122237"/>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9220" name="AutoShape 4"/>
          <p:cNvSpPr>
            <a:spLocks/>
          </p:cNvSpPr>
          <p:nvPr/>
        </p:nvSpPr>
        <p:spPr bwMode="auto">
          <a:xfrm>
            <a:off x="9790114" y="2366963"/>
            <a:ext cx="90487" cy="101600"/>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9221" name="AutoShape 5"/>
          <p:cNvSpPr>
            <a:spLocks/>
          </p:cNvSpPr>
          <p:nvPr/>
        </p:nvSpPr>
        <p:spPr bwMode="auto">
          <a:xfrm>
            <a:off x="7693025" y="2346325"/>
            <a:ext cx="90488" cy="101600"/>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9222" name="Oval 6"/>
          <p:cNvSpPr>
            <a:spLocks/>
          </p:cNvSpPr>
          <p:nvPr/>
        </p:nvSpPr>
        <p:spPr bwMode="auto">
          <a:xfrm>
            <a:off x="7775575" y="2306639"/>
            <a:ext cx="122238" cy="122237"/>
          </a:xfrm>
          <a:prstGeom prst="ellipse">
            <a:avLst/>
          </a:prstGeom>
          <a:solidFill>
            <a:srgbClr val="0000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9223" name="Oval 7"/>
          <p:cNvSpPr>
            <a:spLocks/>
          </p:cNvSpPr>
          <p:nvPr/>
        </p:nvSpPr>
        <p:spPr bwMode="auto">
          <a:xfrm>
            <a:off x="9672639" y="2336800"/>
            <a:ext cx="122237" cy="122238"/>
          </a:xfrm>
          <a:prstGeom prst="ellipse">
            <a:avLst/>
          </a:prstGeom>
          <a:solidFill>
            <a:srgbClr val="0000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9224" name="AutoShape 8"/>
          <p:cNvSpPr>
            <a:spLocks/>
          </p:cNvSpPr>
          <p:nvPr/>
        </p:nvSpPr>
        <p:spPr bwMode="auto">
          <a:xfrm rot="15346357" flipV="1">
            <a:off x="9211469" y="1335882"/>
            <a:ext cx="463550" cy="42862"/>
          </a:xfrm>
          <a:custGeom>
            <a:avLst/>
            <a:gdLst>
              <a:gd name="T0" fmla="*/ 10800 w 21600"/>
              <a:gd name="T1" fmla="+- 0 11294 1129"/>
              <a:gd name="T2" fmla="*/ 11294 h 20330"/>
              <a:gd name="T3" fmla="*/ 10800 w 21600"/>
              <a:gd name="T4" fmla="+- 0 11294 1129"/>
              <a:gd name="T5" fmla="*/ 11294 h 20330"/>
              <a:gd name="T6" fmla="*/ 10800 w 21600"/>
              <a:gd name="T7" fmla="+- 0 11294 1129"/>
              <a:gd name="T8" fmla="*/ 11294 h 20330"/>
              <a:gd name="T9" fmla="*/ 10800 w 21600"/>
              <a:gd name="T10" fmla="+- 0 11294 1129"/>
              <a:gd name="T11" fmla="*/ 11294 h 20330"/>
            </a:gdLst>
            <a:ahLst/>
            <a:cxnLst>
              <a:cxn ang="0">
                <a:pos x="T0" y="T2"/>
              </a:cxn>
              <a:cxn ang="0">
                <a:pos x="T3" y="T5"/>
              </a:cxn>
              <a:cxn ang="0">
                <a:pos x="T6" y="T8"/>
              </a:cxn>
              <a:cxn ang="0">
                <a:pos x="T9" y="T11"/>
              </a:cxn>
            </a:cxnLst>
            <a:rect l="0" t="0" r="r" b="b"/>
            <a:pathLst>
              <a:path w="21600" h="20330">
                <a:moveTo>
                  <a:pt x="0" y="0"/>
                </a:moveTo>
                <a:cubicBezTo>
                  <a:pt x="3325" y="10094"/>
                  <a:pt x="6651" y="20189"/>
                  <a:pt x="9519" y="20330"/>
                </a:cubicBezTo>
                <a:cubicBezTo>
                  <a:pt x="12386" y="20471"/>
                  <a:pt x="15193" y="2824"/>
                  <a:pt x="17207" y="847"/>
                </a:cubicBezTo>
                <a:cubicBezTo>
                  <a:pt x="19220" y="-1129"/>
                  <a:pt x="20410" y="3671"/>
                  <a:pt x="21600" y="8471"/>
                </a:cubicBezTo>
              </a:path>
            </a:pathLst>
          </a:custGeom>
          <a:noFill/>
          <a:ln w="9525" cap="flat"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nchor="ctr"/>
          <a:lstStyle/>
          <a:p>
            <a:pPr algn="ctr"/>
            <a:endParaRPr lang="it-IT" altLang="it-IT"/>
          </a:p>
        </p:txBody>
      </p:sp>
      <p:sp>
        <p:nvSpPr>
          <p:cNvPr id="9225" name="Line 9"/>
          <p:cNvSpPr>
            <a:spLocks noChangeShapeType="1"/>
          </p:cNvSpPr>
          <p:nvPr/>
        </p:nvSpPr>
        <p:spPr bwMode="auto">
          <a:xfrm flipH="1" flipV="1">
            <a:off x="9366250" y="1066800"/>
            <a:ext cx="19050" cy="58738"/>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9226" name="Line 10"/>
          <p:cNvSpPr>
            <a:spLocks noChangeShapeType="1"/>
          </p:cNvSpPr>
          <p:nvPr/>
        </p:nvSpPr>
        <p:spPr bwMode="auto">
          <a:xfrm flipH="1" flipV="1">
            <a:off x="9531350" y="1671638"/>
            <a:ext cx="173038" cy="633412"/>
          </a:xfrm>
          <a:prstGeom prst="line">
            <a:avLst/>
          </a:prstGeom>
          <a:noFill/>
          <a:ln w="9525" cap="flat" cmpd="sng">
            <a:solidFill>
              <a:srgbClr val="000000"/>
            </a:solidFill>
            <a:prstDash val="dash"/>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9227" name="AutoShape 11"/>
          <p:cNvSpPr>
            <a:spLocks/>
          </p:cNvSpPr>
          <p:nvPr/>
        </p:nvSpPr>
        <p:spPr bwMode="auto">
          <a:xfrm rot="16451781">
            <a:off x="7346951" y="1635126"/>
            <a:ext cx="1179513" cy="106363"/>
          </a:xfrm>
          <a:custGeom>
            <a:avLst/>
            <a:gdLst>
              <a:gd name="T0" fmla="*/ 10800 w 21600"/>
              <a:gd name="T1" fmla="+- 0 11294 1129"/>
              <a:gd name="T2" fmla="*/ 11294 h 20330"/>
              <a:gd name="T3" fmla="*/ 10800 w 21600"/>
              <a:gd name="T4" fmla="+- 0 11294 1129"/>
              <a:gd name="T5" fmla="*/ 11294 h 20330"/>
              <a:gd name="T6" fmla="*/ 10800 w 21600"/>
              <a:gd name="T7" fmla="+- 0 11294 1129"/>
              <a:gd name="T8" fmla="*/ 11294 h 20330"/>
              <a:gd name="T9" fmla="*/ 10800 w 21600"/>
              <a:gd name="T10" fmla="+- 0 11294 1129"/>
              <a:gd name="T11" fmla="*/ 11294 h 20330"/>
            </a:gdLst>
            <a:ahLst/>
            <a:cxnLst>
              <a:cxn ang="0">
                <a:pos x="T0" y="T2"/>
              </a:cxn>
              <a:cxn ang="0">
                <a:pos x="T3" y="T5"/>
              </a:cxn>
              <a:cxn ang="0">
                <a:pos x="T6" y="T8"/>
              </a:cxn>
              <a:cxn ang="0">
                <a:pos x="T9" y="T11"/>
              </a:cxn>
            </a:cxnLst>
            <a:rect l="0" t="0" r="r" b="b"/>
            <a:pathLst>
              <a:path w="21600" h="20330">
                <a:moveTo>
                  <a:pt x="0" y="0"/>
                </a:moveTo>
                <a:cubicBezTo>
                  <a:pt x="3325" y="10094"/>
                  <a:pt x="6651" y="20189"/>
                  <a:pt x="9519" y="20330"/>
                </a:cubicBezTo>
                <a:cubicBezTo>
                  <a:pt x="12386" y="20471"/>
                  <a:pt x="15193" y="2824"/>
                  <a:pt x="17207" y="847"/>
                </a:cubicBezTo>
                <a:cubicBezTo>
                  <a:pt x="19220" y="-1129"/>
                  <a:pt x="20410" y="3671"/>
                  <a:pt x="21600" y="8471"/>
                </a:cubicBezTo>
              </a:path>
            </a:pathLst>
          </a:custGeom>
          <a:noFill/>
          <a:ln w="9525" cap="flat"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nchor="ctr"/>
          <a:lstStyle/>
          <a:p>
            <a:pPr algn="ctr"/>
            <a:endParaRPr lang="it-IT" altLang="it-IT"/>
          </a:p>
        </p:txBody>
      </p:sp>
      <p:sp>
        <p:nvSpPr>
          <p:cNvPr id="9228" name="Oval 12"/>
          <p:cNvSpPr>
            <a:spLocks/>
          </p:cNvSpPr>
          <p:nvPr/>
        </p:nvSpPr>
        <p:spPr bwMode="auto">
          <a:xfrm>
            <a:off x="7907339" y="2354264"/>
            <a:ext cx="71437" cy="71437"/>
          </a:xfrm>
          <a:prstGeom prst="ellipse">
            <a:avLst/>
          </a:prstGeom>
          <a:solidFill>
            <a:srgbClr val="FFFF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9229" name="Oval 13"/>
          <p:cNvSpPr>
            <a:spLocks/>
          </p:cNvSpPr>
          <p:nvPr/>
        </p:nvSpPr>
        <p:spPr bwMode="auto">
          <a:xfrm>
            <a:off x="8794750" y="169864"/>
            <a:ext cx="122238" cy="122237"/>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9230" name="Line 14"/>
          <p:cNvSpPr>
            <a:spLocks noChangeShapeType="1"/>
          </p:cNvSpPr>
          <p:nvPr/>
        </p:nvSpPr>
        <p:spPr bwMode="auto">
          <a:xfrm flipH="1" flipV="1">
            <a:off x="9017000" y="333375"/>
            <a:ext cx="190500" cy="344488"/>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9231" name="Line 15"/>
          <p:cNvSpPr>
            <a:spLocks noChangeShapeType="1"/>
          </p:cNvSpPr>
          <p:nvPr/>
        </p:nvSpPr>
        <p:spPr bwMode="auto">
          <a:xfrm flipH="1" flipV="1">
            <a:off x="9086850" y="609600"/>
            <a:ext cx="211138" cy="374650"/>
          </a:xfrm>
          <a:prstGeom prst="line">
            <a:avLst/>
          </a:prstGeom>
          <a:noFill/>
          <a:ln w="9525"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9232" name="Line 16"/>
          <p:cNvSpPr>
            <a:spLocks noChangeShapeType="1"/>
          </p:cNvSpPr>
          <p:nvPr/>
        </p:nvSpPr>
        <p:spPr bwMode="auto">
          <a:xfrm flipH="1" flipV="1">
            <a:off x="9083675" y="609601"/>
            <a:ext cx="120650" cy="68263"/>
          </a:xfrm>
          <a:prstGeom prst="line">
            <a:avLst/>
          </a:prstGeom>
          <a:noFill/>
          <a:ln w="9525"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9233" name="AutoShape 17"/>
          <p:cNvSpPr>
            <a:spLocks/>
          </p:cNvSpPr>
          <p:nvPr/>
        </p:nvSpPr>
        <p:spPr bwMode="auto">
          <a:xfrm>
            <a:off x="7813675" y="1066800"/>
            <a:ext cx="90488" cy="101600"/>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9234" name="AutoShape 18"/>
          <p:cNvSpPr>
            <a:spLocks/>
          </p:cNvSpPr>
          <p:nvPr/>
        </p:nvSpPr>
        <p:spPr bwMode="auto">
          <a:xfrm>
            <a:off x="7508875" y="1069975"/>
            <a:ext cx="90488" cy="101600"/>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9235" name="Oval 19"/>
          <p:cNvSpPr>
            <a:spLocks/>
          </p:cNvSpPr>
          <p:nvPr/>
        </p:nvSpPr>
        <p:spPr bwMode="auto">
          <a:xfrm>
            <a:off x="7651750" y="2173289"/>
            <a:ext cx="122238" cy="122237"/>
          </a:xfrm>
          <a:prstGeom prst="ellipse">
            <a:avLst/>
          </a:prstGeom>
          <a:solidFill>
            <a:srgbClr val="0000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9236" name="AutoShape 20"/>
          <p:cNvSpPr>
            <a:spLocks/>
          </p:cNvSpPr>
          <p:nvPr/>
        </p:nvSpPr>
        <p:spPr bwMode="auto">
          <a:xfrm>
            <a:off x="7688264" y="874713"/>
            <a:ext cx="307975" cy="271462"/>
          </a:xfrm>
          <a:custGeom>
            <a:avLst/>
            <a:gdLst>
              <a:gd name="T0" fmla="+- 0 11047 1647"/>
              <a:gd name="T1" fmla="*/ T0 w 18801"/>
              <a:gd name="T2" fmla="+- 0 11495 1390"/>
              <a:gd name="T3" fmla="*/ 11495 h 20210"/>
              <a:gd name="T4" fmla="+- 0 11047 1647"/>
              <a:gd name="T5" fmla="*/ T4 w 18801"/>
              <a:gd name="T6" fmla="+- 0 11495 1390"/>
              <a:gd name="T7" fmla="*/ 11495 h 20210"/>
              <a:gd name="T8" fmla="+- 0 11047 1647"/>
              <a:gd name="T9" fmla="*/ T8 w 18801"/>
              <a:gd name="T10" fmla="+- 0 11495 1390"/>
              <a:gd name="T11" fmla="*/ 11495 h 20210"/>
              <a:gd name="T12" fmla="+- 0 11047 1647"/>
              <a:gd name="T13" fmla="*/ T12 w 18801"/>
              <a:gd name="T14" fmla="+- 0 11495 1390"/>
              <a:gd name="T15" fmla="*/ 11495 h 20210"/>
            </a:gdLst>
            <a:ahLst/>
            <a:cxnLst>
              <a:cxn ang="0">
                <a:pos x="T1" y="T3"/>
              </a:cxn>
              <a:cxn ang="0">
                <a:pos x="T5" y="T7"/>
              </a:cxn>
              <a:cxn ang="0">
                <a:pos x="T9" y="T11"/>
              </a:cxn>
              <a:cxn ang="0">
                <a:pos x="T13" y="T15"/>
              </a:cxn>
            </a:cxnLst>
            <a:rect l="0" t="0" r="r" b="b"/>
            <a:pathLst>
              <a:path w="18801" h="20210">
                <a:moveTo>
                  <a:pt x="17228" y="17049"/>
                </a:moveTo>
                <a:cubicBezTo>
                  <a:pt x="18591" y="11294"/>
                  <a:pt x="19953" y="5540"/>
                  <a:pt x="17228" y="2946"/>
                </a:cubicBezTo>
                <a:cubicBezTo>
                  <a:pt x="14503" y="353"/>
                  <a:pt x="3404" y="-1390"/>
                  <a:pt x="879" y="1487"/>
                </a:cubicBezTo>
                <a:cubicBezTo>
                  <a:pt x="-1647" y="4365"/>
                  <a:pt x="2075" y="20210"/>
                  <a:pt x="2075" y="20210"/>
                </a:cubicBezTo>
              </a:path>
            </a:pathLst>
          </a:custGeom>
          <a:noFill/>
          <a:ln w="9525" cap="flat"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nchor="ctr"/>
          <a:lstStyle/>
          <a:p>
            <a:pPr algn="ctr"/>
            <a:endParaRPr lang="it-IT" altLang="it-IT"/>
          </a:p>
        </p:txBody>
      </p:sp>
      <p:sp>
        <p:nvSpPr>
          <p:cNvPr id="9237" name="Line 21"/>
          <p:cNvSpPr>
            <a:spLocks noChangeShapeType="1"/>
          </p:cNvSpPr>
          <p:nvPr/>
        </p:nvSpPr>
        <p:spPr bwMode="auto">
          <a:xfrm>
            <a:off x="7718425" y="1147764"/>
            <a:ext cx="0" cy="66675"/>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9238" name="Line 22"/>
          <p:cNvSpPr>
            <a:spLocks noChangeShapeType="1"/>
          </p:cNvSpPr>
          <p:nvPr/>
        </p:nvSpPr>
        <p:spPr bwMode="auto">
          <a:xfrm>
            <a:off x="7715250" y="1260476"/>
            <a:ext cx="6350" cy="868363"/>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9239" name="AutoShape 23"/>
          <p:cNvSpPr>
            <a:spLocks/>
          </p:cNvSpPr>
          <p:nvPr/>
        </p:nvSpPr>
        <p:spPr bwMode="auto">
          <a:xfrm rot="15859316">
            <a:off x="8308975" y="968375"/>
            <a:ext cx="795338" cy="15636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cubicBezTo>
                  <a:pt x="11929" y="0"/>
                  <a:pt x="21600" y="5383"/>
                  <a:pt x="21600" y="12022"/>
                </a:cubicBezTo>
                <a:cubicBezTo>
                  <a:pt x="21600" y="15783"/>
                  <a:pt x="18438" y="19327"/>
                  <a:pt x="13055" y="21600"/>
                </a:cubicBezTo>
              </a:path>
            </a:pathLst>
          </a:custGeom>
          <a:noFill/>
          <a:ln w="9525" cap="flat"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nchor="ctr"/>
          <a:lstStyle/>
          <a:p>
            <a:pPr algn="ctr"/>
            <a:endParaRPr lang="it-IT" altLang="it-IT"/>
          </a:p>
        </p:txBody>
      </p:sp>
      <p:sp>
        <p:nvSpPr>
          <p:cNvPr id="9240" name="Line 24"/>
          <p:cNvSpPr>
            <a:spLocks noChangeShapeType="1"/>
          </p:cNvSpPr>
          <p:nvPr/>
        </p:nvSpPr>
        <p:spPr bwMode="auto">
          <a:xfrm>
            <a:off x="9471026" y="1590675"/>
            <a:ext cx="30163" cy="63500"/>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9241" name="Rectangle 25"/>
          <p:cNvSpPr>
            <a:spLocks/>
          </p:cNvSpPr>
          <p:nvPr/>
        </p:nvSpPr>
        <p:spPr bwMode="auto">
          <a:xfrm>
            <a:off x="7721601" y="2366964"/>
            <a:ext cx="166071" cy="24622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p>
            <a:r>
              <a:rPr lang="it-IT" altLang="it-IT" sz="1000"/>
              <a:t>A</a:t>
            </a:r>
          </a:p>
        </p:txBody>
      </p:sp>
      <p:sp>
        <p:nvSpPr>
          <p:cNvPr id="9242" name="Rectangle 26"/>
          <p:cNvSpPr>
            <a:spLocks/>
          </p:cNvSpPr>
          <p:nvPr/>
        </p:nvSpPr>
        <p:spPr bwMode="auto">
          <a:xfrm>
            <a:off x="7670801" y="914401"/>
            <a:ext cx="158057" cy="24622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p>
            <a:r>
              <a:rPr lang="it-IT" altLang="it-IT" sz="1000"/>
              <a:t>1</a:t>
            </a:r>
          </a:p>
        </p:txBody>
      </p:sp>
      <p:sp>
        <p:nvSpPr>
          <p:cNvPr id="9243" name="Rectangle 27"/>
          <p:cNvSpPr>
            <a:spLocks/>
          </p:cNvSpPr>
          <p:nvPr/>
        </p:nvSpPr>
        <p:spPr bwMode="auto">
          <a:xfrm>
            <a:off x="9499601" y="2330451"/>
            <a:ext cx="161263" cy="24622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p>
            <a:r>
              <a:rPr lang="it-IT" altLang="it-IT" sz="1000"/>
              <a:t>C</a:t>
            </a:r>
          </a:p>
        </p:txBody>
      </p:sp>
      <p:sp>
        <p:nvSpPr>
          <p:cNvPr id="9244" name="Rectangle 28"/>
          <p:cNvSpPr>
            <a:spLocks/>
          </p:cNvSpPr>
          <p:nvPr/>
        </p:nvSpPr>
        <p:spPr bwMode="auto">
          <a:xfrm>
            <a:off x="7481889" y="2192339"/>
            <a:ext cx="162865" cy="24622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p>
            <a:r>
              <a:rPr lang="it-IT" altLang="it-IT" sz="1000"/>
              <a:t>B</a:t>
            </a:r>
          </a:p>
        </p:txBody>
      </p:sp>
      <p:pic>
        <p:nvPicPr>
          <p:cNvPr id="9245" name="Picture 29" descr="C:\Users\utente\Desktop\Materiale per creare allenamenti\metà campo.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058026" y="3375026"/>
            <a:ext cx="3609975" cy="34829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9246" name="Rectangle 30"/>
          <p:cNvSpPr>
            <a:spLocks/>
          </p:cNvSpPr>
          <p:nvPr/>
        </p:nvSpPr>
        <p:spPr bwMode="auto">
          <a:xfrm>
            <a:off x="1806576" y="3798888"/>
            <a:ext cx="5038725" cy="16004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spAutoFit/>
          </a:bodyPr>
          <a:lstStyle/>
          <a:p>
            <a:pPr algn="just"/>
            <a:r>
              <a:rPr lang="it-IT" altLang="it-IT" sz="1400"/>
              <a:t>ESECUZIONE: A passa a B, B passa a D che conduce per effettuare un passaggio in area per C che nel frattempo si è portato in posizione.</a:t>
            </a:r>
          </a:p>
          <a:p>
            <a:pPr algn="just"/>
            <a:r>
              <a:rPr lang="it-IT" altLang="it-IT" sz="1400"/>
              <a:t>OBIETTIVI: movimento senza palla per ricevere un passaggio.</a:t>
            </a:r>
          </a:p>
          <a:p>
            <a:pPr algn="just"/>
            <a:endParaRPr lang="it-IT" altLang="it-IT" sz="1400"/>
          </a:p>
          <a:p>
            <a:pPr algn="just"/>
            <a:r>
              <a:rPr lang="it-IT" altLang="it-IT" sz="1400"/>
              <a:t>DESCRIPTION : A passes to B, B passes to D, who carries the ball and passes inside the circle to C who ran in the position.</a:t>
            </a:r>
          </a:p>
          <a:p>
            <a:pPr algn="just"/>
            <a:r>
              <a:rPr lang="it-IT" altLang="it-IT" sz="1400"/>
              <a:t>AIMS : off-the-ball movement to receive a pass.</a:t>
            </a:r>
          </a:p>
        </p:txBody>
      </p:sp>
      <p:sp>
        <p:nvSpPr>
          <p:cNvPr id="9247" name="Oval 31"/>
          <p:cNvSpPr>
            <a:spLocks/>
          </p:cNvSpPr>
          <p:nvPr/>
        </p:nvSpPr>
        <p:spPr bwMode="auto">
          <a:xfrm>
            <a:off x="7397750" y="4848225"/>
            <a:ext cx="122238" cy="122238"/>
          </a:xfrm>
          <a:prstGeom prst="ellipse">
            <a:avLst/>
          </a:prstGeom>
          <a:solidFill>
            <a:srgbClr val="0000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9248" name="Oval 32"/>
          <p:cNvSpPr>
            <a:spLocks/>
          </p:cNvSpPr>
          <p:nvPr/>
        </p:nvSpPr>
        <p:spPr bwMode="auto">
          <a:xfrm>
            <a:off x="10083800" y="5410200"/>
            <a:ext cx="122238" cy="122238"/>
          </a:xfrm>
          <a:prstGeom prst="ellipse">
            <a:avLst/>
          </a:prstGeom>
          <a:solidFill>
            <a:srgbClr val="0000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9249" name="Oval 33"/>
          <p:cNvSpPr>
            <a:spLocks/>
          </p:cNvSpPr>
          <p:nvPr/>
        </p:nvSpPr>
        <p:spPr bwMode="auto">
          <a:xfrm>
            <a:off x="8786814" y="4516439"/>
            <a:ext cx="122237" cy="122237"/>
          </a:xfrm>
          <a:prstGeom prst="ellipse">
            <a:avLst/>
          </a:prstGeom>
          <a:solidFill>
            <a:srgbClr val="0000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9250" name="Oval 34"/>
          <p:cNvSpPr>
            <a:spLocks/>
          </p:cNvSpPr>
          <p:nvPr/>
        </p:nvSpPr>
        <p:spPr bwMode="auto">
          <a:xfrm>
            <a:off x="8783639" y="5021264"/>
            <a:ext cx="122237" cy="122237"/>
          </a:xfrm>
          <a:prstGeom prst="ellipse">
            <a:avLst/>
          </a:prstGeom>
          <a:solidFill>
            <a:srgbClr val="0000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9251" name="AutoShape 35"/>
          <p:cNvSpPr>
            <a:spLocks/>
          </p:cNvSpPr>
          <p:nvPr/>
        </p:nvSpPr>
        <p:spPr bwMode="auto">
          <a:xfrm rot="14257648">
            <a:off x="7714457" y="3345657"/>
            <a:ext cx="471487" cy="1460500"/>
          </a:xfrm>
          <a:custGeom>
            <a:avLst/>
            <a:gdLst>
              <a:gd name="T0" fmla="*/ 9465 w 18931"/>
              <a:gd name="T1" fmla="*/ 10800 h 21600"/>
              <a:gd name="T2" fmla="*/ 9465 w 18931"/>
              <a:gd name="T3" fmla="*/ 10800 h 21600"/>
              <a:gd name="T4" fmla="*/ 9465 w 18931"/>
              <a:gd name="T5" fmla="*/ 10800 h 21600"/>
              <a:gd name="T6" fmla="*/ 9465 w 18931"/>
              <a:gd name="T7" fmla="*/ 10800 h 21600"/>
            </a:gdLst>
            <a:ahLst/>
            <a:cxnLst>
              <a:cxn ang="0">
                <a:pos x="T0" y="T1"/>
              </a:cxn>
              <a:cxn ang="0">
                <a:pos x="T2" y="T3"/>
              </a:cxn>
              <a:cxn ang="0">
                <a:pos x="T4" y="T5"/>
              </a:cxn>
              <a:cxn ang="0">
                <a:pos x="T6" y="T7"/>
              </a:cxn>
            </a:cxnLst>
            <a:rect l="0" t="0" r="r" b="b"/>
            <a:pathLst>
              <a:path w="18931" h="21600">
                <a:moveTo>
                  <a:pt x="0" y="0"/>
                </a:moveTo>
                <a:lnTo>
                  <a:pt x="0" y="0"/>
                </a:lnTo>
                <a:cubicBezTo>
                  <a:pt x="13483" y="1599"/>
                  <a:pt x="21600" y="7929"/>
                  <a:pt x="18129" y="14139"/>
                </a:cubicBezTo>
                <a:cubicBezTo>
                  <a:pt x="16322" y="17372"/>
                  <a:pt x="11582" y="20090"/>
                  <a:pt x="5117" y="21600"/>
                </a:cubicBezTo>
              </a:path>
            </a:pathLst>
          </a:custGeom>
          <a:noFill/>
          <a:ln w="9525" cap="flat" cmpd="sng">
            <a:solidFill>
              <a:srgbClr val="000000"/>
            </a:solidFill>
            <a:prstDash val="dash"/>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nchor="ctr"/>
          <a:lstStyle/>
          <a:p>
            <a:pPr algn="ctr"/>
            <a:endParaRPr lang="it-IT" altLang="it-IT"/>
          </a:p>
        </p:txBody>
      </p:sp>
      <p:sp>
        <p:nvSpPr>
          <p:cNvPr id="9252" name="Line 36"/>
          <p:cNvSpPr>
            <a:spLocks noChangeShapeType="1"/>
          </p:cNvSpPr>
          <p:nvPr/>
        </p:nvSpPr>
        <p:spPr bwMode="auto">
          <a:xfrm>
            <a:off x="8612188" y="3778250"/>
            <a:ext cx="61912" cy="38100"/>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9253" name="AutoShape 37"/>
          <p:cNvSpPr>
            <a:spLocks/>
          </p:cNvSpPr>
          <p:nvPr/>
        </p:nvSpPr>
        <p:spPr bwMode="auto">
          <a:xfrm>
            <a:off x="7573964" y="4602163"/>
            <a:ext cx="90487" cy="101600"/>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9254" name="AutoShape 38"/>
          <p:cNvSpPr>
            <a:spLocks/>
          </p:cNvSpPr>
          <p:nvPr/>
        </p:nvSpPr>
        <p:spPr bwMode="auto">
          <a:xfrm>
            <a:off x="7559675" y="4341813"/>
            <a:ext cx="90488" cy="101600"/>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9255" name="AutoShape 39"/>
          <p:cNvSpPr>
            <a:spLocks/>
          </p:cNvSpPr>
          <p:nvPr/>
        </p:nvSpPr>
        <p:spPr bwMode="auto">
          <a:xfrm>
            <a:off x="7858125" y="3946525"/>
            <a:ext cx="90488" cy="101600"/>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9256" name="AutoShape 40"/>
          <p:cNvSpPr>
            <a:spLocks/>
          </p:cNvSpPr>
          <p:nvPr/>
        </p:nvSpPr>
        <p:spPr bwMode="auto">
          <a:xfrm>
            <a:off x="8801100" y="5168900"/>
            <a:ext cx="90488" cy="101600"/>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9257" name="AutoShape 41"/>
          <p:cNvSpPr>
            <a:spLocks/>
          </p:cNvSpPr>
          <p:nvPr/>
        </p:nvSpPr>
        <p:spPr bwMode="auto">
          <a:xfrm>
            <a:off x="7678739" y="4119563"/>
            <a:ext cx="90487" cy="101600"/>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9258" name="AutoShape 42"/>
          <p:cNvSpPr>
            <a:spLocks/>
          </p:cNvSpPr>
          <p:nvPr/>
        </p:nvSpPr>
        <p:spPr bwMode="auto">
          <a:xfrm>
            <a:off x="8070850" y="3821113"/>
            <a:ext cx="90488" cy="101600"/>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9259" name="AutoShape 43"/>
          <p:cNvSpPr>
            <a:spLocks/>
          </p:cNvSpPr>
          <p:nvPr/>
        </p:nvSpPr>
        <p:spPr bwMode="auto">
          <a:xfrm>
            <a:off x="8801100" y="4402138"/>
            <a:ext cx="90488" cy="101600"/>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9260" name="AutoShape 44"/>
          <p:cNvSpPr>
            <a:spLocks/>
          </p:cNvSpPr>
          <p:nvPr/>
        </p:nvSpPr>
        <p:spPr bwMode="auto">
          <a:xfrm>
            <a:off x="10102850" y="5559425"/>
            <a:ext cx="90488" cy="101600"/>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9261" name="AutoShape 45"/>
          <p:cNvSpPr>
            <a:spLocks/>
          </p:cNvSpPr>
          <p:nvPr/>
        </p:nvSpPr>
        <p:spPr bwMode="auto">
          <a:xfrm>
            <a:off x="8329614" y="3778250"/>
            <a:ext cx="90487" cy="101600"/>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9262" name="AutoShape 46"/>
          <p:cNvSpPr>
            <a:spLocks/>
          </p:cNvSpPr>
          <p:nvPr/>
        </p:nvSpPr>
        <p:spPr bwMode="auto">
          <a:xfrm>
            <a:off x="8542339" y="3841750"/>
            <a:ext cx="90487" cy="101600"/>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9263" name="Line 47"/>
          <p:cNvSpPr>
            <a:spLocks noChangeShapeType="1"/>
          </p:cNvSpPr>
          <p:nvPr/>
        </p:nvSpPr>
        <p:spPr bwMode="auto">
          <a:xfrm flipH="1" flipV="1">
            <a:off x="8848725" y="4660901"/>
            <a:ext cx="7938" cy="233363"/>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9264" name="Oval 48"/>
          <p:cNvSpPr>
            <a:spLocks/>
          </p:cNvSpPr>
          <p:nvPr/>
        </p:nvSpPr>
        <p:spPr bwMode="auto">
          <a:xfrm>
            <a:off x="8832850" y="4929189"/>
            <a:ext cx="71438" cy="71437"/>
          </a:xfrm>
          <a:prstGeom prst="ellipse">
            <a:avLst/>
          </a:prstGeom>
          <a:solidFill>
            <a:srgbClr val="FFFF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9265" name="Line 49"/>
          <p:cNvSpPr>
            <a:spLocks noChangeShapeType="1"/>
          </p:cNvSpPr>
          <p:nvPr/>
        </p:nvSpPr>
        <p:spPr bwMode="auto">
          <a:xfrm>
            <a:off x="8955089" y="4630739"/>
            <a:ext cx="1089025" cy="263525"/>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9266" name="Line 50"/>
          <p:cNvSpPr>
            <a:spLocks noChangeShapeType="1"/>
          </p:cNvSpPr>
          <p:nvPr/>
        </p:nvSpPr>
        <p:spPr bwMode="auto">
          <a:xfrm flipH="1" flipV="1">
            <a:off x="10137775" y="4973639"/>
            <a:ext cx="6350" cy="396875"/>
          </a:xfrm>
          <a:prstGeom prst="line">
            <a:avLst/>
          </a:prstGeom>
          <a:noFill/>
          <a:ln w="9525" cap="flat" cmpd="sng">
            <a:solidFill>
              <a:srgbClr val="000000"/>
            </a:solidFill>
            <a:prstDash val="dash"/>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9267" name="AutoShape 51"/>
          <p:cNvSpPr>
            <a:spLocks/>
          </p:cNvSpPr>
          <p:nvPr/>
        </p:nvSpPr>
        <p:spPr bwMode="auto">
          <a:xfrm rot="14292530">
            <a:off x="9906794" y="4720432"/>
            <a:ext cx="298450" cy="42862"/>
          </a:xfrm>
          <a:custGeom>
            <a:avLst/>
            <a:gdLst>
              <a:gd name="T0" fmla="*/ 10800 w 21600"/>
              <a:gd name="T1" fmla="+- 0 11294 1129"/>
              <a:gd name="T2" fmla="*/ 11294 h 20330"/>
              <a:gd name="T3" fmla="*/ 10800 w 21600"/>
              <a:gd name="T4" fmla="+- 0 11294 1129"/>
              <a:gd name="T5" fmla="*/ 11294 h 20330"/>
              <a:gd name="T6" fmla="*/ 10800 w 21600"/>
              <a:gd name="T7" fmla="+- 0 11294 1129"/>
              <a:gd name="T8" fmla="*/ 11294 h 20330"/>
              <a:gd name="T9" fmla="*/ 10800 w 21600"/>
              <a:gd name="T10" fmla="+- 0 11294 1129"/>
              <a:gd name="T11" fmla="*/ 11294 h 20330"/>
            </a:gdLst>
            <a:ahLst/>
            <a:cxnLst>
              <a:cxn ang="0">
                <a:pos x="T0" y="T2"/>
              </a:cxn>
              <a:cxn ang="0">
                <a:pos x="T3" y="T5"/>
              </a:cxn>
              <a:cxn ang="0">
                <a:pos x="T6" y="T8"/>
              </a:cxn>
              <a:cxn ang="0">
                <a:pos x="T9" y="T11"/>
              </a:cxn>
            </a:cxnLst>
            <a:rect l="0" t="0" r="r" b="b"/>
            <a:pathLst>
              <a:path w="21600" h="20330">
                <a:moveTo>
                  <a:pt x="0" y="0"/>
                </a:moveTo>
                <a:cubicBezTo>
                  <a:pt x="3325" y="10094"/>
                  <a:pt x="6651" y="20189"/>
                  <a:pt x="9519" y="20330"/>
                </a:cubicBezTo>
                <a:cubicBezTo>
                  <a:pt x="12386" y="20471"/>
                  <a:pt x="15193" y="2824"/>
                  <a:pt x="17207" y="847"/>
                </a:cubicBezTo>
                <a:cubicBezTo>
                  <a:pt x="19220" y="-1129"/>
                  <a:pt x="20410" y="3671"/>
                  <a:pt x="21600" y="8471"/>
                </a:cubicBezTo>
              </a:path>
            </a:pathLst>
          </a:custGeom>
          <a:noFill/>
          <a:ln w="9525" cap="flat"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nchor="ctr"/>
          <a:lstStyle/>
          <a:p>
            <a:pPr algn="ctr"/>
            <a:endParaRPr lang="it-IT" altLang="it-IT"/>
          </a:p>
        </p:txBody>
      </p:sp>
      <p:sp>
        <p:nvSpPr>
          <p:cNvPr id="9268" name="Line 52"/>
          <p:cNvSpPr>
            <a:spLocks noChangeShapeType="1"/>
          </p:cNvSpPr>
          <p:nvPr/>
        </p:nvSpPr>
        <p:spPr bwMode="auto">
          <a:xfrm flipH="1" flipV="1">
            <a:off x="9966325" y="4551363"/>
            <a:ext cx="1588" cy="49212"/>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9269" name="Line 53"/>
          <p:cNvSpPr>
            <a:spLocks noChangeShapeType="1"/>
          </p:cNvSpPr>
          <p:nvPr/>
        </p:nvSpPr>
        <p:spPr bwMode="auto">
          <a:xfrm flipH="1" flipV="1">
            <a:off x="8947151" y="3940175"/>
            <a:ext cx="1012825" cy="554038"/>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9270" name="Line 54"/>
          <p:cNvSpPr>
            <a:spLocks noChangeShapeType="1"/>
          </p:cNvSpPr>
          <p:nvPr/>
        </p:nvSpPr>
        <p:spPr bwMode="auto">
          <a:xfrm flipH="1" flipV="1">
            <a:off x="8826500" y="3648076"/>
            <a:ext cx="57150" cy="193675"/>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9271" name="Line 55"/>
          <p:cNvSpPr>
            <a:spLocks noChangeShapeType="1"/>
          </p:cNvSpPr>
          <p:nvPr/>
        </p:nvSpPr>
        <p:spPr bwMode="auto">
          <a:xfrm>
            <a:off x="8905875" y="3767139"/>
            <a:ext cx="50800" cy="147637"/>
          </a:xfrm>
          <a:prstGeom prst="line">
            <a:avLst/>
          </a:prstGeom>
          <a:noFill/>
          <a:ln w="9525"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9272" name="Line 56"/>
          <p:cNvSpPr>
            <a:spLocks noChangeShapeType="1"/>
          </p:cNvSpPr>
          <p:nvPr/>
        </p:nvSpPr>
        <p:spPr bwMode="auto">
          <a:xfrm flipH="1">
            <a:off x="8883650" y="3771901"/>
            <a:ext cx="20638" cy="74613"/>
          </a:xfrm>
          <a:prstGeom prst="line">
            <a:avLst/>
          </a:prstGeom>
          <a:noFill/>
          <a:ln w="9525"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9273" name="Oval 57"/>
          <p:cNvSpPr>
            <a:spLocks/>
          </p:cNvSpPr>
          <p:nvPr/>
        </p:nvSpPr>
        <p:spPr bwMode="auto">
          <a:xfrm>
            <a:off x="8780464" y="3513139"/>
            <a:ext cx="122237" cy="122237"/>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9274" name="Rectangle 58"/>
          <p:cNvSpPr>
            <a:spLocks/>
          </p:cNvSpPr>
          <p:nvPr/>
        </p:nvSpPr>
        <p:spPr bwMode="auto">
          <a:xfrm>
            <a:off x="7400926" y="4878389"/>
            <a:ext cx="161263" cy="24622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p>
            <a:r>
              <a:rPr lang="it-IT" altLang="it-IT" sz="1000"/>
              <a:t>C</a:t>
            </a:r>
          </a:p>
        </p:txBody>
      </p:sp>
      <p:sp>
        <p:nvSpPr>
          <p:cNvPr id="9275" name="Rectangle 59"/>
          <p:cNvSpPr>
            <a:spLocks/>
          </p:cNvSpPr>
          <p:nvPr/>
        </p:nvSpPr>
        <p:spPr bwMode="auto">
          <a:xfrm>
            <a:off x="8597901" y="4478339"/>
            <a:ext cx="162865" cy="24622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p>
            <a:r>
              <a:rPr lang="it-IT" altLang="it-IT" sz="1000"/>
              <a:t>B</a:t>
            </a:r>
          </a:p>
        </p:txBody>
      </p:sp>
      <p:sp>
        <p:nvSpPr>
          <p:cNvPr id="9276" name="Rectangle 60"/>
          <p:cNvSpPr>
            <a:spLocks/>
          </p:cNvSpPr>
          <p:nvPr/>
        </p:nvSpPr>
        <p:spPr bwMode="auto">
          <a:xfrm>
            <a:off x="8612189" y="5005389"/>
            <a:ext cx="166071" cy="24622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p>
            <a:r>
              <a:rPr lang="it-IT" altLang="it-IT" sz="1000"/>
              <a:t>A</a:t>
            </a:r>
          </a:p>
        </p:txBody>
      </p:sp>
      <p:sp>
        <p:nvSpPr>
          <p:cNvPr id="9277" name="Rectangle 61"/>
          <p:cNvSpPr>
            <a:spLocks/>
          </p:cNvSpPr>
          <p:nvPr/>
        </p:nvSpPr>
        <p:spPr bwMode="auto">
          <a:xfrm>
            <a:off x="9910764" y="5402264"/>
            <a:ext cx="170881" cy="24622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p>
            <a:r>
              <a:rPr lang="it-IT" altLang="it-IT" sz="1000"/>
              <a:t>D</a:t>
            </a:r>
          </a:p>
        </p:txBody>
      </p:sp>
      <p:grpSp>
        <p:nvGrpSpPr>
          <p:cNvPr id="9278" name="Group 62"/>
          <p:cNvGrpSpPr>
            <a:grpSpLocks/>
          </p:cNvGrpSpPr>
          <p:nvPr/>
        </p:nvGrpSpPr>
        <p:grpSpPr bwMode="auto">
          <a:xfrm>
            <a:off x="2092326" y="6348415"/>
            <a:ext cx="748107" cy="200055"/>
            <a:chOff x="0" y="0"/>
            <a:chExt cx="748545" cy="199441"/>
          </a:xfrm>
        </p:grpSpPr>
        <p:sp>
          <p:nvSpPr>
            <p:cNvPr id="9279" name="Rectangle 63"/>
            <p:cNvSpPr>
              <a:spLocks/>
            </p:cNvSpPr>
            <p:nvPr/>
          </p:nvSpPr>
          <p:spPr bwMode="auto">
            <a:xfrm>
              <a:off x="174975" y="0"/>
              <a:ext cx="573570" cy="19944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p>
              <a:r>
                <a:rPr lang="it-IT" altLang="it-IT" sz="700"/>
                <a:t>Filippo Treno</a:t>
              </a:r>
            </a:p>
          </p:txBody>
        </p:sp>
        <p:pic>
          <p:nvPicPr>
            <p:cNvPr id="9280" name="Picture 64" descr="pasted-image.tif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3754"/>
              <a:ext cx="178232" cy="1782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Tree>
    <p:extLst>
      <p:ext uri="{BB962C8B-B14F-4D97-AF65-F5344CB8AC3E}">
        <p14:creationId xmlns:p14="http://schemas.microsoft.com/office/powerpoint/2010/main" val="1576298333"/>
      </p:ext>
    </p:extLst>
  </p:cSld>
  <p:clrMapOvr>
    <a:masterClrMapping/>
  </p:clrMapOvr>
  <p:transition spd="med"/>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3" name="Picture 1" descr="ANH.jpe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8259" y="0"/>
            <a:ext cx="1922928" cy="192264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2" name="CasellaDiTesto 1"/>
          <p:cNvSpPr txBox="1"/>
          <p:nvPr/>
        </p:nvSpPr>
        <p:spPr>
          <a:xfrm>
            <a:off x="215152" y="1909483"/>
            <a:ext cx="1896035" cy="646331"/>
          </a:xfrm>
          <a:prstGeom prst="rect">
            <a:avLst/>
          </a:prstGeom>
          <a:noFill/>
        </p:spPr>
        <p:txBody>
          <a:bodyPr wrap="square" rtlCol="0">
            <a:spAutoFit/>
          </a:bodyPr>
          <a:lstStyle/>
          <a:p>
            <a:pPr algn="ctr"/>
            <a:r>
              <a:rPr lang="it-IT" dirty="0"/>
              <a:t>Tecnico Federale</a:t>
            </a:r>
          </a:p>
          <a:p>
            <a:pPr algn="ctr"/>
            <a:r>
              <a:rPr lang="it-IT" dirty="0"/>
              <a:t>Elia </a:t>
            </a:r>
            <a:r>
              <a:rPr lang="it-IT" dirty="0" err="1"/>
              <a:t>Zorzan</a:t>
            </a:r>
            <a:endParaRPr lang="it-IT" dirty="0"/>
          </a:p>
        </p:txBody>
      </p:sp>
    </p:spTree>
    <p:extLst>
      <p:ext uri="{BB962C8B-B14F-4D97-AF65-F5344CB8AC3E}">
        <p14:creationId xmlns:p14="http://schemas.microsoft.com/office/powerpoint/2010/main" val="1694597429"/>
      </p:ext>
    </p:extLst>
  </p:cSld>
  <p:clrMapOvr>
    <a:masterClrMapping/>
  </p:clrMapOvr>
  <p:transition spd="med"/>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Rectangle 1"/>
          <p:cNvSpPr>
            <a:spLocks noGrp="1" noChangeArrowheads="1"/>
          </p:cNvSpPr>
          <p:nvPr>
            <p:ph type="title" idx="4294967295"/>
          </p:nvPr>
        </p:nvSpPr>
        <p:spPr>
          <a:xfrm>
            <a:off x="844550" y="475457"/>
            <a:ext cx="10502900" cy="1143794"/>
          </a:xfrm>
        </p:spPr>
        <p:txBody>
          <a:bodyPr/>
          <a:lstStyle/>
          <a:p>
            <a:r>
              <a:rPr lang="it-IT" altLang="it-IT"/>
              <a:t>Technical Skill</a:t>
            </a:r>
          </a:p>
        </p:txBody>
      </p:sp>
      <p:grpSp>
        <p:nvGrpSpPr>
          <p:cNvPr id="4098" name="Group 2"/>
          <p:cNvGrpSpPr>
            <a:grpSpLocks/>
          </p:cNvGrpSpPr>
          <p:nvPr/>
        </p:nvGrpSpPr>
        <p:grpSpPr bwMode="auto">
          <a:xfrm>
            <a:off x="392113" y="6448426"/>
            <a:ext cx="329254" cy="146194"/>
            <a:chOff x="0" y="0"/>
            <a:chExt cx="658253" cy="291489"/>
          </a:xfrm>
        </p:grpSpPr>
        <p:sp>
          <p:nvSpPr>
            <p:cNvPr id="4099" name="Rectangle 3"/>
            <p:cNvSpPr>
              <a:spLocks/>
            </p:cNvSpPr>
            <p:nvPr/>
          </p:nvSpPr>
          <p:spPr bwMode="auto">
            <a:xfrm>
              <a:off x="174974" y="0"/>
              <a:ext cx="483279" cy="29148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2860" rIns="22860">
              <a:spAutoFit/>
            </a:bodyPr>
            <a:lstStyle>
              <a:lvl1pPr>
                <a:defRPr sz="5000">
                  <a:solidFill>
                    <a:srgbClr val="000000"/>
                  </a:solidFill>
                  <a:latin typeface="Helvetica Light" charset="0"/>
                  <a:ea typeface="Helvetica Light" charset="0"/>
                  <a:cs typeface="Helvetica Light" charset="0"/>
                  <a:sym typeface="Helvetica Light" charset="0"/>
                </a:defRPr>
              </a:lvl1pPr>
              <a:lvl2pPr>
                <a:defRPr sz="5000">
                  <a:solidFill>
                    <a:srgbClr val="000000"/>
                  </a:solidFill>
                  <a:latin typeface="Helvetica Light" charset="0"/>
                  <a:ea typeface="Helvetica Light" charset="0"/>
                  <a:cs typeface="Helvetica Light" charset="0"/>
                  <a:sym typeface="Helvetica Light" charset="0"/>
                </a:defRPr>
              </a:lvl2pPr>
              <a:lvl3pPr>
                <a:defRPr sz="5000">
                  <a:solidFill>
                    <a:srgbClr val="000000"/>
                  </a:solidFill>
                  <a:latin typeface="Helvetica Light" charset="0"/>
                  <a:ea typeface="Helvetica Light" charset="0"/>
                  <a:cs typeface="Helvetica Light" charset="0"/>
                  <a:sym typeface="Helvetica Light" charset="0"/>
                </a:defRPr>
              </a:lvl3pPr>
              <a:lvl4pPr>
                <a:defRPr sz="5000">
                  <a:solidFill>
                    <a:srgbClr val="000000"/>
                  </a:solidFill>
                  <a:latin typeface="Helvetica Light" charset="0"/>
                  <a:ea typeface="Helvetica Light" charset="0"/>
                  <a:cs typeface="Helvetica Light" charset="0"/>
                  <a:sym typeface="Helvetica Light" charset="0"/>
                </a:defRPr>
              </a:lvl4pPr>
              <a:lvl5pPr>
                <a:defRPr sz="5000">
                  <a:solidFill>
                    <a:srgbClr val="000000"/>
                  </a:solidFill>
                  <a:latin typeface="Helvetica Light" charset="0"/>
                  <a:ea typeface="Helvetica Light" charset="0"/>
                  <a:cs typeface="Helvetica Light" charset="0"/>
                  <a:sym typeface="Helvetica Light" charset="0"/>
                </a:defRPr>
              </a:lvl5pPr>
              <a:lvl6pPr marL="457200" indent="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defTabSz="457200"/>
              <a:r>
                <a:rPr lang="it-IT" altLang="it-IT" sz="350">
                  <a:latin typeface="Calibri" charset="0"/>
                  <a:ea typeface="Calibri" charset="0"/>
                  <a:cs typeface="Calibri" charset="0"/>
                  <a:sym typeface="Calibri" charset="0"/>
                </a:rPr>
                <a:t>Elia Zorzan</a:t>
              </a:r>
            </a:p>
          </p:txBody>
        </p:sp>
        <p:pic>
          <p:nvPicPr>
            <p:cNvPr id="4100" name="Picture 4" descr="pasted-image.tif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3754"/>
              <a:ext cx="178232" cy="1782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Tree>
    <p:extLst>
      <p:ext uri="{BB962C8B-B14F-4D97-AF65-F5344CB8AC3E}">
        <p14:creationId xmlns:p14="http://schemas.microsoft.com/office/powerpoint/2010/main" val="253172256"/>
      </p:ext>
    </p:extLst>
  </p:cSld>
  <p:clrMapOvr>
    <a:masterClrMapping/>
  </p:clrMapOvr>
  <p:transition spd="med"/>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1" name="Picture 1" descr="PC Area.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486650" y="242888"/>
            <a:ext cx="4320382" cy="304720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5122" name="Rectangle 2"/>
          <p:cNvSpPr>
            <a:spLocks/>
          </p:cNvSpPr>
          <p:nvPr/>
        </p:nvSpPr>
        <p:spPr bwMode="auto">
          <a:xfrm>
            <a:off x="335757" y="152400"/>
            <a:ext cx="6840538" cy="553997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rIns="22860">
            <a:spAutoFit/>
          </a:bodyPr>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r>
              <a:rPr lang="it-IT" altLang="it-IT" sz="1050" dirty="0"/>
              <a:t>Drive and pass</a:t>
            </a:r>
          </a:p>
          <a:p>
            <a:pPr algn="l"/>
            <a:r>
              <a:rPr lang="it-IT" altLang="it-IT" sz="1050" dirty="0" err="1"/>
              <a:t>Description</a:t>
            </a:r>
            <a:endParaRPr lang="it-IT" altLang="it-IT" sz="1050" dirty="0"/>
          </a:p>
          <a:p>
            <a:pPr algn="l"/>
            <a:r>
              <a:rPr lang="it-IT" altLang="it-IT" sz="2400" dirty="0"/>
              <a:t>Drive the </a:t>
            </a:r>
            <a:r>
              <a:rPr lang="it-IT" altLang="it-IT" sz="2400" dirty="0" err="1"/>
              <a:t>ball</a:t>
            </a:r>
            <a:r>
              <a:rPr lang="it-IT" altLang="it-IT" sz="2400" dirty="0"/>
              <a:t> from the start (</a:t>
            </a:r>
            <a:r>
              <a:rPr lang="it-IT" altLang="it-IT" sz="2400" dirty="0" err="1"/>
              <a:t>yellow</a:t>
            </a:r>
            <a:r>
              <a:rPr lang="it-IT" altLang="it-IT" sz="2400" dirty="0"/>
              <a:t> player) to </a:t>
            </a:r>
            <a:r>
              <a:rPr lang="it-IT" altLang="it-IT" sz="2400" dirty="0" err="1"/>
              <a:t>central</a:t>
            </a:r>
            <a:r>
              <a:rPr lang="it-IT" altLang="it-IT" sz="2400" dirty="0"/>
              <a:t> </a:t>
            </a:r>
            <a:r>
              <a:rPr lang="it-IT" altLang="it-IT" sz="2400" dirty="0" err="1"/>
              <a:t>cone</a:t>
            </a:r>
            <a:r>
              <a:rPr lang="it-IT" altLang="it-IT" sz="2400" dirty="0"/>
              <a:t>, pass the </a:t>
            </a:r>
            <a:r>
              <a:rPr lang="it-IT" altLang="it-IT" sz="2400" dirty="0" err="1"/>
              <a:t>ball</a:t>
            </a:r>
            <a:r>
              <a:rPr lang="it-IT" altLang="it-IT" sz="2400" dirty="0"/>
              <a:t> to the </a:t>
            </a:r>
            <a:r>
              <a:rPr lang="it-IT" altLang="it-IT" sz="2400" dirty="0" err="1"/>
              <a:t>left</a:t>
            </a:r>
            <a:r>
              <a:rPr lang="it-IT" altLang="it-IT" sz="2400" dirty="0"/>
              <a:t> (blue player) with </a:t>
            </a:r>
            <a:r>
              <a:rPr lang="it-IT" altLang="it-IT" sz="2400" dirty="0" err="1"/>
              <a:t>push</a:t>
            </a:r>
            <a:r>
              <a:rPr lang="it-IT" altLang="it-IT" sz="2400" dirty="0"/>
              <a:t> pass.</a:t>
            </a:r>
          </a:p>
          <a:p>
            <a:pPr algn="l"/>
            <a:endParaRPr lang="it-IT" altLang="it-IT" sz="1050" dirty="0"/>
          </a:p>
          <a:p>
            <a:pPr algn="l"/>
            <a:r>
              <a:rPr lang="it-IT" altLang="it-IT" sz="1050" dirty="0"/>
              <a:t>Development:</a:t>
            </a:r>
          </a:p>
          <a:p>
            <a:pPr algn="l">
              <a:buSzPct val="100000"/>
              <a:buFontTx/>
              <a:buChar char="-"/>
            </a:pPr>
            <a:r>
              <a:rPr lang="it-IT" altLang="it-IT" sz="2400" dirty="0"/>
              <a:t>Starts to drive with a </a:t>
            </a:r>
            <a:r>
              <a:rPr lang="it-IT" altLang="it-IT" sz="2400" dirty="0" err="1"/>
              <a:t>fake</a:t>
            </a:r>
            <a:endParaRPr lang="it-IT" altLang="it-IT" sz="2400" dirty="0"/>
          </a:p>
          <a:p>
            <a:pPr algn="l">
              <a:buSzPct val="100000"/>
              <a:buFontTx/>
              <a:buChar char="-"/>
            </a:pPr>
            <a:r>
              <a:rPr lang="it-IT" altLang="it-IT" sz="2400" dirty="0"/>
              <a:t>Drive over an </a:t>
            </a:r>
            <a:r>
              <a:rPr lang="it-IT" altLang="it-IT" sz="2400" dirty="0" err="1"/>
              <a:t>obstacle</a:t>
            </a:r>
            <a:endParaRPr lang="it-IT" altLang="it-IT" sz="2400" dirty="0"/>
          </a:p>
          <a:p>
            <a:pPr algn="l">
              <a:buSzPct val="100000"/>
              <a:buFontTx/>
              <a:buChar char="-"/>
            </a:pPr>
            <a:r>
              <a:rPr lang="it-IT" altLang="it-IT" sz="2400" dirty="0"/>
              <a:t>To do a “no-look pass”</a:t>
            </a:r>
          </a:p>
          <a:p>
            <a:pPr algn="l">
              <a:buSzPct val="100000"/>
              <a:buFontTx/>
              <a:buChar char="-"/>
            </a:pPr>
            <a:r>
              <a:rPr lang="it-IT" altLang="it-IT" sz="2400" dirty="0"/>
              <a:t>With a reverse </a:t>
            </a:r>
            <a:r>
              <a:rPr lang="it-IT" altLang="it-IT" sz="2400" dirty="0" err="1"/>
              <a:t>push</a:t>
            </a:r>
            <a:r>
              <a:rPr lang="it-IT" altLang="it-IT" sz="2400" dirty="0"/>
              <a:t> pass</a:t>
            </a:r>
          </a:p>
          <a:p>
            <a:pPr algn="l">
              <a:buSzPct val="100000"/>
              <a:buFontTx/>
              <a:buChar char="-"/>
            </a:pPr>
            <a:r>
              <a:rPr lang="it-IT" altLang="it-IT" sz="2400" dirty="0"/>
              <a:t>First player (</a:t>
            </a:r>
            <a:r>
              <a:rPr lang="it-IT" altLang="it-IT" sz="2400" dirty="0" err="1"/>
              <a:t>yellow</a:t>
            </a:r>
            <a:r>
              <a:rPr lang="it-IT" altLang="it-IT" sz="2400" dirty="0"/>
              <a:t> player) drive </a:t>
            </a:r>
            <a:r>
              <a:rPr lang="it-IT" altLang="it-IT" sz="2400" dirty="0" err="1"/>
              <a:t>ball</a:t>
            </a:r>
            <a:r>
              <a:rPr lang="it-IT" altLang="it-IT" sz="2400" dirty="0"/>
              <a:t> from start to the centre and </a:t>
            </a:r>
            <a:r>
              <a:rPr lang="it-IT" altLang="it-IT" sz="2400" dirty="0" err="1"/>
              <a:t>leaves</a:t>
            </a:r>
            <a:r>
              <a:rPr lang="it-IT" altLang="it-IT" sz="2400" dirty="0"/>
              <a:t> </a:t>
            </a:r>
            <a:r>
              <a:rPr lang="it-IT" altLang="it-IT" sz="2400" dirty="0" err="1"/>
              <a:t>ball</a:t>
            </a:r>
            <a:r>
              <a:rPr lang="it-IT" altLang="it-IT" sz="2400" dirty="0"/>
              <a:t> in the centre, </a:t>
            </a:r>
            <a:r>
              <a:rPr lang="it-IT" altLang="it-IT" sz="2400" dirty="0" err="1"/>
              <a:t>second</a:t>
            </a:r>
            <a:r>
              <a:rPr lang="it-IT" altLang="it-IT" sz="2400" dirty="0"/>
              <a:t> player (blue player) </a:t>
            </a:r>
            <a:r>
              <a:rPr lang="it-IT" altLang="it-IT" sz="2400" dirty="0" err="1"/>
              <a:t>pick</a:t>
            </a:r>
            <a:r>
              <a:rPr lang="it-IT" altLang="it-IT" sz="2400" dirty="0"/>
              <a:t> the </a:t>
            </a:r>
            <a:r>
              <a:rPr lang="it-IT" altLang="it-IT" sz="2400" dirty="0" err="1"/>
              <a:t>ball</a:t>
            </a:r>
            <a:r>
              <a:rPr lang="it-IT" altLang="it-IT" sz="2400" dirty="0"/>
              <a:t> and go</a:t>
            </a:r>
          </a:p>
          <a:p>
            <a:pPr algn="l">
              <a:buSzPct val="100000"/>
              <a:buFontTx/>
              <a:buChar char="-"/>
            </a:pPr>
            <a:r>
              <a:rPr lang="it-IT" altLang="it-IT" sz="2400" dirty="0" err="1"/>
              <a:t>All</a:t>
            </a:r>
            <a:r>
              <a:rPr lang="it-IT" altLang="it-IT" sz="2400" dirty="0"/>
              <a:t> </a:t>
            </a:r>
            <a:r>
              <a:rPr lang="it-IT" altLang="it-IT" sz="2400" dirty="0" err="1"/>
              <a:t>together</a:t>
            </a:r>
            <a:r>
              <a:rPr lang="it-IT" altLang="it-IT" sz="2400" dirty="0"/>
              <a:t> </a:t>
            </a:r>
            <a:r>
              <a:rPr lang="it-IT" altLang="it-IT" sz="2400" dirty="0" err="1"/>
              <a:t>starts</a:t>
            </a:r>
            <a:r>
              <a:rPr lang="it-IT" altLang="it-IT" sz="2400" dirty="0"/>
              <a:t> (no </a:t>
            </a:r>
            <a:r>
              <a:rPr lang="it-IT" altLang="it-IT" sz="2400" dirty="0" err="1"/>
              <a:t>collision</a:t>
            </a:r>
            <a:r>
              <a:rPr lang="it-IT" altLang="it-IT" sz="2400" dirty="0"/>
              <a:t>)</a:t>
            </a:r>
          </a:p>
          <a:p>
            <a:pPr algn="l">
              <a:buSzPct val="100000"/>
              <a:buFontTx/>
              <a:buChar char="-"/>
            </a:pPr>
            <a:r>
              <a:rPr lang="it-IT" altLang="it-IT" sz="2400" dirty="0" err="1"/>
              <a:t>Receive</a:t>
            </a:r>
            <a:r>
              <a:rPr lang="it-IT" altLang="it-IT" sz="2400" dirty="0"/>
              <a:t> from </a:t>
            </a:r>
            <a:r>
              <a:rPr lang="it-IT" altLang="it-IT" sz="2400" dirty="0" err="1"/>
              <a:t>frontal</a:t>
            </a:r>
            <a:r>
              <a:rPr lang="it-IT" altLang="it-IT" sz="2400" dirty="0"/>
              <a:t> pass, </a:t>
            </a:r>
            <a:r>
              <a:rPr lang="it-IT" altLang="it-IT" sz="2400" dirty="0" err="1"/>
              <a:t>keep</a:t>
            </a:r>
            <a:r>
              <a:rPr lang="it-IT" altLang="it-IT" sz="2400" dirty="0"/>
              <a:t> the </a:t>
            </a:r>
            <a:r>
              <a:rPr lang="it-IT" altLang="it-IT" sz="2400" dirty="0" err="1"/>
              <a:t>ball</a:t>
            </a:r>
            <a:r>
              <a:rPr lang="it-IT" altLang="it-IT" sz="2400" dirty="0"/>
              <a:t> and pass</a:t>
            </a:r>
          </a:p>
        </p:txBody>
      </p:sp>
      <p:sp>
        <p:nvSpPr>
          <p:cNvPr id="5123" name="AutoShape 3"/>
          <p:cNvSpPr>
            <a:spLocks/>
          </p:cNvSpPr>
          <p:nvPr/>
        </p:nvSpPr>
        <p:spPr bwMode="auto">
          <a:xfrm>
            <a:off x="9120188" y="2240757"/>
            <a:ext cx="45244" cy="50800"/>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5124" name="AutoShape 4"/>
          <p:cNvSpPr>
            <a:spLocks/>
          </p:cNvSpPr>
          <p:nvPr/>
        </p:nvSpPr>
        <p:spPr bwMode="auto">
          <a:xfrm>
            <a:off x="9120188" y="2924969"/>
            <a:ext cx="45244" cy="50800"/>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5125" name="AutoShape 5"/>
          <p:cNvSpPr>
            <a:spLocks/>
          </p:cNvSpPr>
          <p:nvPr/>
        </p:nvSpPr>
        <p:spPr bwMode="auto">
          <a:xfrm>
            <a:off x="10056813" y="2960688"/>
            <a:ext cx="45244" cy="50800"/>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5126" name="AutoShape 6"/>
          <p:cNvSpPr>
            <a:spLocks/>
          </p:cNvSpPr>
          <p:nvPr/>
        </p:nvSpPr>
        <p:spPr bwMode="auto">
          <a:xfrm>
            <a:off x="10056813" y="2240757"/>
            <a:ext cx="45244" cy="50800"/>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5127" name="AutoShape 7"/>
          <p:cNvSpPr>
            <a:spLocks/>
          </p:cNvSpPr>
          <p:nvPr/>
        </p:nvSpPr>
        <p:spPr bwMode="auto">
          <a:xfrm>
            <a:off x="9588500" y="2636838"/>
            <a:ext cx="45244" cy="50800"/>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5128" name="Oval 8"/>
          <p:cNvSpPr>
            <a:spLocks/>
          </p:cNvSpPr>
          <p:nvPr/>
        </p:nvSpPr>
        <p:spPr bwMode="auto">
          <a:xfrm>
            <a:off x="8868569" y="2132807"/>
            <a:ext cx="61119" cy="61119"/>
          </a:xfrm>
          <a:prstGeom prst="ellipse">
            <a:avLst/>
          </a:prstGeom>
          <a:solidFill>
            <a:srgbClr val="0000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5129" name="Oval 9"/>
          <p:cNvSpPr>
            <a:spLocks/>
          </p:cNvSpPr>
          <p:nvPr/>
        </p:nvSpPr>
        <p:spPr bwMode="auto">
          <a:xfrm>
            <a:off x="8944769" y="2209007"/>
            <a:ext cx="61119" cy="61119"/>
          </a:xfrm>
          <a:prstGeom prst="ellipse">
            <a:avLst/>
          </a:prstGeom>
          <a:solidFill>
            <a:srgbClr val="0000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5130" name="Oval 10"/>
          <p:cNvSpPr>
            <a:spLocks/>
          </p:cNvSpPr>
          <p:nvPr/>
        </p:nvSpPr>
        <p:spPr bwMode="auto">
          <a:xfrm>
            <a:off x="10236200" y="3032919"/>
            <a:ext cx="61119" cy="61119"/>
          </a:xfrm>
          <a:prstGeom prst="ellipse">
            <a:avLst/>
          </a:prstGeom>
          <a:solidFill>
            <a:srgbClr val="0000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5131" name="Oval 11"/>
          <p:cNvSpPr>
            <a:spLocks/>
          </p:cNvSpPr>
          <p:nvPr/>
        </p:nvSpPr>
        <p:spPr bwMode="auto">
          <a:xfrm>
            <a:off x="10128250" y="2997200"/>
            <a:ext cx="61119" cy="61119"/>
          </a:xfrm>
          <a:prstGeom prst="ellipse">
            <a:avLst/>
          </a:prstGeom>
          <a:solidFill>
            <a:srgbClr val="0000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5132" name="Oval 12"/>
          <p:cNvSpPr>
            <a:spLocks/>
          </p:cNvSpPr>
          <p:nvPr/>
        </p:nvSpPr>
        <p:spPr bwMode="auto">
          <a:xfrm>
            <a:off x="8868569" y="2924969"/>
            <a:ext cx="61119" cy="59531"/>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5133" name="Oval 13"/>
          <p:cNvSpPr>
            <a:spLocks/>
          </p:cNvSpPr>
          <p:nvPr/>
        </p:nvSpPr>
        <p:spPr bwMode="auto">
          <a:xfrm>
            <a:off x="8944769" y="3001169"/>
            <a:ext cx="61119" cy="59531"/>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5134" name="Oval 14"/>
          <p:cNvSpPr>
            <a:spLocks/>
          </p:cNvSpPr>
          <p:nvPr/>
        </p:nvSpPr>
        <p:spPr bwMode="auto">
          <a:xfrm>
            <a:off x="10236200" y="2168525"/>
            <a:ext cx="61119" cy="59532"/>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5135" name="Oval 15"/>
          <p:cNvSpPr>
            <a:spLocks/>
          </p:cNvSpPr>
          <p:nvPr/>
        </p:nvSpPr>
        <p:spPr bwMode="auto">
          <a:xfrm>
            <a:off x="10128250" y="2205038"/>
            <a:ext cx="61119" cy="59532"/>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5136" name="Oval 16"/>
          <p:cNvSpPr>
            <a:spLocks/>
          </p:cNvSpPr>
          <p:nvPr/>
        </p:nvSpPr>
        <p:spPr bwMode="auto">
          <a:xfrm>
            <a:off x="9192419" y="2997200"/>
            <a:ext cx="31750" cy="31750"/>
          </a:xfrm>
          <a:prstGeom prst="ellipse">
            <a:avLst/>
          </a:prstGeom>
          <a:solidFill>
            <a:srgbClr val="FFFF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5137" name="Oval 17"/>
          <p:cNvSpPr>
            <a:spLocks/>
          </p:cNvSpPr>
          <p:nvPr/>
        </p:nvSpPr>
        <p:spPr bwMode="auto">
          <a:xfrm>
            <a:off x="9948069" y="2240757"/>
            <a:ext cx="31750" cy="31750"/>
          </a:xfrm>
          <a:prstGeom prst="ellipse">
            <a:avLst/>
          </a:prstGeom>
          <a:solidFill>
            <a:srgbClr val="FFFF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5138" name="AutoShape 18"/>
          <p:cNvSpPr>
            <a:spLocks/>
          </p:cNvSpPr>
          <p:nvPr/>
        </p:nvSpPr>
        <p:spPr bwMode="auto">
          <a:xfrm rot="5400000">
            <a:off x="9444435" y="2276872"/>
            <a:ext cx="431800" cy="43259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cubicBezTo>
                  <a:pt x="5400" y="0"/>
                  <a:pt x="10800" y="5400"/>
                  <a:pt x="10800" y="10800"/>
                </a:cubicBezTo>
                <a:cubicBezTo>
                  <a:pt x="10800" y="16200"/>
                  <a:pt x="16200" y="21600"/>
                  <a:pt x="21600" y="21600"/>
                </a:cubicBezTo>
              </a:path>
            </a:pathLst>
          </a:custGeom>
          <a:noFill/>
          <a:ln w="25400" cap="flat" cmpd="sng">
            <a:solidFill>
              <a:srgbClr val="000000"/>
            </a:solidFill>
            <a:prstDash val="solid"/>
            <a:miter lim="400000"/>
            <a:headEnd type="none" w="med" len="med"/>
            <a:tailEnd type="triangle" w="med" len="med"/>
          </a:ln>
          <a:effectLst>
            <a:outerShdw blurRad="38100" dist="25400" dir="5400000" algn="ctr" rotWithShape="0">
              <a:srgbClr val="808080">
                <a:alpha val="50000"/>
              </a:srgbClr>
            </a:outerShdw>
          </a:effectLst>
          <a:extLst>
            <a:ext uri="{909E8E84-426E-40DD-AFC4-6F175D3DCCD1}">
              <a14:hiddenFill xmlns:a14="http://schemas.microsoft.com/office/drawing/2010/main">
                <a:solidFill>
                  <a:srgbClr val="FFFFFF"/>
                </a:solidFill>
              </a14:hiddenFill>
            </a:ext>
          </a:extLst>
        </p:spPr>
        <p:txBody>
          <a:bodyPr lIns="25400" tIns="25400" rIns="25400" bIns="25400" anchor="ctr"/>
          <a:lstStyle/>
          <a:p>
            <a:endParaRPr lang="it-IT" altLang="it-IT" sz="900"/>
          </a:p>
        </p:txBody>
      </p:sp>
      <p:sp>
        <p:nvSpPr>
          <p:cNvPr id="5139" name="AutoShape 19"/>
          <p:cNvSpPr>
            <a:spLocks/>
          </p:cNvSpPr>
          <p:nvPr/>
        </p:nvSpPr>
        <p:spPr bwMode="auto">
          <a:xfrm flipV="1">
            <a:off x="9264650" y="2672557"/>
            <a:ext cx="539750" cy="36036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cubicBezTo>
                  <a:pt x="5400" y="0"/>
                  <a:pt x="10800" y="5400"/>
                  <a:pt x="10800" y="10800"/>
                </a:cubicBezTo>
                <a:cubicBezTo>
                  <a:pt x="10800" y="16200"/>
                  <a:pt x="16200" y="21600"/>
                  <a:pt x="21600" y="21600"/>
                </a:cubicBezTo>
              </a:path>
            </a:pathLst>
          </a:custGeom>
          <a:noFill/>
          <a:ln w="25400" cap="flat" cmpd="sng">
            <a:solidFill>
              <a:srgbClr val="000000"/>
            </a:solidFill>
            <a:prstDash val="solid"/>
            <a:miter lim="400000"/>
            <a:headEnd type="none" w="med" len="med"/>
            <a:tailEnd type="triangle" w="med" len="med"/>
          </a:ln>
          <a:effectLst>
            <a:outerShdw blurRad="38100" dist="25400" dir="5400000" algn="ctr" rotWithShape="0">
              <a:srgbClr val="808080">
                <a:alpha val="50000"/>
              </a:srgbClr>
            </a:outerShdw>
          </a:effectLst>
          <a:extLst>
            <a:ext uri="{909E8E84-426E-40DD-AFC4-6F175D3DCCD1}">
              <a14:hiddenFill xmlns:a14="http://schemas.microsoft.com/office/drawing/2010/main">
                <a:solidFill>
                  <a:srgbClr val="FFFFFF"/>
                </a:solidFill>
              </a14:hiddenFill>
            </a:ext>
          </a:extLst>
        </p:spPr>
        <p:txBody>
          <a:bodyPr lIns="25400" tIns="25400" rIns="25400" bIns="25400" anchor="ctr"/>
          <a:lstStyle/>
          <a:p>
            <a:endParaRPr lang="it-IT" altLang="it-IT" sz="900"/>
          </a:p>
        </p:txBody>
      </p:sp>
      <p:sp>
        <p:nvSpPr>
          <p:cNvPr id="5140" name="Line 20"/>
          <p:cNvSpPr>
            <a:spLocks noChangeShapeType="1"/>
          </p:cNvSpPr>
          <p:nvPr/>
        </p:nvSpPr>
        <p:spPr bwMode="auto">
          <a:xfrm flipH="1" flipV="1">
            <a:off x="9084469" y="2348707"/>
            <a:ext cx="719931" cy="323056"/>
          </a:xfrm>
          <a:prstGeom prst="line">
            <a:avLst/>
          </a:prstGeom>
          <a:noFill/>
          <a:ln w="25400" cap="flat" cmpd="sng">
            <a:solidFill>
              <a:srgbClr val="000000"/>
            </a:solidFill>
            <a:prstDash val="solid"/>
            <a:round/>
            <a:headEnd type="none" w="med" len="med"/>
            <a:tailEnd type="triangle" w="med" len="med"/>
          </a:ln>
          <a:effectLst>
            <a:outerShdw blurRad="38100" dist="25400" dir="5400000" algn="ctr" rotWithShape="0">
              <a:srgbClr val="808080">
                <a:alpha val="50000"/>
              </a:srgbClr>
            </a:outerShdw>
          </a:effectLst>
          <a:extLst>
            <a:ext uri="{909E8E84-426E-40DD-AFC4-6F175D3DCCD1}">
              <a14:hiddenFill xmlns:a14="http://schemas.microsoft.com/office/drawing/2010/main">
                <a:noFill/>
              </a14:hiddenFill>
            </a:ext>
          </a:extLst>
        </p:spPr>
        <p:txBody>
          <a:bodyPr lIns="22860" rIns="22860"/>
          <a:lstStyle/>
          <a:p>
            <a:endParaRPr lang="it-IT" altLang="it-IT" sz="900"/>
          </a:p>
        </p:txBody>
      </p:sp>
      <p:sp>
        <p:nvSpPr>
          <p:cNvPr id="5141" name="Line 21"/>
          <p:cNvSpPr>
            <a:spLocks noChangeShapeType="1"/>
          </p:cNvSpPr>
          <p:nvPr/>
        </p:nvSpPr>
        <p:spPr bwMode="auto">
          <a:xfrm>
            <a:off x="9444038" y="2744788"/>
            <a:ext cx="540544" cy="251619"/>
          </a:xfrm>
          <a:prstGeom prst="line">
            <a:avLst/>
          </a:prstGeom>
          <a:noFill/>
          <a:ln w="25400" cap="flat" cmpd="sng">
            <a:solidFill>
              <a:srgbClr val="000000"/>
            </a:solidFill>
            <a:prstDash val="solid"/>
            <a:round/>
            <a:headEnd type="none" w="med" len="med"/>
            <a:tailEnd type="triangle" w="med" len="med"/>
          </a:ln>
          <a:effectLst>
            <a:outerShdw blurRad="38100" dist="25400" dir="5400000" algn="ctr" rotWithShape="0">
              <a:srgbClr val="808080">
                <a:alpha val="50000"/>
              </a:srgbClr>
            </a:outerShdw>
          </a:effectLst>
          <a:extLst>
            <a:ext uri="{909E8E84-426E-40DD-AFC4-6F175D3DCCD1}">
              <a14:hiddenFill xmlns:a14="http://schemas.microsoft.com/office/drawing/2010/main">
                <a:noFill/>
              </a14:hiddenFill>
            </a:ext>
          </a:extLst>
        </p:spPr>
        <p:txBody>
          <a:bodyPr lIns="22860" rIns="22860"/>
          <a:lstStyle/>
          <a:p>
            <a:endParaRPr lang="it-IT" altLang="it-IT" sz="900"/>
          </a:p>
        </p:txBody>
      </p:sp>
      <p:grpSp>
        <p:nvGrpSpPr>
          <p:cNvPr id="5142" name="Group 22"/>
          <p:cNvGrpSpPr>
            <a:grpSpLocks/>
          </p:cNvGrpSpPr>
          <p:nvPr/>
        </p:nvGrpSpPr>
        <p:grpSpPr bwMode="auto">
          <a:xfrm>
            <a:off x="392113" y="6448426"/>
            <a:ext cx="329254" cy="146194"/>
            <a:chOff x="0" y="0"/>
            <a:chExt cx="658253" cy="291489"/>
          </a:xfrm>
        </p:grpSpPr>
        <p:sp>
          <p:nvSpPr>
            <p:cNvPr id="5143" name="Rectangle 23"/>
            <p:cNvSpPr>
              <a:spLocks/>
            </p:cNvSpPr>
            <p:nvPr/>
          </p:nvSpPr>
          <p:spPr bwMode="auto">
            <a:xfrm>
              <a:off x="174974" y="0"/>
              <a:ext cx="483279" cy="29148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2860" rIns="22860">
              <a:spAutoFit/>
            </a:bodyPr>
            <a:lstStyle>
              <a:lvl1pPr>
                <a:defRPr sz="5000">
                  <a:solidFill>
                    <a:srgbClr val="000000"/>
                  </a:solidFill>
                  <a:latin typeface="Helvetica Light" charset="0"/>
                  <a:ea typeface="Helvetica Light" charset="0"/>
                  <a:cs typeface="Helvetica Light" charset="0"/>
                  <a:sym typeface="Helvetica Light" charset="0"/>
                </a:defRPr>
              </a:lvl1pPr>
              <a:lvl2pPr>
                <a:defRPr sz="5000">
                  <a:solidFill>
                    <a:srgbClr val="000000"/>
                  </a:solidFill>
                  <a:latin typeface="Helvetica Light" charset="0"/>
                  <a:ea typeface="Helvetica Light" charset="0"/>
                  <a:cs typeface="Helvetica Light" charset="0"/>
                  <a:sym typeface="Helvetica Light" charset="0"/>
                </a:defRPr>
              </a:lvl2pPr>
              <a:lvl3pPr>
                <a:defRPr sz="5000">
                  <a:solidFill>
                    <a:srgbClr val="000000"/>
                  </a:solidFill>
                  <a:latin typeface="Helvetica Light" charset="0"/>
                  <a:ea typeface="Helvetica Light" charset="0"/>
                  <a:cs typeface="Helvetica Light" charset="0"/>
                  <a:sym typeface="Helvetica Light" charset="0"/>
                </a:defRPr>
              </a:lvl3pPr>
              <a:lvl4pPr>
                <a:defRPr sz="5000">
                  <a:solidFill>
                    <a:srgbClr val="000000"/>
                  </a:solidFill>
                  <a:latin typeface="Helvetica Light" charset="0"/>
                  <a:ea typeface="Helvetica Light" charset="0"/>
                  <a:cs typeface="Helvetica Light" charset="0"/>
                  <a:sym typeface="Helvetica Light" charset="0"/>
                </a:defRPr>
              </a:lvl4pPr>
              <a:lvl5pPr>
                <a:defRPr sz="5000">
                  <a:solidFill>
                    <a:srgbClr val="000000"/>
                  </a:solidFill>
                  <a:latin typeface="Helvetica Light" charset="0"/>
                  <a:ea typeface="Helvetica Light" charset="0"/>
                  <a:cs typeface="Helvetica Light" charset="0"/>
                  <a:sym typeface="Helvetica Light" charset="0"/>
                </a:defRPr>
              </a:lvl5pPr>
              <a:lvl6pPr marL="457200" indent="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defTabSz="457200"/>
              <a:r>
                <a:rPr lang="it-IT" altLang="it-IT" sz="350">
                  <a:latin typeface="Calibri" charset="0"/>
                  <a:ea typeface="Calibri" charset="0"/>
                  <a:cs typeface="Calibri" charset="0"/>
                  <a:sym typeface="Calibri" charset="0"/>
                </a:rPr>
                <a:t>Elia Zorzan</a:t>
              </a:r>
            </a:p>
          </p:txBody>
        </p:sp>
        <p:pic>
          <p:nvPicPr>
            <p:cNvPr id="5144" name="Picture 24" descr="pasted-image.tif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3754"/>
              <a:ext cx="178232" cy="1782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Tree>
    <p:extLst>
      <p:ext uri="{BB962C8B-B14F-4D97-AF65-F5344CB8AC3E}">
        <p14:creationId xmlns:p14="http://schemas.microsoft.com/office/powerpoint/2010/main" val="901001885"/>
      </p:ext>
    </p:extLst>
  </p:cSld>
  <p:clrMapOvr>
    <a:masterClrMapping/>
  </p:clrMapOvr>
  <p:transition spd="med">
    <p:dissolv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3" name="Picture 1" descr="image2.jpe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398544" y="254000"/>
            <a:ext cx="4488656" cy="634920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nvGrpSpPr>
          <p:cNvPr id="18434" name="Group 2"/>
          <p:cNvGrpSpPr>
            <a:grpSpLocks/>
          </p:cNvGrpSpPr>
          <p:nvPr/>
        </p:nvGrpSpPr>
        <p:grpSpPr bwMode="auto">
          <a:xfrm>
            <a:off x="2880519" y="171450"/>
            <a:ext cx="1620044" cy="653072"/>
            <a:chOff x="0" y="0"/>
            <a:chExt cx="3240005" cy="1305741"/>
          </a:xfrm>
        </p:grpSpPr>
        <p:sp>
          <p:nvSpPr>
            <p:cNvPr id="18435" name="Rectangle 3"/>
            <p:cNvSpPr>
              <a:spLocks/>
            </p:cNvSpPr>
            <p:nvPr/>
          </p:nvSpPr>
          <p:spPr bwMode="auto">
            <a:xfrm>
              <a:off x="0" y="0"/>
              <a:ext cx="3240005" cy="1305741"/>
            </a:xfrm>
            <a:prstGeom prst="rect">
              <a:avLst/>
            </a:prstGeom>
            <a:solidFill>
              <a:srgbClr val="F76028"/>
            </a:solidFill>
            <a:ln w="9525" cap="flat" cmpd="sng">
              <a:solidFill>
                <a:srgbClr val="F95815"/>
              </a:solidFill>
              <a:prstDash val="solid"/>
              <a:round/>
              <a:headEnd type="none" w="med" len="med"/>
              <a:tailEnd type="none" w="med" len="med"/>
            </a:ln>
            <a:effectLst>
              <a:outerShdw blurRad="38100" dist="23000" dir="5400000" algn="ctr" rotWithShape="0">
                <a:srgbClr val="000000">
                  <a:alpha val="34999"/>
                </a:srgbClr>
              </a:outerShdw>
            </a:effectLst>
          </p:spPr>
          <p:txBody>
            <a:bodyPr lIns="25400" tIns="25400" rIns="25400" bIns="25400" anchor="ctr"/>
            <a:lstStyle>
              <a:lvl1pPr defTabSz="457200">
                <a:defRPr sz="5000">
                  <a:solidFill>
                    <a:srgbClr val="000000"/>
                  </a:solidFill>
                  <a:latin typeface="Helvetica" charset="0"/>
                  <a:ea typeface="Helvetica" charset="0"/>
                  <a:cs typeface="Helvetica" charset="0"/>
                  <a:sym typeface="Helvetica" charset="0"/>
                </a:defRPr>
              </a:lvl1pPr>
              <a:lvl2pPr defTabSz="457200">
                <a:defRPr sz="5000">
                  <a:solidFill>
                    <a:srgbClr val="000000"/>
                  </a:solidFill>
                  <a:latin typeface="Helvetica" charset="0"/>
                  <a:ea typeface="Helvetica" charset="0"/>
                  <a:cs typeface="Helvetica" charset="0"/>
                  <a:sym typeface="Helvetica" charset="0"/>
                </a:defRPr>
              </a:lvl2pPr>
              <a:lvl3pPr defTabSz="457200">
                <a:defRPr sz="5000">
                  <a:solidFill>
                    <a:srgbClr val="000000"/>
                  </a:solidFill>
                  <a:latin typeface="Helvetica" charset="0"/>
                  <a:ea typeface="Helvetica" charset="0"/>
                  <a:cs typeface="Helvetica" charset="0"/>
                  <a:sym typeface="Helvetica" charset="0"/>
                </a:defRPr>
              </a:lvl3pPr>
              <a:lvl4pPr defTabSz="457200">
                <a:defRPr sz="5000">
                  <a:solidFill>
                    <a:srgbClr val="000000"/>
                  </a:solidFill>
                  <a:latin typeface="Helvetica" charset="0"/>
                  <a:ea typeface="Helvetica" charset="0"/>
                  <a:cs typeface="Helvetica" charset="0"/>
                  <a:sym typeface="Helvetica" charset="0"/>
                </a:defRPr>
              </a:lvl4pPr>
              <a:lvl5pPr defTabSz="457200">
                <a:defRPr sz="5000">
                  <a:solidFill>
                    <a:srgbClr val="000000"/>
                  </a:solidFill>
                  <a:latin typeface="Helvetica" charset="0"/>
                  <a:ea typeface="Helvetica" charset="0"/>
                  <a:cs typeface="Helvetica" charset="0"/>
                  <a:sym typeface="Helvetica" charset="0"/>
                </a:defRPr>
              </a:lvl5pPr>
              <a:lvl6pPr marL="457200" algn="ctr" defTabSz="457200"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6pPr>
              <a:lvl7pPr marL="914400" algn="ctr" defTabSz="457200"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7pPr>
              <a:lvl8pPr marL="1371600" algn="ctr" defTabSz="457200"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8pPr>
              <a:lvl9pPr marL="1828800" algn="ctr" defTabSz="457200"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9pPr>
            </a:lstStyle>
            <a:p>
              <a:endParaRPr lang="it-IT" altLang="it-IT" sz="1500">
                <a:solidFill>
                  <a:srgbClr val="FFFFFF"/>
                </a:solidFill>
                <a:latin typeface="Calibri" charset="0"/>
                <a:ea typeface="Calibri" charset="0"/>
                <a:cs typeface="Calibri" charset="0"/>
                <a:sym typeface="Calibri" charset="0"/>
              </a:endParaRPr>
            </a:p>
          </p:txBody>
        </p:sp>
        <p:sp>
          <p:nvSpPr>
            <p:cNvPr id="18436" name="Rectangle 4"/>
            <p:cNvSpPr>
              <a:spLocks/>
            </p:cNvSpPr>
            <p:nvPr/>
          </p:nvSpPr>
          <p:spPr bwMode="auto">
            <a:xfrm>
              <a:off x="520939" y="382806"/>
              <a:ext cx="2198126" cy="55382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59" tIns="22859" rIns="22859" bIns="22859">
              <a:spAutoFit/>
            </a:bodyPr>
            <a:lstStyle>
              <a:lvl1pPr defTabSz="457200">
                <a:defRPr sz="5000">
                  <a:solidFill>
                    <a:srgbClr val="000000"/>
                  </a:solidFill>
                  <a:latin typeface="Helvetica" charset="0"/>
                  <a:ea typeface="Helvetica" charset="0"/>
                  <a:cs typeface="Helvetica" charset="0"/>
                  <a:sym typeface="Helvetica" charset="0"/>
                </a:defRPr>
              </a:lvl1pPr>
              <a:lvl2pPr defTabSz="457200">
                <a:defRPr sz="5000">
                  <a:solidFill>
                    <a:srgbClr val="000000"/>
                  </a:solidFill>
                  <a:latin typeface="Helvetica" charset="0"/>
                  <a:ea typeface="Helvetica" charset="0"/>
                  <a:cs typeface="Helvetica" charset="0"/>
                  <a:sym typeface="Helvetica" charset="0"/>
                </a:defRPr>
              </a:lvl2pPr>
              <a:lvl3pPr defTabSz="457200">
                <a:defRPr sz="5000">
                  <a:solidFill>
                    <a:srgbClr val="000000"/>
                  </a:solidFill>
                  <a:latin typeface="Helvetica" charset="0"/>
                  <a:ea typeface="Helvetica" charset="0"/>
                  <a:cs typeface="Helvetica" charset="0"/>
                  <a:sym typeface="Helvetica" charset="0"/>
                </a:defRPr>
              </a:lvl3pPr>
              <a:lvl4pPr defTabSz="457200">
                <a:defRPr sz="5000">
                  <a:solidFill>
                    <a:srgbClr val="000000"/>
                  </a:solidFill>
                  <a:latin typeface="Helvetica" charset="0"/>
                  <a:ea typeface="Helvetica" charset="0"/>
                  <a:cs typeface="Helvetica" charset="0"/>
                  <a:sym typeface="Helvetica" charset="0"/>
                </a:defRPr>
              </a:lvl4pPr>
              <a:lvl5pPr defTabSz="457200">
                <a:defRPr sz="5000">
                  <a:solidFill>
                    <a:srgbClr val="000000"/>
                  </a:solidFill>
                  <a:latin typeface="Helvetica" charset="0"/>
                  <a:ea typeface="Helvetica" charset="0"/>
                  <a:cs typeface="Helvetica" charset="0"/>
                  <a:sym typeface="Helvetica" charset="0"/>
                </a:defRPr>
              </a:lvl5pPr>
              <a:lvl6pPr marL="457200" algn="ctr" defTabSz="457200"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6pPr>
              <a:lvl7pPr marL="914400" algn="ctr" defTabSz="457200"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7pPr>
              <a:lvl8pPr marL="1371600" algn="ctr" defTabSz="457200"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8pPr>
              <a:lvl9pPr marL="1828800" algn="ctr" defTabSz="457200"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9pPr>
            </a:lstStyle>
            <a:p>
              <a:pPr algn="l"/>
              <a:r>
                <a:rPr lang="it-IT" altLang="it-IT" sz="1500" b="1" i="1">
                  <a:latin typeface="Calibri" charset="0"/>
                  <a:ea typeface="Calibri" charset="0"/>
                  <a:cs typeface="Calibri" charset="0"/>
                  <a:sym typeface="Calibri" charset="0"/>
                </a:rPr>
                <a:t>Game Phase</a:t>
              </a:r>
            </a:p>
          </p:txBody>
        </p:sp>
      </p:grpSp>
      <p:sp>
        <p:nvSpPr>
          <p:cNvPr id="18437" name="Line 5"/>
          <p:cNvSpPr>
            <a:spLocks noChangeShapeType="1"/>
          </p:cNvSpPr>
          <p:nvPr/>
        </p:nvSpPr>
        <p:spPr bwMode="auto">
          <a:xfrm>
            <a:off x="9879807" y="1578769"/>
            <a:ext cx="559594" cy="1621631"/>
          </a:xfrm>
          <a:prstGeom prst="line">
            <a:avLst/>
          </a:prstGeom>
          <a:noFill/>
          <a:ln w="5715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18438" name="Oval 6"/>
          <p:cNvSpPr>
            <a:spLocks/>
          </p:cNvSpPr>
          <p:nvPr/>
        </p:nvSpPr>
        <p:spPr bwMode="auto">
          <a:xfrm>
            <a:off x="10972007" y="3205163"/>
            <a:ext cx="205581" cy="186532"/>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18439" name="Oval 7"/>
          <p:cNvSpPr>
            <a:spLocks/>
          </p:cNvSpPr>
          <p:nvPr/>
        </p:nvSpPr>
        <p:spPr bwMode="auto">
          <a:xfrm>
            <a:off x="10160000" y="1702594"/>
            <a:ext cx="205582" cy="185738"/>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18440" name="Oval 8"/>
          <p:cNvSpPr>
            <a:spLocks/>
          </p:cNvSpPr>
          <p:nvPr/>
        </p:nvSpPr>
        <p:spPr bwMode="auto">
          <a:xfrm>
            <a:off x="11432382" y="2215357"/>
            <a:ext cx="204788" cy="186531"/>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18441" name="Oval 9"/>
          <p:cNvSpPr>
            <a:spLocks/>
          </p:cNvSpPr>
          <p:nvPr/>
        </p:nvSpPr>
        <p:spPr bwMode="auto">
          <a:xfrm>
            <a:off x="8786019" y="1754982"/>
            <a:ext cx="205581" cy="186531"/>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grpSp>
        <p:nvGrpSpPr>
          <p:cNvPr id="18442" name="Group 10"/>
          <p:cNvGrpSpPr>
            <a:grpSpLocks/>
          </p:cNvGrpSpPr>
          <p:nvPr/>
        </p:nvGrpSpPr>
        <p:grpSpPr bwMode="auto">
          <a:xfrm>
            <a:off x="9478963" y="3665538"/>
            <a:ext cx="365125" cy="364332"/>
            <a:chOff x="0" y="0"/>
            <a:chExt cx="730004" cy="730004"/>
          </a:xfrm>
        </p:grpSpPr>
        <p:sp>
          <p:nvSpPr>
            <p:cNvPr id="18443" name="AutoShape 11" descr="image1.png"/>
            <p:cNvSpPr>
              <a:spLocks/>
            </p:cNvSpPr>
            <p:nvPr/>
          </p:nvSpPr>
          <p:spPr bwMode="auto">
            <a:xfrm>
              <a:off x="0" y="0"/>
              <a:ext cx="730004" cy="73000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10800"/>
                  </a:moveTo>
                  <a:lnTo>
                    <a:pt x="10800" y="21600"/>
                  </a:lnTo>
                  <a:lnTo>
                    <a:pt x="21600" y="10800"/>
                  </a:lnTo>
                  <a:lnTo>
                    <a:pt x="10800" y="0"/>
                  </a:lnTo>
                  <a:close/>
                </a:path>
              </a:pathLst>
            </a:custGeom>
            <a:blipFill dpi="0" rotWithShape="0">
              <a:blip r:embed="rId3"/>
              <a:srcRect/>
              <a:tile tx="0" ty="0" sx="100000" sy="100000" flip="none" algn="tl"/>
            </a:blip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18444" name="Rectangle 12"/>
            <p:cNvSpPr>
              <a:spLocks/>
            </p:cNvSpPr>
            <p:nvPr/>
          </p:nvSpPr>
          <p:spPr bwMode="auto">
            <a:xfrm>
              <a:off x="140823" y="159439"/>
              <a:ext cx="448357" cy="41112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spAutoFit/>
            </a:bodyPr>
            <a:lstStyle/>
            <a:p>
              <a:r>
                <a:rPr lang="it-IT" altLang="it-IT" sz="1000" b="1">
                  <a:solidFill>
                    <a:srgbClr val="FFFFFF"/>
                  </a:solidFill>
                </a:rPr>
                <a:t>C</a:t>
              </a:r>
            </a:p>
          </p:txBody>
        </p:sp>
      </p:grpSp>
      <p:sp>
        <p:nvSpPr>
          <p:cNvPr id="18445" name="Oval 13"/>
          <p:cNvSpPr>
            <a:spLocks/>
          </p:cNvSpPr>
          <p:nvPr/>
        </p:nvSpPr>
        <p:spPr bwMode="auto">
          <a:xfrm>
            <a:off x="10263188" y="1142207"/>
            <a:ext cx="204788" cy="186531"/>
          </a:xfrm>
          <a:prstGeom prst="ellipse">
            <a:avLst/>
          </a:prstGeom>
          <a:solidFill>
            <a:srgbClr val="3366FF"/>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18446" name="Oval 14"/>
          <p:cNvSpPr>
            <a:spLocks/>
          </p:cNvSpPr>
          <p:nvPr/>
        </p:nvSpPr>
        <p:spPr bwMode="auto">
          <a:xfrm>
            <a:off x="9984582" y="1392238"/>
            <a:ext cx="204788" cy="186532"/>
          </a:xfrm>
          <a:prstGeom prst="ellipse">
            <a:avLst/>
          </a:prstGeom>
          <a:solidFill>
            <a:srgbClr val="3366FF"/>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18447" name="Oval 15"/>
          <p:cNvSpPr>
            <a:spLocks/>
          </p:cNvSpPr>
          <p:nvPr/>
        </p:nvSpPr>
        <p:spPr bwMode="auto">
          <a:xfrm>
            <a:off x="10759282" y="2620169"/>
            <a:ext cx="204788" cy="186531"/>
          </a:xfrm>
          <a:prstGeom prst="ellipse">
            <a:avLst/>
          </a:prstGeom>
          <a:solidFill>
            <a:srgbClr val="3366FF"/>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18448" name="Line 16"/>
          <p:cNvSpPr>
            <a:spLocks noChangeShapeType="1"/>
          </p:cNvSpPr>
          <p:nvPr/>
        </p:nvSpPr>
        <p:spPr bwMode="auto">
          <a:xfrm flipH="1">
            <a:off x="8990807" y="1578769"/>
            <a:ext cx="308769" cy="1620838"/>
          </a:xfrm>
          <a:prstGeom prst="line">
            <a:avLst/>
          </a:prstGeom>
          <a:noFill/>
          <a:ln w="5715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18449" name="Oval 17"/>
          <p:cNvSpPr>
            <a:spLocks/>
          </p:cNvSpPr>
          <p:nvPr/>
        </p:nvSpPr>
        <p:spPr bwMode="auto">
          <a:xfrm>
            <a:off x="7584282" y="2215357"/>
            <a:ext cx="204788" cy="186531"/>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18450" name="Oval 18"/>
          <p:cNvSpPr>
            <a:spLocks/>
          </p:cNvSpPr>
          <p:nvPr/>
        </p:nvSpPr>
        <p:spPr bwMode="auto">
          <a:xfrm>
            <a:off x="8102600" y="3200400"/>
            <a:ext cx="205582" cy="185738"/>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18451" name="Oval 19"/>
          <p:cNvSpPr>
            <a:spLocks/>
          </p:cNvSpPr>
          <p:nvPr/>
        </p:nvSpPr>
        <p:spPr bwMode="auto">
          <a:xfrm>
            <a:off x="8683625" y="1197769"/>
            <a:ext cx="204788" cy="186531"/>
          </a:xfrm>
          <a:prstGeom prst="ellipse">
            <a:avLst/>
          </a:prstGeom>
          <a:solidFill>
            <a:srgbClr val="3366FF"/>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18452" name="Oval 20"/>
          <p:cNvSpPr>
            <a:spLocks/>
          </p:cNvSpPr>
          <p:nvPr/>
        </p:nvSpPr>
        <p:spPr bwMode="auto">
          <a:xfrm>
            <a:off x="8991600" y="1529557"/>
            <a:ext cx="204788" cy="186531"/>
          </a:xfrm>
          <a:prstGeom prst="ellipse">
            <a:avLst/>
          </a:prstGeom>
          <a:solidFill>
            <a:srgbClr val="3366FF"/>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18453" name="Oval 21"/>
          <p:cNvSpPr>
            <a:spLocks/>
          </p:cNvSpPr>
          <p:nvPr/>
        </p:nvSpPr>
        <p:spPr bwMode="auto">
          <a:xfrm>
            <a:off x="8505032" y="2620169"/>
            <a:ext cx="204788" cy="186531"/>
          </a:xfrm>
          <a:prstGeom prst="ellipse">
            <a:avLst/>
          </a:prstGeom>
          <a:solidFill>
            <a:srgbClr val="3366FF"/>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grpSp>
        <p:nvGrpSpPr>
          <p:cNvPr id="18454" name="Group 22"/>
          <p:cNvGrpSpPr>
            <a:grpSpLocks/>
          </p:cNvGrpSpPr>
          <p:nvPr/>
        </p:nvGrpSpPr>
        <p:grpSpPr bwMode="auto">
          <a:xfrm>
            <a:off x="9718675" y="4391819"/>
            <a:ext cx="124619" cy="137319"/>
            <a:chOff x="-2" y="-1"/>
            <a:chExt cx="248375" cy="275880"/>
          </a:xfrm>
        </p:grpSpPr>
        <p:pic>
          <p:nvPicPr>
            <p:cNvPr id="18455" name="Picture 23" descr="image1.tif"/>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 y="-1"/>
              <a:ext cx="248375" cy="27588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8456" name="Picture 24" descr="image1.jpe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6965" y="83009"/>
              <a:ext cx="94235" cy="10960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18457" name="Group 25"/>
          <p:cNvGrpSpPr>
            <a:grpSpLocks/>
          </p:cNvGrpSpPr>
          <p:nvPr/>
        </p:nvGrpSpPr>
        <p:grpSpPr bwMode="auto">
          <a:xfrm>
            <a:off x="9499600" y="4322763"/>
            <a:ext cx="124619" cy="138113"/>
            <a:chOff x="-2" y="-2"/>
            <a:chExt cx="248375" cy="275882"/>
          </a:xfrm>
        </p:grpSpPr>
        <p:pic>
          <p:nvPicPr>
            <p:cNvPr id="18458" name="Picture 26" descr="image1.tif"/>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 y="-2"/>
              <a:ext cx="248375" cy="27588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8459" name="Picture 27" descr="image1.jpe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6965" y="83010"/>
              <a:ext cx="94235" cy="10960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18460" name="Group 28"/>
          <p:cNvGrpSpPr>
            <a:grpSpLocks/>
          </p:cNvGrpSpPr>
          <p:nvPr/>
        </p:nvGrpSpPr>
        <p:grpSpPr bwMode="auto">
          <a:xfrm>
            <a:off x="9675019" y="3527425"/>
            <a:ext cx="124619" cy="138113"/>
            <a:chOff x="-2" y="-2"/>
            <a:chExt cx="248376" cy="275882"/>
          </a:xfrm>
        </p:grpSpPr>
        <p:pic>
          <p:nvPicPr>
            <p:cNvPr id="18461" name="Picture 29" descr="image1.tif"/>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 y="-2"/>
              <a:ext cx="248376" cy="27588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8462" name="Picture 30" descr="image1.jpe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6965" y="83010"/>
              <a:ext cx="94236" cy="10960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18463" name="Group 31"/>
          <p:cNvGrpSpPr>
            <a:grpSpLocks/>
          </p:cNvGrpSpPr>
          <p:nvPr/>
        </p:nvGrpSpPr>
        <p:grpSpPr bwMode="auto">
          <a:xfrm>
            <a:off x="9782175" y="4019550"/>
            <a:ext cx="123825" cy="138113"/>
            <a:chOff x="-2" y="-1"/>
            <a:chExt cx="248375" cy="275880"/>
          </a:xfrm>
        </p:grpSpPr>
        <p:pic>
          <p:nvPicPr>
            <p:cNvPr id="18464" name="Picture 32" descr="image1.tif"/>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 y="-1"/>
              <a:ext cx="248375" cy="27588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8465" name="Picture 33" descr="image1.jpe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6965" y="83009"/>
              <a:ext cx="94235" cy="10960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18466" name="Group 34"/>
          <p:cNvGrpSpPr>
            <a:grpSpLocks/>
          </p:cNvGrpSpPr>
          <p:nvPr/>
        </p:nvGrpSpPr>
        <p:grpSpPr bwMode="auto">
          <a:xfrm>
            <a:off x="9476582" y="4088607"/>
            <a:ext cx="123825" cy="137319"/>
            <a:chOff x="-2" y="-1"/>
            <a:chExt cx="248376" cy="275880"/>
          </a:xfrm>
        </p:grpSpPr>
        <p:pic>
          <p:nvPicPr>
            <p:cNvPr id="18467" name="Picture 35" descr="image1.tif"/>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 y="-1"/>
              <a:ext cx="248376" cy="27588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8468" name="Picture 36" descr="image1.jpe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6965" y="83009"/>
              <a:ext cx="94236" cy="10960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18469" name="Group 37"/>
          <p:cNvGrpSpPr>
            <a:grpSpLocks/>
          </p:cNvGrpSpPr>
          <p:nvPr/>
        </p:nvGrpSpPr>
        <p:grpSpPr bwMode="auto">
          <a:xfrm>
            <a:off x="9652000" y="4184650"/>
            <a:ext cx="123825" cy="138113"/>
            <a:chOff x="-2" y="-2"/>
            <a:chExt cx="248375" cy="275882"/>
          </a:xfrm>
        </p:grpSpPr>
        <p:pic>
          <p:nvPicPr>
            <p:cNvPr id="18470" name="Picture 38" descr="image1.tif"/>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 y="-2"/>
              <a:ext cx="248375" cy="27588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8471" name="Picture 39" descr="image1.jpe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6965" y="83010"/>
              <a:ext cx="94235" cy="10960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
        <p:nvSpPr>
          <p:cNvPr id="18472" name="Line 40"/>
          <p:cNvSpPr>
            <a:spLocks noChangeShapeType="1"/>
          </p:cNvSpPr>
          <p:nvPr/>
        </p:nvSpPr>
        <p:spPr bwMode="auto">
          <a:xfrm flipV="1">
            <a:off x="9882188" y="3098007"/>
            <a:ext cx="1204119" cy="492125"/>
          </a:xfrm>
          <a:prstGeom prst="line">
            <a:avLst/>
          </a:prstGeom>
          <a:noFill/>
          <a:ln w="381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18473" name="Rectangle 41"/>
          <p:cNvSpPr>
            <a:spLocks/>
          </p:cNvSpPr>
          <p:nvPr/>
        </p:nvSpPr>
        <p:spPr bwMode="auto">
          <a:xfrm>
            <a:off x="354807" y="1074053"/>
            <a:ext cx="7043738" cy="50988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spAutoFit/>
          </a:bodyPr>
          <a:lstStyle/>
          <a:p>
            <a:pPr algn="l"/>
            <a:r>
              <a:rPr lang="it-IT" altLang="it-IT" sz="2000">
                <a:latin typeface="Helvetica Light" charset="0"/>
                <a:ea typeface="Helvetica Light" charset="0"/>
                <a:cs typeface="Helvetica Light" charset="0"/>
                <a:sym typeface="Helvetica Light" charset="0"/>
              </a:rPr>
              <a:t>3v3 su un lato</a:t>
            </a:r>
          </a:p>
          <a:p>
            <a:pPr algn="l"/>
            <a:endParaRPr lang="it-IT" altLang="it-IT" sz="2000">
              <a:latin typeface="Helvetica Light" charset="0"/>
              <a:ea typeface="Helvetica Light" charset="0"/>
              <a:cs typeface="Helvetica Light" charset="0"/>
              <a:sym typeface="Helvetica Light" charset="0"/>
            </a:endParaRPr>
          </a:p>
          <a:p>
            <a:pPr algn="l"/>
            <a:r>
              <a:rPr lang="it-IT" altLang="it-IT" sz="1600">
                <a:latin typeface="Helvetica Light" charset="0"/>
                <a:ea typeface="Helvetica Light" charset="0"/>
                <a:cs typeface="Helvetica Light" charset="0"/>
                <a:sym typeface="Helvetica Light" charset="0"/>
              </a:rPr>
              <a:t>L’allenatore o un altro giocatore cominciano il gioco con un passaggio su un lato e parte il 3v3.</a:t>
            </a:r>
          </a:p>
          <a:p>
            <a:pPr algn="l"/>
            <a:endParaRPr lang="it-IT" altLang="it-IT" sz="1600">
              <a:latin typeface="Helvetica Light" charset="0"/>
              <a:ea typeface="Helvetica Light" charset="0"/>
              <a:cs typeface="Helvetica Light" charset="0"/>
              <a:sym typeface="Helvetica Light" charset="0"/>
            </a:endParaRPr>
          </a:p>
          <a:p>
            <a:pPr algn="l"/>
            <a:r>
              <a:rPr lang="it-IT" altLang="it-IT" sz="1600">
                <a:latin typeface="Helvetica Light" charset="0"/>
                <a:ea typeface="Helvetica Light" charset="0"/>
                <a:cs typeface="Helvetica Light" charset="0"/>
                <a:sym typeface="Helvetica Light" charset="0"/>
              </a:rPr>
              <a:t>Importanti i vari concetti tattici che si vogliono allenare ad esempio attaccare in ampiezza e in profondità, e per i difensori marcatura a zona o a uomo.</a:t>
            </a:r>
          </a:p>
          <a:p>
            <a:pPr algn="l"/>
            <a:endParaRPr lang="it-IT" altLang="it-IT" sz="1600">
              <a:latin typeface="Helvetica Light" charset="0"/>
              <a:ea typeface="Helvetica Light" charset="0"/>
              <a:cs typeface="Helvetica Light" charset="0"/>
              <a:sym typeface="Helvetica Light" charset="0"/>
            </a:endParaRPr>
          </a:p>
          <a:p>
            <a:pPr algn="l"/>
            <a:r>
              <a:rPr lang="it-IT" altLang="it-IT" sz="1600">
                <a:latin typeface="Helvetica Light" charset="0"/>
                <a:ea typeface="Helvetica Light" charset="0"/>
                <a:cs typeface="Helvetica Light" charset="0"/>
                <a:sym typeface="Helvetica Light" charset="0"/>
              </a:rPr>
              <a:t>Dare un obiettivo alla difesa se recupera la palla, come ad esempio uscire con palla controllata da una determinata zona, fare un certo numero di passaggi, uscire dal lato opposto all’attacco ecc.</a:t>
            </a:r>
          </a:p>
          <a:p>
            <a:pPr algn="l"/>
            <a:endParaRPr lang="it-IT" altLang="it-IT" sz="1600">
              <a:latin typeface="Helvetica Light" charset="0"/>
              <a:ea typeface="Helvetica Light" charset="0"/>
              <a:cs typeface="Helvetica Light" charset="0"/>
              <a:sym typeface="Helvetica Light" charset="0"/>
            </a:endParaRPr>
          </a:p>
          <a:p>
            <a:pPr algn="l"/>
            <a:r>
              <a:rPr lang="it-IT" altLang="it-IT" sz="1600">
                <a:latin typeface="Helvetica Light" charset="0"/>
                <a:ea typeface="Helvetica Light" charset="0"/>
                <a:cs typeface="Helvetica Light" charset="0"/>
                <a:sym typeface="Helvetica Light" charset="0"/>
              </a:rPr>
              <a:t>Varianti:</a:t>
            </a:r>
          </a:p>
          <a:p>
            <a:pPr algn="l"/>
            <a:r>
              <a:rPr lang="it-IT" altLang="it-IT" sz="1600">
                <a:latin typeface="Helvetica Light" charset="0"/>
                <a:ea typeface="Helvetica Light" charset="0"/>
                <a:cs typeface="Helvetica Light" charset="0"/>
                <a:sym typeface="Helvetica Light" charset="0"/>
              </a:rPr>
              <a:t>Cambiare le posizioni di partenza degli attaccanti e dei difensori a seconda dei propri obiettivi tattici.</a:t>
            </a:r>
          </a:p>
          <a:p>
            <a:pPr algn="l"/>
            <a:endParaRPr lang="it-IT" altLang="it-IT" sz="1600">
              <a:latin typeface="Helvetica Light" charset="0"/>
              <a:ea typeface="Helvetica Light" charset="0"/>
              <a:cs typeface="Helvetica Light" charset="0"/>
              <a:sym typeface="Helvetica Light" charset="0"/>
            </a:endParaRPr>
          </a:p>
          <a:p>
            <a:pPr algn="l"/>
            <a:r>
              <a:rPr lang="it-IT" altLang="it-IT" sz="1600">
                <a:latin typeface="Helvetica Light" charset="0"/>
                <a:ea typeface="Helvetica Light" charset="0"/>
                <a:cs typeface="Helvetica Light" charset="0"/>
                <a:sym typeface="Helvetica Light" charset="0"/>
              </a:rPr>
              <a:t>Lavorando in questi settori si può allenare anche queste situazioni:</a:t>
            </a:r>
          </a:p>
          <a:p>
            <a:pPr algn="l"/>
            <a:r>
              <a:rPr lang="it-IT" altLang="it-IT" sz="1600">
                <a:latin typeface="Helvetica Light" charset="0"/>
                <a:ea typeface="Helvetica Light" charset="0"/>
                <a:cs typeface="Helvetica Light" charset="0"/>
                <a:sym typeface="Helvetica Light" charset="0"/>
              </a:rPr>
              <a:t>3v1, 3v2, 4v3, 4v4.</a:t>
            </a:r>
          </a:p>
          <a:p>
            <a:pPr algn="l"/>
            <a:r>
              <a:rPr lang="it-IT" altLang="it-IT" sz="1600">
                <a:latin typeface="Helvetica Light" charset="0"/>
                <a:ea typeface="Helvetica Light" charset="0"/>
                <a:cs typeface="Helvetica Light" charset="0"/>
                <a:sym typeface="Helvetica Light" charset="0"/>
              </a:rPr>
              <a:t>Ed anche situazioni dove gli attaccanti sono in inferiorità numerica come:</a:t>
            </a:r>
          </a:p>
          <a:p>
            <a:pPr algn="l"/>
            <a:r>
              <a:rPr lang="it-IT" altLang="it-IT" sz="1600">
                <a:latin typeface="Helvetica Light" charset="0"/>
                <a:ea typeface="Helvetica Light" charset="0"/>
                <a:cs typeface="Helvetica Light" charset="0"/>
                <a:sym typeface="Helvetica Light" charset="0"/>
              </a:rPr>
              <a:t>2v3 e 3v4</a:t>
            </a:r>
          </a:p>
        </p:txBody>
      </p:sp>
      <p:grpSp>
        <p:nvGrpSpPr>
          <p:cNvPr id="18474" name="Group 42"/>
          <p:cNvGrpSpPr>
            <a:grpSpLocks/>
          </p:cNvGrpSpPr>
          <p:nvPr/>
        </p:nvGrpSpPr>
        <p:grpSpPr bwMode="auto">
          <a:xfrm>
            <a:off x="392113" y="6448426"/>
            <a:ext cx="406161" cy="146194"/>
            <a:chOff x="0" y="0"/>
            <a:chExt cx="812358" cy="291489"/>
          </a:xfrm>
        </p:grpSpPr>
        <p:sp>
          <p:nvSpPr>
            <p:cNvPr id="18475" name="Rectangle 43"/>
            <p:cNvSpPr>
              <a:spLocks/>
            </p:cNvSpPr>
            <p:nvPr/>
          </p:nvSpPr>
          <p:spPr bwMode="auto">
            <a:xfrm>
              <a:off x="174976" y="0"/>
              <a:ext cx="637382" cy="29148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2860" rIns="22860">
              <a:spAutoFit/>
            </a:bodyPr>
            <a:lstStyle>
              <a:lvl1pPr>
                <a:defRPr sz="5000">
                  <a:solidFill>
                    <a:srgbClr val="000000"/>
                  </a:solidFill>
                  <a:latin typeface="Helvetica" charset="0"/>
                  <a:ea typeface="Helvetica" charset="0"/>
                  <a:cs typeface="Helvetica" charset="0"/>
                  <a:sym typeface="Helvetica" charset="0"/>
                </a:defRPr>
              </a:lvl1pPr>
              <a:lvl2pPr>
                <a:defRPr sz="5000">
                  <a:solidFill>
                    <a:srgbClr val="000000"/>
                  </a:solidFill>
                  <a:latin typeface="Helvetica" charset="0"/>
                  <a:ea typeface="Helvetica" charset="0"/>
                  <a:cs typeface="Helvetica" charset="0"/>
                  <a:sym typeface="Helvetica" charset="0"/>
                </a:defRPr>
              </a:lvl2pPr>
              <a:lvl3pPr>
                <a:defRPr sz="5000">
                  <a:solidFill>
                    <a:srgbClr val="000000"/>
                  </a:solidFill>
                  <a:latin typeface="Helvetica" charset="0"/>
                  <a:ea typeface="Helvetica" charset="0"/>
                  <a:cs typeface="Helvetica" charset="0"/>
                  <a:sym typeface="Helvetica" charset="0"/>
                </a:defRPr>
              </a:lvl3pPr>
              <a:lvl4pPr>
                <a:defRPr sz="5000">
                  <a:solidFill>
                    <a:srgbClr val="000000"/>
                  </a:solidFill>
                  <a:latin typeface="Helvetica" charset="0"/>
                  <a:ea typeface="Helvetica" charset="0"/>
                  <a:cs typeface="Helvetica" charset="0"/>
                  <a:sym typeface="Helvetica" charset="0"/>
                </a:defRPr>
              </a:lvl4pPr>
              <a:lvl5pPr>
                <a:defRPr sz="5000">
                  <a:solidFill>
                    <a:srgbClr val="000000"/>
                  </a:solidFill>
                  <a:latin typeface="Helvetica" charset="0"/>
                  <a:ea typeface="Helvetica" charset="0"/>
                  <a:cs typeface="Helvetica" charset="0"/>
                  <a:sym typeface="Helvetica" charset="0"/>
                </a:defRPr>
              </a:lvl5pPr>
              <a:lvl6pPr marL="4572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6pPr>
              <a:lvl7pPr marL="9144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7pPr>
              <a:lvl8pPr marL="13716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8pPr>
              <a:lvl9pPr marL="18288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9pPr>
            </a:lstStyle>
            <a:p>
              <a:pPr defTabSz="457200"/>
              <a:r>
                <a:rPr lang="it-IT" altLang="it-IT" sz="350">
                  <a:latin typeface="Calibri" charset="0"/>
                  <a:ea typeface="Calibri" charset="0"/>
                  <a:cs typeface="Calibri" charset="0"/>
                  <a:sym typeface="Calibri" charset="0"/>
                </a:rPr>
                <a:t>Stefano Angius</a:t>
              </a:r>
            </a:p>
          </p:txBody>
        </p:sp>
        <p:pic>
          <p:nvPicPr>
            <p:cNvPr id="18476" name="Picture 44" descr="pasted-image.tiff"/>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13754"/>
              <a:ext cx="178232" cy="1782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Tree>
    <p:extLst>
      <p:ext uri="{BB962C8B-B14F-4D97-AF65-F5344CB8AC3E}">
        <p14:creationId xmlns:p14="http://schemas.microsoft.com/office/powerpoint/2010/main" val="617718084"/>
      </p:ext>
    </p:extLst>
  </p:cSld>
  <p:clrMapOvr>
    <a:masterClrMapping/>
  </p:clrMapOvr>
  <p:transition spd="med"/>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5" name="Picture 1" descr="PC Area.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486650" y="242888"/>
            <a:ext cx="4320382" cy="304720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6146" name="Rectangle 2"/>
          <p:cNvSpPr>
            <a:spLocks/>
          </p:cNvSpPr>
          <p:nvPr/>
        </p:nvSpPr>
        <p:spPr bwMode="auto">
          <a:xfrm>
            <a:off x="335757" y="152400"/>
            <a:ext cx="6273799" cy="329320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22860" rIns="22860">
            <a:spAutoFit/>
          </a:bodyPr>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r>
              <a:rPr lang="it-IT" altLang="it-IT" sz="1200" dirty="0"/>
              <a:t>“</a:t>
            </a:r>
            <a:r>
              <a:rPr lang="it-IT" altLang="it-IT" sz="2000" dirty="0" err="1"/>
              <a:t>German</a:t>
            </a:r>
            <a:r>
              <a:rPr lang="it-IT" altLang="it-IT" sz="2000" dirty="0"/>
              <a:t> </a:t>
            </a:r>
            <a:r>
              <a:rPr lang="it-IT" altLang="it-IT" sz="2000" dirty="0" err="1"/>
              <a:t>Square</a:t>
            </a:r>
            <a:r>
              <a:rPr lang="it-IT" altLang="it-IT" sz="2000" dirty="0"/>
              <a:t>”</a:t>
            </a:r>
          </a:p>
          <a:p>
            <a:pPr algn="l"/>
            <a:r>
              <a:rPr lang="it-IT" altLang="it-IT" sz="2000" dirty="0" err="1"/>
              <a:t>Description</a:t>
            </a:r>
            <a:endParaRPr lang="it-IT" altLang="it-IT" sz="2000" dirty="0"/>
          </a:p>
          <a:p>
            <a:pPr algn="l"/>
            <a:r>
              <a:rPr lang="it-IT" altLang="it-IT" sz="2800" dirty="0"/>
              <a:t>Pass the </a:t>
            </a:r>
            <a:r>
              <a:rPr lang="it-IT" altLang="it-IT" sz="2800" dirty="0" err="1"/>
              <a:t>ball</a:t>
            </a:r>
            <a:r>
              <a:rPr lang="it-IT" altLang="it-IT" sz="2800" dirty="0"/>
              <a:t> </a:t>
            </a:r>
            <a:r>
              <a:rPr lang="it-IT" altLang="it-IT" sz="2800" dirty="0" err="1"/>
              <a:t>only</a:t>
            </a:r>
            <a:r>
              <a:rPr lang="it-IT" altLang="it-IT" sz="2800" dirty="0"/>
              <a:t> with the </a:t>
            </a:r>
            <a:r>
              <a:rPr lang="it-IT" altLang="it-IT" sz="2800" dirty="0" err="1"/>
              <a:t>near</a:t>
            </a:r>
            <a:r>
              <a:rPr lang="it-IT" altLang="it-IT" sz="2800" dirty="0"/>
              <a:t> player</a:t>
            </a:r>
          </a:p>
          <a:p>
            <a:pPr algn="l"/>
            <a:endParaRPr lang="it-IT" altLang="it-IT" sz="2000" dirty="0"/>
          </a:p>
          <a:p>
            <a:pPr algn="l"/>
            <a:r>
              <a:rPr lang="it-IT" altLang="it-IT" sz="2400" dirty="0"/>
              <a:t>Development:</a:t>
            </a:r>
          </a:p>
          <a:p>
            <a:pPr algn="l">
              <a:buSzPct val="100000"/>
              <a:buFontTx/>
              <a:buChar char="-"/>
            </a:pPr>
            <a:r>
              <a:rPr lang="it-IT" altLang="it-IT" sz="2400" dirty="0"/>
              <a:t>Free pass</a:t>
            </a:r>
          </a:p>
          <a:p>
            <a:pPr algn="l">
              <a:buSzPct val="100000"/>
              <a:buFontTx/>
              <a:buChar char="-"/>
            </a:pPr>
            <a:r>
              <a:rPr lang="it-IT" altLang="it-IT" sz="2400" dirty="0" err="1"/>
              <a:t>Push</a:t>
            </a:r>
            <a:r>
              <a:rPr lang="it-IT" altLang="it-IT" sz="2400" dirty="0"/>
              <a:t> pass</a:t>
            </a:r>
          </a:p>
          <a:p>
            <a:pPr algn="l">
              <a:buSzPct val="100000"/>
              <a:buFontTx/>
              <a:buChar char="-"/>
            </a:pPr>
            <a:r>
              <a:rPr lang="it-IT" altLang="it-IT" sz="2400" dirty="0" err="1"/>
              <a:t>Fake</a:t>
            </a:r>
            <a:r>
              <a:rPr lang="it-IT" altLang="it-IT" sz="2400" dirty="0"/>
              <a:t> pass</a:t>
            </a:r>
          </a:p>
          <a:p>
            <a:pPr algn="l">
              <a:buSzPct val="100000"/>
              <a:buFontTx/>
              <a:buChar char="-"/>
            </a:pPr>
            <a:r>
              <a:rPr lang="it-IT" altLang="it-IT" sz="2400" dirty="0" err="1"/>
              <a:t>Slap</a:t>
            </a:r>
            <a:r>
              <a:rPr lang="it-IT" altLang="it-IT" sz="2400" dirty="0"/>
              <a:t> pass</a:t>
            </a:r>
          </a:p>
        </p:txBody>
      </p:sp>
      <p:sp>
        <p:nvSpPr>
          <p:cNvPr id="6147" name="AutoShape 3"/>
          <p:cNvSpPr>
            <a:spLocks/>
          </p:cNvSpPr>
          <p:nvPr/>
        </p:nvSpPr>
        <p:spPr bwMode="auto">
          <a:xfrm>
            <a:off x="9120188" y="2240757"/>
            <a:ext cx="45244" cy="50800"/>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6148" name="AutoShape 4"/>
          <p:cNvSpPr>
            <a:spLocks/>
          </p:cNvSpPr>
          <p:nvPr/>
        </p:nvSpPr>
        <p:spPr bwMode="auto">
          <a:xfrm>
            <a:off x="9120188" y="2924969"/>
            <a:ext cx="45244" cy="50800"/>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6149" name="AutoShape 5"/>
          <p:cNvSpPr>
            <a:spLocks/>
          </p:cNvSpPr>
          <p:nvPr/>
        </p:nvSpPr>
        <p:spPr bwMode="auto">
          <a:xfrm>
            <a:off x="10056813" y="2960688"/>
            <a:ext cx="45244" cy="50800"/>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6150" name="AutoShape 6"/>
          <p:cNvSpPr>
            <a:spLocks/>
          </p:cNvSpPr>
          <p:nvPr/>
        </p:nvSpPr>
        <p:spPr bwMode="auto">
          <a:xfrm>
            <a:off x="10056813" y="2240757"/>
            <a:ext cx="45244" cy="50800"/>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6151" name="AutoShape 7"/>
          <p:cNvSpPr>
            <a:spLocks/>
          </p:cNvSpPr>
          <p:nvPr/>
        </p:nvSpPr>
        <p:spPr bwMode="auto">
          <a:xfrm>
            <a:off x="9588500" y="2636838"/>
            <a:ext cx="45244" cy="50800"/>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6152" name="Oval 8"/>
          <p:cNvSpPr>
            <a:spLocks/>
          </p:cNvSpPr>
          <p:nvPr/>
        </p:nvSpPr>
        <p:spPr bwMode="auto">
          <a:xfrm>
            <a:off x="9840119" y="2312988"/>
            <a:ext cx="61119" cy="61119"/>
          </a:xfrm>
          <a:prstGeom prst="ellipse">
            <a:avLst/>
          </a:prstGeom>
          <a:solidFill>
            <a:srgbClr val="0000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6153" name="Oval 9"/>
          <p:cNvSpPr>
            <a:spLocks/>
          </p:cNvSpPr>
          <p:nvPr/>
        </p:nvSpPr>
        <p:spPr bwMode="auto">
          <a:xfrm>
            <a:off x="9192419" y="2312988"/>
            <a:ext cx="61119" cy="61119"/>
          </a:xfrm>
          <a:prstGeom prst="ellipse">
            <a:avLst/>
          </a:prstGeom>
          <a:solidFill>
            <a:srgbClr val="0000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6154" name="Oval 10"/>
          <p:cNvSpPr>
            <a:spLocks/>
          </p:cNvSpPr>
          <p:nvPr/>
        </p:nvSpPr>
        <p:spPr bwMode="auto">
          <a:xfrm>
            <a:off x="9660732" y="2889250"/>
            <a:ext cx="61119" cy="61119"/>
          </a:xfrm>
          <a:prstGeom prst="ellipse">
            <a:avLst/>
          </a:prstGeom>
          <a:solidFill>
            <a:srgbClr val="0000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6155" name="Oval 11"/>
          <p:cNvSpPr>
            <a:spLocks/>
          </p:cNvSpPr>
          <p:nvPr/>
        </p:nvSpPr>
        <p:spPr bwMode="auto">
          <a:xfrm>
            <a:off x="9192419" y="2420938"/>
            <a:ext cx="31750" cy="31750"/>
          </a:xfrm>
          <a:prstGeom prst="ellipse">
            <a:avLst/>
          </a:prstGeom>
          <a:solidFill>
            <a:srgbClr val="FFFF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6156" name="Line 12"/>
          <p:cNvSpPr>
            <a:spLocks noChangeShapeType="1"/>
          </p:cNvSpPr>
          <p:nvPr/>
        </p:nvSpPr>
        <p:spPr bwMode="auto">
          <a:xfrm>
            <a:off x="9264650" y="2420938"/>
            <a:ext cx="539750" cy="0"/>
          </a:xfrm>
          <a:prstGeom prst="line">
            <a:avLst/>
          </a:prstGeom>
          <a:noFill/>
          <a:ln w="25400" cap="flat" cmpd="sng">
            <a:solidFill>
              <a:srgbClr val="000000"/>
            </a:solidFill>
            <a:prstDash val="solid"/>
            <a:round/>
            <a:headEnd type="none" w="med" len="med"/>
            <a:tailEnd type="triangle" w="med" len="med"/>
          </a:ln>
          <a:effectLst>
            <a:outerShdw blurRad="38100" dist="25400" dir="5400000" algn="ctr" rotWithShape="0">
              <a:srgbClr val="808080">
                <a:alpha val="50000"/>
              </a:srgbClr>
            </a:outerShdw>
          </a:effectLst>
          <a:extLst>
            <a:ext uri="{909E8E84-426E-40DD-AFC4-6F175D3DCCD1}">
              <a14:hiddenFill xmlns:a14="http://schemas.microsoft.com/office/drawing/2010/main">
                <a:noFill/>
              </a14:hiddenFill>
            </a:ext>
          </a:extLst>
        </p:spPr>
        <p:txBody>
          <a:bodyPr lIns="22860" rIns="22860"/>
          <a:lstStyle/>
          <a:p>
            <a:endParaRPr lang="it-IT" altLang="it-IT" sz="900"/>
          </a:p>
        </p:txBody>
      </p:sp>
      <p:sp>
        <p:nvSpPr>
          <p:cNvPr id="6157" name="Line 13"/>
          <p:cNvSpPr>
            <a:spLocks noChangeShapeType="1"/>
          </p:cNvSpPr>
          <p:nvPr/>
        </p:nvSpPr>
        <p:spPr bwMode="auto">
          <a:xfrm flipH="1">
            <a:off x="9192419" y="2924969"/>
            <a:ext cx="396081" cy="0"/>
          </a:xfrm>
          <a:prstGeom prst="line">
            <a:avLst/>
          </a:prstGeom>
          <a:noFill/>
          <a:ln w="25400" cap="flat" cmpd="sng">
            <a:solidFill>
              <a:srgbClr val="000000"/>
            </a:solidFill>
            <a:prstDash val="dot"/>
            <a:round/>
            <a:headEnd type="none" w="med" len="med"/>
            <a:tailEnd type="triangle" w="med" len="med"/>
          </a:ln>
          <a:effectLst>
            <a:outerShdw blurRad="38100" dist="25400" dir="5400000" algn="ctr" rotWithShape="0">
              <a:srgbClr val="808080">
                <a:alpha val="50000"/>
              </a:srgbClr>
            </a:outerShdw>
          </a:effectLst>
          <a:extLst>
            <a:ext uri="{909E8E84-426E-40DD-AFC4-6F175D3DCCD1}">
              <a14:hiddenFill xmlns:a14="http://schemas.microsoft.com/office/drawing/2010/main">
                <a:noFill/>
              </a14:hiddenFill>
            </a:ext>
          </a:extLst>
        </p:spPr>
        <p:txBody>
          <a:bodyPr lIns="22860" rIns="22860"/>
          <a:lstStyle/>
          <a:p>
            <a:endParaRPr lang="it-IT" altLang="it-IT" sz="900"/>
          </a:p>
        </p:txBody>
      </p:sp>
      <p:grpSp>
        <p:nvGrpSpPr>
          <p:cNvPr id="6158" name="Group 14"/>
          <p:cNvGrpSpPr>
            <a:grpSpLocks/>
          </p:cNvGrpSpPr>
          <p:nvPr/>
        </p:nvGrpSpPr>
        <p:grpSpPr bwMode="auto">
          <a:xfrm>
            <a:off x="392113" y="6448426"/>
            <a:ext cx="329254" cy="146194"/>
            <a:chOff x="0" y="0"/>
            <a:chExt cx="658253" cy="291489"/>
          </a:xfrm>
        </p:grpSpPr>
        <p:sp>
          <p:nvSpPr>
            <p:cNvPr id="6159" name="Rectangle 15"/>
            <p:cNvSpPr>
              <a:spLocks/>
            </p:cNvSpPr>
            <p:nvPr/>
          </p:nvSpPr>
          <p:spPr bwMode="auto">
            <a:xfrm>
              <a:off x="174974" y="0"/>
              <a:ext cx="483279" cy="29148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2860" rIns="22860">
              <a:spAutoFit/>
            </a:bodyPr>
            <a:lstStyle>
              <a:lvl1pPr>
                <a:defRPr sz="5000">
                  <a:solidFill>
                    <a:srgbClr val="000000"/>
                  </a:solidFill>
                  <a:latin typeface="Helvetica Light" charset="0"/>
                  <a:ea typeface="Helvetica Light" charset="0"/>
                  <a:cs typeface="Helvetica Light" charset="0"/>
                  <a:sym typeface="Helvetica Light" charset="0"/>
                </a:defRPr>
              </a:lvl1pPr>
              <a:lvl2pPr>
                <a:defRPr sz="5000">
                  <a:solidFill>
                    <a:srgbClr val="000000"/>
                  </a:solidFill>
                  <a:latin typeface="Helvetica Light" charset="0"/>
                  <a:ea typeface="Helvetica Light" charset="0"/>
                  <a:cs typeface="Helvetica Light" charset="0"/>
                  <a:sym typeface="Helvetica Light" charset="0"/>
                </a:defRPr>
              </a:lvl2pPr>
              <a:lvl3pPr>
                <a:defRPr sz="5000">
                  <a:solidFill>
                    <a:srgbClr val="000000"/>
                  </a:solidFill>
                  <a:latin typeface="Helvetica Light" charset="0"/>
                  <a:ea typeface="Helvetica Light" charset="0"/>
                  <a:cs typeface="Helvetica Light" charset="0"/>
                  <a:sym typeface="Helvetica Light" charset="0"/>
                </a:defRPr>
              </a:lvl3pPr>
              <a:lvl4pPr>
                <a:defRPr sz="5000">
                  <a:solidFill>
                    <a:srgbClr val="000000"/>
                  </a:solidFill>
                  <a:latin typeface="Helvetica Light" charset="0"/>
                  <a:ea typeface="Helvetica Light" charset="0"/>
                  <a:cs typeface="Helvetica Light" charset="0"/>
                  <a:sym typeface="Helvetica Light" charset="0"/>
                </a:defRPr>
              </a:lvl4pPr>
              <a:lvl5pPr>
                <a:defRPr sz="5000">
                  <a:solidFill>
                    <a:srgbClr val="000000"/>
                  </a:solidFill>
                  <a:latin typeface="Helvetica Light" charset="0"/>
                  <a:ea typeface="Helvetica Light" charset="0"/>
                  <a:cs typeface="Helvetica Light" charset="0"/>
                  <a:sym typeface="Helvetica Light" charset="0"/>
                </a:defRPr>
              </a:lvl5pPr>
              <a:lvl6pPr marL="457200" indent="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defTabSz="457200"/>
              <a:r>
                <a:rPr lang="it-IT" altLang="it-IT" sz="350">
                  <a:latin typeface="Calibri" charset="0"/>
                  <a:ea typeface="Calibri" charset="0"/>
                  <a:cs typeface="Calibri" charset="0"/>
                  <a:sym typeface="Calibri" charset="0"/>
                </a:rPr>
                <a:t>Elia Zorzan</a:t>
              </a:r>
            </a:p>
          </p:txBody>
        </p:sp>
        <p:pic>
          <p:nvPicPr>
            <p:cNvPr id="6160" name="Picture 16" descr="pasted-image.tif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3754"/>
              <a:ext cx="178232" cy="1782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Tree>
    <p:extLst>
      <p:ext uri="{BB962C8B-B14F-4D97-AF65-F5344CB8AC3E}">
        <p14:creationId xmlns:p14="http://schemas.microsoft.com/office/powerpoint/2010/main" val="1231486198"/>
      </p:ext>
    </p:extLst>
  </p:cSld>
  <p:clrMapOvr>
    <a:masterClrMapping/>
  </p:clrMapOvr>
  <p:transition spd="med">
    <p:dissolve/>
  </p:transition>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9" name="Picture 1" descr="PC Area.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486650" y="242888"/>
            <a:ext cx="4320382" cy="304720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7170" name="Rectangle 2"/>
          <p:cNvSpPr>
            <a:spLocks/>
          </p:cNvSpPr>
          <p:nvPr/>
        </p:nvSpPr>
        <p:spPr bwMode="auto">
          <a:xfrm>
            <a:off x="335757" y="152400"/>
            <a:ext cx="6840538" cy="526297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rIns="22860">
            <a:spAutoFit/>
          </a:bodyPr>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r>
              <a:rPr lang="it-IT" altLang="it-IT" sz="2400" dirty="0"/>
              <a:t>“Pass and </a:t>
            </a:r>
            <a:r>
              <a:rPr lang="it-IT" altLang="it-IT" sz="2400" dirty="0" err="1"/>
              <a:t>return</a:t>
            </a:r>
            <a:r>
              <a:rPr lang="it-IT" altLang="it-IT" sz="2400" dirty="0"/>
              <a:t>”</a:t>
            </a:r>
          </a:p>
          <a:p>
            <a:pPr algn="l"/>
            <a:r>
              <a:rPr lang="it-IT" altLang="it-IT" sz="2400" dirty="0" err="1"/>
              <a:t>Description</a:t>
            </a:r>
            <a:endParaRPr lang="it-IT" altLang="it-IT" sz="2400" dirty="0"/>
          </a:p>
          <a:p>
            <a:pPr algn="l"/>
            <a:r>
              <a:rPr lang="it-IT" altLang="it-IT" sz="2400" dirty="0"/>
              <a:t>Blue player pass the </a:t>
            </a:r>
            <a:r>
              <a:rPr lang="it-IT" altLang="it-IT" sz="2400" dirty="0" err="1"/>
              <a:t>ball</a:t>
            </a:r>
            <a:r>
              <a:rPr lang="it-IT" altLang="it-IT" sz="2400" dirty="0"/>
              <a:t> and </a:t>
            </a:r>
            <a:r>
              <a:rPr lang="it-IT" altLang="it-IT" sz="2400" dirty="0" err="1"/>
              <a:t>run</a:t>
            </a:r>
            <a:r>
              <a:rPr lang="it-IT" altLang="it-IT" sz="2400" dirty="0"/>
              <a:t> up to </a:t>
            </a:r>
            <a:r>
              <a:rPr lang="it-IT" altLang="it-IT" sz="2400" dirty="0" err="1"/>
              <a:t>yellow</a:t>
            </a:r>
            <a:r>
              <a:rPr lang="it-IT" altLang="it-IT" sz="2400" dirty="0"/>
              <a:t> player, </a:t>
            </a:r>
            <a:r>
              <a:rPr lang="it-IT" altLang="it-IT" sz="2400" dirty="0" err="1"/>
              <a:t>receives</a:t>
            </a:r>
            <a:r>
              <a:rPr lang="it-IT" altLang="it-IT" sz="2400" dirty="0"/>
              <a:t>  </a:t>
            </a:r>
            <a:r>
              <a:rPr lang="it-IT" altLang="it-IT" sz="2400" dirty="0" err="1"/>
              <a:t>return</a:t>
            </a:r>
            <a:r>
              <a:rPr lang="it-IT" altLang="it-IT" sz="2400" dirty="0"/>
              <a:t> pass and he do a </a:t>
            </a:r>
            <a:r>
              <a:rPr lang="it-IT" altLang="it-IT" sz="2400" dirty="0" err="1"/>
              <a:t>vertical</a:t>
            </a:r>
            <a:r>
              <a:rPr lang="it-IT" altLang="it-IT" sz="2400" dirty="0"/>
              <a:t> pass. Yellow player </a:t>
            </a:r>
            <a:r>
              <a:rPr lang="it-IT" altLang="it-IT" sz="2400" dirty="0" err="1"/>
              <a:t>run</a:t>
            </a:r>
            <a:r>
              <a:rPr lang="it-IT" altLang="it-IT" sz="2400" dirty="0"/>
              <a:t> to the </a:t>
            </a:r>
            <a:r>
              <a:rPr lang="it-IT" altLang="it-IT" sz="2400" dirty="0" err="1"/>
              <a:t>circle</a:t>
            </a:r>
            <a:r>
              <a:rPr lang="it-IT" altLang="it-IT" sz="2400" dirty="0"/>
              <a:t>, </a:t>
            </a:r>
            <a:r>
              <a:rPr lang="it-IT" altLang="it-IT" sz="2400" dirty="0" err="1"/>
              <a:t>receive</a:t>
            </a:r>
            <a:r>
              <a:rPr lang="it-IT" altLang="it-IT" sz="2400" dirty="0"/>
              <a:t> and hit on goal.</a:t>
            </a:r>
          </a:p>
          <a:p>
            <a:pPr algn="l"/>
            <a:endParaRPr lang="it-IT" altLang="it-IT" sz="2400" dirty="0"/>
          </a:p>
          <a:p>
            <a:pPr algn="l"/>
            <a:r>
              <a:rPr lang="it-IT" altLang="it-IT" sz="2400" dirty="0"/>
              <a:t>Development:</a:t>
            </a:r>
          </a:p>
          <a:p>
            <a:pPr algn="l">
              <a:buSzPct val="100000"/>
              <a:buFontTx/>
              <a:buChar char="-"/>
            </a:pPr>
            <a:r>
              <a:rPr lang="it-IT" altLang="it-IT" sz="2400" dirty="0"/>
              <a:t>Precision hit</a:t>
            </a:r>
          </a:p>
          <a:p>
            <a:pPr algn="l">
              <a:buSzPct val="100000"/>
              <a:buFontTx/>
              <a:buChar char="-"/>
            </a:pPr>
            <a:r>
              <a:rPr lang="it-IT" altLang="it-IT" sz="2400" dirty="0"/>
              <a:t>To score </a:t>
            </a:r>
            <a:r>
              <a:rPr lang="it-IT" altLang="it-IT" sz="2400" dirty="0" err="1"/>
              <a:t>against</a:t>
            </a:r>
            <a:r>
              <a:rPr lang="it-IT" altLang="it-IT" sz="2400" dirty="0"/>
              <a:t> GK</a:t>
            </a:r>
          </a:p>
          <a:p>
            <a:pPr algn="l">
              <a:buSzPct val="100000"/>
              <a:buFontTx/>
              <a:buChar char="-"/>
            </a:pPr>
            <a:r>
              <a:rPr lang="it-IT" altLang="it-IT" sz="2400" dirty="0" err="1"/>
              <a:t>Receive</a:t>
            </a:r>
            <a:r>
              <a:rPr lang="it-IT" altLang="it-IT" sz="2400" dirty="0"/>
              <a:t> from </a:t>
            </a:r>
            <a:r>
              <a:rPr lang="it-IT" altLang="it-IT" sz="2400" dirty="0" err="1"/>
              <a:t>left</a:t>
            </a:r>
            <a:r>
              <a:rPr lang="it-IT" altLang="it-IT" sz="2400" dirty="0"/>
              <a:t> (</a:t>
            </a:r>
            <a:r>
              <a:rPr lang="it-IT" altLang="it-IT" sz="2400" dirty="0" err="1"/>
              <a:t>mirror</a:t>
            </a:r>
            <a:r>
              <a:rPr lang="it-IT" altLang="it-IT" sz="2400" dirty="0"/>
              <a:t> </a:t>
            </a:r>
            <a:r>
              <a:rPr lang="it-IT" altLang="it-IT" sz="2400" dirty="0" err="1"/>
              <a:t>excercise</a:t>
            </a:r>
            <a:r>
              <a:rPr lang="it-IT" altLang="it-IT" sz="2400" dirty="0"/>
              <a:t>)</a:t>
            </a:r>
          </a:p>
          <a:p>
            <a:pPr algn="l">
              <a:buSzPct val="100000"/>
              <a:buFontTx/>
              <a:buChar char="-"/>
            </a:pPr>
            <a:r>
              <a:rPr lang="it-IT" altLang="it-IT" sz="2400" dirty="0"/>
              <a:t>To do reverse hit</a:t>
            </a:r>
          </a:p>
          <a:p>
            <a:pPr algn="l">
              <a:buSzPct val="100000"/>
              <a:buFontTx/>
              <a:buChar char="-"/>
            </a:pPr>
            <a:r>
              <a:rPr lang="it-IT" altLang="it-IT" sz="2400" dirty="0" err="1"/>
              <a:t>Aerial</a:t>
            </a:r>
            <a:r>
              <a:rPr lang="it-IT" altLang="it-IT" sz="2400" dirty="0"/>
              <a:t> </a:t>
            </a:r>
            <a:r>
              <a:rPr lang="it-IT" altLang="it-IT" sz="2400" dirty="0" err="1"/>
              <a:t>vertical</a:t>
            </a:r>
            <a:r>
              <a:rPr lang="it-IT" altLang="it-IT" sz="2400" dirty="0"/>
              <a:t> pass</a:t>
            </a:r>
          </a:p>
          <a:p>
            <a:pPr algn="l">
              <a:buSzPct val="100000"/>
              <a:buFontTx/>
              <a:buChar char="-"/>
            </a:pPr>
            <a:r>
              <a:rPr lang="it-IT" altLang="it-IT" sz="2400" dirty="0"/>
              <a:t>Reverse stop</a:t>
            </a:r>
          </a:p>
        </p:txBody>
      </p:sp>
      <p:sp>
        <p:nvSpPr>
          <p:cNvPr id="7171" name="AutoShape 3"/>
          <p:cNvSpPr>
            <a:spLocks/>
          </p:cNvSpPr>
          <p:nvPr/>
        </p:nvSpPr>
        <p:spPr bwMode="auto">
          <a:xfrm>
            <a:off x="9012238" y="2312988"/>
            <a:ext cx="45244" cy="50800"/>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7172" name="AutoShape 4"/>
          <p:cNvSpPr>
            <a:spLocks/>
          </p:cNvSpPr>
          <p:nvPr/>
        </p:nvSpPr>
        <p:spPr bwMode="auto">
          <a:xfrm>
            <a:off x="10416382" y="2960688"/>
            <a:ext cx="45244" cy="50800"/>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7173" name="AutoShape 5"/>
          <p:cNvSpPr>
            <a:spLocks/>
          </p:cNvSpPr>
          <p:nvPr/>
        </p:nvSpPr>
        <p:spPr bwMode="auto">
          <a:xfrm>
            <a:off x="9372600" y="1701007"/>
            <a:ext cx="45244" cy="50800"/>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7174" name="Oval 6"/>
          <p:cNvSpPr>
            <a:spLocks/>
          </p:cNvSpPr>
          <p:nvPr/>
        </p:nvSpPr>
        <p:spPr bwMode="auto">
          <a:xfrm>
            <a:off x="10632282" y="3068638"/>
            <a:ext cx="61119" cy="61119"/>
          </a:xfrm>
          <a:prstGeom prst="ellipse">
            <a:avLst/>
          </a:prstGeom>
          <a:solidFill>
            <a:srgbClr val="0000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7175" name="Oval 7"/>
          <p:cNvSpPr>
            <a:spLocks/>
          </p:cNvSpPr>
          <p:nvPr/>
        </p:nvSpPr>
        <p:spPr bwMode="auto">
          <a:xfrm>
            <a:off x="10524332" y="2997200"/>
            <a:ext cx="61119" cy="61119"/>
          </a:xfrm>
          <a:prstGeom prst="ellipse">
            <a:avLst/>
          </a:prstGeom>
          <a:solidFill>
            <a:srgbClr val="0000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7176" name="Oval 8"/>
          <p:cNvSpPr>
            <a:spLocks/>
          </p:cNvSpPr>
          <p:nvPr/>
        </p:nvSpPr>
        <p:spPr bwMode="auto">
          <a:xfrm>
            <a:off x="10452100" y="2889250"/>
            <a:ext cx="31750" cy="31750"/>
          </a:xfrm>
          <a:prstGeom prst="ellipse">
            <a:avLst/>
          </a:prstGeom>
          <a:solidFill>
            <a:srgbClr val="FFFF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7177" name="Line 9"/>
          <p:cNvSpPr>
            <a:spLocks noChangeShapeType="1"/>
          </p:cNvSpPr>
          <p:nvPr/>
        </p:nvSpPr>
        <p:spPr bwMode="auto">
          <a:xfrm flipH="1" flipV="1">
            <a:off x="9084469" y="2420144"/>
            <a:ext cx="1296194" cy="469106"/>
          </a:xfrm>
          <a:prstGeom prst="line">
            <a:avLst/>
          </a:prstGeom>
          <a:noFill/>
          <a:ln w="25400" cap="flat" cmpd="sng">
            <a:solidFill>
              <a:srgbClr val="000000"/>
            </a:solidFill>
            <a:prstDash val="solid"/>
            <a:round/>
            <a:headEnd type="none" w="med" len="med"/>
            <a:tailEnd type="triangle" w="med" len="med"/>
          </a:ln>
          <a:effectLst>
            <a:outerShdw blurRad="38100" dist="25400" dir="5400000" algn="ctr" rotWithShape="0">
              <a:srgbClr val="808080">
                <a:alpha val="50000"/>
              </a:srgbClr>
            </a:outerShdw>
          </a:effectLst>
          <a:extLst>
            <a:ext uri="{909E8E84-426E-40DD-AFC4-6F175D3DCCD1}">
              <a14:hiddenFill xmlns:a14="http://schemas.microsoft.com/office/drawing/2010/main">
                <a:noFill/>
              </a14:hiddenFill>
            </a:ext>
          </a:extLst>
        </p:spPr>
        <p:txBody>
          <a:bodyPr lIns="22860" rIns="22860"/>
          <a:lstStyle/>
          <a:p>
            <a:endParaRPr lang="it-IT" altLang="it-IT" sz="900"/>
          </a:p>
        </p:txBody>
      </p:sp>
      <p:sp>
        <p:nvSpPr>
          <p:cNvPr id="7178" name="Line 10"/>
          <p:cNvSpPr>
            <a:spLocks noChangeShapeType="1"/>
          </p:cNvSpPr>
          <p:nvPr/>
        </p:nvSpPr>
        <p:spPr bwMode="auto">
          <a:xfrm flipH="1" flipV="1">
            <a:off x="9803607" y="2563813"/>
            <a:ext cx="611981" cy="253207"/>
          </a:xfrm>
          <a:prstGeom prst="line">
            <a:avLst/>
          </a:prstGeom>
          <a:noFill/>
          <a:ln w="25400" cap="flat" cmpd="sng">
            <a:solidFill>
              <a:srgbClr val="000000"/>
            </a:solidFill>
            <a:prstDash val="dot"/>
            <a:round/>
            <a:headEnd type="none" w="med" len="med"/>
            <a:tailEnd type="triangle" w="med" len="med"/>
          </a:ln>
          <a:effectLst>
            <a:outerShdw blurRad="38100" dist="25400" dir="5400000" algn="ctr" rotWithShape="0">
              <a:srgbClr val="808080">
                <a:alpha val="50000"/>
              </a:srgbClr>
            </a:outerShdw>
          </a:effectLst>
          <a:extLst>
            <a:ext uri="{909E8E84-426E-40DD-AFC4-6F175D3DCCD1}">
              <a14:hiddenFill xmlns:a14="http://schemas.microsoft.com/office/drawing/2010/main">
                <a:noFill/>
              </a14:hiddenFill>
            </a:ext>
          </a:extLst>
        </p:spPr>
        <p:txBody>
          <a:bodyPr lIns="22860" rIns="22860"/>
          <a:lstStyle/>
          <a:p>
            <a:endParaRPr lang="it-IT" altLang="it-IT" sz="900"/>
          </a:p>
        </p:txBody>
      </p:sp>
      <p:sp>
        <p:nvSpPr>
          <p:cNvPr id="7179" name="Oval 11"/>
          <p:cNvSpPr>
            <a:spLocks/>
          </p:cNvSpPr>
          <p:nvPr/>
        </p:nvSpPr>
        <p:spPr bwMode="auto">
          <a:xfrm>
            <a:off x="8904288" y="2348707"/>
            <a:ext cx="61119" cy="59531"/>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7180" name="Line 12"/>
          <p:cNvSpPr>
            <a:spLocks noChangeShapeType="1"/>
          </p:cNvSpPr>
          <p:nvPr/>
        </p:nvSpPr>
        <p:spPr bwMode="auto">
          <a:xfrm>
            <a:off x="8975725" y="2456657"/>
            <a:ext cx="755650" cy="107156"/>
          </a:xfrm>
          <a:prstGeom prst="line">
            <a:avLst/>
          </a:prstGeom>
          <a:noFill/>
          <a:ln w="25400" cap="flat" cmpd="sng">
            <a:solidFill>
              <a:srgbClr val="000000"/>
            </a:solidFill>
            <a:prstDash val="solid"/>
            <a:round/>
            <a:headEnd type="none" w="med" len="med"/>
            <a:tailEnd type="triangle" w="med" len="med"/>
          </a:ln>
          <a:effectLst>
            <a:outerShdw blurRad="38100" dist="25400" dir="5400000" algn="ctr" rotWithShape="0">
              <a:srgbClr val="808080">
                <a:alpha val="50000"/>
              </a:srgbClr>
            </a:outerShdw>
          </a:effectLst>
          <a:extLst>
            <a:ext uri="{909E8E84-426E-40DD-AFC4-6F175D3DCCD1}">
              <a14:hiddenFill xmlns:a14="http://schemas.microsoft.com/office/drawing/2010/main">
                <a:noFill/>
              </a14:hiddenFill>
            </a:ext>
          </a:extLst>
        </p:spPr>
        <p:txBody>
          <a:bodyPr lIns="22860" rIns="22860"/>
          <a:lstStyle/>
          <a:p>
            <a:endParaRPr lang="it-IT" altLang="it-IT" sz="900"/>
          </a:p>
        </p:txBody>
      </p:sp>
      <p:sp>
        <p:nvSpPr>
          <p:cNvPr id="7181" name="Line 13"/>
          <p:cNvSpPr>
            <a:spLocks noChangeShapeType="1"/>
          </p:cNvSpPr>
          <p:nvPr/>
        </p:nvSpPr>
        <p:spPr bwMode="auto">
          <a:xfrm flipV="1">
            <a:off x="8975725" y="1843882"/>
            <a:ext cx="611982" cy="469106"/>
          </a:xfrm>
          <a:prstGeom prst="line">
            <a:avLst/>
          </a:prstGeom>
          <a:noFill/>
          <a:ln w="25400" cap="flat" cmpd="sng">
            <a:solidFill>
              <a:srgbClr val="000000"/>
            </a:solidFill>
            <a:prstDash val="dot"/>
            <a:round/>
            <a:headEnd type="none" w="med" len="med"/>
            <a:tailEnd type="triangle" w="med" len="med"/>
          </a:ln>
          <a:effectLst>
            <a:outerShdw blurRad="38100" dist="25400" dir="5400000" algn="ctr" rotWithShape="0">
              <a:srgbClr val="808080">
                <a:alpha val="50000"/>
              </a:srgbClr>
            </a:outerShdw>
          </a:effectLst>
          <a:extLst>
            <a:ext uri="{909E8E84-426E-40DD-AFC4-6F175D3DCCD1}">
              <a14:hiddenFill xmlns:a14="http://schemas.microsoft.com/office/drawing/2010/main">
                <a:noFill/>
              </a14:hiddenFill>
            </a:ext>
          </a:extLst>
        </p:spPr>
        <p:txBody>
          <a:bodyPr lIns="22860" rIns="22860"/>
          <a:lstStyle/>
          <a:p>
            <a:endParaRPr lang="it-IT" altLang="it-IT" sz="900"/>
          </a:p>
        </p:txBody>
      </p:sp>
      <p:sp>
        <p:nvSpPr>
          <p:cNvPr id="7182" name="Line 14"/>
          <p:cNvSpPr>
            <a:spLocks noChangeShapeType="1"/>
          </p:cNvSpPr>
          <p:nvPr/>
        </p:nvSpPr>
        <p:spPr bwMode="auto">
          <a:xfrm flipH="1" flipV="1">
            <a:off x="9659938" y="1880394"/>
            <a:ext cx="143669" cy="648494"/>
          </a:xfrm>
          <a:prstGeom prst="line">
            <a:avLst/>
          </a:prstGeom>
          <a:noFill/>
          <a:ln w="25400" cap="flat" cmpd="sng">
            <a:solidFill>
              <a:srgbClr val="000000"/>
            </a:solidFill>
            <a:prstDash val="solid"/>
            <a:round/>
            <a:headEnd type="none" w="med" len="med"/>
            <a:tailEnd type="triangle" w="med" len="med"/>
          </a:ln>
          <a:effectLst>
            <a:outerShdw blurRad="38100" dist="25400" dir="5400000" algn="ctr" rotWithShape="0">
              <a:srgbClr val="808080">
                <a:alpha val="50000"/>
              </a:srgbClr>
            </a:outerShdw>
          </a:effectLst>
          <a:extLst>
            <a:ext uri="{909E8E84-426E-40DD-AFC4-6F175D3DCCD1}">
              <a14:hiddenFill xmlns:a14="http://schemas.microsoft.com/office/drawing/2010/main">
                <a:noFill/>
              </a14:hiddenFill>
            </a:ext>
          </a:extLst>
        </p:spPr>
        <p:txBody>
          <a:bodyPr lIns="22860" rIns="22860"/>
          <a:lstStyle/>
          <a:p>
            <a:endParaRPr lang="it-IT" altLang="it-IT" sz="900"/>
          </a:p>
        </p:txBody>
      </p:sp>
      <p:sp>
        <p:nvSpPr>
          <p:cNvPr id="7183" name="Line 15"/>
          <p:cNvSpPr>
            <a:spLocks noChangeShapeType="1"/>
          </p:cNvSpPr>
          <p:nvPr/>
        </p:nvSpPr>
        <p:spPr bwMode="auto">
          <a:xfrm flipH="1" flipV="1">
            <a:off x="9624219" y="584200"/>
            <a:ext cx="36513" cy="1152525"/>
          </a:xfrm>
          <a:prstGeom prst="line">
            <a:avLst/>
          </a:prstGeom>
          <a:noFill/>
          <a:ln w="25400" cap="flat" cmpd="sng">
            <a:solidFill>
              <a:srgbClr val="000000"/>
            </a:solidFill>
            <a:prstDash val="solid"/>
            <a:round/>
            <a:headEnd type="none" w="med" len="med"/>
            <a:tailEnd type="triangle" w="med" len="med"/>
          </a:ln>
          <a:effectLst>
            <a:outerShdw blurRad="38100" dist="25400" dir="5400000" algn="ctr" rotWithShape="0">
              <a:srgbClr val="808080">
                <a:alpha val="50000"/>
              </a:srgbClr>
            </a:outerShdw>
          </a:effectLst>
          <a:extLst>
            <a:ext uri="{909E8E84-426E-40DD-AFC4-6F175D3DCCD1}">
              <a14:hiddenFill xmlns:a14="http://schemas.microsoft.com/office/drawing/2010/main">
                <a:noFill/>
              </a14:hiddenFill>
            </a:ext>
          </a:extLst>
        </p:spPr>
        <p:txBody>
          <a:bodyPr lIns="22860" rIns="22860"/>
          <a:lstStyle/>
          <a:p>
            <a:endParaRPr lang="it-IT" altLang="it-IT" sz="900"/>
          </a:p>
        </p:txBody>
      </p:sp>
      <p:grpSp>
        <p:nvGrpSpPr>
          <p:cNvPr id="7184" name="Group 16"/>
          <p:cNvGrpSpPr>
            <a:grpSpLocks/>
          </p:cNvGrpSpPr>
          <p:nvPr/>
        </p:nvGrpSpPr>
        <p:grpSpPr bwMode="auto">
          <a:xfrm>
            <a:off x="392113" y="6448426"/>
            <a:ext cx="329254" cy="146194"/>
            <a:chOff x="0" y="0"/>
            <a:chExt cx="658253" cy="291489"/>
          </a:xfrm>
        </p:grpSpPr>
        <p:sp>
          <p:nvSpPr>
            <p:cNvPr id="7185" name="Rectangle 17"/>
            <p:cNvSpPr>
              <a:spLocks/>
            </p:cNvSpPr>
            <p:nvPr/>
          </p:nvSpPr>
          <p:spPr bwMode="auto">
            <a:xfrm>
              <a:off x="174974" y="0"/>
              <a:ext cx="483279" cy="29148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2860" rIns="22860">
              <a:spAutoFit/>
            </a:bodyPr>
            <a:lstStyle>
              <a:lvl1pPr>
                <a:defRPr sz="5000">
                  <a:solidFill>
                    <a:srgbClr val="000000"/>
                  </a:solidFill>
                  <a:latin typeface="Helvetica Light" charset="0"/>
                  <a:ea typeface="Helvetica Light" charset="0"/>
                  <a:cs typeface="Helvetica Light" charset="0"/>
                  <a:sym typeface="Helvetica Light" charset="0"/>
                </a:defRPr>
              </a:lvl1pPr>
              <a:lvl2pPr>
                <a:defRPr sz="5000">
                  <a:solidFill>
                    <a:srgbClr val="000000"/>
                  </a:solidFill>
                  <a:latin typeface="Helvetica Light" charset="0"/>
                  <a:ea typeface="Helvetica Light" charset="0"/>
                  <a:cs typeface="Helvetica Light" charset="0"/>
                  <a:sym typeface="Helvetica Light" charset="0"/>
                </a:defRPr>
              </a:lvl2pPr>
              <a:lvl3pPr>
                <a:defRPr sz="5000">
                  <a:solidFill>
                    <a:srgbClr val="000000"/>
                  </a:solidFill>
                  <a:latin typeface="Helvetica Light" charset="0"/>
                  <a:ea typeface="Helvetica Light" charset="0"/>
                  <a:cs typeface="Helvetica Light" charset="0"/>
                  <a:sym typeface="Helvetica Light" charset="0"/>
                </a:defRPr>
              </a:lvl3pPr>
              <a:lvl4pPr>
                <a:defRPr sz="5000">
                  <a:solidFill>
                    <a:srgbClr val="000000"/>
                  </a:solidFill>
                  <a:latin typeface="Helvetica Light" charset="0"/>
                  <a:ea typeface="Helvetica Light" charset="0"/>
                  <a:cs typeface="Helvetica Light" charset="0"/>
                  <a:sym typeface="Helvetica Light" charset="0"/>
                </a:defRPr>
              </a:lvl4pPr>
              <a:lvl5pPr>
                <a:defRPr sz="5000">
                  <a:solidFill>
                    <a:srgbClr val="000000"/>
                  </a:solidFill>
                  <a:latin typeface="Helvetica Light" charset="0"/>
                  <a:ea typeface="Helvetica Light" charset="0"/>
                  <a:cs typeface="Helvetica Light" charset="0"/>
                  <a:sym typeface="Helvetica Light" charset="0"/>
                </a:defRPr>
              </a:lvl5pPr>
              <a:lvl6pPr marL="457200" indent="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defTabSz="457200"/>
              <a:r>
                <a:rPr lang="it-IT" altLang="it-IT" sz="350">
                  <a:latin typeface="Calibri" charset="0"/>
                  <a:ea typeface="Calibri" charset="0"/>
                  <a:cs typeface="Calibri" charset="0"/>
                  <a:sym typeface="Calibri" charset="0"/>
                </a:rPr>
                <a:t>Elia Zorzan</a:t>
              </a:r>
            </a:p>
          </p:txBody>
        </p:sp>
        <p:pic>
          <p:nvPicPr>
            <p:cNvPr id="7186" name="Picture 18" descr="pasted-image.tif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3754"/>
              <a:ext cx="178232" cy="1782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Tree>
    <p:extLst>
      <p:ext uri="{BB962C8B-B14F-4D97-AF65-F5344CB8AC3E}">
        <p14:creationId xmlns:p14="http://schemas.microsoft.com/office/powerpoint/2010/main" val="141140000"/>
      </p:ext>
    </p:extLst>
  </p:cSld>
  <p:clrMapOvr>
    <a:masterClrMapping/>
  </p:clrMapOvr>
  <p:transition spd="med">
    <p:dissolve/>
  </p:transition>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3" name="Picture 1" descr="PC Area.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486650" y="242888"/>
            <a:ext cx="4320382" cy="304720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8194" name="Rectangle 2"/>
          <p:cNvSpPr>
            <a:spLocks/>
          </p:cNvSpPr>
          <p:nvPr/>
        </p:nvSpPr>
        <p:spPr bwMode="auto">
          <a:xfrm>
            <a:off x="335757" y="152400"/>
            <a:ext cx="6840538" cy="452431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rIns="22860">
            <a:spAutoFit/>
          </a:bodyPr>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r>
              <a:rPr lang="it-IT" altLang="it-IT" sz="900" dirty="0"/>
              <a:t>“</a:t>
            </a:r>
            <a:r>
              <a:rPr lang="it-IT" altLang="it-IT" sz="2400" dirty="0"/>
              <a:t>Call pass and </a:t>
            </a:r>
            <a:r>
              <a:rPr lang="it-IT" altLang="it-IT" sz="2400" dirty="0" err="1"/>
              <a:t>shot</a:t>
            </a:r>
            <a:r>
              <a:rPr lang="it-IT" altLang="it-IT" sz="2400" dirty="0"/>
              <a:t>”</a:t>
            </a:r>
          </a:p>
          <a:p>
            <a:pPr algn="l"/>
            <a:r>
              <a:rPr lang="it-IT" altLang="it-IT" sz="2400" dirty="0" err="1"/>
              <a:t>Description</a:t>
            </a:r>
            <a:endParaRPr lang="it-IT" altLang="it-IT" sz="2400" dirty="0"/>
          </a:p>
          <a:p>
            <a:pPr algn="l"/>
            <a:r>
              <a:rPr lang="it-IT" altLang="it-IT" sz="2400" dirty="0"/>
              <a:t>Yellow player </a:t>
            </a:r>
            <a:r>
              <a:rPr lang="it-IT" altLang="it-IT" sz="2400" dirty="0" err="1"/>
              <a:t>calls</a:t>
            </a:r>
            <a:r>
              <a:rPr lang="it-IT" altLang="it-IT" sz="2400" dirty="0"/>
              <a:t> the </a:t>
            </a:r>
            <a:r>
              <a:rPr lang="it-IT" altLang="it-IT" sz="2400" dirty="0" err="1"/>
              <a:t>ball</a:t>
            </a:r>
            <a:r>
              <a:rPr lang="it-IT" altLang="it-IT" sz="2400" dirty="0"/>
              <a:t> from </a:t>
            </a:r>
            <a:r>
              <a:rPr lang="it-IT" altLang="it-IT" sz="2400" dirty="0" err="1"/>
              <a:t>specific</a:t>
            </a:r>
            <a:r>
              <a:rPr lang="it-IT" altLang="it-IT" sz="2400" dirty="0"/>
              <a:t> position, </a:t>
            </a:r>
            <a:r>
              <a:rPr lang="it-IT" altLang="it-IT" sz="2400" dirty="0" err="1"/>
              <a:t>dinamic</a:t>
            </a:r>
            <a:r>
              <a:rPr lang="it-IT" altLang="it-IT" sz="2400" dirty="0"/>
              <a:t> </a:t>
            </a:r>
            <a:r>
              <a:rPr lang="it-IT" altLang="it-IT" sz="2400" dirty="0" err="1"/>
              <a:t>receiving</a:t>
            </a:r>
            <a:r>
              <a:rPr lang="it-IT" altLang="it-IT" sz="2400" dirty="0"/>
              <a:t> and hit.</a:t>
            </a:r>
          </a:p>
          <a:p>
            <a:pPr algn="l"/>
            <a:endParaRPr lang="it-IT" altLang="it-IT" sz="2400" dirty="0"/>
          </a:p>
          <a:p>
            <a:pPr algn="l"/>
            <a:r>
              <a:rPr lang="it-IT" altLang="it-IT" sz="2400" dirty="0"/>
              <a:t>Development:</a:t>
            </a:r>
          </a:p>
          <a:p>
            <a:pPr algn="l">
              <a:buSzPct val="100000"/>
              <a:buFontTx/>
              <a:buChar char="-"/>
            </a:pPr>
            <a:r>
              <a:rPr lang="it-IT" altLang="it-IT" sz="2400" dirty="0" err="1"/>
              <a:t>Only</a:t>
            </a:r>
            <a:r>
              <a:rPr lang="it-IT" altLang="it-IT" sz="2400" dirty="0"/>
              <a:t> with </a:t>
            </a:r>
            <a:r>
              <a:rPr lang="it-IT" altLang="it-IT" sz="2400" dirty="0" err="1"/>
              <a:t>visual</a:t>
            </a:r>
            <a:r>
              <a:rPr lang="it-IT" altLang="it-IT" sz="2400" dirty="0"/>
              <a:t> </a:t>
            </a:r>
            <a:r>
              <a:rPr lang="it-IT" altLang="it-IT" sz="2400" dirty="0" err="1"/>
              <a:t>contact</a:t>
            </a:r>
            <a:endParaRPr lang="it-IT" altLang="it-IT" sz="2400" dirty="0"/>
          </a:p>
          <a:p>
            <a:pPr algn="l">
              <a:buSzPct val="100000"/>
              <a:buFontTx/>
              <a:buChar char="-"/>
            </a:pPr>
            <a:r>
              <a:rPr lang="it-IT" altLang="it-IT" sz="2400" dirty="0"/>
              <a:t>Yellow player shows with the </a:t>
            </a:r>
            <a:r>
              <a:rPr lang="it-IT" altLang="it-IT" sz="2400" dirty="0" err="1"/>
              <a:t>stick</a:t>
            </a:r>
            <a:r>
              <a:rPr lang="it-IT" altLang="it-IT" sz="2400" dirty="0"/>
              <a:t> </a:t>
            </a:r>
            <a:r>
              <a:rPr lang="it-IT" altLang="it-IT" sz="2400" dirty="0" err="1"/>
              <a:t>where</a:t>
            </a:r>
            <a:r>
              <a:rPr lang="it-IT" altLang="it-IT" sz="2400" dirty="0"/>
              <a:t> he </a:t>
            </a:r>
            <a:r>
              <a:rPr lang="it-IT" altLang="it-IT" sz="2400" dirty="0" err="1"/>
              <a:t>wants</a:t>
            </a:r>
            <a:r>
              <a:rPr lang="it-IT" altLang="it-IT" sz="2400" dirty="0"/>
              <a:t> to </a:t>
            </a:r>
            <a:r>
              <a:rPr lang="it-IT" altLang="it-IT" sz="2400" dirty="0" err="1"/>
              <a:t>receive</a:t>
            </a:r>
            <a:endParaRPr lang="it-IT" altLang="it-IT" sz="2400" dirty="0"/>
          </a:p>
          <a:p>
            <a:pPr algn="l">
              <a:buSzPct val="100000"/>
              <a:buFontTx/>
              <a:buChar char="-"/>
            </a:pPr>
            <a:r>
              <a:rPr lang="it-IT" altLang="it-IT" sz="2400" dirty="0" err="1"/>
              <a:t>Make</a:t>
            </a:r>
            <a:r>
              <a:rPr lang="it-IT" altLang="it-IT" sz="2400" dirty="0"/>
              <a:t> a dribbling </a:t>
            </a:r>
            <a:r>
              <a:rPr lang="it-IT" altLang="it-IT" sz="2400" dirty="0" err="1"/>
              <a:t>after</a:t>
            </a:r>
            <a:r>
              <a:rPr lang="it-IT" altLang="it-IT" sz="2400" dirty="0"/>
              <a:t> </a:t>
            </a:r>
            <a:r>
              <a:rPr lang="it-IT" altLang="it-IT" sz="2400" dirty="0" err="1"/>
              <a:t>receiving</a:t>
            </a:r>
            <a:endParaRPr lang="it-IT" altLang="it-IT" sz="2400" dirty="0"/>
          </a:p>
          <a:p>
            <a:pPr algn="l">
              <a:buSzPct val="100000"/>
              <a:buFontTx/>
              <a:buChar char="-"/>
            </a:pPr>
            <a:r>
              <a:rPr lang="it-IT" altLang="it-IT" sz="2400" dirty="0" err="1"/>
              <a:t>Specific</a:t>
            </a:r>
            <a:r>
              <a:rPr lang="it-IT" altLang="it-IT" sz="2400" dirty="0"/>
              <a:t> reception</a:t>
            </a:r>
          </a:p>
          <a:p>
            <a:pPr algn="l">
              <a:buSzPct val="100000"/>
              <a:buFontTx/>
              <a:buChar char="-"/>
            </a:pPr>
            <a:r>
              <a:rPr lang="it-IT" altLang="it-IT" sz="2400" dirty="0" err="1"/>
              <a:t>Specific</a:t>
            </a:r>
            <a:r>
              <a:rPr lang="it-IT" altLang="it-IT" sz="2400" dirty="0"/>
              <a:t> </a:t>
            </a:r>
            <a:r>
              <a:rPr lang="it-IT" altLang="it-IT" sz="2400" dirty="0" err="1"/>
              <a:t>shot</a:t>
            </a:r>
            <a:endParaRPr lang="it-IT" altLang="it-IT" sz="2400" dirty="0"/>
          </a:p>
        </p:txBody>
      </p:sp>
      <p:sp>
        <p:nvSpPr>
          <p:cNvPr id="8195" name="AutoShape 3"/>
          <p:cNvSpPr>
            <a:spLocks/>
          </p:cNvSpPr>
          <p:nvPr/>
        </p:nvSpPr>
        <p:spPr bwMode="auto">
          <a:xfrm>
            <a:off x="8832057" y="2852738"/>
            <a:ext cx="45244" cy="50800"/>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8196" name="AutoShape 4"/>
          <p:cNvSpPr>
            <a:spLocks/>
          </p:cNvSpPr>
          <p:nvPr/>
        </p:nvSpPr>
        <p:spPr bwMode="auto">
          <a:xfrm>
            <a:off x="9660732" y="2889250"/>
            <a:ext cx="45244" cy="50800"/>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8197" name="AutoShape 5"/>
          <p:cNvSpPr>
            <a:spLocks/>
          </p:cNvSpPr>
          <p:nvPr/>
        </p:nvSpPr>
        <p:spPr bwMode="auto">
          <a:xfrm>
            <a:off x="9480550" y="1808957"/>
            <a:ext cx="45244" cy="50800"/>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8198" name="Oval 6"/>
          <p:cNvSpPr>
            <a:spLocks/>
          </p:cNvSpPr>
          <p:nvPr/>
        </p:nvSpPr>
        <p:spPr bwMode="auto">
          <a:xfrm>
            <a:off x="9624219" y="2997200"/>
            <a:ext cx="61119" cy="61119"/>
          </a:xfrm>
          <a:prstGeom prst="ellipse">
            <a:avLst/>
          </a:prstGeom>
          <a:solidFill>
            <a:srgbClr val="0000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8199" name="Oval 7"/>
          <p:cNvSpPr>
            <a:spLocks/>
          </p:cNvSpPr>
          <p:nvPr/>
        </p:nvSpPr>
        <p:spPr bwMode="auto">
          <a:xfrm>
            <a:off x="10524332" y="2997200"/>
            <a:ext cx="61119" cy="61119"/>
          </a:xfrm>
          <a:prstGeom prst="ellipse">
            <a:avLst/>
          </a:prstGeom>
          <a:solidFill>
            <a:srgbClr val="0000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8200" name="Oval 8"/>
          <p:cNvSpPr>
            <a:spLocks/>
          </p:cNvSpPr>
          <p:nvPr/>
        </p:nvSpPr>
        <p:spPr bwMode="auto">
          <a:xfrm>
            <a:off x="10452100" y="2889250"/>
            <a:ext cx="31750" cy="31750"/>
          </a:xfrm>
          <a:prstGeom prst="ellipse">
            <a:avLst/>
          </a:prstGeom>
          <a:solidFill>
            <a:srgbClr val="FFFF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8201" name="Line 9"/>
          <p:cNvSpPr>
            <a:spLocks noChangeShapeType="1"/>
          </p:cNvSpPr>
          <p:nvPr/>
        </p:nvSpPr>
        <p:spPr bwMode="auto">
          <a:xfrm flipV="1">
            <a:off x="9047957" y="1485107"/>
            <a:ext cx="504031" cy="1366838"/>
          </a:xfrm>
          <a:prstGeom prst="line">
            <a:avLst/>
          </a:prstGeom>
          <a:noFill/>
          <a:ln w="25400" cap="flat" cmpd="sng">
            <a:solidFill>
              <a:srgbClr val="000000"/>
            </a:solidFill>
            <a:prstDash val="dot"/>
            <a:round/>
            <a:headEnd type="none" w="med" len="med"/>
            <a:tailEnd type="triangle" w="med" len="med"/>
          </a:ln>
          <a:effectLst>
            <a:outerShdw blurRad="38100" dist="25400" dir="5400000" algn="ctr" rotWithShape="0">
              <a:srgbClr val="808080">
                <a:alpha val="50000"/>
              </a:srgbClr>
            </a:outerShdw>
          </a:effectLst>
          <a:extLst>
            <a:ext uri="{909E8E84-426E-40DD-AFC4-6F175D3DCCD1}">
              <a14:hiddenFill xmlns:a14="http://schemas.microsoft.com/office/drawing/2010/main">
                <a:noFill/>
              </a14:hiddenFill>
            </a:ext>
          </a:extLst>
        </p:spPr>
        <p:txBody>
          <a:bodyPr lIns="22860" rIns="22860"/>
          <a:lstStyle/>
          <a:p>
            <a:endParaRPr lang="it-IT" altLang="it-IT" sz="900"/>
          </a:p>
        </p:txBody>
      </p:sp>
      <p:sp>
        <p:nvSpPr>
          <p:cNvPr id="8202" name="Oval 10"/>
          <p:cNvSpPr>
            <a:spLocks/>
          </p:cNvSpPr>
          <p:nvPr/>
        </p:nvSpPr>
        <p:spPr bwMode="auto">
          <a:xfrm>
            <a:off x="9660732" y="1593057"/>
            <a:ext cx="61119" cy="59531"/>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8203" name="Line 11"/>
          <p:cNvSpPr>
            <a:spLocks noChangeShapeType="1"/>
          </p:cNvSpPr>
          <p:nvPr/>
        </p:nvSpPr>
        <p:spPr bwMode="auto">
          <a:xfrm flipV="1">
            <a:off x="9083675" y="2132013"/>
            <a:ext cx="576263" cy="720725"/>
          </a:xfrm>
          <a:prstGeom prst="line">
            <a:avLst/>
          </a:prstGeom>
          <a:noFill/>
          <a:ln w="25400" cap="flat" cmpd="sng">
            <a:solidFill>
              <a:srgbClr val="000000"/>
            </a:solidFill>
            <a:prstDash val="solid"/>
            <a:round/>
            <a:headEnd type="none" w="med" len="med"/>
            <a:tailEnd type="triangle" w="med" len="med"/>
          </a:ln>
          <a:effectLst>
            <a:outerShdw blurRad="38100" dist="25400" dir="5400000" algn="ctr" rotWithShape="0">
              <a:srgbClr val="808080">
                <a:alpha val="50000"/>
              </a:srgbClr>
            </a:outerShdw>
          </a:effectLst>
          <a:extLst>
            <a:ext uri="{909E8E84-426E-40DD-AFC4-6F175D3DCCD1}">
              <a14:hiddenFill xmlns:a14="http://schemas.microsoft.com/office/drawing/2010/main">
                <a:noFill/>
              </a14:hiddenFill>
            </a:ext>
          </a:extLst>
        </p:spPr>
        <p:txBody>
          <a:bodyPr lIns="22860" rIns="22860"/>
          <a:lstStyle/>
          <a:p>
            <a:endParaRPr lang="it-IT" altLang="it-IT" sz="900"/>
          </a:p>
        </p:txBody>
      </p:sp>
      <p:sp>
        <p:nvSpPr>
          <p:cNvPr id="8204" name="Line 12"/>
          <p:cNvSpPr>
            <a:spLocks noChangeShapeType="1"/>
          </p:cNvSpPr>
          <p:nvPr/>
        </p:nvSpPr>
        <p:spPr bwMode="auto">
          <a:xfrm flipH="1" flipV="1">
            <a:off x="9551988" y="620713"/>
            <a:ext cx="360363" cy="791369"/>
          </a:xfrm>
          <a:prstGeom prst="line">
            <a:avLst/>
          </a:prstGeom>
          <a:noFill/>
          <a:ln w="25400" cap="flat" cmpd="sng">
            <a:solidFill>
              <a:srgbClr val="000000"/>
            </a:solidFill>
            <a:prstDash val="solid"/>
            <a:round/>
            <a:headEnd type="none" w="med" len="med"/>
            <a:tailEnd type="triangle" w="med" len="med"/>
          </a:ln>
          <a:effectLst>
            <a:outerShdw blurRad="38100" dist="25400" dir="5400000" algn="ctr" rotWithShape="0">
              <a:srgbClr val="808080">
                <a:alpha val="50000"/>
              </a:srgbClr>
            </a:outerShdw>
          </a:effectLst>
          <a:extLst>
            <a:ext uri="{909E8E84-426E-40DD-AFC4-6F175D3DCCD1}">
              <a14:hiddenFill xmlns:a14="http://schemas.microsoft.com/office/drawing/2010/main">
                <a:noFill/>
              </a14:hiddenFill>
            </a:ext>
          </a:extLst>
        </p:spPr>
        <p:txBody>
          <a:bodyPr lIns="22860" rIns="22860"/>
          <a:lstStyle/>
          <a:p>
            <a:endParaRPr lang="it-IT" altLang="it-IT" sz="900"/>
          </a:p>
        </p:txBody>
      </p:sp>
      <p:sp>
        <p:nvSpPr>
          <p:cNvPr id="8205" name="AutoShape 13"/>
          <p:cNvSpPr>
            <a:spLocks/>
          </p:cNvSpPr>
          <p:nvPr/>
        </p:nvSpPr>
        <p:spPr bwMode="auto">
          <a:xfrm>
            <a:off x="9804400" y="1808957"/>
            <a:ext cx="45244" cy="50800"/>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8206" name="AutoShape 14"/>
          <p:cNvSpPr>
            <a:spLocks/>
          </p:cNvSpPr>
          <p:nvPr/>
        </p:nvSpPr>
        <p:spPr bwMode="auto">
          <a:xfrm>
            <a:off x="9660732" y="1808957"/>
            <a:ext cx="45244" cy="50800"/>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8207" name="AutoShape 15"/>
          <p:cNvSpPr>
            <a:spLocks/>
          </p:cNvSpPr>
          <p:nvPr/>
        </p:nvSpPr>
        <p:spPr bwMode="auto">
          <a:xfrm>
            <a:off x="10488613" y="2852738"/>
            <a:ext cx="45244" cy="50800"/>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8208" name="Oval 16"/>
          <p:cNvSpPr>
            <a:spLocks/>
          </p:cNvSpPr>
          <p:nvPr/>
        </p:nvSpPr>
        <p:spPr bwMode="auto">
          <a:xfrm>
            <a:off x="8832057" y="2960688"/>
            <a:ext cx="61119" cy="61119"/>
          </a:xfrm>
          <a:prstGeom prst="ellipse">
            <a:avLst/>
          </a:prstGeom>
          <a:solidFill>
            <a:srgbClr val="0000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8209" name="Oval 17"/>
          <p:cNvSpPr>
            <a:spLocks/>
          </p:cNvSpPr>
          <p:nvPr/>
        </p:nvSpPr>
        <p:spPr bwMode="auto">
          <a:xfrm>
            <a:off x="8904288" y="2924969"/>
            <a:ext cx="31750" cy="31750"/>
          </a:xfrm>
          <a:prstGeom prst="ellipse">
            <a:avLst/>
          </a:prstGeom>
          <a:solidFill>
            <a:srgbClr val="FFFF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8210" name="Oval 18"/>
          <p:cNvSpPr>
            <a:spLocks/>
          </p:cNvSpPr>
          <p:nvPr/>
        </p:nvSpPr>
        <p:spPr bwMode="auto">
          <a:xfrm>
            <a:off x="9588500" y="2924969"/>
            <a:ext cx="31750" cy="31750"/>
          </a:xfrm>
          <a:prstGeom prst="ellipse">
            <a:avLst/>
          </a:prstGeom>
          <a:solidFill>
            <a:srgbClr val="FFFF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8211" name="AutoShape 19"/>
          <p:cNvSpPr>
            <a:spLocks/>
          </p:cNvSpPr>
          <p:nvPr/>
        </p:nvSpPr>
        <p:spPr bwMode="auto">
          <a:xfrm rot="5400000" flipH="1" flipV="1">
            <a:off x="9642872" y="1718866"/>
            <a:ext cx="539750" cy="288131"/>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cubicBezTo>
                  <a:pt x="4296" y="0"/>
                  <a:pt x="8591" y="5400"/>
                  <a:pt x="8591" y="10800"/>
                </a:cubicBezTo>
                <a:cubicBezTo>
                  <a:pt x="8591" y="16200"/>
                  <a:pt x="15096" y="21600"/>
                  <a:pt x="21600" y="21600"/>
                </a:cubicBezTo>
              </a:path>
            </a:pathLst>
          </a:custGeom>
          <a:noFill/>
          <a:ln w="25400" cap="flat" cmpd="sng">
            <a:solidFill>
              <a:srgbClr val="000000"/>
            </a:solidFill>
            <a:prstDash val="solid"/>
            <a:miter lim="400000"/>
            <a:headEnd type="none" w="med" len="med"/>
            <a:tailEnd type="triangle" w="med" len="med"/>
          </a:ln>
          <a:effectLst>
            <a:outerShdw blurRad="38100" dist="25400" dir="5400000" algn="ctr" rotWithShape="0">
              <a:srgbClr val="808080">
                <a:alpha val="50000"/>
              </a:srgbClr>
            </a:outerShdw>
          </a:effectLst>
          <a:extLst>
            <a:ext uri="{909E8E84-426E-40DD-AFC4-6F175D3DCCD1}">
              <a14:hiddenFill xmlns:a14="http://schemas.microsoft.com/office/drawing/2010/main">
                <a:solidFill>
                  <a:srgbClr val="FFFFFF"/>
                </a:solidFill>
              </a14:hiddenFill>
            </a:ext>
          </a:extLst>
        </p:spPr>
        <p:txBody>
          <a:bodyPr lIns="25400" tIns="25400" rIns="25400" bIns="25400" anchor="ctr"/>
          <a:lstStyle/>
          <a:p>
            <a:endParaRPr lang="it-IT" altLang="it-IT" sz="900"/>
          </a:p>
        </p:txBody>
      </p:sp>
      <p:sp>
        <p:nvSpPr>
          <p:cNvPr id="8212" name="AutoShape 20"/>
          <p:cNvSpPr>
            <a:spLocks/>
          </p:cNvSpPr>
          <p:nvPr/>
        </p:nvSpPr>
        <p:spPr bwMode="auto">
          <a:xfrm>
            <a:off x="9047163" y="1628775"/>
            <a:ext cx="482600" cy="526257"/>
          </a:xfrm>
          <a:custGeom>
            <a:avLst/>
            <a:gdLst>
              <a:gd name="T0" fmla="+- 0 15156 8713"/>
              <a:gd name="T1" fmla="*/ T0 w 12887"/>
              <a:gd name="T2" fmla="*/ 7642 h 15285"/>
              <a:gd name="T3" fmla="+- 0 15156 8713"/>
              <a:gd name="T4" fmla="*/ T3 w 12887"/>
              <a:gd name="T5" fmla="*/ 7642 h 15285"/>
              <a:gd name="T6" fmla="+- 0 15156 8713"/>
              <a:gd name="T7" fmla="*/ T6 w 12887"/>
              <a:gd name="T8" fmla="*/ 7642 h 15285"/>
              <a:gd name="T9" fmla="+- 0 15156 8713"/>
              <a:gd name="T10" fmla="*/ T9 w 12887"/>
              <a:gd name="T11" fmla="*/ 7642 h 15285"/>
            </a:gdLst>
            <a:ahLst/>
            <a:cxnLst>
              <a:cxn ang="0">
                <a:pos x="T1" y="T2"/>
              </a:cxn>
              <a:cxn ang="0">
                <a:pos x="T4" y="T5"/>
              </a:cxn>
              <a:cxn ang="0">
                <a:pos x="T7" y="T8"/>
              </a:cxn>
              <a:cxn ang="0">
                <a:pos x="T10" y="T11"/>
              </a:cxn>
            </a:cxnLst>
            <a:rect l="0" t="0" r="r" b="b"/>
            <a:pathLst>
              <a:path w="12887" h="15285">
                <a:moveTo>
                  <a:pt x="12887" y="0"/>
                </a:moveTo>
                <a:cubicBezTo>
                  <a:pt x="2087" y="10800"/>
                  <a:pt x="-8713" y="21600"/>
                  <a:pt x="10830" y="10833"/>
                </a:cubicBezTo>
              </a:path>
            </a:pathLst>
          </a:custGeom>
          <a:noFill/>
          <a:ln w="9525" cap="flat"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lstStyle/>
          <a:p>
            <a:endParaRPr lang="it-IT" altLang="it-IT" sz="900"/>
          </a:p>
        </p:txBody>
      </p:sp>
      <p:sp>
        <p:nvSpPr>
          <p:cNvPr id="8213" name="Rectangle 21"/>
          <p:cNvSpPr>
            <a:spLocks/>
          </p:cNvSpPr>
          <p:nvPr/>
        </p:nvSpPr>
        <p:spPr bwMode="auto">
          <a:xfrm>
            <a:off x="8688388" y="2960688"/>
            <a:ext cx="396082" cy="33855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rIns="22860">
            <a:spAutoFit/>
          </a:bodyPr>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r>
              <a:rPr lang="it-IT" altLang="it-IT" sz="1600"/>
              <a:t>1</a:t>
            </a:r>
          </a:p>
        </p:txBody>
      </p:sp>
      <p:sp>
        <p:nvSpPr>
          <p:cNvPr id="8214" name="Rectangle 22"/>
          <p:cNvSpPr>
            <a:spLocks/>
          </p:cNvSpPr>
          <p:nvPr/>
        </p:nvSpPr>
        <p:spPr bwMode="auto">
          <a:xfrm>
            <a:off x="9480550" y="2960688"/>
            <a:ext cx="396082" cy="33855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rIns="22860">
            <a:spAutoFit/>
          </a:bodyPr>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r>
              <a:rPr lang="it-IT" altLang="it-IT" sz="1600"/>
              <a:t>2</a:t>
            </a:r>
          </a:p>
        </p:txBody>
      </p:sp>
      <p:sp>
        <p:nvSpPr>
          <p:cNvPr id="8215" name="Rectangle 23"/>
          <p:cNvSpPr>
            <a:spLocks/>
          </p:cNvSpPr>
          <p:nvPr/>
        </p:nvSpPr>
        <p:spPr bwMode="auto">
          <a:xfrm>
            <a:off x="10380663" y="2997200"/>
            <a:ext cx="396082" cy="33855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rIns="22860">
            <a:spAutoFit/>
          </a:bodyPr>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r>
              <a:rPr lang="it-IT" altLang="it-IT" sz="1600"/>
              <a:t>3</a:t>
            </a:r>
          </a:p>
        </p:txBody>
      </p:sp>
      <p:grpSp>
        <p:nvGrpSpPr>
          <p:cNvPr id="8216" name="Group 24"/>
          <p:cNvGrpSpPr>
            <a:grpSpLocks/>
          </p:cNvGrpSpPr>
          <p:nvPr/>
        </p:nvGrpSpPr>
        <p:grpSpPr bwMode="auto">
          <a:xfrm>
            <a:off x="392113" y="6448426"/>
            <a:ext cx="329254" cy="146194"/>
            <a:chOff x="0" y="0"/>
            <a:chExt cx="658253" cy="291489"/>
          </a:xfrm>
        </p:grpSpPr>
        <p:sp>
          <p:nvSpPr>
            <p:cNvPr id="8217" name="Rectangle 25"/>
            <p:cNvSpPr>
              <a:spLocks/>
            </p:cNvSpPr>
            <p:nvPr/>
          </p:nvSpPr>
          <p:spPr bwMode="auto">
            <a:xfrm>
              <a:off x="174974" y="0"/>
              <a:ext cx="483279" cy="29148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2860" rIns="22860">
              <a:spAutoFit/>
            </a:bodyPr>
            <a:lstStyle>
              <a:lvl1pPr>
                <a:defRPr sz="5000">
                  <a:solidFill>
                    <a:srgbClr val="000000"/>
                  </a:solidFill>
                  <a:latin typeface="Helvetica Light" charset="0"/>
                  <a:ea typeface="Helvetica Light" charset="0"/>
                  <a:cs typeface="Helvetica Light" charset="0"/>
                  <a:sym typeface="Helvetica Light" charset="0"/>
                </a:defRPr>
              </a:lvl1pPr>
              <a:lvl2pPr>
                <a:defRPr sz="5000">
                  <a:solidFill>
                    <a:srgbClr val="000000"/>
                  </a:solidFill>
                  <a:latin typeface="Helvetica Light" charset="0"/>
                  <a:ea typeface="Helvetica Light" charset="0"/>
                  <a:cs typeface="Helvetica Light" charset="0"/>
                  <a:sym typeface="Helvetica Light" charset="0"/>
                </a:defRPr>
              </a:lvl2pPr>
              <a:lvl3pPr>
                <a:defRPr sz="5000">
                  <a:solidFill>
                    <a:srgbClr val="000000"/>
                  </a:solidFill>
                  <a:latin typeface="Helvetica Light" charset="0"/>
                  <a:ea typeface="Helvetica Light" charset="0"/>
                  <a:cs typeface="Helvetica Light" charset="0"/>
                  <a:sym typeface="Helvetica Light" charset="0"/>
                </a:defRPr>
              </a:lvl3pPr>
              <a:lvl4pPr>
                <a:defRPr sz="5000">
                  <a:solidFill>
                    <a:srgbClr val="000000"/>
                  </a:solidFill>
                  <a:latin typeface="Helvetica Light" charset="0"/>
                  <a:ea typeface="Helvetica Light" charset="0"/>
                  <a:cs typeface="Helvetica Light" charset="0"/>
                  <a:sym typeface="Helvetica Light" charset="0"/>
                </a:defRPr>
              </a:lvl4pPr>
              <a:lvl5pPr>
                <a:defRPr sz="5000">
                  <a:solidFill>
                    <a:srgbClr val="000000"/>
                  </a:solidFill>
                  <a:latin typeface="Helvetica Light" charset="0"/>
                  <a:ea typeface="Helvetica Light" charset="0"/>
                  <a:cs typeface="Helvetica Light" charset="0"/>
                  <a:sym typeface="Helvetica Light" charset="0"/>
                </a:defRPr>
              </a:lvl5pPr>
              <a:lvl6pPr marL="457200" indent="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defTabSz="457200"/>
              <a:r>
                <a:rPr lang="it-IT" altLang="it-IT" sz="350">
                  <a:latin typeface="Calibri" charset="0"/>
                  <a:ea typeface="Calibri" charset="0"/>
                  <a:cs typeface="Calibri" charset="0"/>
                  <a:sym typeface="Calibri" charset="0"/>
                </a:rPr>
                <a:t>Elia Zorzan</a:t>
              </a:r>
            </a:p>
          </p:txBody>
        </p:sp>
        <p:pic>
          <p:nvPicPr>
            <p:cNvPr id="8218" name="Picture 26" descr="pasted-image.tif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3754"/>
              <a:ext cx="178232" cy="1782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Tree>
    <p:extLst>
      <p:ext uri="{BB962C8B-B14F-4D97-AF65-F5344CB8AC3E}">
        <p14:creationId xmlns:p14="http://schemas.microsoft.com/office/powerpoint/2010/main" val="1318033712"/>
      </p:ext>
    </p:extLst>
  </p:cSld>
  <p:clrMapOvr>
    <a:masterClrMapping/>
  </p:clrMapOvr>
  <p:transition spd="med">
    <p:dissolve/>
  </p:transition>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7" name="Picture 1" descr="FHP.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398544" y="254000"/>
            <a:ext cx="4488656" cy="634920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9218" name="AutoShape 2"/>
          <p:cNvSpPr>
            <a:spLocks/>
          </p:cNvSpPr>
          <p:nvPr/>
        </p:nvSpPr>
        <p:spPr bwMode="auto">
          <a:xfrm>
            <a:off x="8760619" y="2997200"/>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900"/>
          </a:p>
        </p:txBody>
      </p:sp>
      <p:sp>
        <p:nvSpPr>
          <p:cNvPr id="9219" name="Oval 3"/>
          <p:cNvSpPr>
            <a:spLocks/>
          </p:cNvSpPr>
          <p:nvPr/>
        </p:nvSpPr>
        <p:spPr bwMode="auto">
          <a:xfrm>
            <a:off x="8796338" y="1808957"/>
            <a:ext cx="180182" cy="143669"/>
          </a:xfrm>
          <a:prstGeom prst="ellipse">
            <a:avLst/>
          </a:prstGeom>
          <a:solidFill>
            <a:srgbClr val="FFFB00"/>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1600">
              <a:solidFill>
                <a:srgbClr val="FFFFFF"/>
              </a:solidFill>
            </a:endParaRPr>
          </a:p>
        </p:txBody>
      </p:sp>
      <p:sp>
        <p:nvSpPr>
          <p:cNvPr id="9220" name="AutoShape 4"/>
          <p:cNvSpPr>
            <a:spLocks/>
          </p:cNvSpPr>
          <p:nvPr/>
        </p:nvSpPr>
        <p:spPr bwMode="auto">
          <a:xfrm>
            <a:off x="10524332" y="3248819"/>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900"/>
          </a:p>
        </p:txBody>
      </p:sp>
      <p:sp>
        <p:nvSpPr>
          <p:cNvPr id="9221" name="Rectangle 5"/>
          <p:cNvSpPr>
            <a:spLocks/>
          </p:cNvSpPr>
          <p:nvPr/>
        </p:nvSpPr>
        <p:spPr bwMode="auto">
          <a:xfrm>
            <a:off x="335757" y="152400"/>
            <a:ext cx="6840538" cy="452431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rIns="22860">
            <a:spAutoFit/>
          </a:bodyPr>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r>
              <a:rPr lang="it-IT" altLang="it-IT" sz="900" dirty="0"/>
              <a:t>“</a:t>
            </a:r>
            <a:r>
              <a:rPr lang="it-IT" altLang="it-IT" sz="2400" dirty="0"/>
              <a:t>Pass and go”</a:t>
            </a:r>
          </a:p>
          <a:p>
            <a:pPr algn="l"/>
            <a:r>
              <a:rPr lang="it-IT" altLang="it-IT" sz="2400" dirty="0" err="1"/>
              <a:t>Description</a:t>
            </a:r>
            <a:endParaRPr lang="it-IT" altLang="it-IT" sz="2400" dirty="0"/>
          </a:p>
          <a:p>
            <a:pPr algn="l"/>
            <a:r>
              <a:rPr lang="it-IT" altLang="it-IT" sz="2400" dirty="0" err="1"/>
              <a:t>Red</a:t>
            </a:r>
            <a:r>
              <a:rPr lang="it-IT" altLang="it-IT" sz="2400" dirty="0"/>
              <a:t> player (1) pass the </a:t>
            </a:r>
            <a:r>
              <a:rPr lang="it-IT" altLang="it-IT" sz="2400" dirty="0" err="1"/>
              <a:t>ball</a:t>
            </a:r>
            <a:r>
              <a:rPr lang="it-IT" altLang="it-IT" sz="2400" dirty="0"/>
              <a:t>, </a:t>
            </a:r>
            <a:r>
              <a:rPr lang="it-IT" altLang="it-IT" sz="2400" dirty="0" err="1"/>
              <a:t>yellow</a:t>
            </a:r>
            <a:r>
              <a:rPr lang="it-IT" altLang="it-IT" sz="2400" dirty="0"/>
              <a:t> player </a:t>
            </a:r>
            <a:r>
              <a:rPr lang="it-IT" altLang="it-IT" sz="2400" dirty="0" err="1"/>
              <a:t>does</a:t>
            </a:r>
            <a:r>
              <a:rPr lang="it-IT" altLang="it-IT" sz="2400" dirty="0"/>
              <a:t> an open </a:t>
            </a:r>
            <a:r>
              <a:rPr lang="it-IT" altLang="it-IT" sz="2400" dirty="0" err="1"/>
              <a:t>receiving</a:t>
            </a:r>
            <a:r>
              <a:rPr lang="it-IT" altLang="it-IT" sz="2400" dirty="0"/>
              <a:t> and </a:t>
            </a:r>
            <a:r>
              <a:rPr lang="it-IT" altLang="it-IT" sz="2400" dirty="0" err="1"/>
              <a:t>return</a:t>
            </a:r>
            <a:r>
              <a:rPr lang="it-IT" altLang="it-IT" sz="2400" dirty="0"/>
              <a:t> the </a:t>
            </a:r>
            <a:r>
              <a:rPr lang="it-IT" altLang="it-IT" sz="2400" dirty="0" err="1"/>
              <a:t>ball</a:t>
            </a:r>
            <a:r>
              <a:rPr lang="it-IT" altLang="it-IT" sz="2400" dirty="0"/>
              <a:t> to </a:t>
            </a:r>
            <a:r>
              <a:rPr lang="it-IT" altLang="it-IT" sz="2400" dirty="0" err="1"/>
              <a:t>red</a:t>
            </a:r>
            <a:r>
              <a:rPr lang="it-IT" altLang="it-IT" sz="2400" dirty="0"/>
              <a:t> player, fast pass back and </a:t>
            </a:r>
            <a:r>
              <a:rPr lang="it-IT" altLang="it-IT" sz="2400" dirty="0" err="1"/>
              <a:t>forth</a:t>
            </a:r>
            <a:r>
              <a:rPr lang="it-IT" altLang="it-IT" sz="2400" dirty="0"/>
              <a:t> and do </a:t>
            </a:r>
            <a:r>
              <a:rPr lang="it-IT" altLang="it-IT" sz="2400" dirty="0" err="1"/>
              <a:t>it</a:t>
            </a:r>
            <a:r>
              <a:rPr lang="it-IT" altLang="it-IT" sz="2400" dirty="0"/>
              <a:t> the </a:t>
            </a:r>
            <a:r>
              <a:rPr lang="it-IT" altLang="it-IT" sz="2400" dirty="0" err="1"/>
              <a:t>same</a:t>
            </a:r>
            <a:r>
              <a:rPr lang="it-IT" altLang="it-IT" sz="2400" dirty="0"/>
              <a:t> with </a:t>
            </a:r>
            <a:r>
              <a:rPr lang="it-IT" altLang="it-IT" sz="2400" dirty="0" err="1"/>
              <a:t>yellow</a:t>
            </a:r>
            <a:r>
              <a:rPr lang="it-IT" altLang="it-IT" sz="2400" dirty="0"/>
              <a:t> player. </a:t>
            </a:r>
          </a:p>
          <a:p>
            <a:pPr algn="l"/>
            <a:endParaRPr lang="it-IT" altLang="it-IT" sz="2400" dirty="0"/>
          </a:p>
          <a:p>
            <a:pPr algn="l"/>
            <a:r>
              <a:rPr lang="it-IT" altLang="it-IT" sz="2400" dirty="0"/>
              <a:t>Development:</a:t>
            </a:r>
          </a:p>
          <a:p>
            <a:pPr algn="l">
              <a:buSzPct val="100000"/>
              <a:buFontTx/>
              <a:buChar char="-"/>
            </a:pPr>
            <a:r>
              <a:rPr lang="it-IT" altLang="it-IT" sz="2400" dirty="0"/>
              <a:t>Use reverse to pass to </a:t>
            </a:r>
            <a:r>
              <a:rPr lang="it-IT" altLang="it-IT" sz="2400" dirty="0" err="1"/>
              <a:t>yellow</a:t>
            </a:r>
            <a:r>
              <a:rPr lang="it-IT" altLang="it-IT" sz="2400" dirty="0"/>
              <a:t> player</a:t>
            </a:r>
          </a:p>
          <a:p>
            <a:pPr algn="l">
              <a:buSzPct val="100000"/>
              <a:buFontTx/>
              <a:buChar char="-"/>
            </a:pPr>
            <a:r>
              <a:rPr lang="it-IT" altLang="it-IT" sz="2400" dirty="0"/>
              <a:t>Do </a:t>
            </a:r>
            <a:r>
              <a:rPr lang="it-IT" altLang="it-IT" sz="2400" dirty="0" err="1"/>
              <a:t>it</a:t>
            </a:r>
            <a:r>
              <a:rPr lang="it-IT" altLang="it-IT" sz="2400" dirty="0"/>
              <a:t> in </a:t>
            </a:r>
            <a:r>
              <a:rPr lang="it-IT" altLang="it-IT" sz="2400" dirty="0" err="1"/>
              <a:t>clockwise</a:t>
            </a:r>
            <a:endParaRPr lang="it-IT" altLang="it-IT" sz="2400" dirty="0"/>
          </a:p>
          <a:p>
            <a:pPr algn="l">
              <a:buSzPct val="100000"/>
              <a:buFontTx/>
              <a:buChar char="-"/>
            </a:pPr>
            <a:r>
              <a:rPr lang="it-IT" altLang="it-IT" sz="2400" dirty="0"/>
              <a:t>1 </a:t>
            </a:r>
            <a:r>
              <a:rPr lang="it-IT" altLang="it-IT" sz="2400" dirty="0" err="1"/>
              <a:t>touch</a:t>
            </a:r>
            <a:r>
              <a:rPr lang="it-IT" altLang="it-IT" sz="2400" dirty="0"/>
              <a:t> </a:t>
            </a:r>
            <a:r>
              <a:rPr lang="it-IT" altLang="it-IT" sz="2400" dirty="0" err="1"/>
              <a:t>return</a:t>
            </a:r>
            <a:r>
              <a:rPr lang="it-IT" altLang="it-IT" sz="2400" dirty="0"/>
              <a:t> pass for </a:t>
            </a:r>
            <a:r>
              <a:rPr lang="it-IT" altLang="it-IT" sz="2400" dirty="0" err="1"/>
              <a:t>red</a:t>
            </a:r>
            <a:r>
              <a:rPr lang="it-IT" altLang="it-IT" sz="2400" dirty="0"/>
              <a:t> player</a:t>
            </a:r>
          </a:p>
          <a:p>
            <a:pPr algn="l">
              <a:buSzPct val="100000"/>
              <a:buFontTx/>
              <a:buChar char="-"/>
            </a:pPr>
            <a:r>
              <a:rPr lang="it-IT" altLang="it-IT" sz="2400" dirty="0" err="1"/>
              <a:t>Different</a:t>
            </a:r>
            <a:r>
              <a:rPr lang="it-IT" altLang="it-IT" sz="2400" dirty="0"/>
              <a:t> </a:t>
            </a:r>
            <a:r>
              <a:rPr lang="it-IT" altLang="it-IT" sz="2400" dirty="0" err="1"/>
              <a:t>receptions</a:t>
            </a:r>
            <a:r>
              <a:rPr lang="it-IT" altLang="it-IT" sz="2400" dirty="0"/>
              <a:t> for </a:t>
            </a:r>
            <a:r>
              <a:rPr lang="it-IT" altLang="it-IT" sz="2400" dirty="0" err="1"/>
              <a:t>red</a:t>
            </a:r>
            <a:r>
              <a:rPr lang="it-IT" altLang="it-IT" sz="2400" dirty="0"/>
              <a:t> player (1)</a:t>
            </a:r>
          </a:p>
        </p:txBody>
      </p:sp>
      <p:sp>
        <p:nvSpPr>
          <p:cNvPr id="9222" name="AutoShape 6"/>
          <p:cNvSpPr>
            <a:spLocks/>
          </p:cNvSpPr>
          <p:nvPr/>
        </p:nvSpPr>
        <p:spPr bwMode="auto">
          <a:xfrm>
            <a:off x="8760619" y="1952625"/>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900"/>
          </a:p>
        </p:txBody>
      </p:sp>
      <p:sp>
        <p:nvSpPr>
          <p:cNvPr id="9223" name="AutoShape 7"/>
          <p:cNvSpPr>
            <a:spLocks/>
          </p:cNvSpPr>
          <p:nvPr/>
        </p:nvSpPr>
        <p:spPr bwMode="auto">
          <a:xfrm>
            <a:off x="10524332" y="2240757"/>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900"/>
          </a:p>
        </p:txBody>
      </p:sp>
      <p:sp>
        <p:nvSpPr>
          <p:cNvPr id="9224" name="Oval 8"/>
          <p:cNvSpPr>
            <a:spLocks/>
          </p:cNvSpPr>
          <p:nvPr/>
        </p:nvSpPr>
        <p:spPr bwMode="auto">
          <a:xfrm>
            <a:off x="10704513" y="3609182"/>
            <a:ext cx="252413" cy="215900"/>
          </a:xfrm>
          <a:prstGeom prst="ellipse">
            <a:avLst/>
          </a:prstGeom>
          <a:solidFill>
            <a:srgbClr val="FFFB00"/>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1600">
              <a:solidFill>
                <a:srgbClr val="FFFFFF"/>
              </a:solidFill>
            </a:endParaRPr>
          </a:p>
        </p:txBody>
      </p:sp>
      <p:grpSp>
        <p:nvGrpSpPr>
          <p:cNvPr id="9225" name="Group 9"/>
          <p:cNvGrpSpPr>
            <a:grpSpLocks/>
          </p:cNvGrpSpPr>
          <p:nvPr/>
        </p:nvGrpSpPr>
        <p:grpSpPr bwMode="auto">
          <a:xfrm>
            <a:off x="10488613" y="2493169"/>
            <a:ext cx="90488" cy="98425"/>
            <a:chOff x="0" y="0"/>
            <a:chExt cx="180975" cy="196850"/>
          </a:xfrm>
        </p:grpSpPr>
        <p:pic>
          <p:nvPicPr>
            <p:cNvPr id="9226" name="Picture 10" descr="pasted-image.tif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80975" cy="1968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9227" name="Picture 11" descr="ANH.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5563" y="58738"/>
              <a:ext cx="69851" cy="79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
        <p:nvSpPr>
          <p:cNvPr id="9228" name="Oval 12"/>
          <p:cNvSpPr>
            <a:spLocks/>
          </p:cNvSpPr>
          <p:nvPr/>
        </p:nvSpPr>
        <p:spPr bwMode="auto">
          <a:xfrm>
            <a:off x="10704513" y="2097088"/>
            <a:ext cx="252413" cy="215900"/>
          </a:xfrm>
          <a:prstGeom prst="ellipse">
            <a:avLst/>
          </a:prstGeom>
          <a:solidFill>
            <a:srgbClr val="DA1F28"/>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1600">
              <a:solidFill>
                <a:srgbClr val="FFFFFF"/>
              </a:solidFill>
            </a:endParaRPr>
          </a:p>
        </p:txBody>
      </p:sp>
      <p:sp>
        <p:nvSpPr>
          <p:cNvPr id="9229" name="Oval 13"/>
          <p:cNvSpPr>
            <a:spLocks/>
          </p:cNvSpPr>
          <p:nvPr/>
        </p:nvSpPr>
        <p:spPr bwMode="auto">
          <a:xfrm>
            <a:off x="8652669" y="2960688"/>
            <a:ext cx="251619" cy="215900"/>
          </a:xfrm>
          <a:prstGeom prst="ellipse">
            <a:avLst/>
          </a:prstGeom>
          <a:solidFill>
            <a:srgbClr val="DA1F28"/>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1600">
              <a:solidFill>
                <a:srgbClr val="FF0000"/>
              </a:solidFill>
            </a:endParaRPr>
          </a:p>
        </p:txBody>
      </p:sp>
      <p:sp>
        <p:nvSpPr>
          <p:cNvPr id="9230" name="Line 14"/>
          <p:cNvSpPr>
            <a:spLocks noChangeShapeType="1"/>
          </p:cNvSpPr>
          <p:nvPr/>
        </p:nvSpPr>
        <p:spPr bwMode="auto">
          <a:xfrm flipH="1" flipV="1">
            <a:off x="9047957" y="1988344"/>
            <a:ext cx="1332706" cy="504825"/>
          </a:xfrm>
          <a:prstGeom prst="line">
            <a:avLst/>
          </a:prstGeom>
          <a:noFill/>
          <a:ln w="25400" cap="flat" cmpd="sng">
            <a:solidFill>
              <a:srgbClr val="000000"/>
            </a:solidFill>
            <a:prstDash val="solid"/>
            <a:round/>
            <a:headEnd type="none" w="med" len="med"/>
            <a:tailEnd type="triangle" w="med" len="med"/>
          </a:ln>
          <a:effectLst>
            <a:outerShdw blurRad="38100" dist="25400" dir="5400000" algn="ctr" rotWithShape="0">
              <a:srgbClr val="808080">
                <a:alpha val="50000"/>
              </a:srgbClr>
            </a:outerShdw>
          </a:effectLst>
          <a:extLst>
            <a:ext uri="{909E8E84-426E-40DD-AFC4-6F175D3DCCD1}">
              <a14:hiddenFill xmlns:a14="http://schemas.microsoft.com/office/drawing/2010/main">
                <a:noFill/>
              </a14:hiddenFill>
            </a:ext>
          </a:extLst>
        </p:spPr>
        <p:txBody>
          <a:bodyPr lIns="22860" rIns="22860"/>
          <a:lstStyle/>
          <a:p>
            <a:endParaRPr lang="it-IT" altLang="it-IT" sz="900"/>
          </a:p>
        </p:txBody>
      </p:sp>
      <p:sp>
        <p:nvSpPr>
          <p:cNvPr id="9231" name="Line 15"/>
          <p:cNvSpPr>
            <a:spLocks noChangeShapeType="1"/>
          </p:cNvSpPr>
          <p:nvPr/>
        </p:nvSpPr>
        <p:spPr bwMode="auto">
          <a:xfrm>
            <a:off x="8652669" y="2348707"/>
            <a:ext cx="359569" cy="107156"/>
          </a:xfrm>
          <a:prstGeom prst="line">
            <a:avLst/>
          </a:prstGeom>
          <a:noFill/>
          <a:ln w="25400" cap="flat" cmpd="sng">
            <a:solidFill>
              <a:srgbClr val="000000"/>
            </a:solidFill>
            <a:prstDash val="solid"/>
            <a:round/>
            <a:headEnd type="none" w="med" len="med"/>
            <a:tailEnd type="triangle" w="med" len="med"/>
          </a:ln>
          <a:effectLst>
            <a:outerShdw blurRad="38100" dist="25400" dir="5400000" algn="ctr" rotWithShape="0">
              <a:srgbClr val="808080">
                <a:alpha val="50000"/>
              </a:srgbClr>
            </a:outerShdw>
          </a:effectLst>
          <a:extLst>
            <a:ext uri="{909E8E84-426E-40DD-AFC4-6F175D3DCCD1}">
              <a14:hiddenFill xmlns:a14="http://schemas.microsoft.com/office/drawing/2010/main">
                <a:noFill/>
              </a14:hiddenFill>
            </a:ext>
          </a:extLst>
        </p:spPr>
        <p:txBody>
          <a:bodyPr lIns="22860" rIns="22860"/>
          <a:lstStyle/>
          <a:p>
            <a:endParaRPr lang="it-IT" altLang="it-IT" sz="900"/>
          </a:p>
        </p:txBody>
      </p:sp>
      <p:sp>
        <p:nvSpPr>
          <p:cNvPr id="9232" name="Line 16"/>
          <p:cNvSpPr>
            <a:spLocks noChangeShapeType="1"/>
          </p:cNvSpPr>
          <p:nvPr/>
        </p:nvSpPr>
        <p:spPr bwMode="auto">
          <a:xfrm>
            <a:off x="9120188" y="2708275"/>
            <a:ext cx="1475582" cy="973138"/>
          </a:xfrm>
          <a:prstGeom prst="line">
            <a:avLst/>
          </a:prstGeom>
          <a:noFill/>
          <a:ln w="25400" cap="flat" cmpd="sng">
            <a:solidFill>
              <a:srgbClr val="000000"/>
            </a:solidFill>
            <a:prstDash val="solid"/>
            <a:round/>
            <a:headEnd type="none" w="med" len="med"/>
            <a:tailEnd type="triangle" w="med" len="med"/>
          </a:ln>
          <a:effectLst>
            <a:outerShdw blurRad="38100" dist="25400" dir="5400000" algn="ctr" rotWithShape="0">
              <a:srgbClr val="808080">
                <a:alpha val="50000"/>
              </a:srgbClr>
            </a:outerShdw>
          </a:effectLst>
          <a:extLst>
            <a:ext uri="{909E8E84-426E-40DD-AFC4-6F175D3DCCD1}">
              <a14:hiddenFill xmlns:a14="http://schemas.microsoft.com/office/drawing/2010/main">
                <a:noFill/>
              </a14:hiddenFill>
            </a:ext>
          </a:extLst>
        </p:spPr>
        <p:txBody>
          <a:bodyPr lIns="22860" rIns="22860"/>
          <a:lstStyle/>
          <a:p>
            <a:endParaRPr lang="it-IT" altLang="it-IT" sz="900"/>
          </a:p>
        </p:txBody>
      </p:sp>
      <p:sp>
        <p:nvSpPr>
          <p:cNvPr id="9233" name="Line 17"/>
          <p:cNvSpPr>
            <a:spLocks noChangeShapeType="1"/>
          </p:cNvSpPr>
          <p:nvPr/>
        </p:nvSpPr>
        <p:spPr bwMode="auto">
          <a:xfrm flipH="1" flipV="1">
            <a:off x="10487819" y="2924969"/>
            <a:ext cx="396081" cy="215106"/>
          </a:xfrm>
          <a:prstGeom prst="line">
            <a:avLst/>
          </a:prstGeom>
          <a:noFill/>
          <a:ln w="25400" cap="flat" cmpd="sng">
            <a:solidFill>
              <a:srgbClr val="000000"/>
            </a:solidFill>
            <a:prstDash val="solid"/>
            <a:round/>
            <a:headEnd type="none" w="med" len="med"/>
            <a:tailEnd type="triangle" w="med" len="med"/>
          </a:ln>
          <a:effectLst>
            <a:outerShdw blurRad="38100" dist="25400" dir="5400000" algn="ctr" rotWithShape="0">
              <a:srgbClr val="808080">
                <a:alpha val="50000"/>
              </a:srgbClr>
            </a:outerShdw>
          </a:effectLst>
          <a:extLst>
            <a:ext uri="{909E8E84-426E-40DD-AFC4-6F175D3DCCD1}">
              <a14:hiddenFill xmlns:a14="http://schemas.microsoft.com/office/drawing/2010/main">
                <a:noFill/>
              </a14:hiddenFill>
            </a:ext>
          </a:extLst>
        </p:spPr>
        <p:txBody>
          <a:bodyPr lIns="22860" rIns="22860"/>
          <a:lstStyle/>
          <a:p>
            <a:endParaRPr lang="it-IT" altLang="it-IT" sz="900"/>
          </a:p>
        </p:txBody>
      </p:sp>
      <p:sp>
        <p:nvSpPr>
          <p:cNvPr id="9234" name="Line 18"/>
          <p:cNvSpPr>
            <a:spLocks noChangeShapeType="1"/>
          </p:cNvSpPr>
          <p:nvPr/>
        </p:nvSpPr>
        <p:spPr bwMode="auto">
          <a:xfrm flipH="1" flipV="1">
            <a:off x="9192419" y="2455863"/>
            <a:ext cx="1188244" cy="108744"/>
          </a:xfrm>
          <a:prstGeom prst="line">
            <a:avLst/>
          </a:prstGeom>
          <a:noFill/>
          <a:ln w="25400" cap="flat" cmpd="sng">
            <a:solidFill>
              <a:srgbClr val="000000"/>
            </a:solidFill>
            <a:prstDash val="dot"/>
            <a:round/>
            <a:headEnd type="none" w="med" len="med"/>
            <a:tailEnd type="triangle" w="med" len="med"/>
          </a:ln>
          <a:effectLst>
            <a:outerShdw blurRad="38100" dist="25400" dir="5400000" algn="ctr" rotWithShape="0">
              <a:srgbClr val="808080">
                <a:alpha val="50000"/>
              </a:srgbClr>
            </a:outerShdw>
          </a:effectLst>
          <a:extLst>
            <a:ext uri="{909E8E84-426E-40DD-AFC4-6F175D3DCCD1}">
              <a14:hiddenFill xmlns:a14="http://schemas.microsoft.com/office/drawing/2010/main">
                <a:noFill/>
              </a14:hiddenFill>
            </a:ext>
          </a:extLst>
        </p:spPr>
        <p:txBody>
          <a:bodyPr lIns="22860" rIns="22860"/>
          <a:lstStyle/>
          <a:p>
            <a:endParaRPr lang="it-IT" altLang="it-IT" sz="900"/>
          </a:p>
        </p:txBody>
      </p:sp>
      <p:sp>
        <p:nvSpPr>
          <p:cNvPr id="9235" name="Line 19"/>
          <p:cNvSpPr>
            <a:spLocks noChangeShapeType="1"/>
          </p:cNvSpPr>
          <p:nvPr/>
        </p:nvSpPr>
        <p:spPr bwMode="auto">
          <a:xfrm>
            <a:off x="9012238" y="2455863"/>
            <a:ext cx="72232" cy="216694"/>
          </a:xfrm>
          <a:prstGeom prst="line">
            <a:avLst/>
          </a:prstGeom>
          <a:noFill/>
          <a:ln w="25400" cap="flat" cmpd="sng">
            <a:solidFill>
              <a:srgbClr val="000000"/>
            </a:solidFill>
            <a:prstDash val="dot"/>
            <a:round/>
            <a:headEnd type="none" w="med" len="med"/>
            <a:tailEnd type="triangle" w="med" len="med"/>
          </a:ln>
          <a:effectLst>
            <a:outerShdw blurRad="38100" dist="25400" dir="5400000" algn="ctr" rotWithShape="0">
              <a:srgbClr val="808080">
                <a:alpha val="50000"/>
              </a:srgbClr>
            </a:outerShdw>
          </a:effectLst>
          <a:extLst>
            <a:ext uri="{909E8E84-426E-40DD-AFC4-6F175D3DCCD1}">
              <a14:hiddenFill xmlns:a14="http://schemas.microsoft.com/office/drawing/2010/main">
                <a:noFill/>
              </a14:hiddenFill>
            </a:ext>
          </a:extLst>
        </p:spPr>
        <p:txBody>
          <a:bodyPr lIns="22860" rIns="22860"/>
          <a:lstStyle/>
          <a:p>
            <a:endParaRPr lang="it-IT" altLang="it-IT" sz="900"/>
          </a:p>
        </p:txBody>
      </p:sp>
      <p:sp>
        <p:nvSpPr>
          <p:cNvPr id="9236" name="Line 20"/>
          <p:cNvSpPr>
            <a:spLocks noChangeShapeType="1"/>
          </p:cNvSpPr>
          <p:nvPr/>
        </p:nvSpPr>
        <p:spPr bwMode="auto">
          <a:xfrm>
            <a:off x="9228138" y="2709069"/>
            <a:ext cx="1152525" cy="179388"/>
          </a:xfrm>
          <a:prstGeom prst="line">
            <a:avLst/>
          </a:prstGeom>
          <a:noFill/>
          <a:ln w="25400" cap="flat" cmpd="sng">
            <a:solidFill>
              <a:srgbClr val="000000"/>
            </a:solidFill>
            <a:prstDash val="dot"/>
            <a:round/>
            <a:headEnd type="none" w="med" len="med"/>
            <a:tailEnd type="triangle" w="med" len="med"/>
          </a:ln>
          <a:effectLst>
            <a:outerShdw blurRad="38100" dist="25400" dir="5400000" algn="ctr" rotWithShape="0">
              <a:srgbClr val="808080">
                <a:alpha val="50000"/>
              </a:srgbClr>
            </a:outerShdw>
          </a:effectLst>
          <a:extLst>
            <a:ext uri="{909E8E84-426E-40DD-AFC4-6F175D3DCCD1}">
              <a14:hiddenFill xmlns:a14="http://schemas.microsoft.com/office/drawing/2010/main">
                <a:noFill/>
              </a14:hiddenFill>
            </a:ext>
          </a:extLst>
        </p:spPr>
        <p:txBody>
          <a:bodyPr lIns="22860" rIns="22860"/>
          <a:lstStyle/>
          <a:p>
            <a:endParaRPr lang="it-IT" altLang="it-IT" sz="900"/>
          </a:p>
        </p:txBody>
      </p:sp>
      <p:sp>
        <p:nvSpPr>
          <p:cNvPr id="9237" name="Line 21"/>
          <p:cNvSpPr>
            <a:spLocks noChangeShapeType="1"/>
          </p:cNvSpPr>
          <p:nvPr/>
        </p:nvSpPr>
        <p:spPr bwMode="auto">
          <a:xfrm flipV="1">
            <a:off x="10451307" y="2239963"/>
            <a:ext cx="612775" cy="577057"/>
          </a:xfrm>
          <a:prstGeom prst="line">
            <a:avLst/>
          </a:prstGeom>
          <a:noFill/>
          <a:ln w="25400" cap="flat" cmpd="sng">
            <a:solidFill>
              <a:srgbClr val="000000"/>
            </a:solidFill>
            <a:prstDash val="dot"/>
            <a:round/>
            <a:headEnd type="none" w="med" len="med"/>
            <a:tailEnd type="triangle" w="med" len="med"/>
          </a:ln>
          <a:effectLst>
            <a:outerShdw blurRad="38100" dist="25400" dir="5400000" algn="ctr" rotWithShape="0">
              <a:srgbClr val="808080">
                <a:alpha val="50000"/>
              </a:srgbClr>
            </a:outerShdw>
          </a:effectLst>
          <a:extLst>
            <a:ext uri="{909E8E84-426E-40DD-AFC4-6F175D3DCCD1}">
              <a14:hiddenFill xmlns:a14="http://schemas.microsoft.com/office/drawing/2010/main">
                <a:noFill/>
              </a14:hiddenFill>
            </a:ext>
          </a:extLst>
        </p:spPr>
        <p:txBody>
          <a:bodyPr lIns="22860" rIns="22860"/>
          <a:lstStyle/>
          <a:p>
            <a:endParaRPr lang="it-IT" altLang="it-IT" sz="900"/>
          </a:p>
        </p:txBody>
      </p:sp>
      <p:sp>
        <p:nvSpPr>
          <p:cNvPr id="9238" name="Line 22"/>
          <p:cNvSpPr>
            <a:spLocks noChangeShapeType="1"/>
          </p:cNvSpPr>
          <p:nvPr/>
        </p:nvSpPr>
        <p:spPr bwMode="auto">
          <a:xfrm flipV="1">
            <a:off x="8940007" y="2744788"/>
            <a:ext cx="144463" cy="251619"/>
          </a:xfrm>
          <a:prstGeom prst="line">
            <a:avLst/>
          </a:prstGeom>
          <a:noFill/>
          <a:ln w="25400" cap="flat" cmpd="sng">
            <a:solidFill>
              <a:srgbClr val="000000"/>
            </a:solidFill>
            <a:prstDash val="solid"/>
            <a:round/>
            <a:headEnd type="triangle" w="med" len="med"/>
            <a:tailEnd type="triangle" w="med" len="med"/>
          </a:ln>
          <a:effectLst>
            <a:outerShdw blurRad="38100" dist="25400" dir="5400000" algn="ctr" rotWithShape="0">
              <a:srgbClr val="808080">
                <a:alpha val="50000"/>
              </a:srgbClr>
            </a:outerShdw>
          </a:effectLst>
          <a:extLst>
            <a:ext uri="{909E8E84-426E-40DD-AFC4-6F175D3DCCD1}">
              <a14:hiddenFill xmlns:a14="http://schemas.microsoft.com/office/drawing/2010/main">
                <a:noFill/>
              </a14:hiddenFill>
            </a:ext>
          </a:extLst>
        </p:spPr>
        <p:txBody>
          <a:bodyPr lIns="22860" rIns="22860"/>
          <a:lstStyle/>
          <a:p>
            <a:endParaRPr lang="it-IT" altLang="it-IT" sz="900"/>
          </a:p>
        </p:txBody>
      </p:sp>
      <p:sp>
        <p:nvSpPr>
          <p:cNvPr id="9239" name="Rectangle 23"/>
          <p:cNvSpPr>
            <a:spLocks/>
          </p:cNvSpPr>
          <p:nvPr/>
        </p:nvSpPr>
        <p:spPr bwMode="auto">
          <a:xfrm>
            <a:off x="10740232" y="1808957"/>
            <a:ext cx="396081" cy="33855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rIns="22860">
            <a:spAutoFit/>
          </a:bodyPr>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r>
              <a:rPr lang="it-IT" altLang="it-IT" sz="1600"/>
              <a:t>1</a:t>
            </a:r>
          </a:p>
        </p:txBody>
      </p:sp>
      <p:sp>
        <p:nvSpPr>
          <p:cNvPr id="9240" name="AutoShape 24"/>
          <p:cNvSpPr>
            <a:spLocks/>
          </p:cNvSpPr>
          <p:nvPr/>
        </p:nvSpPr>
        <p:spPr bwMode="auto">
          <a:xfrm rot="5400000">
            <a:off x="8383985" y="1972072"/>
            <a:ext cx="534988" cy="21669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7341" y="0"/>
                </a:moveTo>
                <a:cubicBezTo>
                  <a:pt x="3670" y="0"/>
                  <a:pt x="0" y="5400"/>
                  <a:pt x="0" y="10800"/>
                </a:cubicBezTo>
                <a:cubicBezTo>
                  <a:pt x="0" y="16200"/>
                  <a:pt x="10800" y="21600"/>
                  <a:pt x="21600" y="21600"/>
                </a:cubicBezTo>
              </a:path>
            </a:pathLst>
          </a:custGeom>
          <a:noFill/>
          <a:ln w="25400" cap="flat" cmpd="sng">
            <a:solidFill>
              <a:srgbClr val="000000"/>
            </a:solidFill>
            <a:prstDash val="solid"/>
            <a:miter lim="400000"/>
            <a:headEnd type="none" w="med" len="med"/>
            <a:tailEnd type="triangle" w="med" len="med"/>
          </a:ln>
          <a:effectLst>
            <a:outerShdw blurRad="38100" dist="25400" dir="5400000" algn="ctr" rotWithShape="0">
              <a:srgbClr val="808080">
                <a:alpha val="50000"/>
              </a:srgbClr>
            </a:outerShdw>
          </a:effectLst>
          <a:extLst>
            <a:ext uri="{909E8E84-426E-40DD-AFC4-6F175D3DCCD1}">
              <a14:hiddenFill xmlns:a14="http://schemas.microsoft.com/office/drawing/2010/main">
                <a:solidFill>
                  <a:srgbClr val="FFFFFF"/>
                </a:solidFill>
              </a14:hiddenFill>
            </a:ext>
          </a:extLst>
        </p:spPr>
        <p:txBody>
          <a:bodyPr lIns="25400" tIns="25400" rIns="25400" bIns="25400" anchor="ctr"/>
          <a:lstStyle/>
          <a:p>
            <a:endParaRPr lang="it-IT" altLang="it-IT" sz="900"/>
          </a:p>
        </p:txBody>
      </p:sp>
      <p:grpSp>
        <p:nvGrpSpPr>
          <p:cNvPr id="9241" name="Group 25"/>
          <p:cNvGrpSpPr>
            <a:grpSpLocks/>
          </p:cNvGrpSpPr>
          <p:nvPr/>
        </p:nvGrpSpPr>
        <p:grpSpPr bwMode="auto">
          <a:xfrm>
            <a:off x="392113" y="6448426"/>
            <a:ext cx="329254" cy="146194"/>
            <a:chOff x="0" y="0"/>
            <a:chExt cx="658253" cy="291489"/>
          </a:xfrm>
        </p:grpSpPr>
        <p:sp>
          <p:nvSpPr>
            <p:cNvPr id="9242" name="Rectangle 26"/>
            <p:cNvSpPr>
              <a:spLocks/>
            </p:cNvSpPr>
            <p:nvPr/>
          </p:nvSpPr>
          <p:spPr bwMode="auto">
            <a:xfrm>
              <a:off x="174974" y="0"/>
              <a:ext cx="483279" cy="29148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2860" rIns="22860">
              <a:spAutoFit/>
            </a:bodyPr>
            <a:lstStyle>
              <a:lvl1pPr>
                <a:defRPr sz="5000">
                  <a:solidFill>
                    <a:srgbClr val="000000"/>
                  </a:solidFill>
                  <a:latin typeface="Helvetica Light" charset="0"/>
                  <a:ea typeface="Helvetica Light" charset="0"/>
                  <a:cs typeface="Helvetica Light" charset="0"/>
                  <a:sym typeface="Helvetica Light" charset="0"/>
                </a:defRPr>
              </a:lvl1pPr>
              <a:lvl2pPr>
                <a:defRPr sz="5000">
                  <a:solidFill>
                    <a:srgbClr val="000000"/>
                  </a:solidFill>
                  <a:latin typeface="Helvetica Light" charset="0"/>
                  <a:ea typeface="Helvetica Light" charset="0"/>
                  <a:cs typeface="Helvetica Light" charset="0"/>
                  <a:sym typeface="Helvetica Light" charset="0"/>
                </a:defRPr>
              </a:lvl2pPr>
              <a:lvl3pPr>
                <a:defRPr sz="5000">
                  <a:solidFill>
                    <a:srgbClr val="000000"/>
                  </a:solidFill>
                  <a:latin typeface="Helvetica Light" charset="0"/>
                  <a:ea typeface="Helvetica Light" charset="0"/>
                  <a:cs typeface="Helvetica Light" charset="0"/>
                  <a:sym typeface="Helvetica Light" charset="0"/>
                </a:defRPr>
              </a:lvl3pPr>
              <a:lvl4pPr>
                <a:defRPr sz="5000">
                  <a:solidFill>
                    <a:srgbClr val="000000"/>
                  </a:solidFill>
                  <a:latin typeface="Helvetica Light" charset="0"/>
                  <a:ea typeface="Helvetica Light" charset="0"/>
                  <a:cs typeface="Helvetica Light" charset="0"/>
                  <a:sym typeface="Helvetica Light" charset="0"/>
                </a:defRPr>
              </a:lvl4pPr>
              <a:lvl5pPr>
                <a:defRPr sz="5000">
                  <a:solidFill>
                    <a:srgbClr val="000000"/>
                  </a:solidFill>
                  <a:latin typeface="Helvetica Light" charset="0"/>
                  <a:ea typeface="Helvetica Light" charset="0"/>
                  <a:cs typeface="Helvetica Light" charset="0"/>
                  <a:sym typeface="Helvetica Light" charset="0"/>
                </a:defRPr>
              </a:lvl5pPr>
              <a:lvl6pPr marL="457200" indent="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defTabSz="457200"/>
              <a:r>
                <a:rPr lang="it-IT" altLang="it-IT" sz="350">
                  <a:latin typeface="Calibri" charset="0"/>
                  <a:ea typeface="Calibri" charset="0"/>
                  <a:cs typeface="Calibri" charset="0"/>
                  <a:sym typeface="Calibri" charset="0"/>
                </a:rPr>
                <a:t>Elia Zorzan</a:t>
              </a:r>
            </a:p>
          </p:txBody>
        </p:sp>
        <p:pic>
          <p:nvPicPr>
            <p:cNvPr id="9243" name="Picture 27" descr="pasted-image.tiff"/>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13754"/>
              <a:ext cx="178232" cy="1782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Tree>
    <p:extLst>
      <p:ext uri="{BB962C8B-B14F-4D97-AF65-F5344CB8AC3E}">
        <p14:creationId xmlns:p14="http://schemas.microsoft.com/office/powerpoint/2010/main" val="898778779"/>
      </p:ext>
    </p:extLst>
  </p:cSld>
  <p:clrMapOvr>
    <a:masterClrMapping/>
  </p:clrMapOvr>
  <p:transition spd="med">
    <p:dissolve/>
  </p:transition>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1" name="Picture 1" descr="FHP.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398544" y="254000"/>
            <a:ext cx="4488656" cy="634920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0242" name="AutoShape 2"/>
          <p:cNvSpPr>
            <a:spLocks/>
          </p:cNvSpPr>
          <p:nvPr/>
        </p:nvSpPr>
        <p:spPr bwMode="auto">
          <a:xfrm>
            <a:off x="8616157" y="2744788"/>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900"/>
          </a:p>
        </p:txBody>
      </p:sp>
      <p:sp>
        <p:nvSpPr>
          <p:cNvPr id="10243" name="AutoShape 3"/>
          <p:cNvSpPr>
            <a:spLocks/>
          </p:cNvSpPr>
          <p:nvPr/>
        </p:nvSpPr>
        <p:spPr bwMode="auto">
          <a:xfrm>
            <a:off x="10668794" y="2744788"/>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900"/>
          </a:p>
        </p:txBody>
      </p:sp>
      <p:sp>
        <p:nvSpPr>
          <p:cNvPr id="10244" name="Rectangle 4"/>
          <p:cNvSpPr>
            <a:spLocks/>
          </p:cNvSpPr>
          <p:nvPr/>
        </p:nvSpPr>
        <p:spPr bwMode="auto">
          <a:xfrm>
            <a:off x="335757" y="152400"/>
            <a:ext cx="6840538" cy="452431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rIns="22860">
            <a:spAutoFit/>
          </a:bodyPr>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r>
              <a:rPr lang="it-IT" altLang="it-IT" sz="2400" dirty="0"/>
              <a:t>“Drive, hit and </a:t>
            </a:r>
            <a:r>
              <a:rPr lang="it-IT" altLang="it-IT" sz="2400" dirty="0" err="1"/>
              <a:t>deflect</a:t>
            </a:r>
            <a:r>
              <a:rPr lang="it-IT" altLang="it-IT" sz="2400" dirty="0"/>
              <a:t>”</a:t>
            </a:r>
          </a:p>
          <a:p>
            <a:pPr algn="l"/>
            <a:r>
              <a:rPr lang="it-IT" altLang="it-IT" sz="2400" dirty="0" err="1"/>
              <a:t>Description</a:t>
            </a:r>
            <a:endParaRPr lang="it-IT" altLang="it-IT" sz="2400" dirty="0"/>
          </a:p>
          <a:p>
            <a:pPr algn="l"/>
            <a:r>
              <a:rPr lang="it-IT" altLang="it-IT" sz="2400" dirty="0" err="1"/>
              <a:t>Red</a:t>
            </a:r>
            <a:r>
              <a:rPr lang="it-IT" altLang="it-IT" sz="2400" dirty="0"/>
              <a:t> </a:t>
            </a:r>
            <a:r>
              <a:rPr lang="it-IT" altLang="it-IT" sz="2400" dirty="0" err="1"/>
              <a:t>drives</a:t>
            </a:r>
            <a:r>
              <a:rPr lang="it-IT" altLang="it-IT" sz="2400" dirty="0"/>
              <a:t> with </a:t>
            </a:r>
            <a:r>
              <a:rPr lang="it-IT" altLang="it-IT" sz="2400" dirty="0" err="1"/>
              <a:t>aerial</a:t>
            </a:r>
            <a:r>
              <a:rPr lang="it-IT" altLang="it-IT" sz="2400" dirty="0"/>
              <a:t> dribbling, </a:t>
            </a:r>
            <a:r>
              <a:rPr lang="it-IT" altLang="it-IT" sz="2400" dirty="0" err="1"/>
              <a:t>shots</a:t>
            </a:r>
            <a:r>
              <a:rPr lang="it-IT" altLang="it-IT" sz="2400" dirty="0"/>
              <a:t> on goal and </a:t>
            </a:r>
            <a:r>
              <a:rPr lang="it-IT" altLang="it-IT" sz="2400" dirty="0" err="1"/>
              <a:t>run</a:t>
            </a:r>
            <a:r>
              <a:rPr lang="it-IT" altLang="it-IT" sz="2400" dirty="0"/>
              <a:t> in the </a:t>
            </a:r>
            <a:r>
              <a:rPr lang="it-IT" altLang="it-IT" sz="2400" dirty="0" err="1"/>
              <a:t>circle</a:t>
            </a:r>
            <a:r>
              <a:rPr lang="it-IT" altLang="it-IT" sz="2400" dirty="0"/>
              <a:t> to </a:t>
            </a:r>
            <a:r>
              <a:rPr lang="it-IT" altLang="it-IT" sz="2400" dirty="0" err="1"/>
              <a:t>deflect</a:t>
            </a:r>
            <a:r>
              <a:rPr lang="it-IT" altLang="it-IT" sz="2400" dirty="0"/>
              <a:t>.</a:t>
            </a:r>
          </a:p>
          <a:p>
            <a:pPr algn="l"/>
            <a:r>
              <a:rPr lang="it-IT" altLang="it-IT" sz="2400" dirty="0"/>
              <a:t>Blue </a:t>
            </a:r>
            <a:r>
              <a:rPr lang="it-IT" altLang="it-IT" sz="2400" dirty="0" err="1"/>
              <a:t>makes</a:t>
            </a:r>
            <a:r>
              <a:rPr lang="it-IT" altLang="it-IT" sz="2400" dirty="0"/>
              <a:t> a </a:t>
            </a:r>
            <a:r>
              <a:rPr lang="it-IT" altLang="it-IT" sz="2400" dirty="0" err="1"/>
              <a:t>fake</a:t>
            </a:r>
            <a:r>
              <a:rPr lang="it-IT" altLang="it-IT" sz="2400" dirty="0"/>
              <a:t>, hit in the </a:t>
            </a:r>
            <a:r>
              <a:rPr lang="it-IT" altLang="it-IT" sz="2400" dirty="0" err="1"/>
              <a:t>cirlce</a:t>
            </a:r>
            <a:r>
              <a:rPr lang="it-IT" altLang="it-IT" sz="2400" dirty="0"/>
              <a:t> and go to </a:t>
            </a:r>
            <a:r>
              <a:rPr lang="it-IT" altLang="it-IT" sz="2400" dirty="0" err="1"/>
              <a:t>deflect</a:t>
            </a:r>
            <a:r>
              <a:rPr lang="it-IT" altLang="it-IT" sz="2400" dirty="0"/>
              <a:t>.</a:t>
            </a:r>
          </a:p>
          <a:p>
            <a:pPr algn="l"/>
            <a:r>
              <a:rPr lang="it-IT" altLang="it-IT" sz="2400" dirty="0"/>
              <a:t>Yellow </a:t>
            </a:r>
            <a:r>
              <a:rPr lang="it-IT" altLang="it-IT" sz="2400" dirty="0" err="1"/>
              <a:t>makes</a:t>
            </a:r>
            <a:r>
              <a:rPr lang="it-IT" altLang="it-IT" sz="2400" dirty="0"/>
              <a:t> a spin and hit in the </a:t>
            </a:r>
            <a:r>
              <a:rPr lang="it-IT" altLang="it-IT" sz="2400" dirty="0" err="1"/>
              <a:t>circle</a:t>
            </a:r>
            <a:endParaRPr lang="it-IT" altLang="it-IT" sz="2400" dirty="0"/>
          </a:p>
          <a:p>
            <a:pPr algn="l"/>
            <a:endParaRPr lang="it-IT" altLang="it-IT" sz="2400" dirty="0"/>
          </a:p>
          <a:p>
            <a:pPr algn="l"/>
            <a:r>
              <a:rPr lang="it-IT" altLang="it-IT" sz="2400" dirty="0"/>
              <a:t>Development:</a:t>
            </a:r>
          </a:p>
          <a:p>
            <a:pPr algn="l">
              <a:buSzPct val="100000"/>
              <a:buFontTx/>
              <a:buChar char="-"/>
            </a:pPr>
            <a:r>
              <a:rPr lang="it-IT" altLang="it-IT" sz="2400" dirty="0" err="1"/>
              <a:t>Change</a:t>
            </a:r>
            <a:r>
              <a:rPr lang="it-IT" altLang="it-IT" sz="2400" dirty="0"/>
              <a:t> </a:t>
            </a:r>
            <a:r>
              <a:rPr lang="it-IT" altLang="it-IT" sz="2400" dirty="0" err="1"/>
              <a:t>technical</a:t>
            </a:r>
            <a:r>
              <a:rPr lang="it-IT" altLang="it-IT" sz="2400" dirty="0"/>
              <a:t> </a:t>
            </a:r>
            <a:r>
              <a:rPr lang="it-IT" altLang="it-IT" sz="2400" dirty="0" err="1"/>
              <a:t>skills</a:t>
            </a:r>
            <a:endParaRPr lang="it-IT" altLang="it-IT" sz="2400" dirty="0"/>
          </a:p>
          <a:p>
            <a:pPr algn="l">
              <a:buSzPct val="100000"/>
              <a:buFontTx/>
              <a:buChar char="-"/>
            </a:pPr>
            <a:r>
              <a:rPr lang="it-IT" altLang="it-IT" sz="2400" dirty="0" err="1"/>
              <a:t>Change</a:t>
            </a:r>
            <a:r>
              <a:rPr lang="it-IT" altLang="it-IT" sz="2400" dirty="0"/>
              <a:t> the </a:t>
            </a:r>
            <a:r>
              <a:rPr lang="it-IT" altLang="it-IT" sz="2400" dirty="0" err="1"/>
              <a:t>starting</a:t>
            </a:r>
            <a:r>
              <a:rPr lang="it-IT" altLang="it-IT" sz="2400" dirty="0"/>
              <a:t> </a:t>
            </a:r>
            <a:r>
              <a:rPr lang="it-IT" altLang="it-IT" sz="2400" dirty="0" err="1"/>
              <a:t>order</a:t>
            </a:r>
            <a:endParaRPr lang="it-IT" altLang="it-IT" sz="2400" dirty="0"/>
          </a:p>
          <a:p>
            <a:pPr algn="l">
              <a:buSzPct val="100000"/>
              <a:buFontTx/>
              <a:buChar char="-"/>
            </a:pPr>
            <a:r>
              <a:rPr lang="it-IT" altLang="it-IT" sz="2400" dirty="0" err="1"/>
              <a:t>Every</a:t>
            </a:r>
            <a:r>
              <a:rPr lang="it-IT" altLang="it-IT" sz="2400" dirty="0"/>
              <a:t> player </a:t>
            </a:r>
            <a:r>
              <a:rPr lang="it-IT" altLang="it-IT" sz="2400" dirty="0" err="1"/>
              <a:t>shots</a:t>
            </a:r>
            <a:r>
              <a:rPr lang="it-IT" altLang="it-IT" sz="2400" dirty="0"/>
              <a:t> on goal</a:t>
            </a:r>
          </a:p>
        </p:txBody>
      </p:sp>
      <p:sp>
        <p:nvSpPr>
          <p:cNvPr id="10245" name="AutoShape 5"/>
          <p:cNvSpPr>
            <a:spLocks/>
          </p:cNvSpPr>
          <p:nvPr/>
        </p:nvSpPr>
        <p:spPr bwMode="auto">
          <a:xfrm>
            <a:off x="9624219" y="2781300"/>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900"/>
          </a:p>
        </p:txBody>
      </p:sp>
      <p:sp>
        <p:nvSpPr>
          <p:cNvPr id="10246" name="Oval 6"/>
          <p:cNvSpPr>
            <a:spLocks/>
          </p:cNvSpPr>
          <p:nvPr/>
        </p:nvSpPr>
        <p:spPr bwMode="auto">
          <a:xfrm>
            <a:off x="10704513" y="2960688"/>
            <a:ext cx="252413" cy="215900"/>
          </a:xfrm>
          <a:prstGeom prst="ellipse">
            <a:avLst/>
          </a:prstGeom>
          <a:solidFill>
            <a:srgbClr val="FFFB00"/>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1600">
              <a:solidFill>
                <a:srgbClr val="FFFFFF"/>
              </a:solidFill>
            </a:endParaRPr>
          </a:p>
        </p:txBody>
      </p:sp>
      <p:grpSp>
        <p:nvGrpSpPr>
          <p:cNvPr id="10247" name="Group 7"/>
          <p:cNvGrpSpPr>
            <a:grpSpLocks/>
          </p:cNvGrpSpPr>
          <p:nvPr/>
        </p:nvGrpSpPr>
        <p:grpSpPr bwMode="auto">
          <a:xfrm>
            <a:off x="10596563" y="2709069"/>
            <a:ext cx="90488" cy="98425"/>
            <a:chOff x="0" y="0"/>
            <a:chExt cx="180975" cy="196850"/>
          </a:xfrm>
        </p:grpSpPr>
        <p:pic>
          <p:nvPicPr>
            <p:cNvPr id="10248" name="Picture 8" descr="pasted-image.tif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80975" cy="1968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0249" name="Picture 9" descr="ANH.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5563" y="58738"/>
              <a:ext cx="69851" cy="79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
        <p:nvSpPr>
          <p:cNvPr id="10250" name="Oval 10"/>
          <p:cNvSpPr>
            <a:spLocks/>
          </p:cNvSpPr>
          <p:nvPr/>
        </p:nvSpPr>
        <p:spPr bwMode="auto">
          <a:xfrm>
            <a:off x="8616157" y="2997200"/>
            <a:ext cx="252413" cy="215900"/>
          </a:xfrm>
          <a:prstGeom prst="ellipse">
            <a:avLst/>
          </a:prstGeom>
          <a:solidFill>
            <a:srgbClr val="DA1F28"/>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1600">
              <a:solidFill>
                <a:srgbClr val="FFFFFF"/>
              </a:solidFill>
            </a:endParaRPr>
          </a:p>
        </p:txBody>
      </p:sp>
      <p:grpSp>
        <p:nvGrpSpPr>
          <p:cNvPr id="10251" name="Group 11"/>
          <p:cNvGrpSpPr>
            <a:grpSpLocks/>
          </p:cNvGrpSpPr>
          <p:nvPr/>
        </p:nvGrpSpPr>
        <p:grpSpPr bwMode="auto">
          <a:xfrm>
            <a:off x="8616157" y="2672557"/>
            <a:ext cx="90488" cy="98425"/>
            <a:chOff x="0" y="0"/>
            <a:chExt cx="180975" cy="196850"/>
          </a:xfrm>
        </p:grpSpPr>
        <p:pic>
          <p:nvPicPr>
            <p:cNvPr id="10252" name="Picture 12" descr="pasted-image.tif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80975" cy="1968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0253" name="Picture 13" descr="ANH.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5563" y="58738"/>
              <a:ext cx="69851" cy="79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10254" name="Group 14"/>
          <p:cNvGrpSpPr>
            <a:grpSpLocks/>
          </p:cNvGrpSpPr>
          <p:nvPr/>
        </p:nvGrpSpPr>
        <p:grpSpPr bwMode="auto">
          <a:xfrm>
            <a:off x="9696450" y="2672557"/>
            <a:ext cx="90488" cy="98425"/>
            <a:chOff x="0" y="0"/>
            <a:chExt cx="180975" cy="196850"/>
          </a:xfrm>
        </p:grpSpPr>
        <p:pic>
          <p:nvPicPr>
            <p:cNvPr id="10255" name="Picture 15" descr="pasted-image.tif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80975" cy="1968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0256" name="Picture 16" descr="ANH.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5563" y="58738"/>
              <a:ext cx="69851" cy="79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
        <p:nvSpPr>
          <p:cNvPr id="10257" name="Oval 17"/>
          <p:cNvSpPr>
            <a:spLocks/>
          </p:cNvSpPr>
          <p:nvPr/>
        </p:nvSpPr>
        <p:spPr bwMode="auto">
          <a:xfrm>
            <a:off x="9588500" y="3068638"/>
            <a:ext cx="251619" cy="216694"/>
          </a:xfrm>
          <a:prstGeom prst="ellipse">
            <a:avLst/>
          </a:prstGeom>
          <a:solidFill>
            <a:srgbClr val="3366FF"/>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1600">
              <a:solidFill>
                <a:schemeClr val="accent1"/>
              </a:solidFill>
            </a:endParaRPr>
          </a:p>
        </p:txBody>
      </p:sp>
      <p:sp>
        <p:nvSpPr>
          <p:cNvPr id="10258" name="AutoShape 18"/>
          <p:cNvSpPr>
            <a:spLocks/>
          </p:cNvSpPr>
          <p:nvPr/>
        </p:nvSpPr>
        <p:spPr bwMode="auto">
          <a:xfrm>
            <a:off x="9768682" y="1989138"/>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900"/>
          </a:p>
        </p:txBody>
      </p:sp>
      <p:sp>
        <p:nvSpPr>
          <p:cNvPr id="10259" name="AutoShape 19"/>
          <p:cNvSpPr>
            <a:spLocks/>
          </p:cNvSpPr>
          <p:nvPr/>
        </p:nvSpPr>
        <p:spPr bwMode="auto">
          <a:xfrm>
            <a:off x="9588500" y="1844675"/>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900"/>
          </a:p>
        </p:txBody>
      </p:sp>
      <p:sp>
        <p:nvSpPr>
          <p:cNvPr id="10260" name="AutoShape 20"/>
          <p:cNvSpPr>
            <a:spLocks/>
          </p:cNvSpPr>
          <p:nvPr/>
        </p:nvSpPr>
        <p:spPr bwMode="auto">
          <a:xfrm>
            <a:off x="9444038" y="1772444"/>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900"/>
          </a:p>
        </p:txBody>
      </p:sp>
      <p:sp>
        <p:nvSpPr>
          <p:cNvPr id="10261" name="AutoShape 21"/>
          <p:cNvSpPr>
            <a:spLocks/>
          </p:cNvSpPr>
          <p:nvPr/>
        </p:nvSpPr>
        <p:spPr bwMode="auto">
          <a:xfrm>
            <a:off x="10776744" y="1808957"/>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900"/>
          </a:p>
        </p:txBody>
      </p:sp>
      <p:sp>
        <p:nvSpPr>
          <p:cNvPr id="10262" name="AutoShape 22"/>
          <p:cNvSpPr>
            <a:spLocks/>
          </p:cNvSpPr>
          <p:nvPr/>
        </p:nvSpPr>
        <p:spPr bwMode="auto">
          <a:xfrm>
            <a:off x="10632282" y="1881188"/>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900"/>
          </a:p>
        </p:txBody>
      </p:sp>
      <p:sp>
        <p:nvSpPr>
          <p:cNvPr id="10263" name="AutoShape 23"/>
          <p:cNvSpPr>
            <a:spLocks/>
          </p:cNvSpPr>
          <p:nvPr/>
        </p:nvSpPr>
        <p:spPr bwMode="auto">
          <a:xfrm>
            <a:off x="10488613" y="1808957"/>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900"/>
          </a:p>
        </p:txBody>
      </p:sp>
      <p:grpSp>
        <p:nvGrpSpPr>
          <p:cNvPr id="10264" name="Group 24"/>
          <p:cNvGrpSpPr>
            <a:grpSpLocks/>
          </p:cNvGrpSpPr>
          <p:nvPr/>
        </p:nvGrpSpPr>
        <p:grpSpPr bwMode="auto">
          <a:xfrm>
            <a:off x="8400257" y="1771650"/>
            <a:ext cx="684213" cy="109538"/>
            <a:chOff x="0" y="-1"/>
            <a:chExt cx="1368426" cy="217489"/>
          </a:xfrm>
        </p:grpSpPr>
        <p:sp>
          <p:nvSpPr>
            <p:cNvPr id="10265" name="AutoShape 25" descr="image.png"/>
            <p:cNvSpPr>
              <a:spLocks/>
            </p:cNvSpPr>
            <p:nvPr/>
          </p:nvSpPr>
          <p:spPr bwMode="auto">
            <a:xfrm>
              <a:off x="0" y="0"/>
              <a:ext cx="1368425" cy="2174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858" y="0"/>
                  </a:moveTo>
                  <a:lnTo>
                    <a:pt x="0" y="5400"/>
                  </a:lnTo>
                  <a:lnTo>
                    <a:pt x="0" y="21600"/>
                  </a:lnTo>
                  <a:lnTo>
                    <a:pt x="20742" y="21600"/>
                  </a:lnTo>
                  <a:lnTo>
                    <a:pt x="21600" y="16200"/>
                  </a:lnTo>
                  <a:lnTo>
                    <a:pt x="21600" y="0"/>
                  </a:lnTo>
                  <a:close/>
                </a:path>
              </a:pathLst>
            </a:custGeom>
            <a:blipFill dpi="0" rotWithShape="0">
              <a:blip r:embed="rId5"/>
              <a:srcRect/>
              <a:tile tx="0" ty="0" sx="100000" sy="100000" flip="none" algn="tl"/>
            </a:blipFill>
            <a:ln w="25400" cap="flat" cmpd="sng">
              <a:solidFill>
                <a:srgbClr val="000000"/>
              </a:solidFill>
              <a:prstDash val="solid"/>
              <a:round/>
              <a:headEnd type="none" w="med" len="med"/>
              <a:tailEnd type="none" w="med" len="med"/>
            </a:ln>
            <a:effectLst>
              <a:outerShdw blurRad="38100" dist="25400" dir="5400000" algn="ctr" rotWithShape="0">
                <a:srgbClr val="808080">
                  <a:alpha val="50000"/>
                </a:srgbClr>
              </a:outerShdw>
            </a:effectLst>
          </p:spPr>
          <p:txBody>
            <a:bodyPr lIns="25400" tIns="25400" rIns="25400" bIns="25400" anchor="ctr"/>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10266" name="AutoShape 26"/>
            <p:cNvSpPr>
              <a:spLocks/>
            </p:cNvSpPr>
            <p:nvPr/>
          </p:nvSpPr>
          <p:spPr bwMode="auto">
            <a:xfrm>
              <a:off x="0" y="-1"/>
              <a:ext cx="1368425" cy="5437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858" y="0"/>
                  </a:moveTo>
                  <a:lnTo>
                    <a:pt x="0" y="21600"/>
                  </a:lnTo>
                  <a:lnTo>
                    <a:pt x="20742" y="21600"/>
                  </a:lnTo>
                  <a:lnTo>
                    <a:pt x="21600" y="0"/>
                  </a:lnTo>
                  <a:close/>
                </a:path>
              </a:pathLst>
            </a:custGeom>
            <a:solidFill>
              <a:srgbClr val="FFFFFF"/>
            </a:solid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10267" name="AutoShape 27"/>
            <p:cNvSpPr>
              <a:spLocks/>
            </p:cNvSpPr>
            <p:nvPr/>
          </p:nvSpPr>
          <p:spPr bwMode="auto">
            <a:xfrm>
              <a:off x="1314053" y="0"/>
              <a:ext cx="54373" cy="2174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5400"/>
                  </a:moveTo>
                  <a:lnTo>
                    <a:pt x="0" y="21600"/>
                  </a:lnTo>
                  <a:lnTo>
                    <a:pt x="21600" y="16200"/>
                  </a:lnTo>
                  <a:lnTo>
                    <a:pt x="21600" y="0"/>
                  </a:lnTo>
                  <a:close/>
                </a:path>
              </a:pathLst>
            </a:custGeom>
            <a:solidFill>
              <a:srgbClr val="CCCCCC"/>
            </a:solid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10268" name="AutoShape 28"/>
            <p:cNvSpPr>
              <a:spLocks/>
            </p:cNvSpPr>
            <p:nvPr/>
          </p:nvSpPr>
          <p:spPr bwMode="auto">
            <a:xfrm>
              <a:off x="0" y="0"/>
              <a:ext cx="1368425" cy="2174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5400"/>
                  </a:moveTo>
                  <a:lnTo>
                    <a:pt x="20742" y="5400"/>
                  </a:lnTo>
                  <a:lnTo>
                    <a:pt x="21600" y="0"/>
                  </a:lnTo>
                  <a:moveTo>
                    <a:pt x="20742" y="5400"/>
                  </a:moveTo>
                  <a:lnTo>
                    <a:pt x="20742" y="21600"/>
                  </a:lnTo>
                </a:path>
              </a:pathLst>
            </a:custGeom>
            <a:noFill/>
            <a:ln w="25400" cap="flat"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grpSp>
      <p:grpSp>
        <p:nvGrpSpPr>
          <p:cNvPr id="10269" name="Group 29"/>
          <p:cNvGrpSpPr>
            <a:grpSpLocks/>
          </p:cNvGrpSpPr>
          <p:nvPr/>
        </p:nvGrpSpPr>
        <p:grpSpPr bwMode="auto">
          <a:xfrm>
            <a:off x="8364538" y="2240757"/>
            <a:ext cx="683419" cy="107950"/>
            <a:chOff x="0" y="0"/>
            <a:chExt cx="1366838" cy="215900"/>
          </a:xfrm>
        </p:grpSpPr>
        <p:sp>
          <p:nvSpPr>
            <p:cNvPr id="10270" name="AutoShape 30" descr="image.png"/>
            <p:cNvSpPr>
              <a:spLocks/>
            </p:cNvSpPr>
            <p:nvPr/>
          </p:nvSpPr>
          <p:spPr bwMode="auto">
            <a:xfrm>
              <a:off x="0" y="0"/>
              <a:ext cx="1366838" cy="2159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853" y="0"/>
                  </a:moveTo>
                  <a:lnTo>
                    <a:pt x="0" y="5400"/>
                  </a:lnTo>
                  <a:lnTo>
                    <a:pt x="0" y="21600"/>
                  </a:lnTo>
                  <a:lnTo>
                    <a:pt x="20747" y="21600"/>
                  </a:lnTo>
                  <a:lnTo>
                    <a:pt x="21600" y="16200"/>
                  </a:lnTo>
                  <a:lnTo>
                    <a:pt x="21600" y="0"/>
                  </a:lnTo>
                  <a:close/>
                </a:path>
              </a:pathLst>
            </a:custGeom>
            <a:blipFill dpi="0" rotWithShape="0">
              <a:blip r:embed="rId5"/>
              <a:srcRect/>
              <a:tile tx="0" ty="0" sx="100000" sy="100000" flip="none" algn="tl"/>
            </a:blipFill>
            <a:ln w="25400" cap="flat" cmpd="sng">
              <a:solidFill>
                <a:srgbClr val="000000"/>
              </a:solidFill>
              <a:prstDash val="solid"/>
              <a:round/>
              <a:headEnd type="none" w="med" len="med"/>
              <a:tailEnd type="none" w="med" len="med"/>
            </a:ln>
            <a:effectLst>
              <a:outerShdw blurRad="38100" dist="25400" dir="5400000" algn="ctr" rotWithShape="0">
                <a:srgbClr val="808080">
                  <a:alpha val="50000"/>
                </a:srgbClr>
              </a:outerShdw>
            </a:effectLst>
          </p:spPr>
          <p:txBody>
            <a:bodyPr lIns="25400" tIns="25400" rIns="25400" bIns="25400" anchor="ctr"/>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10271" name="AutoShape 31"/>
            <p:cNvSpPr>
              <a:spLocks/>
            </p:cNvSpPr>
            <p:nvPr/>
          </p:nvSpPr>
          <p:spPr bwMode="auto">
            <a:xfrm>
              <a:off x="0" y="0"/>
              <a:ext cx="1366838" cy="5397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853" y="0"/>
                  </a:moveTo>
                  <a:lnTo>
                    <a:pt x="0" y="21600"/>
                  </a:lnTo>
                  <a:lnTo>
                    <a:pt x="20747" y="21600"/>
                  </a:lnTo>
                  <a:lnTo>
                    <a:pt x="21600" y="0"/>
                  </a:lnTo>
                  <a:close/>
                </a:path>
              </a:pathLst>
            </a:custGeom>
            <a:solidFill>
              <a:srgbClr val="FFFFFF"/>
            </a:solid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10272" name="AutoShape 32"/>
            <p:cNvSpPr>
              <a:spLocks/>
            </p:cNvSpPr>
            <p:nvPr/>
          </p:nvSpPr>
          <p:spPr bwMode="auto">
            <a:xfrm>
              <a:off x="1312862" y="0"/>
              <a:ext cx="53976" cy="2159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5400"/>
                  </a:moveTo>
                  <a:lnTo>
                    <a:pt x="0" y="21600"/>
                  </a:lnTo>
                  <a:lnTo>
                    <a:pt x="21600" y="16200"/>
                  </a:lnTo>
                  <a:lnTo>
                    <a:pt x="21600" y="0"/>
                  </a:lnTo>
                  <a:close/>
                </a:path>
              </a:pathLst>
            </a:custGeom>
            <a:solidFill>
              <a:srgbClr val="CCCCCC"/>
            </a:solid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10273" name="AutoShape 33"/>
            <p:cNvSpPr>
              <a:spLocks/>
            </p:cNvSpPr>
            <p:nvPr/>
          </p:nvSpPr>
          <p:spPr bwMode="auto">
            <a:xfrm>
              <a:off x="0" y="0"/>
              <a:ext cx="1366838" cy="2159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5400"/>
                  </a:moveTo>
                  <a:lnTo>
                    <a:pt x="20747" y="5400"/>
                  </a:lnTo>
                  <a:lnTo>
                    <a:pt x="21600" y="0"/>
                  </a:lnTo>
                  <a:moveTo>
                    <a:pt x="20747" y="5400"/>
                  </a:moveTo>
                  <a:lnTo>
                    <a:pt x="20747" y="21600"/>
                  </a:lnTo>
                </a:path>
              </a:pathLst>
            </a:custGeom>
            <a:noFill/>
            <a:ln w="25400" cap="flat"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grpSp>
      <p:sp>
        <p:nvSpPr>
          <p:cNvPr id="10274" name="AutoShape 34"/>
          <p:cNvSpPr>
            <a:spLocks/>
          </p:cNvSpPr>
          <p:nvPr/>
        </p:nvSpPr>
        <p:spPr bwMode="auto">
          <a:xfrm rot="5400000" flipH="1" flipV="1">
            <a:off x="8201819" y="1790700"/>
            <a:ext cx="1223169" cy="46751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cubicBezTo>
                  <a:pt x="5400" y="0"/>
                  <a:pt x="10800" y="5400"/>
                  <a:pt x="10800" y="10800"/>
                </a:cubicBezTo>
                <a:cubicBezTo>
                  <a:pt x="10800" y="16200"/>
                  <a:pt x="16200" y="21600"/>
                  <a:pt x="21600" y="21600"/>
                </a:cubicBezTo>
              </a:path>
            </a:pathLst>
          </a:custGeom>
          <a:noFill/>
          <a:ln w="25400" cap="flat" cmpd="sng">
            <a:solidFill>
              <a:srgbClr val="000000"/>
            </a:solidFill>
            <a:prstDash val="solid"/>
            <a:miter lim="400000"/>
            <a:headEnd type="none" w="med" len="med"/>
            <a:tailEnd type="triangle" w="med" len="med"/>
          </a:ln>
          <a:effectLst>
            <a:outerShdw blurRad="38100" dist="25400" dir="5400000" algn="ctr" rotWithShape="0">
              <a:srgbClr val="808080">
                <a:alpha val="50000"/>
              </a:srgbClr>
            </a:outerShdw>
          </a:effectLst>
          <a:extLst>
            <a:ext uri="{909E8E84-426E-40DD-AFC4-6F175D3DCCD1}">
              <a14:hiddenFill xmlns:a14="http://schemas.microsoft.com/office/drawing/2010/main">
                <a:solidFill>
                  <a:srgbClr val="FFFFFF"/>
                </a:solidFill>
              </a14:hiddenFill>
            </a:ext>
          </a:extLst>
        </p:spPr>
        <p:txBody>
          <a:bodyPr lIns="25400" tIns="25400" rIns="25400" bIns="25400" anchor="ctr"/>
          <a:lstStyle/>
          <a:p>
            <a:endParaRPr lang="it-IT" altLang="it-IT" sz="900"/>
          </a:p>
        </p:txBody>
      </p:sp>
      <p:sp>
        <p:nvSpPr>
          <p:cNvPr id="10275" name="Line 35"/>
          <p:cNvSpPr>
            <a:spLocks noChangeShapeType="1"/>
          </p:cNvSpPr>
          <p:nvPr/>
        </p:nvSpPr>
        <p:spPr bwMode="auto">
          <a:xfrm flipH="1" flipV="1">
            <a:off x="9480550" y="2096294"/>
            <a:ext cx="215900" cy="504825"/>
          </a:xfrm>
          <a:prstGeom prst="line">
            <a:avLst/>
          </a:prstGeom>
          <a:noFill/>
          <a:ln w="25400" cap="flat" cmpd="sng">
            <a:solidFill>
              <a:srgbClr val="000000"/>
            </a:solidFill>
            <a:prstDash val="solid"/>
            <a:round/>
            <a:headEnd type="none" w="med" len="med"/>
            <a:tailEnd type="triangle" w="med" len="med"/>
          </a:ln>
          <a:effectLst>
            <a:outerShdw blurRad="38100" dist="25400" dir="5400000" algn="ctr" rotWithShape="0">
              <a:srgbClr val="808080">
                <a:alpha val="50000"/>
              </a:srgbClr>
            </a:outerShdw>
          </a:effectLst>
          <a:extLst>
            <a:ext uri="{909E8E84-426E-40DD-AFC4-6F175D3DCCD1}">
              <a14:hiddenFill xmlns:a14="http://schemas.microsoft.com/office/drawing/2010/main">
                <a:noFill/>
              </a14:hiddenFill>
            </a:ext>
          </a:extLst>
        </p:spPr>
        <p:txBody>
          <a:bodyPr lIns="22860" rIns="22860"/>
          <a:lstStyle/>
          <a:p>
            <a:endParaRPr lang="it-IT" altLang="it-IT" sz="900"/>
          </a:p>
        </p:txBody>
      </p:sp>
      <p:sp>
        <p:nvSpPr>
          <p:cNvPr id="10276" name="Line 36"/>
          <p:cNvSpPr>
            <a:spLocks noChangeShapeType="1"/>
          </p:cNvSpPr>
          <p:nvPr/>
        </p:nvSpPr>
        <p:spPr bwMode="auto">
          <a:xfrm>
            <a:off x="9551988" y="2204244"/>
            <a:ext cx="504825" cy="36513"/>
          </a:xfrm>
          <a:prstGeom prst="line">
            <a:avLst/>
          </a:prstGeom>
          <a:noFill/>
          <a:ln w="25400" cap="flat" cmpd="sng">
            <a:solidFill>
              <a:srgbClr val="000000"/>
            </a:solidFill>
            <a:prstDash val="solid"/>
            <a:round/>
            <a:headEnd type="none" w="med" len="med"/>
            <a:tailEnd type="triangle" w="med" len="med"/>
          </a:ln>
          <a:effectLst>
            <a:outerShdw blurRad="38100" dist="25400" dir="5400000" algn="ctr" rotWithShape="0">
              <a:srgbClr val="808080">
                <a:alpha val="50000"/>
              </a:srgbClr>
            </a:outerShdw>
          </a:effectLst>
          <a:extLst>
            <a:ext uri="{909E8E84-426E-40DD-AFC4-6F175D3DCCD1}">
              <a14:hiddenFill xmlns:a14="http://schemas.microsoft.com/office/drawing/2010/main">
                <a:noFill/>
              </a14:hiddenFill>
            </a:ext>
          </a:extLst>
        </p:spPr>
        <p:txBody>
          <a:bodyPr lIns="22860" rIns="22860"/>
          <a:lstStyle/>
          <a:p>
            <a:endParaRPr lang="it-IT" altLang="it-IT" sz="900"/>
          </a:p>
        </p:txBody>
      </p:sp>
      <p:sp>
        <p:nvSpPr>
          <p:cNvPr id="10277" name="Line 37"/>
          <p:cNvSpPr>
            <a:spLocks noChangeShapeType="1"/>
          </p:cNvSpPr>
          <p:nvPr/>
        </p:nvSpPr>
        <p:spPr bwMode="auto">
          <a:xfrm flipH="1" flipV="1">
            <a:off x="9624219" y="908050"/>
            <a:ext cx="432594" cy="1260475"/>
          </a:xfrm>
          <a:prstGeom prst="line">
            <a:avLst/>
          </a:prstGeom>
          <a:noFill/>
          <a:ln w="25400" cap="flat" cmpd="sng">
            <a:solidFill>
              <a:srgbClr val="000000"/>
            </a:solidFill>
            <a:prstDash val="solid"/>
            <a:round/>
            <a:headEnd type="none" w="med" len="med"/>
            <a:tailEnd type="triangle" w="med" len="med"/>
          </a:ln>
          <a:effectLst>
            <a:outerShdw blurRad="38100" dist="25400" dir="5400000" algn="ctr" rotWithShape="0">
              <a:srgbClr val="808080">
                <a:alpha val="50000"/>
              </a:srgbClr>
            </a:outerShdw>
          </a:effectLst>
          <a:extLst>
            <a:ext uri="{909E8E84-426E-40DD-AFC4-6F175D3DCCD1}">
              <a14:hiddenFill xmlns:a14="http://schemas.microsoft.com/office/drawing/2010/main">
                <a:noFill/>
              </a14:hiddenFill>
            </a:ext>
          </a:extLst>
        </p:spPr>
        <p:txBody>
          <a:bodyPr lIns="22860" rIns="22860"/>
          <a:lstStyle/>
          <a:p>
            <a:endParaRPr lang="it-IT" altLang="it-IT" sz="900"/>
          </a:p>
        </p:txBody>
      </p:sp>
      <p:sp>
        <p:nvSpPr>
          <p:cNvPr id="10278" name="Line 38"/>
          <p:cNvSpPr>
            <a:spLocks noChangeShapeType="1"/>
          </p:cNvSpPr>
          <p:nvPr/>
        </p:nvSpPr>
        <p:spPr bwMode="auto">
          <a:xfrm flipH="1" flipV="1">
            <a:off x="10524332" y="2060575"/>
            <a:ext cx="144463" cy="611188"/>
          </a:xfrm>
          <a:prstGeom prst="line">
            <a:avLst/>
          </a:prstGeom>
          <a:noFill/>
          <a:ln w="25400" cap="flat" cmpd="sng">
            <a:solidFill>
              <a:srgbClr val="000000"/>
            </a:solidFill>
            <a:prstDash val="solid"/>
            <a:round/>
            <a:headEnd type="none" w="med" len="med"/>
            <a:tailEnd type="triangle" w="med" len="med"/>
          </a:ln>
          <a:effectLst>
            <a:outerShdw blurRad="38100" dist="25400" dir="5400000" algn="ctr" rotWithShape="0">
              <a:srgbClr val="808080">
                <a:alpha val="50000"/>
              </a:srgbClr>
            </a:outerShdw>
          </a:effectLst>
          <a:extLst>
            <a:ext uri="{909E8E84-426E-40DD-AFC4-6F175D3DCCD1}">
              <a14:hiddenFill xmlns:a14="http://schemas.microsoft.com/office/drawing/2010/main">
                <a:noFill/>
              </a14:hiddenFill>
            </a:ext>
          </a:extLst>
        </p:spPr>
        <p:txBody>
          <a:bodyPr lIns="22860" rIns="22860"/>
          <a:lstStyle/>
          <a:p>
            <a:endParaRPr lang="it-IT" altLang="it-IT" sz="900"/>
          </a:p>
        </p:txBody>
      </p:sp>
      <p:sp>
        <p:nvSpPr>
          <p:cNvPr id="10279" name="Line 39"/>
          <p:cNvSpPr>
            <a:spLocks noChangeShapeType="1"/>
          </p:cNvSpPr>
          <p:nvPr/>
        </p:nvSpPr>
        <p:spPr bwMode="auto">
          <a:xfrm flipH="1" flipV="1">
            <a:off x="9840119" y="980282"/>
            <a:ext cx="1403350" cy="1116806"/>
          </a:xfrm>
          <a:prstGeom prst="line">
            <a:avLst/>
          </a:prstGeom>
          <a:noFill/>
          <a:ln w="25400" cap="flat" cmpd="sng">
            <a:solidFill>
              <a:srgbClr val="000000"/>
            </a:solidFill>
            <a:prstDash val="solid"/>
            <a:round/>
            <a:headEnd type="none" w="med" len="med"/>
            <a:tailEnd type="triangle" w="med" len="med"/>
          </a:ln>
          <a:effectLst>
            <a:outerShdw blurRad="38100" dist="25400" dir="5400000" algn="ctr" rotWithShape="0">
              <a:srgbClr val="808080">
                <a:alpha val="50000"/>
              </a:srgbClr>
            </a:outerShdw>
          </a:effectLst>
          <a:extLst>
            <a:ext uri="{909E8E84-426E-40DD-AFC4-6F175D3DCCD1}">
              <a14:hiddenFill xmlns:a14="http://schemas.microsoft.com/office/drawing/2010/main">
                <a:noFill/>
              </a14:hiddenFill>
            </a:ext>
          </a:extLst>
        </p:spPr>
        <p:txBody>
          <a:bodyPr lIns="22860" rIns="22860"/>
          <a:lstStyle/>
          <a:p>
            <a:endParaRPr lang="it-IT" altLang="it-IT" sz="900"/>
          </a:p>
        </p:txBody>
      </p:sp>
      <p:sp>
        <p:nvSpPr>
          <p:cNvPr id="10280" name="Line 40"/>
          <p:cNvSpPr>
            <a:spLocks noChangeShapeType="1"/>
          </p:cNvSpPr>
          <p:nvPr/>
        </p:nvSpPr>
        <p:spPr bwMode="auto">
          <a:xfrm flipV="1">
            <a:off x="9047957" y="547688"/>
            <a:ext cx="576263" cy="757238"/>
          </a:xfrm>
          <a:prstGeom prst="line">
            <a:avLst/>
          </a:prstGeom>
          <a:noFill/>
          <a:ln w="25400" cap="flat" cmpd="sng">
            <a:solidFill>
              <a:srgbClr val="000000"/>
            </a:solidFill>
            <a:prstDash val="solid"/>
            <a:round/>
            <a:headEnd type="none" w="med" len="med"/>
            <a:tailEnd type="triangle" w="med" len="med"/>
          </a:ln>
          <a:effectLst>
            <a:outerShdw blurRad="38100" dist="25400" dir="5400000" algn="ctr" rotWithShape="0">
              <a:srgbClr val="808080">
                <a:alpha val="50000"/>
              </a:srgbClr>
            </a:outerShdw>
          </a:effectLst>
          <a:extLst>
            <a:ext uri="{909E8E84-426E-40DD-AFC4-6F175D3DCCD1}">
              <a14:hiddenFill xmlns:a14="http://schemas.microsoft.com/office/drawing/2010/main">
                <a:noFill/>
              </a14:hiddenFill>
            </a:ext>
          </a:extLst>
        </p:spPr>
        <p:txBody>
          <a:bodyPr lIns="22860" rIns="22860"/>
          <a:lstStyle/>
          <a:p>
            <a:endParaRPr lang="it-IT" altLang="it-IT" sz="900"/>
          </a:p>
        </p:txBody>
      </p:sp>
      <p:sp>
        <p:nvSpPr>
          <p:cNvPr id="10281" name="AutoShape 41"/>
          <p:cNvSpPr>
            <a:spLocks/>
          </p:cNvSpPr>
          <p:nvPr/>
        </p:nvSpPr>
        <p:spPr bwMode="auto">
          <a:xfrm>
            <a:off x="10421938" y="2024857"/>
            <a:ext cx="858838" cy="288131"/>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561" y="0"/>
                </a:moveTo>
                <a:cubicBezTo>
                  <a:pt x="1281" y="0"/>
                  <a:pt x="0" y="5400"/>
                  <a:pt x="0" y="10800"/>
                </a:cubicBezTo>
                <a:cubicBezTo>
                  <a:pt x="0" y="16200"/>
                  <a:pt x="10800" y="21600"/>
                  <a:pt x="21600" y="21600"/>
                </a:cubicBezTo>
              </a:path>
            </a:pathLst>
          </a:custGeom>
          <a:noFill/>
          <a:ln w="25400" cap="flat" cmpd="sng">
            <a:solidFill>
              <a:srgbClr val="000000"/>
            </a:solidFill>
            <a:prstDash val="solid"/>
            <a:miter lim="400000"/>
            <a:headEnd type="none" w="med" len="med"/>
            <a:tailEnd type="none" w="med" len="med"/>
          </a:ln>
          <a:effectLst>
            <a:outerShdw blurRad="38100" dist="25400" dir="5400000" algn="ctr" rotWithShape="0">
              <a:srgbClr val="808080">
                <a:alpha val="50000"/>
              </a:srgbClr>
            </a:outerShdw>
          </a:effectLst>
          <a:extLst>
            <a:ext uri="{909E8E84-426E-40DD-AFC4-6F175D3DCCD1}">
              <a14:hiddenFill xmlns:a14="http://schemas.microsoft.com/office/drawing/2010/main">
                <a:solidFill>
                  <a:srgbClr val="FFFFFF"/>
                </a:solidFill>
              </a14:hiddenFill>
            </a:ext>
          </a:extLst>
        </p:spPr>
        <p:txBody>
          <a:bodyPr lIns="25400" tIns="25400" rIns="25400" bIns="25400" anchor="ctr"/>
          <a:lstStyle/>
          <a:p>
            <a:endParaRPr lang="it-IT" altLang="it-IT" sz="900"/>
          </a:p>
        </p:txBody>
      </p:sp>
      <p:grpSp>
        <p:nvGrpSpPr>
          <p:cNvPr id="10282" name="Group 42"/>
          <p:cNvGrpSpPr>
            <a:grpSpLocks/>
          </p:cNvGrpSpPr>
          <p:nvPr/>
        </p:nvGrpSpPr>
        <p:grpSpPr bwMode="auto">
          <a:xfrm>
            <a:off x="392113" y="6448426"/>
            <a:ext cx="329254" cy="146194"/>
            <a:chOff x="0" y="0"/>
            <a:chExt cx="658253" cy="291489"/>
          </a:xfrm>
        </p:grpSpPr>
        <p:sp>
          <p:nvSpPr>
            <p:cNvPr id="10283" name="Rectangle 43"/>
            <p:cNvSpPr>
              <a:spLocks/>
            </p:cNvSpPr>
            <p:nvPr/>
          </p:nvSpPr>
          <p:spPr bwMode="auto">
            <a:xfrm>
              <a:off x="174974" y="0"/>
              <a:ext cx="483279" cy="29148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2860" rIns="22860">
              <a:spAutoFit/>
            </a:bodyPr>
            <a:lstStyle>
              <a:lvl1pPr>
                <a:defRPr sz="5000">
                  <a:solidFill>
                    <a:srgbClr val="000000"/>
                  </a:solidFill>
                  <a:latin typeface="Helvetica Light" charset="0"/>
                  <a:ea typeface="Helvetica Light" charset="0"/>
                  <a:cs typeface="Helvetica Light" charset="0"/>
                  <a:sym typeface="Helvetica Light" charset="0"/>
                </a:defRPr>
              </a:lvl1pPr>
              <a:lvl2pPr>
                <a:defRPr sz="5000">
                  <a:solidFill>
                    <a:srgbClr val="000000"/>
                  </a:solidFill>
                  <a:latin typeface="Helvetica Light" charset="0"/>
                  <a:ea typeface="Helvetica Light" charset="0"/>
                  <a:cs typeface="Helvetica Light" charset="0"/>
                  <a:sym typeface="Helvetica Light" charset="0"/>
                </a:defRPr>
              </a:lvl2pPr>
              <a:lvl3pPr>
                <a:defRPr sz="5000">
                  <a:solidFill>
                    <a:srgbClr val="000000"/>
                  </a:solidFill>
                  <a:latin typeface="Helvetica Light" charset="0"/>
                  <a:ea typeface="Helvetica Light" charset="0"/>
                  <a:cs typeface="Helvetica Light" charset="0"/>
                  <a:sym typeface="Helvetica Light" charset="0"/>
                </a:defRPr>
              </a:lvl3pPr>
              <a:lvl4pPr>
                <a:defRPr sz="5000">
                  <a:solidFill>
                    <a:srgbClr val="000000"/>
                  </a:solidFill>
                  <a:latin typeface="Helvetica Light" charset="0"/>
                  <a:ea typeface="Helvetica Light" charset="0"/>
                  <a:cs typeface="Helvetica Light" charset="0"/>
                  <a:sym typeface="Helvetica Light" charset="0"/>
                </a:defRPr>
              </a:lvl4pPr>
              <a:lvl5pPr>
                <a:defRPr sz="5000">
                  <a:solidFill>
                    <a:srgbClr val="000000"/>
                  </a:solidFill>
                  <a:latin typeface="Helvetica Light" charset="0"/>
                  <a:ea typeface="Helvetica Light" charset="0"/>
                  <a:cs typeface="Helvetica Light" charset="0"/>
                  <a:sym typeface="Helvetica Light" charset="0"/>
                </a:defRPr>
              </a:lvl5pPr>
              <a:lvl6pPr marL="457200" indent="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defTabSz="457200"/>
              <a:r>
                <a:rPr lang="it-IT" altLang="it-IT" sz="350">
                  <a:latin typeface="Calibri" charset="0"/>
                  <a:ea typeface="Calibri" charset="0"/>
                  <a:cs typeface="Calibri" charset="0"/>
                  <a:sym typeface="Calibri" charset="0"/>
                </a:rPr>
                <a:t>Elia Zorzan</a:t>
              </a:r>
            </a:p>
          </p:txBody>
        </p:sp>
        <p:pic>
          <p:nvPicPr>
            <p:cNvPr id="10284" name="Picture 44" descr="pasted-image.tiff"/>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13754"/>
              <a:ext cx="178232" cy="1782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Tree>
    <p:extLst>
      <p:ext uri="{BB962C8B-B14F-4D97-AF65-F5344CB8AC3E}">
        <p14:creationId xmlns:p14="http://schemas.microsoft.com/office/powerpoint/2010/main" val="374965655"/>
      </p:ext>
    </p:extLst>
  </p:cSld>
  <p:clrMapOvr>
    <a:masterClrMapping/>
  </p:clrMapOvr>
  <p:transition spd="med">
    <p:dissolve/>
  </p:transition>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5" name="Picture 1" descr="PC Area.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486650" y="242888"/>
            <a:ext cx="4320382" cy="304720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1266" name="Rectangle 2"/>
          <p:cNvSpPr>
            <a:spLocks/>
          </p:cNvSpPr>
          <p:nvPr/>
        </p:nvSpPr>
        <p:spPr bwMode="auto">
          <a:xfrm>
            <a:off x="335757" y="151607"/>
            <a:ext cx="6840538" cy="378565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rIns="22860">
            <a:spAutoFit/>
          </a:bodyPr>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r>
              <a:rPr lang="it-IT" altLang="it-IT" sz="2400" dirty="0" err="1"/>
              <a:t>Pick</a:t>
            </a:r>
            <a:r>
              <a:rPr lang="it-IT" altLang="it-IT" sz="2400" dirty="0"/>
              <a:t> and go</a:t>
            </a:r>
          </a:p>
          <a:p>
            <a:pPr algn="l"/>
            <a:r>
              <a:rPr lang="it-IT" altLang="it-IT" sz="2400" dirty="0" err="1"/>
              <a:t>Description</a:t>
            </a:r>
            <a:endParaRPr lang="it-IT" altLang="it-IT" sz="2400" dirty="0"/>
          </a:p>
          <a:p>
            <a:pPr algn="l"/>
            <a:r>
              <a:rPr lang="it-IT" altLang="it-IT" sz="2400" dirty="0"/>
              <a:t>Yellow player </a:t>
            </a:r>
            <a:r>
              <a:rPr lang="it-IT" altLang="it-IT" sz="2400" dirty="0" err="1"/>
              <a:t>goes</a:t>
            </a:r>
            <a:r>
              <a:rPr lang="it-IT" altLang="it-IT" sz="2400" dirty="0"/>
              <a:t> in the box, </a:t>
            </a:r>
            <a:r>
              <a:rPr lang="it-IT" altLang="it-IT" sz="2400" dirty="0" err="1"/>
              <a:t>picks</a:t>
            </a:r>
            <a:r>
              <a:rPr lang="it-IT" altLang="it-IT" sz="2400" dirty="0"/>
              <a:t> up the </a:t>
            </a:r>
            <a:r>
              <a:rPr lang="it-IT" altLang="it-IT" sz="2400" dirty="0" err="1"/>
              <a:t>ball</a:t>
            </a:r>
            <a:r>
              <a:rPr lang="it-IT" altLang="it-IT" sz="2400" dirty="0"/>
              <a:t> with jab and drive the </a:t>
            </a:r>
            <a:r>
              <a:rPr lang="it-IT" altLang="it-IT" sz="2400" dirty="0" err="1"/>
              <a:t>ball</a:t>
            </a:r>
            <a:r>
              <a:rPr lang="it-IT" altLang="it-IT" sz="2400" dirty="0"/>
              <a:t> out the box.</a:t>
            </a:r>
          </a:p>
          <a:p>
            <a:pPr algn="l"/>
            <a:endParaRPr lang="it-IT" altLang="it-IT" sz="2400" dirty="0"/>
          </a:p>
          <a:p>
            <a:pPr algn="l"/>
            <a:r>
              <a:rPr lang="it-IT" altLang="it-IT" sz="2400" dirty="0"/>
              <a:t>Development:</a:t>
            </a:r>
          </a:p>
          <a:p>
            <a:pPr algn="l">
              <a:buSzPct val="100000"/>
              <a:buFontTx/>
              <a:buChar char="-"/>
            </a:pPr>
            <a:r>
              <a:rPr lang="it-IT" altLang="it-IT" sz="2400" dirty="0"/>
              <a:t>2 </a:t>
            </a:r>
            <a:r>
              <a:rPr lang="it-IT" altLang="it-IT" sz="2400" dirty="0" err="1"/>
              <a:t>players</a:t>
            </a:r>
            <a:r>
              <a:rPr lang="it-IT" altLang="it-IT" sz="2400" dirty="0"/>
              <a:t> </a:t>
            </a:r>
            <a:r>
              <a:rPr lang="it-IT" altLang="it-IT" sz="2400" dirty="0" err="1"/>
              <a:t>at</a:t>
            </a:r>
            <a:r>
              <a:rPr lang="it-IT" altLang="it-IT" sz="2400" dirty="0"/>
              <a:t> the </a:t>
            </a:r>
            <a:r>
              <a:rPr lang="it-IT" altLang="it-IT" sz="2400" dirty="0" err="1"/>
              <a:t>same</a:t>
            </a:r>
            <a:r>
              <a:rPr lang="it-IT" altLang="it-IT" sz="2400" dirty="0"/>
              <a:t> time</a:t>
            </a:r>
          </a:p>
          <a:p>
            <a:pPr algn="l">
              <a:buSzPct val="100000"/>
              <a:buFontTx/>
              <a:buChar char="-"/>
            </a:pPr>
            <a:r>
              <a:rPr lang="it-IT" altLang="it-IT" sz="2400" dirty="0"/>
              <a:t>With 2 </a:t>
            </a:r>
            <a:r>
              <a:rPr lang="it-IT" altLang="it-IT" sz="2400" dirty="0" err="1"/>
              <a:t>aerial</a:t>
            </a:r>
            <a:r>
              <a:rPr lang="it-IT" altLang="it-IT" sz="2400" dirty="0"/>
              <a:t> </a:t>
            </a:r>
            <a:r>
              <a:rPr lang="it-IT" altLang="it-IT" sz="2400" dirty="0" err="1"/>
              <a:t>touches</a:t>
            </a:r>
            <a:endParaRPr lang="it-IT" altLang="it-IT" sz="2400" dirty="0"/>
          </a:p>
          <a:p>
            <a:pPr algn="l">
              <a:buSzPct val="100000"/>
              <a:buFontTx/>
              <a:buChar char="-"/>
            </a:pPr>
            <a:r>
              <a:rPr lang="it-IT" altLang="it-IT" sz="2400" dirty="0" err="1"/>
              <a:t>As</a:t>
            </a:r>
            <a:r>
              <a:rPr lang="it-IT" altLang="it-IT" sz="2400" dirty="0"/>
              <a:t> fast </a:t>
            </a:r>
            <a:r>
              <a:rPr lang="it-IT" altLang="it-IT" sz="2400" dirty="0" err="1"/>
              <a:t>as</a:t>
            </a:r>
            <a:r>
              <a:rPr lang="it-IT" altLang="it-IT" sz="2400" dirty="0"/>
              <a:t> </a:t>
            </a:r>
            <a:r>
              <a:rPr lang="it-IT" altLang="it-IT" sz="2400" dirty="0" err="1"/>
              <a:t>possible</a:t>
            </a:r>
            <a:endParaRPr lang="it-IT" altLang="it-IT" sz="2400" dirty="0"/>
          </a:p>
          <a:p>
            <a:pPr algn="l">
              <a:buSzPct val="100000"/>
              <a:buFontTx/>
              <a:buChar char="-"/>
            </a:pPr>
            <a:r>
              <a:rPr lang="it-IT" altLang="it-IT" sz="2400" dirty="0"/>
              <a:t>Team </a:t>
            </a:r>
            <a:r>
              <a:rPr lang="it-IT" altLang="it-IT" sz="2400" dirty="0" err="1"/>
              <a:t>competition</a:t>
            </a:r>
            <a:r>
              <a:rPr lang="it-IT" altLang="it-IT" sz="2400" dirty="0"/>
              <a:t> (</a:t>
            </a:r>
            <a:r>
              <a:rPr lang="it-IT" altLang="it-IT" sz="2400" dirty="0" err="1"/>
              <a:t>determinated</a:t>
            </a:r>
            <a:r>
              <a:rPr lang="it-IT" altLang="it-IT" sz="2400" dirty="0"/>
              <a:t> by time)</a:t>
            </a:r>
          </a:p>
        </p:txBody>
      </p:sp>
      <p:sp>
        <p:nvSpPr>
          <p:cNvPr id="11267" name="AutoShape 3"/>
          <p:cNvSpPr>
            <a:spLocks/>
          </p:cNvSpPr>
          <p:nvPr/>
        </p:nvSpPr>
        <p:spPr bwMode="auto">
          <a:xfrm>
            <a:off x="9984582" y="2781300"/>
            <a:ext cx="167481" cy="143669"/>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11268" name="Oval 4"/>
          <p:cNvSpPr>
            <a:spLocks/>
          </p:cNvSpPr>
          <p:nvPr/>
        </p:nvSpPr>
        <p:spPr bwMode="auto">
          <a:xfrm>
            <a:off x="8724107" y="2528888"/>
            <a:ext cx="138906" cy="138907"/>
          </a:xfrm>
          <a:prstGeom prst="ellipse">
            <a:avLst/>
          </a:prstGeom>
          <a:solidFill>
            <a:srgbClr val="0000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11269" name="Oval 5"/>
          <p:cNvSpPr>
            <a:spLocks/>
          </p:cNvSpPr>
          <p:nvPr/>
        </p:nvSpPr>
        <p:spPr bwMode="auto">
          <a:xfrm>
            <a:off x="10560844" y="2528888"/>
            <a:ext cx="184150" cy="180182"/>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11270" name="Oval 6"/>
          <p:cNvSpPr>
            <a:spLocks/>
          </p:cNvSpPr>
          <p:nvPr/>
        </p:nvSpPr>
        <p:spPr bwMode="auto">
          <a:xfrm>
            <a:off x="9551988" y="2493169"/>
            <a:ext cx="72232" cy="71438"/>
          </a:xfrm>
          <a:prstGeom prst="ellipse">
            <a:avLst/>
          </a:prstGeom>
          <a:solidFill>
            <a:srgbClr val="FFFF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11271" name="AutoShape 7"/>
          <p:cNvSpPr>
            <a:spLocks/>
          </p:cNvSpPr>
          <p:nvPr/>
        </p:nvSpPr>
        <p:spPr bwMode="auto">
          <a:xfrm>
            <a:off x="9336088" y="2709069"/>
            <a:ext cx="168275" cy="143669"/>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11272" name="AutoShape 8"/>
          <p:cNvSpPr>
            <a:spLocks/>
          </p:cNvSpPr>
          <p:nvPr/>
        </p:nvSpPr>
        <p:spPr bwMode="auto">
          <a:xfrm>
            <a:off x="9336088" y="2277269"/>
            <a:ext cx="168275" cy="143669"/>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11273" name="AutoShape 9"/>
          <p:cNvSpPr>
            <a:spLocks/>
          </p:cNvSpPr>
          <p:nvPr/>
        </p:nvSpPr>
        <p:spPr bwMode="auto">
          <a:xfrm>
            <a:off x="9984582" y="2277269"/>
            <a:ext cx="167481" cy="143669"/>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11274" name="Oval 10"/>
          <p:cNvSpPr>
            <a:spLocks/>
          </p:cNvSpPr>
          <p:nvPr/>
        </p:nvSpPr>
        <p:spPr bwMode="auto">
          <a:xfrm>
            <a:off x="9768682" y="2528888"/>
            <a:ext cx="71438" cy="72232"/>
          </a:xfrm>
          <a:prstGeom prst="ellipse">
            <a:avLst/>
          </a:prstGeom>
          <a:solidFill>
            <a:srgbClr val="FFFF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11275" name="Oval 11"/>
          <p:cNvSpPr>
            <a:spLocks/>
          </p:cNvSpPr>
          <p:nvPr/>
        </p:nvSpPr>
        <p:spPr bwMode="auto">
          <a:xfrm>
            <a:off x="9480550" y="2601119"/>
            <a:ext cx="71438" cy="71438"/>
          </a:xfrm>
          <a:prstGeom prst="ellipse">
            <a:avLst/>
          </a:prstGeom>
          <a:solidFill>
            <a:srgbClr val="FFFF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11276" name="Oval 12"/>
          <p:cNvSpPr>
            <a:spLocks/>
          </p:cNvSpPr>
          <p:nvPr/>
        </p:nvSpPr>
        <p:spPr bwMode="auto">
          <a:xfrm>
            <a:off x="9780588" y="2721769"/>
            <a:ext cx="72232" cy="71438"/>
          </a:xfrm>
          <a:prstGeom prst="ellipse">
            <a:avLst/>
          </a:prstGeom>
          <a:solidFill>
            <a:srgbClr val="FFFF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11277" name="Oval 13"/>
          <p:cNvSpPr>
            <a:spLocks/>
          </p:cNvSpPr>
          <p:nvPr/>
        </p:nvSpPr>
        <p:spPr bwMode="auto">
          <a:xfrm>
            <a:off x="9732169" y="2636838"/>
            <a:ext cx="72231" cy="72232"/>
          </a:xfrm>
          <a:prstGeom prst="ellipse">
            <a:avLst/>
          </a:prstGeom>
          <a:solidFill>
            <a:srgbClr val="FFFF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11278" name="Oval 14"/>
          <p:cNvSpPr>
            <a:spLocks/>
          </p:cNvSpPr>
          <p:nvPr/>
        </p:nvSpPr>
        <p:spPr bwMode="auto">
          <a:xfrm>
            <a:off x="9921082" y="2681288"/>
            <a:ext cx="71438" cy="72232"/>
          </a:xfrm>
          <a:prstGeom prst="ellipse">
            <a:avLst/>
          </a:prstGeom>
          <a:solidFill>
            <a:srgbClr val="FFFF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11279" name="Oval 15"/>
          <p:cNvSpPr>
            <a:spLocks/>
          </p:cNvSpPr>
          <p:nvPr/>
        </p:nvSpPr>
        <p:spPr bwMode="auto">
          <a:xfrm>
            <a:off x="9624219" y="2564607"/>
            <a:ext cx="72231" cy="72231"/>
          </a:xfrm>
          <a:prstGeom prst="ellipse">
            <a:avLst/>
          </a:prstGeom>
          <a:solidFill>
            <a:srgbClr val="FFFF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11280" name="Oval 16"/>
          <p:cNvSpPr>
            <a:spLocks/>
          </p:cNvSpPr>
          <p:nvPr/>
        </p:nvSpPr>
        <p:spPr bwMode="auto">
          <a:xfrm>
            <a:off x="9632950" y="2753519"/>
            <a:ext cx="71438" cy="71438"/>
          </a:xfrm>
          <a:prstGeom prst="ellipse">
            <a:avLst/>
          </a:prstGeom>
          <a:solidFill>
            <a:srgbClr val="FFFF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11281" name="Oval 17"/>
          <p:cNvSpPr>
            <a:spLocks/>
          </p:cNvSpPr>
          <p:nvPr/>
        </p:nvSpPr>
        <p:spPr bwMode="auto">
          <a:xfrm>
            <a:off x="9551988" y="2709069"/>
            <a:ext cx="72232" cy="72231"/>
          </a:xfrm>
          <a:prstGeom prst="ellipse">
            <a:avLst/>
          </a:prstGeom>
          <a:solidFill>
            <a:srgbClr val="FFFF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11282" name="Oval 18"/>
          <p:cNvSpPr>
            <a:spLocks/>
          </p:cNvSpPr>
          <p:nvPr/>
        </p:nvSpPr>
        <p:spPr bwMode="auto">
          <a:xfrm>
            <a:off x="10776744" y="2564607"/>
            <a:ext cx="184944" cy="180181"/>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11283" name="Oval 19"/>
          <p:cNvSpPr>
            <a:spLocks/>
          </p:cNvSpPr>
          <p:nvPr/>
        </p:nvSpPr>
        <p:spPr bwMode="auto">
          <a:xfrm>
            <a:off x="8508207" y="2528888"/>
            <a:ext cx="138906" cy="138907"/>
          </a:xfrm>
          <a:prstGeom prst="ellipse">
            <a:avLst/>
          </a:prstGeom>
          <a:solidFill>
            <a:srgbClr val="0000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11284" name="Line 20"/>
          <p:cNvSpPr>
            <a:spLocks noChangeShapeType="1"/>
          </p:cNvSpPr>
          <p:nvPr/>
        </p:nvSpPr>
        <p:spPr bwMode="auto">
          <a:xfrm flipH="1">
            <a:off x="9840119" y="2563813"/>
            <a:ext cx="611981" cy="73025"/>
          </a:xfrm>
          <a:prstGeom prst="line">
            <a:avLst/>
          </a:prstGeom>
          <a:noFill/>
          <a:ln w="25400" cap="flat" cmpd="sng">
            <a:solidFill>
              <a:srgbClr val="000000"/>
            </a:solidFill>
            <a:prstDash val="dot"/>
            <a:round/>
            <a:headEnd type="none" w="med" len="med"/>
            <a:tailEnd type="triangle" w="med" len="med"/>
          </a:ln>
          <a:effectLst>
            <a:outerShdw blurRad="38100" dist="25400" dir="5400000" algn="ctr" rotWithShape="0">
              <a:srgbClr val="808080">
                <a:alpha val="50000"/>
              </a:srgbClr>
            </a:outerShdw>
          </a:effectLst>
          <a:extLst>
            <a:ext uri="{909E8E84-426E-40DD-AFC4-6F175D3DCCD1}">
              <a14:hiddenFill xmlns:a14="http://schemas.microsoft.com/office/drawing/2010/main">
                <a:noFill/>
              </a14:hiddenFill>
            </a:ext>
          </a:extLst>
        </p:spPr>
        <p:txBody>
          <a:bodyPr lIns="22860" rIns="22860"/>
          <a:lstStyle/>
          <a:p>
            <a:endParaRPr lang="it-IT" altLang="it-IT" sz="900"/>
          </a:p>
        </p:txBody>
      </p:sp>
      <p:sp>
        <p:nvSpPr>
          <p:cNvPr id="11285" name="AutoShape 21"/>
          <p:cNvSpPr>
            <a:spLocks/>
          </p:cNvSpPr>
          <p:nvPr/>
        </p:nvSpPr>
        <p:spPr bwMode="auto">
          <a:xfrm rot="5400000" flipH="1">
            <a:off x="9062641" y="2153047"/>
            <a:ext cx="365919" cy="82867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6740" y="0"/>
                </a:moveTo>
                <a:cubicBezTo>
                  <a:pt x="3370" y="0"/>
                  <a:pt x="0" y="2818"/>
                  <a:pt x="0" y="5635"/>
                </a:cubicBezTo>
                <a:cubicBezTo>
                  <a:pt x="0" y="8453"/>
                  <a:pt x="5400" y="11270"/>
                  <a:pt x="10800" y="11270"/>
                </a:cubicBezTo>
                <a:cubicBezTo>
                  <a:pt x="16200" y="11270"/>
                  <a:pt x="21600" y="16435"/>
                  <a:pt x="21600" y="21600"/>
                </a:cubicBezTo>
              </a:path>
            </a:pathLst>
          </a:custGeom>
          <a:noFill/>
          <a:ln w="25400" cap="flat" cmpd="sng">
            <a:solidFill>
              <a:srgbClr val="000000"/>
            </a:solidFill>
            <a:prstDash val="solid"/>
            <a:miter lim="400000"/>
            <a:headEnd type="none" w="med" len="med"/>
            <a:tailEnd type="triangle" w="med" len="med"/>
          </a:ln>
          <a:effectLst>
            <a:outerShdw blurRad="38100" dist="25400" dir="5400000" algn="ctr" rotWithShape="0">
              <a:srgbClr val="808080">
                <a:alpha val="50000"/>
              </a:srgbClr>
            </a:outerShdw>
          </a:effectLst>
          <a:extLst>
            <a:ext uri="{909E8E84-426E-40DD-AFC4-6F175D3DCCD1}">
              <a14:hiddenFill xmlns:a14="http://schemas.microsoft.com/office/drawing/2010/main">
                <a:solidFill>
                  <a:srgbClr val="FFFFFF"/>
                </a:solidFill>
              </a14:hiddenFill>
            </a:ext>
          </a:extLst>
        </p:spPr>
        <p:txBody>
          <a:bodyPr lIns="25400" tIns="25400" rIns="25400" bIns="25400" anchor="ctr"/>
          <a:lstStyle/>
          <a:p>
            <a:endParaRPr lang="it-IT" altLang="it-IT" sz="900"/>
          </a:p>
        </p:txBody>
      </p:sp>
      <p:grpSp>
        <p:nvGrpSpPr>
          <p:cNvPr id="11286" name="Group 22"/>
          <p:cNvGrpSpPr>
            <a:grpSpLocks/>
          </p:cNvGrpSpPr>
          <p:nvPr/>
        </p:nvGrpSpPr>
        <p:grpSpPr bwMode="auto">
          <a:xfrm>
            <a:off x="392113" y="6448426"/>
            <a:ext cx="329254" cy="146194"/>
            <a:chOff x="0" y="0"/>
            <a:chExt cx="658253" cy="291489"/>
          </a:xfrm>
        </p:grpSpPr>
        <p:sp>
          <p:nvSpPr>
            <p:cNvPr id="11287" name="Rectangle 23"/>
            <p:cNvSpPr>
              <a:spLocks/>
            </p:cNvSpPr>
            <p:nvPr/>
          </p:nvSpPr>
          <p:spPr bwMode="auto">
            <a:xfrm>
              <a:off x="174974" y="0"/>
              <a:ext cx="483279" cy="29148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2860" rIns="22860">
              <a:spAutoFit/>
            </a:bodyPr>
            <a:lstStyle>
              <a:lvl1pPr>
                <a:defRPr sz="5000">
                  <a:solidFill>
                    <a:srgbClr val="000000"/>
                  </a:solidFill>
                  <a:latin typeface="Helvetica Light" charset="0"/>
                  <a:ea typeface="Helvetica Light" charset="0"/>
                  <a:cs typeface="Helvetica Light" charset="0"/>
                  <a:sym typeface="Helvetica Light" charset="0"/>
                </a:defRPr>
              </a:lvl1pPr>
              <a:lvl2pPr>
                <a:defRPr sz="5000">
                  <a:solidFill>
                    <a:srgbClr val="000000"/>
                  </a:solidFill>
                  <a:latin typeface="Helvetica Light" charset="0"/>
                  <a:ea typeface="Helvetica Light" charset="0"/>
                  <a:cs typeface="Helvetica Light" charset="0"/>
                  <a:sym typeface="Helvetica Light" charset="0"/>
                </a:defRPr>
              </a:lvl2pPr>
              <a:lvl3pPr>
                <a:defRPr sz="5000">
                  <a:solidFill>
                    <a:srgbClr val="000000"/>
                  </a:solidFill>
                  <a:latin typeface="Helvetica Light" charset="0"/>
                  <a:ea typeface="Helvetica Light" charset="0"/>
                  <a:cs typeface="Helvetica Light" charset="0"/>
                  <a:sym typeface="Helvetica Light" charset="0"/>
                </a:defRPr>
              </a:lvl3pPr>
              <a:lvl4pPr>
                <a:defRPr sz="5000">
                  <a:solidFill>
                    <a:srgbClr val="000000"/>
                  </a:solidFill>
                  <a:latin typeface="Helvetica Light" charset="0"/>
                  <a:ea typeface="Helvetica Light" charset="0"/>
                  <a:cs typeface="Helvetica Light" charset="0"/>
                  <a:sym typeface="Helvetica Light" charset="0"/>
                </a:defRPr>
              </a:lvl4pPr>
              <a:lvl5pPr>
                <a:defRPr sz="5000">
                  <a:solidFill>
                    <a:srgbClr val="000000"/>
                  </a:solidFill>
                  <a:latin typeface="Helvetica Light" charset="0"/>
                  <a:ea typeface="Helvetica Light" charset="0"/>
                  <a:cs typeface="Helvetica Light" charset="0"/>
                  <a:sym typeface="Helvetica Light" charset="0"/>
                </a:defRPr>
              </a:lvl5pPr>
              <a:lvl6pPr marL="457200" indent="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defTabSz="457200"/>
              <a:r>
                <a:rPr lang="it-IT" altLang="it-IT" sz="350">
                  <a:latin typeface="Calibri" charset="0"/>
                  <a:ea typeface="Calibri" charset="0"/>
                  <a:cs typeface="Calibri" charset="0"/>
                  <a:sym typeface="Calibri" charset="0"/>
                </a:rPr>
                <a:t>Elia Zorzan</a:t>
              </a:r>
            </a:p>
          </p:txBody>
        </p:sp>
        <p:pic>
          <p:nvPicPr>
            <p:cNvPr id="11288" name="Picture 24" descr="pasted-image.tif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3754"/>
              <a:ext cx="178232" cy="1782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Tree>
    <p:extLst>
      <p:ext uri="{BB962C8B-B14F-4D97-AF65-F5344CB8AC3E}">
        <p14:creationId xmlns:p14="http://schemas.microsoft.com/office/powerpoint/2010/main" val="1330743287"/>
      </p:ext>
    </p:extLst>
  </p:cSld>
  <p:clrMapOvr>
    <a:masterClrMapping/>
  </p:clrMapOvr>
  <p:transition spd="med">
    <p:dissolve/>
  </p:transition>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89" name="Picture 1" descr="FHP.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398544" y="254000"/>
            <a:ext cx="4488656" cy="634920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2290" name="AutoShape 2"/>
          <p:cNvSpPr>
            <a:spLocks/>
          </p:cNvSpPr>
          <p:nvPr/>
        </p:nvSpPr>
        <p:spPr bwMode="auto">
          <a:xfrm>
            <a:off x="9228138" y="3176588"/>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900"/>
          </a:p>
        </p:txBody>
      </p:sp>
      <p:sp>
        <p:nvSpPr>
          <p:cNvPr id="12291" name="AutoShape 3"/>
          <p:cNvSpPr>
            <a:spLocks/>
          </p:cNvSpPr>
          <p:nvPr/>
        </p:nvSpPr>
        <p:spPr bwMode="auto">
          <a:xfrm>
            <a:off x="10164763" y="3068638"/>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900"/>
          </a:p>
        </p:txBody>
      </p:sp>
      <p:sp>
        <p:nvSpPr>
          <p:cNvPr id="12292" name="Rectangle 4"/>
          <p:cNvSpPr>
            <a:spLocks/>
          </p:cNvSpPr>
          <p:nvPr/>
        </p:nvSpPr>
        <p:spPr bwMode="auto">
          <a:xfrm>
            <a:off x="335757" y="152400"/>
            <a:ext cx="6840538" cy="378565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rIns="22860">
            <a:spAutoFit/>
          </a:bodyPr>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r>
              <a:rPr lang="it-IT" altLang="it-IT" sz="900" dirty="0"/>
              <a:t>“</a:t>
            </a:r>
            <a:r>
              <a:rPr lang="it-IT" altLang="it-IT" sz="2400" dirty="0" err="1"/>
              <a:t>Make</a:t>
            </a:r>
            <a:r>
              <a:rPr lang="it-IT" altLang="it-IT" sz="2400" dirty="0"/>
              <a:t> a </a:t>
            </a:r>
            <a:r>
              <a:rPr lang="it-IT" altLang="it-IT" sz="2400" dirty="0" err="1"/>
              <a:t>movement</a:t>
            </a:r>
            <a:r>
              <a:rPr lang="it-IT" altLang="it-IT" sz="2400" dirty="0"/>
              <a:t> and </a:t>
            </a:r>
            <a:r>
              <a:rPr lang="it-IT" altLang="it-IT" sz="2400" dirty="0" err="1"/>
              <a:t>receive</a:t>
            </a:r>
            <a:r>
              <a:rPr lang="it-IT" altLang="it-IT" sz="2400" dirty="0"/>
              <a:t>”</a:t>
            </a:r>
          </a:p>
          <a:p>
            <a:pPr algn="l"/>
            <a:r>
              <a:rPr lang="it-IT" altLang="it-IT" sz="2400" dirty="0" err="1"/>
              <a:t>Description</a:t>
            </a:r>
            <a:endParaRPr lang="it-IT" altLang="it-IT" sz="2400" dirty="0"/>
          </a:p>
          <a:p>
            <a:pPr algn="l"/>
            <a:r>
              <a:rPr lang="it-IT" altLang="it-IT" sz="2400" dirty="0"/>
              <a:t>Yellow pass the </a:t>
            </a:r>
            <a:r>
              <a:rPr lang="it-IT" altLang="it-IT" sz="2400" dirty="0" err="1"/>
              <a:t>ball</a:t>
            </a:r>
            <a:r>
              <a:rPr lang="it-IT" altLang="it-IT" sz="2400" dirty="0"/>
              <a:t> to </a:t>
            </a:r>
            <a:r>
              <a:rPr lang="it-IT" altLang="it-IT" sz="2400" dirty="0" err="1"/>
              <a:t>red</a:t>
            </a:r>
            <a:r>
              <a:rPr lang="it-IT" altLang="it-IT" sz="2400" dirty="0"/>
              <a:t> player, blue </a:t>
            </a:r>
            <a:r>
              <a:rPr lang="it-IT" altLang="it-IT" sz="2400" dirty="0" err="1"/>
              <a:t>make</a:t>
            </a:r>
            <a:r>
              <a:rPr lang="it-IT" altLang="it-IT" sz="2400" dirty="0"/>
              <a:t> a “C” </a:t>
            </a:r>
            <a:r>
              <a:rPr lang="it-IT" altLang="it-IT" sz="2400" dirty="0" err="1"/>
              <a:t>movement</a:t>
            </a:r>
            <a:r>
              <a:rPr lang="it-IT" altLang="it-IT" sz="2400" dirty="0"/>
              <a:t>, </a:t>
            </a:r>
            <a:r>
              <a:rPr lang="it-IT" altLang="it-IT" sz="2400" dirty="0" err="1"/>
              <a:t>receives</a:t>
            </a:r>
            <a:r>
              <a:rPr lang="it-IT" altLang="it-IT" sz="2400" dirty="0"/>
              <a:t> the </a:t>
            </a:r>
            <a:r>
              <a:rPr lang="it-IT" altLang="it-IT" sz="2400" dirty="0" err="1"/>
              <a:t>ball</a:t>
            </a:r>
            <a:r>
              <a:rPr lang="it-IT" altLang="it-IT" sz="2400" dirty="0"/>
              <a:t> and </a:t>
            </a:r>
            <a:r>
              <a:rPr lang="it-IT" altLang="it-IT" sz="2400" dirty="0" err="1"/>
              <a:t>shots</a:t>
            </a:r>
            <a:r>
              <a:rPr lang="it-IT" altLang="it-IT" sz="2400" dirty="0"/>
              <a:t> on goal.</a:t>
            </a:r>
          </a:p>
          <a:p>
            <a:pPr algn="l"/>
            <a:endParaRPr lang="it-IT" altLang="it-IT" sz="2400" dirty="0"/>
          </a:p>
          <a:p>
            <a:pPr algn="l"/>
            <a:r>
              <a:rPr lang="it-IT" altLang="it-IT" sz="2400" dirty="0"/>
              <a:t>Development:</a:t>
            </a:r>
          </a:p>
          <a:p>
            <a:pPr algn="l">
              <a:buSzPct val="100000"/>
              <a:buFontTx/>
              <a:buChar char="-"/>
            </a:pPr>
            <a:r>
              <a:rPr lang="it-IT" altLang="it-IT" sz="2400" dirty="0" err="1"/>
              <a:t>Other</a:t>
            </a:r>
            <a:r>
              <a:rPr lang="it-IT" altLang="it-IT" sz="2400" dirty="0"/>
              <a:t> </a:t>
            </a:r>
            <a:r>
              <a:rPr lang="it-IT" altLang="it-IT" sz="2400" dirty="0" err="1"/>
              <a:t>unmarker</a:t>
            </a:r>
            <a:r>
              <a:rPr lang="it-IT" altLang="it-IT" sz="2400" dirty="0"/>
              <a:t> </a:t>
            </a:r>
            <a:r>
              <a:rPr lang="it-IT" altLang="it-IT" sz="2400" dirty="0" err="1"/>
              <a:t>movement</a:t>
            </a:r>
            <a:r>
              <a:rPr lang="it-IT" altLang="it-IT" sz="2400" dirty="0"/>
              <a:t> (“</a:t>
            </a:r>
            <a:r>
              <a:rPr lang="it-IT" altLang="it-IT" sz="2400" dirty="0" err="1"/>
              <a:t>S</a:t>
            </a:r>
            <a:r>
              <a:rPr lang="it-IT" altLang="it-IT" sz="2400" dirty="0"/>
              <a:t> </a:t>
            </a:r>
            <a:r>
              <a:rPr lang="it-IT" altLang="it-IT" sz="2400" dirty="0" err="1"/>
              <a:t>movement</a:t>
            </a:r>
            <a:r>
              <a:rPr lang="it-IT" altLang="it-IT" sz="2400" dirty="0"/>
              <a:t>”)</a:t>
            </a:r>
          </a:p>
          <a:p>
            <a:pPr algn="l">
              <a:buSzPct val="100000"/>
              <a:buFontTx/>
              <a:buChar char="-"/>
            </a:pPr>
            <a:r>
              <a:rPr lang="it-IT" altLang="it-IT" sz="2400" dirty="0" err="1"/>
              <a:t>Diagonal</a:t>
            </a:r>
            <a:r>
              <a:rPr lang="it-IT" altLang="it-IT" sz="2400" dirty="0"/>
              <a:t> pass (</a:t>
            </a:r>
            <a:r>
              <a:rPr lang="it-IT" altLang="it-IT" sz="2400" dirty="0" err="1"/>
              <a:t>not</a:t>
            </a:r>
            <a:r>
              <a:rPr lang="it-IT" altLang="it-IT" sz="2400" dirty="0"/>
              <a:t> </a:t>
            </a:r>
            <a:r>
              <a:rPr lang="it-IT" altLang="it-IT" sz="2400" dirty="0" err="1"/>
              <a:t>vertical</a:t>
            </a:r>
            <a:r>
              <a:rPr lang="it-IT" altLang="it-IT" sz="2400" dirty="0"/>
              <a:t> pass)</a:t>
            </a:r>
          </a:p>
          <a:p>
            <a:pPr algn="l">
              <a:buSzPct val="100000"/>
              <a:buFontTx/>
              <a:buChar char="-"/>
            </a:pPr>
            <a:r>
              <a:rPr lang="it-IT" altLang="it-IT" sz="2400" dirty="0" err="1"/>
              <a:t>Move</a:t>
            </a:r>
            <a:r>
              <a:rPr lang="it-IT" altLang="it-IT" sz="2400" dirty="0"/>
              <a:t> out a </a:t>
            </a:r>
            <a:r>
              <a:rPr lang="it-IT" altLang="it-IT" sz="2400" dirty="0" err="1"/>
              <a:t>block</a:t>
            </a:r>
            <a:endParaRPr lang="it-IT" altLang="it-IT" sz="2400" dirty="0"/>
          </a:p>
        </p:txBody>
      </p:sp>
      <p:sp>
        <p:nvSpPr>
          <p:cNvPr id="12293" name="AutoShape 5"/>
          <p:cNvSpPr>
            <a:spLocks/>
          </p:cNvSpPr>
          <p:nvPr/>
        </p:nvSpPr>
        <p:spPr bwMode="auto">
          <a:xfrm>
            <a:off x="8435975" y="2528888"/>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900"/>
          </a:p>
        </p:txBody>
      </p:sp>
      <p:sp>
        <p:nvSpPr>
          <p:cNvPr id="12294" name="Oval 6"/>
          <p:cNvSpPr>
            <a:spLocks/>
          </p:cNvSpPr>
          <p:nvPr/>
        </p:nvSpPr>
        <p:spPr bwMode="auto">
          <a:xfrm>
            <a:off x="10200482" y="3501232"/>
            <a:ext cx="251619" cy="215900"/>
          </a:xfrm>
          <a:prstGeom prst="ellipse">
            <a:avLst/>
          </a:prstGeom>
          <a:solidFill>
            <a:srgbClr val="FFFB00"/>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1600">
              <a:solidFill>
                <a:srgbClr val="FFFFFF"/>
              </a:solidFill>
            </a:endParaRPr>
          </a:p>
        </p:txBody>
      </p:sp>
      <p:sp>
        <p:nvSpPr>
          <p:cNvPr id="12295" name="Oval 7"/>
          <p:cNvSpPr>
            <a:spLocks/>
          </p:cNvSpPr>
          <p:nvPr/>
        </p:nvSpPr>
        <p:spPr bwMode="auto">
          <a:xfrm>
            <a:off x="9156700" y="3501232"/>
            <a:ext cx="251619" cy="215900"/>
          </a:xfrm>
          <a:prstGeom prst="ellipse">
            <a:avLst/>
          </a:prstGeom>
          <a:solidFill>
            <a:srgbClr val="DA1F28"/>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1600">
              <a:solidFill>
                <a:srgbClr val="FFFFFF"/>
              </a:solidFill>
            </a:endParaRPr>
          </a:p>
        </p:txBody>
      </p:sp>
      <p:grpSp>
        <p:nvGrpSpPr>
          <p:cNvPr id="12296" name="Group 8"/>
          <p:cNvGrpSpPr>
            <a:grpSpLocks/>
          </p:cNvGrpSpPr>
          <p:nvPr/>
        </p:nvGrpSpPr>
        <p:grpSpPr bwMode="auto">
          <a:xfrm>
            <a:off x="10128250" y="3321050"/>
            <a:ext cx="90488" cy="98425"/>
            <a:chOff x="0" y="0"/>
            <a:chExt cx="180975" cy="196850"/>
          </a:xfrm>
        </p:grpSpPr>
        <p:pic>
          <p:nvPicPr>
            <p:cNvPr id="12297" name="Picture 9" descr="pasted-image.tif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80975" cy="1968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2298" name="Picture 10" descr="ANH.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5563" y="58738"/>
              <a:ext cx="69851" cy="79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
        <p:nvSpPr>
          <p:cNvPr id="12299" name="Oval 11"/>
          <p:cNvSpPr>
            <a:spLocks/>
          </p:cNvSpPr>
          <p:nvPr/>
        </p:nvSpPr>
        <p:spPr bwMode="auto">
          <a:xfrm>
            <a:off x="8147844" y="2528888"/>
            <a:ext cx="252413" cy="215900"/>
          </a:xfrm>
          <a:prstGeom prst="ellipse">
            <a:avLst/>
          </a:prstGeom>
          <a:solidFill>
            <a:srgbClr val="3366FF"/>
          </a:solidFill>
          <a:ln>
            <a:noFill/>
          </a:ln>
          <a:effectLst>
            <a:outerShdw blurRad="38100"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1600">
              <a:solidFill>
                <a:schemeClr val="accent1"/>
              </a:solidFill>
            </a:endParaRPr>
          </a:p>
        </p:txBody>
      </p:sp>
      <p:sp>
        <p:nvSpPr>
          <p:cNvPr id="12300" name="AutoShape 12"/>
          <p:cNvSpPr>
            <a:spLocks/>
          </p:cNvSpPr>
          <p:nvPr/>
        </p:nvSpPr>
        <p:spPr bwMode="auto">
          <a:xfrm>
            <a:off x="9444038" y="2348707"/>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900"/>
          </a:p>
        </p:txBody>
      </p:sp>
      <p:sp>
        <p:nvSpPr>
          <p:cNvPr id="12301" name="AutoShape 13"/>
          <p:cNvSpPr>
            <a:spLocks/>
          </p:cNvSpPr>
          <p:nvPr/>
        </p:nvSpPr>
        <p:spPr bwMode="auto">
          <a:xfrm>
            <a:off x="10236200" y="1772444"/>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900"/>
          </a:p>
        </p:txBody>
      </p:sp>
      <p:sp>
        <p:nvSpPr>
          <p:cNvPr id="12302" name="Line 14"/>
          <p:cNvSpPr>
            <a:spLocks noChangeShapeType="1"/>
          </p:cNvSpPr>
          <p:nvPr/>
        </p:nvSpPr>
        <p:spPr bwMode="auto">
          <a:xfrm flipH="1" flipV="1">
            <a:off x="9803607" y="3140075"/>
            <a:ext cx="288131" cy="145257"/>
          </a:xfrm>
          <a:prstGeom prst="line">
            <a:avLst/>
          </a:prstGeom>
          <a:noFill/>
          <a:ln w="25400" cap="flat" cmpd="sng">
            <a:solidFill>
              <a:srgbClr val="000000"/>
            </a:solidFill>
            <a:prstDash val="solid"/>
            <a:round/>
            <a:headEnd type="none" w="med" len="med"/>
            <a:tailEnd type="triangle" w="med" len="med"/>
          </a:ln>
          <a:effectLst>
            <a:outerShdw blurRad="38100" dist="25400" dir="5400000" algn="ctr" rotWithShape="0">
              <a:srgbClr val="808080">
                <a:alpha val="50000"/>
              </a:srgbClr>
            </a:outerShdw>
          </a:effectLst>
          <a:extLst>
            <a:ext uri="{909E8E84-426E-40DD-AFC4-6F175D3DCCD1}">
              <a14:hiddenFill xmlns:a14="http://schemas.microsoft.com/office/drawing/2010/main">
                <a:noFill/>
              </a14:hiddenFill>
            </a:ext>
          </a:extLst>
        </p:spPr>
        <p:txBody>
          <a:bodyPr lIns="22860" rIns="22860"/>
          <a:lstStyle/>
          <a:p>
            <a:endParaRPr lang="it-IT" altLang="it-IT" sz="900"/>
          </a:p>
        </p:txBody>
      </p:sp>
      <p:sp>
        <p:nvSpPr>
          <p:cNvPr id="12303" name="Line 15"/>
          <p:cNvSpPr>
            <a:spLocks noChangeShapeType="1"/>
          </p:cNvSpPr>
          <p:nvPr/>
        </p:nvSpPr>
        <p:spPr bwMode="auto">
          <a:xfrm flipH="1" flipV="1">
            <a:off x="9731375" y="1771650"/>
            <a:ext cx="72232" cy="1261269"/>
          </a:xfrm>
          <a:prstGeom prst="line">
            <a:avLst/>
          </a:prstGeom>
          <a:noFill/>
          <a:ln w="25400" cap="flat" cmpd="sng">
            <a:solidFill>
              <a:srgbClr val="000000"/>
            </a:solidFill>
            <a:prstDash val="solid"/>
            <a:round/>
            <a:headEnd type="none" w="med" len="med"/>
            <a:tailEnd type="triangle" w="med" len="med"/>
          </a:ln>
          <a:effectLst>
            <a:outerShdw blurRad="38100" dist="25400" dir="5400000" algn="ctr" rotWithShape="0">
              <a:srgbClr val="808080">
                <a:alpha val="50000"/>
              </a:srgbClr>
            </a:outerShdw>
          </a:effectLst>
          <a:extLst>
            <a:ext uri="{909E8E84-426E-40DD-AFC4-6F175D3DCCD1}">
              <a14:hiddenFill xmlns:a14="http://schemas.microsoft.com/office/drawing/2010/main">
                <a:noFill/>
              </a14:hiddenFill>
            </a:ext>
          </a:extLst>
        </p:spPr>
        <p:txBody>
          <a:bodyPr lIns="22860" rIns="22860"/>
          <a:lstStyle/>
          <a:p>
            <a:endParaRPr lang="it-IT" altLang="it-IT" sz="900"/>
          </a:p>
        </p:txBody>
      </p:sp>
      <p:sp>
        <p:nvSpPr>
          <p:cNvPr id="12304" name="Line 16"/>
          <p:cNvSpPr>
            <a:spLocks noChangeShapeType="1"/>
          </p:cNvSpPr>
          <p:nvPr/>
        </p:nvSpPr>
        <p:spPr bwMode="auto">
          <a:xfrm flipV="1">
            <a:off x="9407525" y="3140075"/>
            <a:ext cx="323850" cy="288925"/>
          </a:xfrm>
          <a:prstGeom prst="line">
            <a:avLst/>
          </a:prstGeom>
          <a:noFill/>
          <a:ln w="25400" cap="flat" cmpd="sng">
            <a:solidFill>
              <a:srgbClr val="000000"/>
            </a:solidFill>
            <a:prstDash val="dot"/>
            <a:round/>
            <a:headEnd type="none" w="med" len="med"/>
            <a:tailEnd type="triangle" w="med" len="med"/>
          </a:ln>
          <a:effectLst>
            <a:outerShdw blurRad="38100" dist="25400" dir="5400000" algn="ctr" rotWithShape="0">
              <a:srgbClr val="808080">
                <a:alpha val="50000"/>
              </a:srgbClr>
            </a:outerShdw>
          </a:effectLst>
          <a:extLst>
            <a:ext uri="{909E8E84-426E-40DD-AFC4-6F175D3DCCD1}">
              <a14:hiddenFill xmlns:a14="http://schemas.microsoft.com/office/drawing/2010/main">
                <a:noFill/>
              </a14:hiddenFill>
            </a:ext>
          </a:extLst>
        </p:spPr>
        <p:txBody>
          <a:bodyPr lIns="22860" rIns="22860"/>
          <a:lstStyle/>
          <a:p>
            <a:endParaRPr lang="it-IT" altLang="it-IT" sz="900"/>
          </a:p>
        </p:txBody>
      </p:sp>
      <p:sp>
        <p:nvSpPr>
          <p:cNvPr id="12305" name="Line 17"/>
          <p:cNvSpPr>
            <a:spLocks noChangeShapeType="1"/>
          </p:cNvSpPr>
          <p:nvPr/>
        </p:nvSpPr>
        <p:spPr bwMode="auto">
          <a:xfrm flipV="1">
            <a:off x="8652669" y="2601119"/>
            <a:ext cx="1187450" cy="395288"/>
          </a:xfrm>
          <a:prstGeom prst="line">
            <a:avLst/>
          </a:prstGeom>
          <a:noFill/>
          <a:ln w="25400" cap="flat" cmpd="sng">
            <a:solidFill>
              <a:srgbClr val="000000"/>
            </a:solidFill>
            <a:prstDash val="dot"/>
            <a:round/>
            <a:headEnd type="none" w="med" len="med"/>
            <a:tailEnd type="triangle" w="med" len="med"/>
          </a:ln>
          <a:effectLst>
            <a:outerShdw blurRad="38100" dist="25400" dir="5400000" algn="ctr" rotWithShape="0">
              <a:srgbClr val="808080">
                <a:alpha val="50000"/>
              </a:srgbClr>
            </a:outerShdw>
          </a:effectLst>
          <a:extLst>
            <a:ext uri="{909E8E84-426E-40DD-AFC4-6F175D3DCCD1}">
              <a14:hiddenFill xmlns:a14="http://schemas.microsoft.com/office/drawing/2010/main">
                <a:noFill/>
              </a14:hiddenFill>
            </a:ext>
          </a:extLst>
        </p:spPr>
        <p:txBody>
          <a:bodyPr lIns="22860" rIns="22860"/>
          <a:lstStyle/>
          <a:p>
            <a:endParaRPr lang="it-IT" altLang="it-IT" sz="900"/>
          </a:p>
        </p:txBody>
      </p:sp>
      <p:sp>
        <p:nvSpPr>
          <p:cNvPr id="12306" name="AutoShape 18"/>
          <p:cNvSpPr>
            <a:spLocks/>
          </p:cNvSpPr>
          <p:nvPr/>
        </p:nvSpPr>
        <p:spPr bwMode="auto">
          <a:xfrm rot="5400000">
            <a:off x="9498410" y="1718866"/>
            <a:ext cx="1080294" cy="90011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cubicBezTo>
                  <a:pt x="10480" y="0"/>
                  <a:pt x="20959" y="5400"/>
                  <a:pt x="20959" y="10800"/>
                </a:cubicBezTo>
                <a:cubicBezTo>
                  <a:pt x="20959" y="16200"/>
                  <a:pt x="21280" y="21600"/>
                  <a:pt x="21600" y="21600"/>
                </a:cubicBezTo>
              </a:path>
            </a:pathLst>
          </a:custGeom>
          <a:noFill/>
          <a:ln w="25400" cap="flat" cmpd="sng">
            <a:solidFill>
              <a:srgbClr val="000000"/>
            </a:solidFill>
            <a:prstDash val="dot"/>
            <a:miter lim="400000"/>
            <a:headEnd type="none" w="med" len="med"/>
            <a:tailEnd type="triangle" w="med" len="med"/>
          </a:ln>
          <a:effectLst>
            <a:outerShdw blurRad="38100" dist="25400" dir="5400000" algn="ctr" rotWithShape="0">
              <a:srgbClr val="808080">
                <a:alpha val="50000"/>
              </a:srgbClr>
            </a:outerShdw>
          </a:effectLst>
          <a:extLst>
            <a:ext uri="{909E8E84-426E-40DD-AFC4-6F175D3DCCD1}">
              <a14:hiddenFill xmlns:a14="http://schemas.microsoft.com/office/drawing/2010/main">
                <a:solidFill>
                  <a:srgbClr val="FFFFFF"/>
                </a:solidFill>
              </a14:hiddenFill>
            </a:ext>
          </a:extLst>
        </p:spPr>
        <p:txBody>
          <a:bodyPr lIns="25400" tIns="25400" rIns="25400" bIns="25400" anchor="ctr"/>
          <a:lstStyle/>
          <a:p>
            <a:endParaRPr lang="it-IT" altLang="it-IT" sz="900"/>
          </a:p>
        </p:txBody>
      </p:sp>
      <p:sp>
        <p:nvSpPr>
          <p:cNvPr id="12307" name="Line 19"/>
          <p:cNvSpPr>
            <a:spLocks noChangeShapeType="1"/>
          </p:cNvSpPr>
          <p:nvPr/>
        </p:nvSpPr>
        <p:spPr bwMode="auto">
          <a:xfrm flipH="1">
            <a:off x="9732169" y="1556544"/>
            <a:ext cx="684213" cy="143669"/>
          </a:xfrm>
          <a:prstGeom prst="line">
            <a:avLst/>
          </a:prstGeom>
          <a:noFill/>
          <a:ln w="25400" cap="flat" cmpd="sng">
            <a:solidFill>
              <a:srgbClr val="000000"/>
            </a:solidFill>
            <a:prstDash val="dot"/>
            <a:round/>
            <a:headEnd type="none" w="med" len="med"/>
            <a:tailEnd type="triangle" w="med" len="med"/>
          </a:ln>
          <a:effectLst>
            <a:outerShdw blurRad="38100" dist="25400" dir="5400000" algn="ctr" rotWithShape="0">
              <a:srgbClr val="808080">
                <a:alpha val="50000"/>
              </a:srgbClr>
            </a:outerShdw>
          </a:effectLst>
          <a:extLst>
            <a:ext uri="{909E8E84-426E-40DD-AFC4-6F175D3DCCD1}">
              <a14:hiddenFill xmlns:a14="http://schemas.microsoft.com/office/drawing/2010/main">
                <a:noFill/>
              </a14:hiddenFill>
            </a:ext>
          </a:extLst>
        </p:spPr>
        <p:txBody>
          <a:bodyPr lIns="22860" rIns="22860"/>
          <a:lstStyle/>
          <a:p>
            <a:endParaRPr lang="it-IT" altLang="it-IT" sz="900"/>
          </a:p>
        </p:txBody>
      </p:sp>
      <p:sp>
        <p:nvSpPr>
          <p:cNvPr id="12308" name="Line 20"/>
          <p:cNvSpPr>
            <a:spLocks noChangeShapeType="1"/>
          </p:cNvSpPr>
          <p:nvPr/>
        </p:nvSpPr>
        <p:spPr bwMode="auto">
          <a:xfrm flipH="1" flipV="1">
            <a:off x="9624219" y="511969"/>
            <a:ext cx="72231" cy="1008856"/>
          </a:xfrm>
          <a:prstGeom prst="line">
            <a:avLst/>
          </a:prstGeom>
          <a:noFill/>
          <a:ln w="25400" cap="flat" cmpd="sng">
            <a:solidFill>
              <a:srgbClr val="000000"/>
            </a:solidFill>
            <a:prstDash val="solid"/>
            <a:round/>
            <a:headEnd type="none" w="med" len="med"/>
            <a:tailEnd type="triangle" w="med" len="med"/>
          </a:ln>
          <a:effectLst>
            <a:outerShdw blurRad="38100" dist="25400" dir="5400000" algn="ctr" rotWithShape="0">
              <a:srgbClr val="808080">
                <a:alpha val="50000"/>
              </a:srgbClr>
            </a:outerShdw>
          </a:effectLst>
          <a:extLst>
            <a:ext uri="{909E8E84-426E-40DD-AFC4-6F175D3DCCD1}">
              <a14:hiddenFill xmlns:a14="http://schemas.microsoft.com/office/drawing/2010/main">
                <a:noFill/>
              </a14:hiddenFill>
            </a:ext>
          </a:extLst>
        </p:spPr>
        <p:txBody>
          <a:bodyPr lIns="22860" rIns="22860"/>
          <a:lstStyle/>
          <a:p>
            <a:endParaRPr lang="it-IT" altLang="it-IT" sz="900"/>
          </a:p>
        </p:txBody>
      </p:sp>
      <p:grpSp>
        <p:nvGrpSpPr>
          <p:cNvPr id="12309" name="Group 21"/>
          <p:cNvGrpSpPr>
            <a:grpSpLocks/>
          </p:cNvGrpSpPr>
          <p:nvPr/>
        </p:nvGrpSpPr>
        <p:grpSpPr bwMode="auto">
          <a:xfrm>
            <a:off x="392113" y="6448426"/>
            <a:ext cx="329254" cy="146194"/>
            <a:chOff x="0" y="0"/>
            <a:chExt cx="658253" cy="291489"/>
          </a:xfrm>
        </p:grpSpPr>
        <p:sp>
          <p:nvSpPr>
            <p:cNvPr id="12310" name="Rectangle 22"/>
            <p:cNvSpPr>
              <a:spLocks/>
            </p:cNvSpPr>
            <p:nvPr/>
          </p:nvSpPr>
          <p:spPr bwMode="auto">
            <a:xfrm>
              <a:off x="174974" y="0"/>
              <a:ext cx="483279" cy="29148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2860" rIns="22860">
              <a:spAutoFit/>
            </a:bodyPr>
            <a:lstStyle>
              <a:lvl1pPr>
                <a:defRPr sz="5000">
                  <a:solidFill>
                    <a:srgbClr val="000000"/>
                  </a:solidFill>
                  <a:latin typeface="Helvetica Light" charset="0"/>
                  <a:ea typeface="Helvetica Light" charset="0"/>
                  <a:cs typeface="Helvetica Light" charset="0"/>
                  <a:sym typeface="Helvetica Light" charset="0"/>
                </a:defRPr>
              </a:lvl1pPr>
              <a:lvl2pPr>
                <a:defRPr sz="5000">
                  <a:solidFill>
                    <a:srgbClr val="000000"/>
                  </a:solidFill>
                  <a:latin typeface="Helvetica Light" charset="0"/>
                  <a:ea typeface="Helvetica Light" charset="0"/>
                  <a:cs typeface="Helvetica Light" charset="0"/>
                  <a:sym typeface="Helvetica Light" charset="0"/>
                </a:defRPr>
              </a:lvl2pPr>
              <a:lvl3pPr>
                <a:defRPr sz="5000">
                  <a:solidFill>
                    <a:srgbClr val="000000"/>
                  </a:solidFill>
                  <a:latin typeface="Helvetica Light" charset="0"/>
                  <a:ea typeface="Helvetica Light" charset="0"/>
                  <a:cs typeface="Helvetica Light" charset="0"/>
                  <a:sym typeface="Helvetica Light" charset="0"/>
                </a:defRPr>
              </a:lvl3pPr>
              <a:lvl4pPr>
                <a:defRPr sz="5000">
                  <a:solidFill>
                    <a:srgbClr val="000000"/>
                  </a:solidFill>
                  <a:latin typeface="Helvetica Light" charset="0"/>
                  <a:ea typeface="Helvetica Light" charset="0"/>
                  <a:cs typeface="Helvetica Light" charset="0"/>
                  <a:sym typeface="Helvetica Light" charset="0"/>
                </a:defRPr>
              </a:lvl4pPr>
              <a:lvl5pPr>
                <a:defRPr sz="5000">
                  <a:solidFill>
                    <a:srgbClr val="000000"/>
                  </a:solidFill>
                  <a:latin typeface="Helvetica Light" charset="0"/>
                  <a:ea typeface="Helvetica Light" charset="0"/>
                  <a:cs typeface="Helvetica Light" charset="0"/>
                  <a:sym typeface="Helvetica Light" charset="0"/>
                </a:defRPr>
              </a:lvl5pPr>
              <a:lvl6pPr marL="457200" indent="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defTabSz="457200"/>
              <a:r>
                <a:rPr lang="it-IT" altLang="it-IT" sz="350">
                  <a:latin typeface="Calibri" charset="0"/>
                  <a:ea typeface="Calibri" charset="0"/>
                  <a:cs typeface="Calibri" charset="0"/>
                  <a:sym typeface="Calibri" charset="0"/>
                </a:rPr>
                <a:t>Elia Zorzan</a:t>
              </a:r>
            </a:p>
          </p:txBody>
        </p:sp>
        <p:pic>
          <p:nvPicPr>
            <p:cNvPr id="12311" name="Picture 23" descr="pasted-image.tiff"/>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13754"/>
              <a:ext cx="178232" cy="1782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Tree>
    <p:extLst>
      <p:ext uri="{BB962C8B-B14F-4D97-AF65-F5344CB8AC3E}">
        <p14:creationId xmlns:p14="http://schemas.microsoft.com/office/powerpoint/2010/main" val="1907724751"/>
      </p:ext>
    </p:extLst>
  </p:cSld>
  <p:clrMapOvr>
    <a:masterClrMapping/>
  </p:clrMapOvr>
  <p:transition spd="med">
    <p:dissolve/>
  </p:transition>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Rectangle 1"/>
          <p:cNvSpPr>
            <a:spLocks noGrp="1" noChangeArrowheads="1"/>
          </p:cNvSpPr>
          <p:nvPr>
            <p:ph type="title" idx="4294967295"/>
          </p:nvPr>
        </p:nvSpPr>
        <p:spPr>
          <a:xfrm>
            <a:off x="844550" y="475457"/>
            <a:ext cx="10502900" cy="1143794"/>
          </a:xfrm>
        </p:spPr>
        <p:txBody>
          <a:bodyPr/>
          <a:lstStyle/>
          <a:p>
            <a:r>
              <a:rPr lang="it-IT" altLang="it-IT"/>
              <a:t>Game form</a:t>
            </a:r>
          </a:p>
        </p:txBody>
      </p:sp>
      <p:grpSp>
        <p:nvGrpSpPr>
          <p:cNvPr id="13314" name="Group 2"/>
          <p:cNvGrpSpPr>
            <a:grpSpLocks/>
          </p:cNvGrpSpPr>
          <p:nvPr/>
        </p:nvGrpSpPr>
        <p:grpSpPr bwMode="auto">
          <a:xfrm>
            <a:off x="392113" y="6448426"/>
            <a:ext cx="329254" cy="146194"/>
            <a:chOff x="0" y="0"/>
            <a:chExt cx="658253" cy="291489"/>
          </a:xfrm>
        </p:grpSpPr>
        <p:sp>
          <p:nvSpPr>
            <p:cNvPr id="13315" name="Rectangle 3"/>
            <p:cNvSpPr>
              <a:spLocks/>
            </p:cNvSpPr>
            <p:nvPr/>
          </p:nvSpPr>
          <p:spPr bwMode="auto">
            <a:xfrm>
              <a:off x="174974" y="0"/>
              <a:ext cx="483279" cy="29148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2860" rIns="22860">
              <a:spAutoFit/>
            </a:bodyPr>
            <a:lstStyle>
              <a:lvl1pPr>
                <a:defRPr sz="5000">
                  <a:solidFill>
                    <a:srgbClr val="000000"/>
                  </a:solidFill>
                  <a:latin typeface="Helvetica Light" charset="0"/>
                  <a:ea typeface="Helvetica Light" charset="0"/>
                  <a:cs typeface="Helvetica Light" charset="0"/>
                  <a:sym typeface="Helvetica Light" charset="0"/>
                </a:defRPr>
              </a:lvl1pPr>
              <a:lvl2pPr>
                <a:defRPr sz="5000">
                  <a:solidFill>
                    <a:srgbClr val="000000"/>
                  </a:solidFill>
                  <a:latin typeface="Helvetica Light" charset="0"/>
                  <a:ea typeface="Helvetica Light" charset="0"/>
                  <a:cs typeface="Helvetica Light" charset="0"/>
                  <a:sym typeface="Helvetica Light" charset="0"/>
                </a:defRPr>
              </a:lvl2pPr>
              <a:lvl3pPr>
                <a:defRPr sz="5000">
                  <a:solidFill>
                    <a:srgbClr val="000000"/>
                  </a:solidFill>
                  <a:latin typeface="Helvetica Light" charset="0"/>
                  <a:ea typeface="Helvetica Light" charset="0"/>
                  <a:cs typeface="Helvetica Light" charset="0"/>
                  <a:sym typeface="Helvetica Light" charset="0"/>
                </a:defRPr>
              </a:lvl3pPr>
              <a:lvl4pPr>
                <a:defRPr sz="5000">
                  <a:solidFill>
                    <a:srgbClr val="000000"/>
                  </a:solidFill>
                  <a:latin typeface="Helvetica Light" charset="0"/>
                  <a:ea typeface="Helvetica Light" charset="0"/>
                  <a:cs typeface="Helvetica Light" charset="0"/>
                  <a:sym typeface="Helvetica Light" charset="0"/>
                </a:defRPr>
              </a:lvl4pPr>
              <a:lvl5pPr>
                <a:defRPr sz="5000">
                  <a:solidFill>
                    <a:srgbClr val="000000"/>
                  </a:solidFill>
                  <a:latin typeface="Helvetica Light" charset="0"/>
                  <a:ea typeface="Helvetica Light" charset="0"/>
                  <a:cs typeface="Helvetica Light" charset="0"/>
                  <a:sym typeface="Helvetica Light" charset="0"/>
                </a:defRPr>
              </a:lvl5pPr>
              <a:lvl6pPr marL="457200" indent="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defTabSz="457200"/>
              <a:r>
                <a:rPr lang="it-IT" altLang="it-IT" sz="350">
                  <a:latin typeface="Calibri" charset="0"/>
                  <a:ea typeface="Calibri" charset="0"/>
                  <a:cs typeface="Calibri" charset="0"/>
                  <a:sym typeface="Calibri" charset="0"/>
                </a:rPr>
                <a:t>Elia Zorzan</a:t>
              </a:r>
            </a:p>
          </p:txBody>
        </p:sp>
        <p:pic>
          <p:nvPicPr>
            <p:cNvPr id="13316" name="Picture 4" descr="pasted-image.tif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3754"/>
              <a:ext cx="178232" cy="1782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Tree>
    <p:extLst>
      <p:ext uri="{BB962C8B-B14F-4D97-AF65-F5344CB8AC3E}">
        <p14:creationId xmlns:p14="http://schemas.microsoft.com/office/powerpoint/2010/main" val="1199040347"/>
      </p:ext>
    </p:extLst>
  </p:cSld>
  <p:clrMapOvr>
    <a:masterClrMapping/>
  </p:clrMapOvr>
  <p:transition spd="med"/>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7" name="Picture 1" descr="PC Area.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486650" y="242888"/>
            <a:ext cx="4320382" cy="304720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4338" name="Rectangle 2"/>
          <p:cNvSpPr>
            <a:spLocks/>
          </p:cNvSpPr>
          <p:nvPr/>
        </p:nvSpPr>
        <p:spPr bwMode="auto">
          <a:xfrm>
            <a:off x="335757" y="152400"/>
            <a:ext cx="6840538" cy="526297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rIns="22860">
            <a:spAutoFit/>
          </a:bodyPr>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r>
              <a:rPr lang="it-IT" altLang="it-IT" sz="2400" dirty="0"/>
              <a:t>In the box</a:t>
            </a:r>
          </a:p>
          <a:p>
            <a:pPr algn="l"/>
            <a:r>
              <a:rPr lang="it-IT" altLang="it-IT" sz="2400" dirty="0" err="1"/>
              <a:t>Description</a:t>
            </a:r>
            <a:endParaRPr lang="it-IT" altLang="it-IT" sz="2400" dirty="0"/>
          </a:p>
          <a:p>
            <a:pPr algn="l"/>
            <a:r>
              <a:rPr lang="it-IT" altLang="it-IT" sz="2400" dirty="0"/>
              <a:t>Play 1vs1 in the box, </a:t>
            </a:r>
            <a:r>
              <a:rPr lang="it-IT" altLang="it-IT" sz="2400" dirty="0" err="1"/>
              <a:t>each</a:t>
            </a:r>
            <a:r>
              <a:rPr lang="it-IT" altLang="it-IT" sz="2400" dirty="0"/>
              <a:t> player can play </a:t>
            </a:r>
            <a:r>
              <a:rPr lang="it-IT" altLang="it-IT" sz="2400" dirty="0" err="1"/>
              <a:t>only</a:t>
            </a:r>
            <a:r>
              <a:rPr lang="it-IT" altLang="it-IT" sz="2400" dirty="0"/>
              <a:t> </a:t>
            </a:r>
            <a:r>
              <a:rPr lang="it-IT" altLang="it-IT" sz="2400" dirty="0" err="1"/>
              <a:t>his</a:t>
            </a:r>
            <a:r>
              <a:rPr lang="it-IT" altLang="it-IT" sz="2400" dirty="0"/>
              <a:t> </a:t>
            </a:r>
            <a:r>
              <a:rPr lang="it-IT" altLang="it-IT" sz="2400" dirty="0" err="1"/>
              <a:t>teammate</a:t>
            </a:r>
            <a:r>
              <a:rPr lang="it-IT" altLang="it-IT" sz="2400" dirty="0"/>
              <a:t>.</a:t>
            </a:r>
          </a:p>
          <a:p>
            <a:pPr algn="l"/>
            <a:endParaRPr lang="it-IT" altLang="it-IT" sz="2400" dirty="0"/>
          </a:p>
          <a:p>
            <a:pPr algn="l"/>
            <a:r>
              <a:rPr lang="it-IT" altLang="it-IT" sz="2400" dirty="0"/>
              <a:t>Development:</a:t>
            </a:r>
          </a:p>
          <a:p>
            <a:pPr algn="l">
              <a:buSzPct val="100000"/>
              <a:buFontTx/>
              <a:buChar char="-"/>
            </a:pPr>
            <a:r>
              <a:rPr lang="it-IT" altLang="it-IT" sz="2400" dirty="0" err="1"/>
              <a:t>Internal</a:t>
            </a:r>
            <a:r>
              <a:rPr lang="it-IT" altLang="it-IT" sz="2400" dirty="0"/>
              <a:t> </a:t>
            </a:r>
            <a:r>
              <a:rPr lang="it-IT" altLang="it-IT" sz="2400" dirty="0" err="1"/>
              <a:t>players</a:t>
            </a:r>
            <a:r>
              <a:rPr lang="it-IT" altLang="it-IT" sz="2400" dirty="0"/>
              <a:t> can play </a:t>
            </a:r>
            <a:r>
              <a:rPr lang="it-IT" altLang="it-IT" sz="2400" dirty="0" err="1"/>
              <a:t>witch</a:t>
            </a:r>
            <a:r>
              <a:rPr lang="it-IT" altLang="it-IT" sz="2400" dirty="0"/>
              <a:t> </a:t>
            </a:r>
            <a:r>
              <a:rPr lang="it-IT" altLang="it-IT" sz="2400" dirty="0" err="1"/>
              <a:t>all</a:t>
            </a:r>
            <a:r>
              <a:rPr lang="it-IT" altLang="it-IT" sz="2400" dirty="0"/>
              <a:t> </a:t>
            </a:r>
            <a:r>
              <a:rPr lang="it-IT" altLang="it-IT" sz="2400" dirty="0" err="1"/>
              <a:t>external</a:t>
            </a:r>
            <a:r>
              <a:rPr lang="it-IT" altLang="it-IT" sz="2400" dirty="0"/>
              <a:t> </a:t>
            </a:r>
            <a:r>
              <a:rPr lang="it-IT" altLang="it-IT" sz="2400" dirty="0" err="1"/>
              <a:t>players</a:t>
            </a:r>
            <a:endParaRPr lang="it-IT" altLang="it-IT" sz="2400" dirty="0"/>
          </a:p>
          <a:p>
            <a:pPr algn="l">
              <a:buSzPct val="100000"/>
              <a:buFontTx/>
              <a:buChar char="-"/>
            </a:pPr>
            <a:r>
              <a:rPr lang="it-IT" altLang="it-IT" sz="2400" dirty="0"/>
              <a:t>Use more </a:t>
            </a:r>
            <a:r>
              <a:rPr lang="it-IT" altLang="it-IT" sz="2400" dirty="0" err="1"/>
              <a:t>balls</a:t>
            </a:r>
            <a:r>
              <a:rPr lang="it-IT" altLang="it-IT" sz="2400" dirty="0"/>
              <a:t> (to call pass from </a:t>
            </a:r>
            <a:r>
              <a:rPr lang="it-IT" altLang="it-IT" sz="2400" dirty="0" err="1"/>
              <a:t>any</a:t>
            </a:r>
            <a:r>
              <a:rPr lang="it-IT" altLang="it-IT" sz="2400" dirty="0"/>
              <a:t> </a:t>
            </a:r>
            <a:r>
              <a:rPr lang="it-IT" altLang="it-IT" sz="2400" dirty="0" err="1"/>
              <a:t>external</a:t>
            </a:r>
            <a:r>
              <a:rPr lang="it-IT" altLang="it-IT" sz="2400" dirty="0"/>
              <a:t> player)</a:t>
            </a:r>
          </a:p>
          <a:p>
            <a:pPr algn="l">
              <a:buSzPct val="100000"/>
              <a:buFontTx/>
              <a:buChar char="-"/>
            </a:pPr>
            <a:r>
              <a:rPr lang="it-IT" altLang="it-IT" sz="2400" dirty="0"/>
              <a:t>Pass from side to side</a:t>
            </a:r>
          </a:p>
          <a:p>
            <a:pPr algn="l">
              <a:buSzPct val="100000"/>
              <a:buFontTx/>
              <a:buChar char="-"/>
            </a:pPr>
            <a:r>
              <a:rPr lang="it-IT" altLang="it-IT" sz="2400" dirty="0"/>
              <a:t>2vs2 in the box</a:t>
            </a:r>
          </a:p>
          <a:p>
            <a:pPr algn="l">
              <a:buSzPct val="100000"/>
              <a:buFontTx/>
              <a:buChar char="-"/>
            </a:pPr>
            <a:r>
              <a:rPr lang="it-IT" altLang="it-IT" sz="2400" dirty="0"/>
              <a:t>2vs2 (</a:t>
            </a:r>
            <a:r>
              <a:rPr lang="it-IT" altLang="it-IT" sz="2400" dirty="0" err="1"/>
              <a:t>point</a:t>
            </a:r>
            <a:r>
              <a:rPr lang="it-IT" altLang="it-IT" sz="2400" dirty="0"/>
              <a:t> with a pass </a:t>
            </a:r>
            <a:r>
              <a:rPr lang="it-IT" altLang="it-IT" sz="2400" dirty="0" err="1"/>
              <a:t>between</a:t>
            </a:r>
            <a:r>
              <a:rPr lang="it-IT" altLang="it-IT" sz="2400" dirty="0"/>
              <a:t> </a:t>
            </a:r>
            <a:r>
              <a:rPr lang="it-IT" altLang="it-IT" sz="2400" dirty="0" err="1"/>
              <a:t>internal</a:t>
            </a:r>
            <a:r>
              <a:rPr lang="it-IT" altLang="it-IT" sz="2400" dirty="0"/>
              <a:t> player)</a:t>
            </a:r>
          </a:p>
          <a:p>
            <a:pPr algn="l">
              <a:buSzPct val="100000"/>
              <a:buFontTx/>
              <a:buChar char="-"/>
            </a:pPr>
            <a:r>
              <a:rPr lang="it-IT" altLang="it-IT" sz="2400" dirty="0"/>
              <a:t>1 vs 2 (</a:t>
            </a:r>
            <a:r>
              <a:rPr lang="it-IT" altLang="it-IT" sz="2400" dirty="0" err="1"/>
              <a:t>point</a:t>
            </a:r>
            <a:r>
              <a:rPr lang="it-IT" altLang="it-IT" sz="2400" dirty="0"/>
              <a:t> with pass from a side to the </a:t>
            </a:r>
            <a:r>
              <a:rPr lang="it-IT" altLang="it-IT" sz="2400" dirty="0" err="1"/>
              <a:t>other</a:t>
            </a:r>
            <a:r>
              <a:rPr lang="it-IT" altLang="it-IT" sz="2400" dirty="0"/>
              <a:t>)</a:t>
            </a:r>
          </a:p>
        </p:txBody>
      </p:sp>
      <p:sp>
        <p:nvSpPr>
          <p:cNvPr id="14339" name="AutoShape 3"/>
          <p:cNvSpPr>
            <a:spLocks/>
          </p:cNvSpPr>
          <p:nvPr/>
        </p:nvSpPr>
        <p:spPr bwMode="auto">
          <a:xfrm>
            <a:off x="9984582" y="2781300"/>
            <a:ext cx="167481" cy="143669"/>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14340" name="Oval 4"/>
          <p:cNvSpPr>
            <a:spLocks/>
          </p:cNvSpPr>
          <p:nvPr/>
        </p:nvSpPr>
        <p:spPr bwMode="auto">
          <a:xfrm>
            <a:off x="9588500" y="2528888"/>
            <a:ext cx="138907" cy="138907"/>
          </a:xfrm>
          <a:prstGeom prst="ellipse">
            <a:avLst/>
          </a:prstGeom>
          <a:solidFill>
            <a:srgbClr val="0000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14341" name="Oval 5"/>
          <p:cNvSpPr>
            <a:spLocks/>
          </p:cNvSpPr>
          <p:nvPr/>
        </p:nvSpPr>
        <p:spPr bwMode="auto">
          <a:xfrm>
            <a:off x="9408319" y="2636838"/>
            <a:ext cx="184944" cy="180182"/>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14342" name="Oval 6"/>
          <p:cNvSpPr>
            <a:spLocks/>
          </p:cNvSpPr>
          <p:nvPr/>
        </p:nvSpPr>
        <p:spPr bwMode="auto">
          <a:xfrm>
            <a:off x="9047957" y="2493169"/>
            <a:ext cx="72231" cy="71438"/>
          </a:xfrm>
          <a:prstGeom prst="ellipse">
            <a:avLst/>
          </a:prstGeom>
          <a:solidFill>
            <a:srgbClr val="FFFF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14343" name="AutoShape 7"/>
          <p:cNvSpPr>
            <a:spLocks/>
          </p:cNvSpPr>
          <p:nvPr/>
        </p:nvSpPr>
        <p:spPr bwMode="auto">
          <a:xfrm>
            <a:off x="9336088" y="2709069"/>
            <a:ext cx="168275" cy="143669"/>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14344" name="AutoShape 8"/>
          <p:cNvSpPr>
            <a:spLocks/>
          </p:cNvSpPr>
          <p:nvPr/>
        </p:nvSpPr>
        <p:spPr bwMode="auto">
          <a:xfrm>
            <a:off x="9336088" y="2277269"/>
            <a:ext cx="168275" cy="143669"/>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14345" name="AutoShape 9"/>
          <p:cNvSpPr>
            <a:spLocks/>
          </p:cNvSpPr>
          <p:nvPr/>
        </p:nvSpPr>
        <p:spPr bwMode="auto">
          <a:xfrm>
            <a:off x="9984582" y="2277269"/>
            <a:ext cx="167481" cy="143669"/>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14346" name="Oval 10"/>
          <p:cNvSpPr>
            <a:spLocks/>
          </p:cNvSpPr>
          <p:nvPr/>
        </p:nvSpPr>
        <p:spPr bwMode="auto">
          <a:xfrm>
            <a:off x="10488613" y="2636838"/>
            <a:ext cx="72232" cy="72232"/>
          </a:xfrm>
          <a:prstGeom prst="ellipse">
            <a:avLst/>
          </a:prstGeom>
          <a:solidFill>
            <a:srgbClr val="FFFF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14347" name="Oval 11"/>
          <p:cNvSpPr>
            <a:spLocks/>
          </p:cNvSpPr>
          <p:nvPr/>
        </p:nvSpPr>
        <p:spPr bwMode="auto">
          <a:xfrm>
            <a:off x="9156700" y="2528888"/>
            <a:ext cx="71438" cy="72232"/>
          </a:xfrm>
          <a:prstGeom prst="ellipse">
            <a:avLst/>
          </a:prstGeom>
          <a:solidFill>
            <a:srgbClr val="FFFF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14348" name="Oval 12"/>
          <p:cNvSpPr>
            <a:spLocks/>
          </p:cNvSpPr>
          <p:nvPr/>
        </p:nvSpPr>
        <p:spPr bwMode="auto">
          <a:xfrm>
            <a:off x="10416382" y="2564607"/>
            <a:ext cx="72231" cy="72231"/>
          </a:xfrm>
          <a:prstGeom prst="ellipse">
            <a:avLst/>
          </a:prstGeom>
          <a:solidFill>
            <a:srgbClr val="FFFF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14349" name="Oval 13"/>
          <p:cNvSpPr>
            <a:spLocks/>
          </p:cNvSpPr>
          <p:nvPr/>
        </p:nvSpPr>
        <p:spPr bwMode="auto">
          <a:xfrm>
            <a:off x="9228138" y="2636838"/>
            <a:ext cx="72232" cy="72232"/>
          </a:xfrm>
          <a:prstGeom prst="ellipse">
            <a:avLst/>
          </a:prstGeom>
          <a:solidFill>
            <a:srgbClr val="FFFF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14350" name="Oval 14"/>
          <p:cNvSpPr>
            <a:spLocks/>
          </p:cNvSpPr>
          <p:nvPr/>
        </p:nvSpPr>
        <p:spPr bwMode="auto">
          <a:xfrm>
            <a:off x="10380663" y="2636838"/>
            <a:ext cx="71438" cy="72232"/>
          </a:xfrm>
          <a:prstGeom prst="ellipse">
            <a:avLst/>
          </a:prstGeom>
          <a:solidFill>
            <a:srgbClr val="FFFF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14351" name="Oval 15"/>
          <p:cNvSpPr>
            <a:spLocks/>
          </p:cNvSpPr>
          <p:nvPr/>
        </p:nvSpPr>
        <p:spPr bwMode="auto">
          <a:xfrm>
            <a:off x="9084469" y="2564607"/>
            <a:ext cx="72231" cy="72231"/>
          </a:xfrm>
          <a:prstGeom prst="ellipse">
            <a:avLst/>
          </a:prstGeom>
          <a:solidFill>
            <a:srgbClr val="FFFF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14352" name="Oval 16"/>
          <p:cNvSpPr>
            <a:spLocks/>
          </p:cNvSpPr>
          <p:nvPr/>
        </p:nvSpPr>
        <p:spPr bwMode="auto">
          <a:xfrm>
            <a:off x="10452100" y="2744788"/>
            <a:ext cx="72232" cy="72232"/>
          </a:xfrm>
          <a:prstGeom prst="ellipse">
            <a:avLst/>
          </a:prstGeom>
          <a:solidFill>
            <a:srgbClr val="FFFF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14353" name="Oval 17"/>
          <p:cNvSpPr>
            <a:spLocks/>
          </p:cNvSpPr>
          <p:nvPr/>
        </p:nvSpPr>
        <p:spPr bwMode="auto">
          <a:xfrm>
            <a:off x="9120188" y="2601119"/>
            <a:ext cx="72232" cy="71438"/>
          </a:xfrm>
          <a:prstGeom prst="ellipse">
            <a:avLst/>
          </a:prstGeom>
          <a:solidFill>
            <a:srgbClr val="FFFF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14354" name="Oval 18"/>
          <p:cNvSpPr>
            <a:spLocks/>
          </p:cNvSpPr>
          <p:nvPr/>
        </p:nvSpPr>
        <p:spPr bwMode="auto">
          <a:xfrm>
            <a:off x="10596563" y="2601119"/>
            <a:ext cx="184944" cy="180181"/>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14355" name="Oval 19"/>
          <p:cNvSpPr>
            <a:spLocks/>
          </p:cNvSpPr>
          <p:nvPr/>
        </p:nvSpPr>
        <p:spPr bwMode="auto">
          <a:xfrm>
            <a:off x="8508207" y="2528888"/>
            <a:ext cx="138906" cy="138907"/>
          </a:xfrm>
          <a:prstGeom prst="ellipse">
            <a:avLst/>
          </a:prstGeom>
          <a:solidFill>
            <a:srgbClr val="0000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grpSp>
        <p:nvGrpSpPr>
          <p:cNvPr id="14356" name="Group 20"/>
          <p:cNvGrpSpPr>
            <a:grpSpLocks/>
          </p:cNvGrpSpPr>
          <p:nvPr/>
        </p:nvGrpSpPr>
        <p:grpSpPr bwMode="auto">
          <a:xfrm>
            <a:off x="392113" y="6448426"/>
            <a:ext cx="329254" cy="146194"/>
            <a:chOff x="0" y="0"/>
            <a:chExt cx="658253" cy="291489"/>
          </a:xfrm>
        </p:grpSpPr>
        <p:sp>
          <p:nvSpPr>
            <p:cNvPr id="14357" name="Rectangle 21"/>
            <p:cNvSpPr>
              <a:spLocks/>
            </p:cNvSpPr>
            <p:nvPr/>
          </p:nvSpPr>
          <p:spPr bwMode="auto">
            <a:xfrm>
              <a:off x="174974" y="0"/>
              <a:ext cx="483279" cy="29148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2860" rIns="22860">
              <a:spAutoFit/>
            </a:bodyPr>
            <a:lstStyle>
              <a:lvl1pPr>
                <a:defRPr sz="5000">
                  <a:solidFill>
                    <a:srgbClr val="000000"/>
                  </a:solidFill>
                  <a:latin typeface="Helvetica Light" charset="0"/>
                  <a:ea typeface="Helvetica Light" charset="0"/>
                  <a:cs typeface="Helvetica Light" charset="0"/>
                  <a:sym typeface="Helvetica Light" charset="0"/>
                </a:defRPr>
              </a:lvl1pPr>
              <a:lvl2pPr>
                <a:defRPr sz="5000">
                  <a:solidFill>
                    <a:srgbClr val="000000"/>
                  </a:solidFill>
                  <a:latin typeface="Helvetica Light" charset="0"/>
                  <a:ea typeface="Helvetica Light" charset="0"/>
                  <a:cs typeface="Helvetica Light" charset="0"/>
                  <a:sym typeface="Helvetica Light" charset="0"/>
                </a:defRPr>
              </a:lvl2pPr>
              <a:lvl3pPr>
                <a:defRPr sz="5000">
                  <a:solidFill>
                    <a:srgbClr val="000000"/>
                  </a:solidFill>
                  <a:latin typeface="Helvetica Light" charset="0"/>
                  <a:ea typeface="Helvetica Light" charset="0"/>
                  <a:cs typeface="Helvetica Light" charset="0"/>
                  <a:sym typeface="Helvetica Light" charset="0"/>
                </a:defRPr>
              </a:lvl3pPr>
              <a:lvl4pPr>
                <a:defRPr sz="5000">
                  <a:solidFill>
                    <a:srgbClr val="000000"/>
                  </a:solidFill>
                  <a:latin typeface="Helvetica Light" charset="0"/>
                  <a:ea typeface="Helvetica Light" charset="0"/>
                  <a:cs typeface="Helvetica Light" charset="0"/>
                  <a:sym typeface="Helvetica Light" charset="0"/>
                </a:defRPr>
              </a:lvl4pPr>
              <a:lvl5pPr>
                <a:defRPr sz="5000">
                  <a:solidFill>
                    <a:srgbClr val="000000"/>
                  </a:solidFill>
                  <a:latin typeface="Helvetica Light" charset="0"/>
                  <a:ea typeface="Helvetica Light" charset="0"/>
                  <a:cs typeface="Helvetica Light" charset="0"/>
                  <a:sym typeface="Helvetica Light" charset="0"/>
                </a:defRPr>
              </a:lvl5pPr>
              <a:lvl6pPr marL="457200" indent="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defTabSz="457200"/>
              <a:r>
                <a:rPr lang="it-IT" altLang="it-IT" sz="350">
                  <a:latin typeface="Calibri" charset="0"/>
                  <a:ea typeface="Calibri" charset="0"/>
                  <a:cs typeface="Calibri" charset="0"/>
                  <a:sym typeface="Calibri" charset="0"/>
                </a:rPr>
                <a:t>Elia Zorzan</a:t>
              </a:r>
            </a:p>
          </p:txBody>
        </p:sp>
        <p:pic>
          <p:nvPicPr>
            <p:cNvPr id="14358" name="Picture 22" descr="pasted-image.tif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3754"/>
              <a:ext cx="178232" cy="1782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Tree>
    <p:extLst>
      <p:ext uri="{BB962C8B-B14F-4D97-AF65-F5344CB8AC3E}">
        <p14:creationId xmlns:p14="http://schemas.microsoft.com/office/powerpoint/2010/main" val="284568581"/>
      </p:ext>
    </p:extLst>
  </p:cSld>
  <p:clrMapOvr>
    <a:masterClrMapping/>
  </p:clrMapOvr>
  <p:transition spd="med">
    <p:dissolve/>
  </p:transition>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1" name="Picture 1" descr="PC Area.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486650" y="242888"/>
            <a:ext cx="4320382" cy="304720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5362" name="Rectangle 2"/>
          <p:cNvSpPr>
            <a:spLocks/>
          </p:cNvSpPr>
          <p:nvPr/>
        </p:nvSpPr>
        <p:spPr bwMode="auto">
          <a:xfrm>
            <a:off x="335757" y="152400"/>
            <a:ext cx="6840538" cy="452431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rIns="22860">
            <a:spAutoFit/>
          </a:bodyPr>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r>
              <a:rPr lang="it-IT" altLang="it-IT" sz="2400" dirty="0" err="1"/>
              <a:t>Sectoral</a:t>
            </a:r>
            <a:r>
              <a:rPr lang="it-IT" altLang="it-IT" sz="2400" dirty="0"/>
              <a:t> </a:t>
            </a:r>
            <a:r>
              <a:rPr lang="it-IT" altLang="it-IT" sz="2400" dirty="0" err="1"/>
              <a:t>attack</a:t>
            </a:r>
            <a:endParaRPr lang="it-IT" altLang="it-IT" sz="2400" dirty="0"/>
          </a:p>
          <a:p>
            <a:pPr algn="l"/>
            <a:r>
              <a:rPr lang="it-IT" altLang="it-IT" sz="2400" dirty="0" err="1"/>
              <a:t>Description</a:t>
            </a:r>
            <a:endParaRPr lang="it-IT" altLang="it-IT" sz="2400" dirty="0"/>
          </a:p>
          <a:p>
            <a:pPr algn="l"/>
            <a:r>
              <a:rPr lang="it-IT" altLang="it-IT" sz="2400" dirty="0"/>
              <a:t>Play 1vs1, </a:t>
            </a:r>
            <a:r>
              <a:rPr lang="it-IT" altLang="it-IT" sz="2400" dirty="0" err="1"/>
              <a:t>defender</a:t>
            </a:r>
            <a:r>
              <a:rPr lang="it-IT" altLang="it-IT" sz="2400" dirty="0"/>
              <a:t> stop </a:t>
            </a:r>
            <a:r>
              <a:rPr lang="it-IT" altLang="it-IT" sz="2400" dirty="0" err="1"/>
              <a:t>when</a:t>
            </a:r>
            <a:r>
              <a:rPr lang="it-IT" altLang="it-IT" sz="2400" dirty="0"/>
              <a:t> </a:t>
            </a:r>
            <a:r>
              <a:rPr lang="it-IT" altLang="it-IT" sz="2400" dirty="0" err="1"/>
              <a:t>striker</a:t>
            </a:r>
            <a:r>
              <a:rPr lang="it-IT" altLang="it-IT" sz="2400" dirty="0"/>
              <a:t> pass the </a:t>
            </a:r>
            <a:r>
              <a:rPr lang="it-IT" altLang="it-IT" sz="2400" dirty="0" err="1"/>
              <a:t>circle</a:t>
            </a:r>
            <a:r>
              <a:rPr lang="it-IT" altLang="it-IT" sz="2400" dirty="0"/>
              <a:t> line.</a:t>
            </a:r>
          </a:p>
          <a:p>
            <a:pPr algn="l"/>
            <a:endParaRPr lang="it-IT" altLang="it-IT" sz="2400" dirty="0"/>
          </a:p>
          <a:p>
            <a:pPr algn="l"/>
            <a:r>
              <a:rPr lang="it-IT" altLang="it-IT" sz="2400" dirty="0"/>
              <a:t>Development:</a:t>
            </a:r>
          </a:p>
          <a:p>
            <a:pPr algn="l">
              <a:buSzPct val="100000"/>
              <a:buFontTx/>
              <a:buChar char="-"/>
            </a:pPr>
            <a:r>
              <a:rPr lang="it-IT" altLang="it-IT" sz="2400" dirty="0"/>
              <a:t>Yellow </a:t>
            </a:r>
            <a:r>
              <a:rPr lang="it-IT" altLang="it-IT" sz="2400" dirty="0" err="1"/>
              <a:t>starts</a:t>
            </a:r>
            <a:r>
              <a:rPr lang="it-IT" altLang="it-IT" sz="2400" dirty="0"/>
              <a:t> with </a:t>
            </a:r>
            <a:r>
              <a:rPr lang="it-IT" altLang="it-IT" sz="2400" dirty="0" err="1"/>
              <a:t>ball</a:t>
            </a:r>
            <a:r>
              <a:rPr lang="it-IT" altLang="it-IT" sz="2400" dirty="0"/>
              <a:t> </a:t>
            </a:r>
            <a:r>
              <a:rPr lang="it-IT" altLang="it-IT" sz="2400" dirty="0" err="1"/>
              <a:t>received</a:t>
            </a:r>
            <a:endParaRPr lang="it-IT" altLang="it-IT" sz="2400" dirty="0"/>
          </a:p>
          <a:p>
            <a:pPr algn="l">
              <a:buSzPct val="100000"/>
              <a:buFontTx/>
              <a:buChar char="-"/>
            </a:pPr>
            <a:r>
              <a:rPr lang="it-IT" altLang="it-IT" sz="2400" dirty="0"/>
              <a:t>Start with double pass</a:t>
            </a:r>
          </a:p>
          <a:p>
            <a:pPr algn="l">
              <a:buSzPct val="100000"/>
              <a:buFontTx/>
              <a:buChar char="-"/>
            </a:pPr>
            <a:r>
              <a:rPr lang="it-IT" altLang="it-IT" sz="2400" dirty="0"/>
              <a:t>Best of 5 time</a:t>
            </a:r>
          </a:p>
          <a:p>
            <a:pPr algn="l">
              <a:buSzPct val="100000"/>
              <a:buFontTx/>
              <a:buChar char="-"/>
            </a:pPr>
            <a:r>
              <a:rPr lang="it-IT" altLang="it-IT" sz="2400" dirty="0"/>
              <a:t>A match </a:t>
            </a:r>
            <a:r>
              <a:rPr lang="it-IT" altLang="it-IT" sz="2400" dirty="0" err="1"/>
              <a:t>between</a:t>
            </a:r>
            <a:r>
              <a:rPr lang="it-IT" altLang="it-IT" sz="2400" dirty="0"/>
              <a:t> </a:t>
            </a:r>
            <a:r>
              <a:rPr lang="it-IT" altLang="it-IT" sz="2400" dirty="0" err="1"/>
              <a:t>yellow</a:t>
            </a:r>
            <a:r>
              <a:rPr lang="it-IT" altLang="it-IT" sz="2400" dirty="0"/>
              <a:t> and blue</a:t>
            </a:r>
          </a:p>
          <a:p>
            <a:pPr algn="l">
              <a:buSzPct val="100000"/>
              <a:buFontTx/>
              <a:buChar char="-"/>
            </a:pPr>
            <a:r>
              <a:rPr lang="it-IT" altLang="it-IT" sz="2400" dirty="0"/>
              <a:t>2vs1</a:t>
            </a:r>
          </a:p>
          <a:p>
            <a:pPr algn="l">
              <a:buSzPct val="100000"/>
              <a:buFontTx/>
              <a:buChar char="-"/>
            </a:pPr>
            <a:r>
              <a:rPr lang="it-IT" altLang="it-IT" sz="2400" dirty="0"/>
              <a:t>2vs2 (</a:t>
            </a:r>
            <a:r>
              <a:rPr lang="it-IT" altLang="it-IT" sz="2400" dirty="0" err="1"/>
              <a:t>defender</a:t>
            </a:r>
            <a:r>
              <a:rPr lang="it-IT" altLang="it-IT" sz="2400" dirty="0"/>
              <a:t> continue in the </a:t>
            </a:r>
            <a:r>
              <a:rPr lang="it-IT" altLang="it-IT" sz="2400" dirty="0" err="1"/>
              <a:t>circle</a:t>
            </a:r>
            <a:r>
              <a:rPr lang="it-IT" altLang="it-IT" sz="2400" dirty="0"/>
              <a:t>)</a:t>
            </a:r>
          </a:p>
        </p:txBody>
      </p:sp>
      <p:sp>
        <p:nvSpPr>
          <p:cNvPr id="15363" name="AutoShape 3"/>
          <p:cNvSpPr>
            <a:spLocks/>
          </p:cNvSpPr>
          <p:nvPr/>
        </p:nvSpPr>
        <p:spPr bwMode="auto">
          <a:xfrm>
            <a:off x="11100594" y="2132807"/>
            <a:ext cx="168275" cy="144463"/>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15364" name="Oval 4"/>
          <p:cNvSpPr>
            <a:spLocks/>
          </p:cNvSpPr>
          <p:nvPr/>
        </p:nvSpPr>
        <p:spPr bwMode="auto">
          <a:xfrm>
            <a:off x="9624219" y="1628775"/>
            <a:ext cx="138906" cy="138907"/>
          </a:xfrm>
          <a:prstGeom prst="ellipse">
            <a:avLst/>
          </a:prstGeom>
          <a:solidFill>
            <a:srgbClr val="0000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15365" name="Oval 5"/>
          <p:cNvSpPr>
            <a:spLocks/>
          </p:cNvSpPr>
          <p:nvPr/>
        </p:nvSpPr>
        <p:spPr bwMode="auto">
          <a:xfrm>
            <a:off x="8220075" y="1844675"/>
            <a:ext cx="184944" cy="180182"/>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15366" name="AutoShape 6"/>
          <p:cNvSpPr>
            <a:spLocks/>
          </p:cNvSpPr>
          <p:nvPr/>
        </p:nvSpPr>
        <p:spPr bwMode="auto">
          <a:xfrm>
            <a:off x="8076407" y="2168525"/>
            <a:ext cx="167481" cy="144463"/>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15367" name="AutoShape 7"/>
          <p:cNvSpPr>
            <a:spLocks/>
          </p:cNvSpPr>
          <p:nvPr/>
        </p:nvSpPr>
        <p:spPr bwMode="auto">
          <a:xfrm>
            <a:off x="9660732" y="2420938"/>
            <a:ext cx="167481" cy="143669"/>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15368" name="Oval 8"/>
          <p:cNvSpPr>
            <a:spLocks/>
          </p:cNvSpPr>
          <p:nvPr/>
        </p:nvSpPr>
        <p:spPr bwMode="auto">
          <a:xfrm>
            <a:off x="11100594" y="1881188"/>
            <a:ext cx="72231" cy="71438"/>
          </a:xfrm>
          <a:prstGeom prst="ellipse">
            <a:avLst/>
          </a:prstGeom>
          <a:solidFill>
            <a:srgbClr val="FFFF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15369" name="Oval 9"/>
          <p:cNvSpPr>
            <a:spLocks/>
          </p:cNvSpPr>
          <p:nvPr/>
        </p:nvSpPr>
        <p:spPr bwMode="auto">
          <a:xfrm>
            <a:off x="9804400" y="1916907"/>
            <a:ext cx="72232" cy="72231"/>
          </a:xfrm>
          <a:prstGeom prst="ellipse">
            <a:avLst/>
          </a:prstGeom>
          <a:solidFill>
            <a:srgbClr val="FFFF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15370" name="Oval 10"/>
          <p:cNvSpPr>
            <a:spLocks/>
          </p:cNvSpPr>
          <p:nvPr/>
        </p:nvSpPr>
        <p:spPr bwMode="auto">
          <a:xfrm>
            <a:off x="8435975" y="1844675"/>
            <a:ext cx="72232" cy="72232"/>
          </a:xfrm>
          <a:prstGeom prst="ellipse">
            <a:avLst/>
          </a:prstGeom>
          <a:solidFill>
            <a:srgbClr val="FFFF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15371" name="Oval 11"/>
          <p:cNvSpPr>
            <a:spLocks/>
          </p:cNvSpPr>
          <p:nvPr/>
        </p:nvSpPr>
        <p:spPr bwMode="auto">
          <a:xfrm>
            <a:off x="9660732" y="2060575"/>
            <a:ext cx="184150" cy="180182"/>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15372" name="Oval 12"/>
          <p:cNvSpPr>
            <a:spLocks/>
          </p:cNvSpPr>
          <p:nvPr/>
        </p:nvSpPr>
        <p:spPr bwMode="auto">
          <a:xfrm>
            <a:off x="8652669" y="1448594"/>
            <a:ext cx="138906" cy="138906"/>
          </a:xfrm>
          <a:prstGeom prst="ellipse">
            <a:avLst/>
          </a:prstGeom>
          <a:solidFill>
            <a:srgbClr val="0000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15373" name="Oval 13"/>
          <p:cNvSpPr>
            <a:spLocks/>
          </p:cNvSpPr>
          <p:nvPr/>
        </p:nvSpPr>
        <p:spPr bwMode="auto">
          <a:xfrm>
            <a:off x="10992644" y="1989138"/>
            <a:ext cx="184944" cy="179388"/>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15374" name="Oval 14"/>
          <p:cNvSpPr>
            <a:spLocks/>
          </p:cNvSpPr>
          <p:nvPr/>
        </p:nvSpPr>
        <p:spPr bwMode="auto">
          <a:xfrm>
            <a:off x="10668794" y="1520825"/>
            <a:ext cx="138906" cy="138907"/>
          </a:xfrm>
          <a:prstGeom prst="ellipse">
            <a:avLst/>
          </a:prstGeom>
          <a:solidFill>
            <a:srgbClr val="0000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15375" name="Line 15"/>
          <p:cNvSpPr>
            <a:spLocks noChangeShapeType="1"/>
          </p:cNvSpPr>
          <p:nvPr/>
        </p:nvSpPr>
        <p:spPr bwMode="auto">
          <a:xfrm flipH="1">
            <a:off x="8795544" y="1484313"/>
            <a:ext cx="468313" cy="1044575"/>
          </a:xfrm>
          <a:prstGeom prst="line">
            <a:avLst/>
          </a:prstGeom>
          <a:noFill/>
          <a:ln w="25400" cap="flat" cmpd="sng">
            <a:solidFill>
              <a:srgbClr val="000000"/>
            </a:solidFill>
            <a:prstDash val="dot"/>
            <a:round/>
            <a:headEnd type="none" w="med" len="med"/>
            <a:tailEnd type="none" w="med" len="med"/>
          </a:ln>
          <a:effectLst>
            <a:outerShdw blurRad="38100" dist="25400" dir="5400000" algn="ctr" rotWithShape="0">
              <a:srgbClr val="808080">
                <a:alpha val="50000"/>
              </a:srgbClr>
            </a:outerShdw>
          </a:effectLst>
          <a:extLst>
            <a:ext uri="{909E8E84-426E-40DD-AFC4-6F175D3DCCD1}">
              <a14:hiddenFill xmlns:a14="http://schemas.microsoft.com/office/drawing/2010/main">
                <a:noFill/>
              </a14:hiddenFill>
            </a:ext>
          </a:extLst>
        </p:spPr>
        <p:txBody>
          <a:bodyPr lIns="22860" rIns="22860"/>
          <a:lstStyle/>
          <a:p>
            <a:endParaRPr lang="it-IT" altLang="it-IT" sz="900"/>
          </a:p>
        </p:txBody>
      </p:sp>
      <p:sp>
        <p:nvSpPr>
          <p:cNvPr id="15376" name="Line 16"/>
          <p:cNvSpPr>
            <a:spLocks noChangeShapeType="1"/>
          </p:cNvSpPr>
          <p:nvPr/>
        </p:nvSpPr>
        <p:spPr bwMode="auto">
          <a:xfrm>
            <a:off x="10164763" y="1484313"/>
            <a:ext cx="539750" cy="972344"/>
          </a:xfrm>
          <a:prstGeom prst="line">
            <a:avLst/>
          </a:prstGeom>
          <a:noFill/>
          <a:ln w="25400" cap="flat" cmpd="sng">
            <a:solidFill>
              <a:srgbClr val="000000"/>
            </a:solidFill>
            <a:prstDash val="dot"/>
            <a:round/>
            <a:headEnd type="none" w="med" len="med"/>
            <a:tailEnd type="none" w="med" len="med"/>
          </a:ln>
          <a:effectLst>
            <a:outerShdw blurRad="38100" dist="25400" dir="5400000" algn="ctr" rotWithShape="0">
              <a:srgbClr val="808080">
                <a:alpha val="50000"/>
              </a:srgbClr>
            </a:outerShdw>
          </a:effectLst>
          <a:extLst>
            <a:ext uri="{909E8E84-426E-40DD-AFC4-6F175D3DCCD1}">
              <a14:hiddenFill xmlns:a14="http://schemas.microsoft.com/office/drawing/2010/main">
                <a:noFill/>
              </a14:hiddenFill>
            </a:ext>
          </a:extLst>
        </p:spPr>
        <p:txBody>
          <a:bodyPr lIns="22860" rIns="22860"/>
          <a:lstStyle/>
          <a:p>
            <a:endParaRPr lang="it-IT" altLang="it-IT" sz="900"/>
          </a:p>
        </p:txBody>
      </p:sp>
      <p:grpSp>
        <p:nvGrpSpPr>
          <p:cNvPr id="15377" name="Group 17"/>
          <p:cNvGrpSpPr>
            <a:grpSpLocks/>
          </p:cNvGrpSpPr>
          <p:nvPr/>
        </p:nvGrpSpPr>
        <p:grpSpPr bwMode="auto">
          <a:xfrm>
            <a:off x="392113" y="6448426"/>
            <a:ext cx="329254" cy="146194"/>
            <a:chOff x="0" y="0"/>
            <a:chExt cx="658253" cy="291489"/>
          </a:xfrm>
        </p:grpSpPr>
        <p:sp>
          <p:nvSpPr>
            <p:cNvPr id="15378" name="Rectangle 18"/>
            <p:cNvSpPr>
              <a:spLocks/>
            </p:cNvSpPr>
            <p:nvPr/>
          </p:nvSpPr>
          <p:spPr bwMode="auto">
            <a:xfrm>
              <a:off x="174974" y="0"/>
              <a:ext cx="483279" cy="29148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2860" rIns="22860">
              <a:spAutoFit/>
            </a:bodyPr>
            <a:lstStyle>
              <a:lvl1pPr>
                <a:defRPr sz="5000">
                  <a:solidFill>
                    <a:srgbClr val="000000"/>
                  </a:solidFill>
                  <a:latin typeface="Helvetica Light" charset="0"/>
                  <a:ea typeface="Helvetica Light" charset="0"/>
                  <a:cs typeface="Helvetica Light" charset="0"/>
                  <a:sym typeface="Helvetica Light" charset="0"/>
                </a:defRPr>
              </a:lvl1pPr>
              <a:lvl2pPr>
                <a:defRPr sz="5000">
                  <a:solidFill>
                    <a:srgbClr val="000000"/>
                  </a:solidFill>
                  <a:latin typeface="Helvetica Light" charset="0"/>
                  <a:ea typeface="Helvetica Light" charset="0"/>
                  <a:cs typeface="Helvetica Light" charset="0"/>
                  <a:sym typeface="Helvetica Light" charset="0"/>
                </a:defRPr>
              </a:lvl2pPr>
              <a:lvl3pPr>
                <a:defRPr sz="5000">
                  <a:solidFill>
                    <a:srgbClr val="000000"/>
                  </a:solidFill>
                  <a:latin typeface="Helvetica Light" charset="0"/>
                  <a:ea typeface="Helvetica Light" charset="0"/>
                  <a:cs typeface="Helvetica Light" charset="0"/>
                  <a:sym typeface="Helvetica Light" charset="0"/>
                </a:defRPr>
              </a:lvl3pPr>
              <a:lvl4pPr>
                <a:defRPr sz="5000">
                  <a:solidFill>
                    <a:srgbClr val="000000"/>
                  </a:solidFill>
                  <a:latin typeface="Helvetica Light" charset="0"/>
                  <a:ea typeface="Helvetica Light" charset="0"/>
                  <a:cs typeface="Helvetica Light" charset="0"/>
                  <a:sym typeface="Helvetica Light" charset="0"/>
                </a:defRPr>
              </a:lvl4pPr>
              <a:lvl5pPr>
                <a:defRPr sz="5000">
                  <a:solidFill>
                    <a:srgbClr val="000000"/>
                  </a:solidFill>
                  <a:latin typeface="Helvetica Light" charset="0"/>
                  <a:ea typeface="Helvetica Light" charset="0"/>
                  <a:cs typeface="Helvetica Light" charset="0"/>
                  <a:sym typeface="Helvetica Light" charset="0"/>
                </a:defRPr>
              </a:lvl5pPr>
              <a:lvl6pPr marL="457200" indent="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defTabSz="457200"/>
              <a:r>
                <a:rPr lang="it-IT" altLang="it-IT" sz="350">
                  <a:latin typeface="Calibri" charset="0"/>
                  <a:ea typeface="Calibri" charset="0"/>
                  <a:cs typeface="Calibri" charset="0"/>
                  <a:sym typeface="Calibri" charset="0"/>
                </a:rPr>
                <a:t>Elia Zorzan</a:t>
              </a:r>
            </a:p>
          </p:txBody>
        </p:sp>
        <p:pic>
          <p:nvPicPr>
            <p:cNvPr id="15379" name="Picture 19" descr="pasted-image.tif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3754"/>
              <a:ext cx="178232" cy="1782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Tree>
    <p:extLst>
      <p:ext uri="{BB962C8B-B14F-4D97-AF65-F5344CB8AC3E}">
        <p14:creationId xmlns:p14="http://schemas.microsoft.com/office/powerpoint/2010/main" val="298058998"/>
      </p:ext>
    </p:extLst>
  </p:cSld>
  <p:clrMapOvr>
    <a:masterClrMapping/>
  </p:clrMapOvr>
  <p:transition spd="med">
    <p:dissolv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7" name="Picture 1" descr="image2.jpe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398544" y="254000"/>
            <a:ext cx="4488656" cy="634920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nvGrpSpPr>
          <p:cNvPr id="19458" name="Group 2"/>
          <p:cNvGrpSpPr>
            <a:grpSpLocks/>
          </p:cNvGrpSpPr>
          <p:nvPr/>
        </p:nvGrpSpPr>
        <p:grpSpPr bwMode="auto">
          <a:xfrm>
            <a:off x="2880519" y="171450"/>
            <a:ext cx="1620044" cy="653072"/>
            <a:chOff x="0" y="0"/>
            <a:chExt cx="3240005" cy="1305741"/>
          </a:xfrm>
        </p:grpSpPr>
        <p:sp>
          <p:nvSpPr>
            <p:cNvPr id="19459" name="Rectangle 3"/>
            <p:cNvSpPr>
              <a:spLocks/>
            </p:cNvSpPr>
            <p:nvPr/>
          </p:nvSpPr>
          <p:spPr bwMode="auto">
            <a:xfrm>
              <a:off x="0" y="0"/>
              <a:ext cx="3240005" cy="1305741"/>
            </a:xfrm>
            <a:prstGeom prst="rect">
              <a:avLst/>
            </a:prstGeom>
            <a:solidFill>
              <a:srgbClr val="F76028"/>
            </a:solidFill>
            <a:ln w="9525" cap="flat" cmpd="sng">
              <a:solidFill>
                <a:srgbClr val="F95815"/>
              </a:solidFill>
              <a:prstDash val="solid"/>
              <a:round/>
              <a:headEnd type="none" w="med" len="med"/>
              <a:tailEnd type="none" w="med" len="med"/>
            </a:ln>
            <a:effectLst>
              <a:outerShdw blurRad="38100" dist="23000" dir="5400000" algn="ctr" rotWithShape="0">
                <a:srgbClr val="000000">
                  <a:alpha val="34999"/>
                </a:srgbClr>
              </a:outerShdw>
            </a:effectLst>
          </p:spPr>
          <p:txBody>
            <a:bodyPr lIns="25400" tIns="25400" rIns="25400" bIns="25400" anchor="ctr"/>
            <a:lstStyle>
              <a:lvl1pPr defTabSz="457200">
                <a:defRPr sz="5000">
                  <a:solidFill>
                    <a:srgbClr val="000000"/>
                  </a:solidFill>
                  <a:latin typeface="Helvetica" charset="0"/>
                  <a:ea typeface="Helvetica" charset="0"/>
                  <a:cs typeface="Helvetica" charset="0"/>
                  <a:sym typeface="Helvetica" charset="0"/>
                </a:defRPr>
              </a:lvl1pPr>
              <a:lvl2pPr defTabSz="457200">
                <a:defRPr sz="5000">
                  <a:solidFill>
                    <a:srgbClr val="000000"/>
                  </a:solidFill>
                  <a:latin typeface="Helvetica" charset="0"/>
                  <a:ea typeface="Helvetica" charset="0"/>
                  <a:cs typeface="Helvetica" charset="0"/>
                  <a:sym typeface="Helvetica" charset="0"/>
                </a:defRPr>
              </a:lvl2pPr>
              <a:lvl3pPr defTabSz="457200">
                <a:defRPr sz="5000">
                  <a:solidFill>
                    <a:srgbClr val="000000"/>
                  </a:solidFill>
                  <a:latin typeface="Helvetica" charset="0"/>
                  <a:ea typeface="Helvetica" charset="0"/>
                  <a:cs typeface="Helvetica" charset="0"/>
                  <a:sym typeface="Helvetica" charset="0"/>
                </a:defRPr>
              </a:lvl3pPr>
              <a:lvl4pPr defTabSz="457200">
                <a:defRPr sz="5000">
                  <a:solidFill>
                    <a:srgbClr val="000000"/>
                  </a:solidFill>
                  <a:latin typeface="Helvetica" charset="0"/>
                  <a:ea typeface="Helvetica" charset="0"/>
                  <a:cs typeface="Helvetica" charset="0"/>
                  <a:sym typeface="Helvetica" charset="0"/>
                </a:defRPr>
              </a:lvl4pPr>
              <a:lvl5pPr defTabSz="457200">
                <a:defRPr sz="5000">
                  <a:solidFill>
                    <a:srgbClr val="000000"/>
                  </a:solidFill>
                  <a:latin typeface="Helvetica" charset="0"/>
                  <a:ea typeface="Helvetica" charset="0"/>
                  <a:cs typeface="Helvetica" charset="0"/>
                  <a:sym typeface="Helvetica" charset="0"/>
                </a:defRPr>
              </a:lvl5pPr>
              <a:lvl6pPr marL="457200" algn="ctr" defTabSz="457200"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6pPr>
              <a:lvl7pPr marL="914400" algn="ctr" defTabSz="457200"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7pPr>
              <a:lvl8pPr marL="1371600" algn="ctr" defTabSz="457200"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8pPr>
              <a:lvl9pPr marL="1828800" algn="ctr" defTabSz="457200"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9pPr>
            </a:lstStyle>
            <a:p>
              <a:endParaRPr lang="it-IT" altLang="it-IT" sz="1500">
                <a:solidFill>
                  <a:srgbClr val="FFFFFF"/>
                </a:solidFill>
                <a:latin typeface="Calibri" charset="0"/>
                <a:ea typeface="Calibri" charset="0"/>
                <a:cs typeface="Calibri" charset="0"/>
                <a:sym typeface="Calibri" charset="0"/>
              </a:endParaRPr>
            </a:p>
          </p:txBody>
        </p:sp>
        <p:sp>
          <p:nvSpPr>
            <p:cNvPr id="19460" name="Rectangle 4"/>
            <p:cNvSpPr>
              <a:spLocks/>
            </p:cNvSpPr>
            <p:nvPr/>
          </p:nvSpPr>
          <p:spPr bwMode="auto">
            <a:xfrm>
              <a:off x="520939" y="382806"/>
              <a:ext cx="2198126" cy="55382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59" tIns="22859" rIns="22859" bIns="22859">
              <a:spAutoFit/>
            </a:bodyPr>
            <a:lstStyle>
              <a:lvl1pPr defTabSz="457200">
                <a:defRPr sz="5000">
                  <a:solidFill>
                    <a:srgbClr val="000000"/>
                  </a:solidFill>
                  <a:latin typeface="Helvetica" charset="0"/>
                  <a:ea typeface="Helvetica" charset="0"/>
                  <a:cs typeface="Helvetica" charset="0"/>
                  <a:sym typeface="Helvetica" charset="0"/>
                </a:defRPr>
              </a:lvl1pPr>
              <a:lvl2pPr defTabSz="457200">
                <a:defRPr sz="5000">
                  <a:solidFill>
                    <a:srgbClr val="000000"/>
                  </a:solidFill>
                  <a:latin typeface="Helvetica" charset="0"/>
                  <a:ea typeface="Helvetica" charset="0"/>
                  <a:cs typeface="Helvetica" charset="0"/>
                  <a:sym typeface="Helvetica" charset="0"/>
                </a:defRPr>
              </a:lvl2pPr>
              <a:lvl3pPr defTabSz="457200">
                <a:defRPr sz="5000">
                  <a:solidFill>
                    <a:srgbClr val="000000"/>
                  </a:solidFill>
                  <a:latin typeface="Helvetica" charset="0"/>
                  <a:ea typeface="Helvetica" charset="0"/>
                  <a:cs typeface="Helvetica" charset="0"/>
                  <a:sym typeface="Helvetica" charset="0"/>
                </a:defRPr>
              </a:lvl3pPr>
              <a:lvl4pPr defTabSz="457200">
                <a:defRPr sz="5000">
                  <a:solidFill>
                    <a:srgbClr val="000000"/>
                  </a:solidFill>
                  <a:latin typeface="Helvetica" charset="0"/>
                  <a:ea typeface="Helvetica" charset="0"/>
                  <a:cs typeface="Helvetica" charset="0"/>
                  <a:sym typeface="Helvetica" charset="0"/>
                </a:defRPr>
              </a:lvl4pPr>
              <a:lvl5pPr defTabSz="457200">
                <a:defRPr sz="5000">
                  <a:solidFill>
                    <a:srgbClr val="000000"/>
                  </a:solidFill>
                  <a:latin typeface="Helvetica" charset="0"/>
                  <a:ea typeface="Helvetica" charset="0"/>
                  <a:cs typeface="Helvetica" charset="0"/>
                  <a:sym typeface="Helvetica" charset="0"/>
                </a:defRPr>
              </a:lvl5pPr>
              <a:lvl6pPr marL="457200" algn="ctr" defTabSz="457200"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6pPr>
              <a:lvl7pPr marL="914400" algn="ctr" defTabSz="457200"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7pPr>
              <a:lvl8pPr marL="1371600" algn="ctr" defTabSz="457200"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8pPr>
              <a:lvl9pPr marL="1828800" algn="ctr" defTabSz="457200"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9pPr>
            </a:lstStyle>
            <a:p>
              <a:pPr algn="l"/>
              <a:r>
                <a:rPr lang="it-IT" altLang="it-IT" sz="1500" b="1" i="1">
                  <a:latin typeface="Calibri" charset="0"/>
                  <a:ea typeface="Calibri" charset="0"/>
                  <a:cs typeface="Calibri" charset="0"/>
                  <a:sym typeface="Calibri" charset="0"/>
                </a:rPr>
                <a:t>Game Phase</a:t>
              </a:r>
            </a:p>
          </p:txBody>
        </p:sp>
      </p:grpSp>
      <p:sp>
        <p:nvSpPr>
          <p:cNvPr id="19461" name="Line 5"/>
          <p:cNvSpPr>
            <a:spLocks noChangeShapeType="1"/>
          </p:cNvSpPr>
          <p:nvPr/>
        </p:nvSpPr>
        <p:spPr bwMode="auto">
          <a:xfrm>
            <a:off x="9639300" y="3454400"/>
            <a:ext cx="0" cy="1790700"/>
          </a:xfrm>
          <a:prstGeom prst="line">
            <a:avLst/>
          </a:prstGeom>
          <a:noFill/>
          <a:ln w="5715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19462" name="Oval 6"/>
          <p:cNvSpPr>
            <a:spLocks/>
          </p:cNvSpPr>
          <p:nvPr/>
        </p:nvSpPr>
        <p:spPr bwMode="auto">
          <a:xfrm>
            <a:off x="11468100" y="4768057"/>
            <a:ext cx="204788" cy="186531"/>
          </a:xfrm>
          <a:prstGeom prst="ellipse">
            <a:avLst/>
          </a:prstGeom>
          <a:solidFill>
            <a:srgbClr val="3366FF"/>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19463" name="Oval 7"/>
          <p:cNvSpPr>
            <a:spLocks/>
          </p:cNvSpPr>
          <p:nvPr/>
        </p:nvSpPr>
        <p:spPr bwMode="auto">
          <a:xfrm>
            <a:off x="9996488" y="5151438"/>
            <a:ext cx="204788" cy="186532"/>
          </a:xfrm>
          <a:prstGeom prst="ellipse">
            <a:avLst/>
          </a:prstGeom>
          <a:solidFill>
            <a:srgbClr val="3366FF"/>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19464" name="Oval 8"/>
          <p:cNvSpPr>
            <a:spLocks/>
          </p:cNvSpPr>
          <p:nvPr/>
        </p:nvSpPr>
        <p:spPr bwMode="auto">
          <a:xfrm>
            <a:off x="9067800" y="3815557"/>
            <a:ext cx="204788" cy="186531"/>
          </a:xfrm>
          <a:prstGeom prst="ellipse">
            <a:avLst/>
          </a:prstGeom>
          <a:solidFill>
            <a:srgbClr val="3366FF"/>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19465" name="Oval 9"/>
          <p:cNvSpPr>
            <a:spLocks/>
          </p:cNvSpPr>
          <p:nvPr/>
        </p:nvSpPr>
        <p:spPr bwMode="auto">
          <a:xfrm>
            <a:off x="7683500" y="4768057"/>
            <a:ext cx="204788" cy="186531"/>
          </a:xfrm>
          <a:prstGeom prst="ellipse">
            <a:avLst/>
          </a:prstGeom>
          <a:solidFill>
            <a:srgbClr val="3366FF"/>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19466" name="Oval 10"/>
          <p:cNvSpPr>
            <a:spLocks/>
          </p:cNvSpPr>
          <p:nvPr/>
        </p:nvSpPr>
        <p:spPr bwMode="auto">
          <a:xfrm>
            <a:off x="9067800" y="5141119"/>
            <a:ext cx="204788" cy="185738"/>
          </a:xfrm>
          <a:prstGeom prst="ellipse">
            <a:avLst/>
          </a:prstGeom>
          <a:solidFill>
            <a:srgbClr val="3366FF"/>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19467" name="Oval 11"/>
          <p:cNvSpPr>
            <a:spLocks/>
          </p:cNvSpPr>
          <p:nvPr/>
        </p:nvSpPr>
        <p:spPr bwMode="auto">
          <a:xfrm>
            <a:off x="10098882" y="3815557"/>
            <a:ext cx="204788" cy="186531"/>
          </a:xfrm>
          <a:prstGeom prst="ellipse">
            <a:avLst/>
          </a:prstGeom>
          <a:solidFill>
            <a:srgbClr val="3366FF"/>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19468" name="AutoShape 12"/>
          <p:cNvSpPr>
            <a:spLocks/>
          </p:cNvSpPr>
          <p:nvPr/>
        </p:nvSpPr>
        <p:spPr bwMode="auto">
          <a:xfrm>
            <a:off x="7571582" y="3163094"/>
            <a:ext cx="166688" cy="199231"/>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19469" name="AutoShape 13"/>
          <p:cNvSpPr>
            <a:spLocks/>
          </p:cNvSpPr>
          <p:nvPr/>
        </p:nvSpPr>
        <p:spPr bwMode="auto">
          <a:xfrm>
            <a:off x="8504238" y="3163094"/>
            <a:ext cx="166688" cy="199231"/>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19470" name="AutoShape 14"/>
          <p:cNvSpPr>
            <a:spLocks/>
          </p:cNvSpPr>
          <p:nvPr/>
        </p:nvSpPr>
        <p:spPr bwMode="auto">
          <a:xfrm>
            <a:off x="10517982" y="3193257"/>
            <a:ext cx="166688" cy="1984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19471" name="AutoShape 15"/>
          <p:cNvSpPr>
            <a:spLocks/>
          </p:cNvSpPr>
          <p:nvPr/>
        </p:nvSpPr>
        <p:spPr bwMode="auto">
          <a:xfrm>
            <a:off x="11520488" y="3193257"/>
            <a:ext cx="166688" cy="1984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19472" name="Oval 16"/>
          <p:cNvSpPr>
            <a:spLocks/>
          </p:cNvSpPr>
          <p:nvPr/>
        </p:nvSpPr>
        <p:spPr bwMode="auto">
          <a:xfrm>
            <a:off x="8359775" y="4275138"/>
            <a:ext cx="205582" cy="186532"/>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19473" name="Oval 17"/>
          <p:cNvSpPr>
            <a:spLocks/>
          </p:cNvSpPr>
          <p:nvPr/>
        </p:nvSpPr>
        <p:spPr bwMode="auto">
          <a:xfrm>
            <a:off x="8964613" y="4582319"/>
            <a:ext cx="205582" cy="185738"/>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19474" name="Oval 18"/>
          <p:cNvSpPr>
            <a:spLocks/>
          </p:cNvSpPr>
          <p:nvPr/>
        </p:nvSpPr>
        <p:spPr bwMode="auto">
          <a:xfrm>
            <a:off x="10877550" y="4300538"/>
            <a:ext cx="204788" cy="186532"/>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19475" name="Oval 19"/>
          <p:cNvSpPr>
            <a:spLocks/>
          </p:cNvSpPr>
          <p:nvPr/>
        </p:nvSpPr>
        <p:spPr bwMode="auto">
          <a:xfrm>
            <a:off x="9996488" y="4582319"/>
            <a:ext cx="204788" cy="185738"/>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grpSp>
        <p:nvGrpSpPr>
          <p:cNvPr id="19476" name="Group 20"/>
          <p:cNvGrpSpPr>
            <a:grpSpLocks/>
          </p:cNvGrpSpPr>
          <p:nvPr/>
        </p:nvGrpSpPr>
        <p:grpSpPr bwMode="auto">
          <a:xfrm>
            <a:off x="10179844" y="5027613"/>
            <a:ext cx="123825" cy="138113"/>
            <a:chOff x="-2" y="-1"/>
            <a:chExt cx="248376" cy="275880"/>
          </a:xfrm>
        </p:grpSpPr>
        <p:pic>
          <p:nvPicPr>
            <p:cNvPr id="19477" name="Picture 21" descr="image1.t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 y="-1"/>
              <a:ext cx="248376" cy="27588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9478" name="Picture 22" descr="image1.jpe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6965" y="83009"/>
              <a:ext cx="94236" cy="10960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19479" name="Group 23"/>
          <p:cNvGrpSpPr>
            <a:grpSpLocks/>
          </p:cNvGrpSpPr>
          <p:nvPr/>
        </p:nvGrpSpPr>
        <p:grpSpPr bwMode="auto">
          <a:xfrm>
            <a:off x="8943182" y="5002213"/>
            <a:ext cx="124619" cy="138113"/>
            <a:chOff x="-2" y="-1"/>
            <a:chExt cx="248376" cy="275880"/>
          </a:xfrm>
        </p:grpSpPr>
        <p:pic>
          <p:nvPicPr>
            <p:cNvPr id="19480" name="Picture 24" descr="image1.t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 y="-1"/>
              <a:ext cx="248376" cy="27588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9481" name="Picture 25" descr="image1.jpe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6965" y="83009"/>
              <a:ext cx="94236" cy="10960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
        <p:nvSpPr>
          <p:cNvPr id="19482" name="Line 26"/>
          <p:cNvSpPr>
            <a:spLocks noChangeShapeType="1"/>
          </p:cNvSpPr>
          <p:nvPr/>
        </p:nvSpPr>
        <p:spPr bwMode="auto">
          <a:xfrm flipH="1" flipV="1">
            <a:off x="8035132" y="4791075"/>
            <a:ext cx="889000" cy="350044"/>
          </a:xfrm>
          <a:prstGeom prst="line">
            <a:avLst/>
          </a:prstGeom>
          <a:noFill/>
          <a:ln w="381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19483" name="AutoShape 27"/>
          <p:cNvSpPr>
            <a:spLocks/>
          </p:cNvSpPr>
          <p:nvPr/>
        </p:nvSpPr>
        <p:spPr bwMode="auto">
          <a:xfrm>
            <a:off x="8001000" y="3467100"/>
            <a:ext cx="977900" cy="457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600" y="21600"/>
                </a:moveTo>
                <a:cubicBezTo>
                  <a:pt x="19052" y="17400"/>
                  <a:pt x="16504" y="13200"/>
                  <a:pt x="12904" y="9600"/>
                </a:cubicBezTo>
                <a:cubicBezTo>
                  <a:pt x="9304" y="6000"/>
                  <a:pt x="4652" y="3000"/>
                  <a:pt x="0" y="0"/>
                </a:cubicBezTo>
              </a:path>
            </a:pathLst>
          </a:custGeom>
          <a:noFill/>
          <a:ln w="38100" cap="flat" cmpd="sng">
            <a:solidFill>
              <a:srgbClr val="000000"/>
            </a:solidFill>
            <a:prstDash val="sysDash"/>
            <a:round/>
            <a:headEnd type="none" w="med" len="med"/>
            <a:tailEnd type="triangl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a:defRPr sz="5000">
                <a:solidFill>
                  <a:srgbClr val="000000"/>
                </a:solidFill>
                <a:latin typeface="Helvetica" charset="0"/>
                <a:ea typeface="Helvetica" charset="0"/>
                <a:cs typeface="Helvetica" charset="0"/>
                <a:sym typeface="Helvetica" charset="0"/>
              </a:defRPr>
            </a:lvl1pPr>
            <a:lvl2pPr>
              <a:defRPr sz="5000">
                <a:solidFill>
                  <a:srgbClr val="000000"/>
                </a:solidFill>
                <a:latin typeface="Helvetica" charset="0"/>
                <a:ea typeface="Helvetica" charset="0"/>
                <a:cs typeface="Helvetica" charset="0"/>
                <a:sym typeface="Helvetica" charset="0"/>
              </a:defRPr>
            </a:lvl2pPr>
            <a:lvl3pPr>
              <a:defRPr sz="5000">
                <a:solidFill>
                  <a:srgbClr val="000000"/>
                </a:solidFill>
                <a:latin typeface="Helvetica" charset="0"/>
                <a:ea typeface="Helvetica" charset="0"/>
                <a:cs typeface="Helvetica" charset="0"/>
                <a:sym typeface="Helvetica" charset="0"/>
              </a:defRPr>
            </a:lvl3pPr>
            <a:lvl4pPr>
              <a:defRPr sz="5000">
                <a:solidFill>
                  <a:srgbClr val="000000"/>
                </a:solidFill>
                <a:latin typeface="Helvetica" charset="0"/>
                <a:ea typeface="Helvetica" charset="0"/>
                <a:cs typeface="Helvetica" charset="0"/>
                <a:sym typeface="Helvetica" charset="0"/>
              </a:defRPr>
            </a:lvl4pPr>
            <a:lvl5pPr>
              <a:defRPr sz="5000">
                <a:solidFill>
                  <a:srgbClr val="000000"/>
                </a:solidFill>
                <a:latin typeface="Helvetica" charset="0"/>
                <a:ea typeface="Helvetica" charset="0"/>
                <a:cs typeface="Helvetica" charset="0"/>
                <a:sym typeface="Helvetica" charset="0"/>
              </a:defRPr>
            </a:lvl5pPr>
            <a:lvl6pPr marL="4572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6pPr>
            <a:lvl7pPr marL="9144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7pPr>
            <a:lvl8pPr marL="13716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8pPr>
            <a:lvl9pPr marL="18288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9pPr>
          </a:lstStyle>
          <a:p>
            <a:pPr defTabSz="457200"/>
            <a:endParaRPr lang="it-IT" altLang="it-IT" sz="900">
              <a:latin typeface="Helvetica Light" charset="0"/>
              <a:ea typeface="Helvetica Light" charset="0"/>
              <a:cs typeface="Helvetica Light" charset="0"/>
              <a:sym typeface="Helvetica Light" charset="0"/>
            </a:endParaRPr>
          </a:p>
        </p:txBody>
      </p:sp>
      <p:sp>
        <p:nvSpPr>
          <p:cNvPr id="19484" name="Line 28"/>
          <p:cNvSpPr>
            <a:spLocks noChangeShapeType="1"/>
          </p:cNvSpPr>
          <p:nvPr/>
        </p:nvSpPr>
        <p:spPr bwMode="auto">
          <a:xfrm flipH="1">
            <a:off x="8670925" y="4768057"/>
            <a:ext cx="303213" cy="186531"/>
          </a:xfrm>
          <a:prstGeom prst="line">
            <a:avLst/>
          </a:prstGeom>
          <a:noFill/>
          <a:ln w="38100" cap="flat" cmpd="sng">
            <a:solidFill>
              <a:srgbClr val="000000"/>
            </a:solidFill>
            <a:prstDash val="sysDash"/>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19485" name="Line 29"/>
          <p:cNvSpPr>
            <a:spLocks noChangeShapeType="1"/>
          </p:cNvSpPr>
          <p:nvPr/>
        </p:nvSpPr>
        <p:spPr bwMode="auto">
          <a:xfrm flipH="1">
            <a:off x="8056563" y="4465638"/>
            <a:ext cx="303213" cy="186532"/>
          </a:xfrm>
          <a:prstGeom prst="line">
            <a:avLst/>
          </a:prstGeom>
          <a:noFill/>
          <a:ln w="38100" cap="flat" cmpd="sng">
            <a:solidFill>
              <a:srgbClr val="000000"/>
            </a:solidFill>
            <a:prstDash val="sysDash"/>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19486" name="Line 30"/>
          <p:cNvSpPr>
            <a:spLocks noChangeShapeType="1"/>
          </p:cNvSpPr>
          <p:nvPr/>
        </p:nvSpPr>
        <p:spPr bwMode="auto">
          <a:xfrm flipV="1">
            <a:off x="7888288" y="3567907"/>
            <a:ext cx="111919" cy="1200150"/>
          </a:xfrm>
          <a:prstGeom prst="line">
            <a:avLst/>
          </a:prstGeom>
          <a:noFill/>
          <a:ln w="381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19487" name="Rectangle 31"/>
          <p:cNvSpPr>
            <a:spLocks/>
          </p:cNvSpPr>
          <p:nvPr/>
        </p:nvSpPr>
        <p:spPr bwMode="auto">
          <a:xfrm>
            <a:off x="456407" y="1058178"/>
            <a:ext cx="6942138" cy="263661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spAutoFit/>
          </a:bodyPr>
          <a:lstStyle/>
          <a:p>
            <a:pPr algn="l"/>
            <a:r>
              <a:rPr lang="it-IT" altLang="it-IT" sz="2000">
                <a:latin typeface="Helvetica Light" charset="0"/>
                <a:ea typeface="Helvetica Light" charset="0"/>
                <a:cs typeface="Helvetica Light" charset="0"/>
                <a:sym typeface="Helvetica Light" charset="0"/>
              </a:rPr>
              <a:t>Costruzione dalla rimessa</a:t>
            </a:r>
          </a:p>
          <a:p>
            <a:pPr algn="l"/>
            <a:endParaRPr lang="it-IT" altLang="it-IT" sz="2000">
              <a:latin typeface="Helvetica Light" charset="0"/>
              <a:ea typeface="Helvetica Light" charset="0"/>
              <a:cs typeface="Helvetica Light" charset="0"/>
              <a:sym typeface="Helvetica Light" charset="0"/>
            </a:endParaRPr>
          </a:p>
          <a:p>
            <a:pPr algn="l"/>
            <a:r>
              <a:rPr lang="it-IT" altLang="it-IT" sz="1600">
                <a:latin typeface="Helvetica Light" charset="0"/>
                <a:ea typeface="Helvetica Light" charset="0"/>
                <a:cs typeface="Helvetica Light" charset="0"/>
                <a:sym typeface="Helvetica Light" charset="0"/>
              </a:rPr>
              <a:t>2v3 con la difesa blu che ha l’obiettivo di uscire dal blocco con gol nella porta a metà campo.</a:t>
            </a:r>
          </a:p>
          <a:p>
            <a:pPr algn="l"/>
            <a:endParaRPr lang="it-IT" altLang="it-IT" sz="1600">
              <a:latin typeface="Helvetica Light" charset="0"/>
              <a:ea typeface="Helvetica Light" charset="0"/>
              <a:cs typeface="Helvetica Light" charset="0"/>
              <a:sym typeface="Helvetica Light" charset="0"/>
            </a:endParaRPr>
          </a:p>
          <a:p>
            <a:pPr algn="l"/>
            <a:r>
              <a:rPr lang="it-IT" altLang="it-IT" sz="1600">
                <a:latin typeface="Helvetica Light" charset="0"/>
                <a:ea typeface="Helvetica Light" charset="0"/>
                <a:cs typeface="Helvetica Light" charset="0"/>
                <a:sym typeface="Helvetica Light" charset="0"/>
              </a:rPr>
              <a:t>A seconda del livello e degli obiettivi tattici cambiare le posizioni di partenza dei difensori e degli attaccanti.</a:t>
            </a:r>
          </a:p>
          <a:p>
            <a:pPr algn="l"/>
            <a:endParaRPr lang="it-IT" altLang="it-IT" sz="1600">
              <a:latin typeface="Helvetica Light" charset="0"/>
              <a:ea typeface="Helvetica Light" charset="0"/>
              <a:cs typeface="Helvetica Light" charset="0"/>
              <a:sym typeface="Helvetica Light" charset="0"/>
            </a:endParaRPr>
          </a:p>
          <a:p>
            <a:pPr algn="l"/>
            <a:r>
              <a:rPr lang="it-IT" altLang="it-IT" sz="1600">
                <a:latin typeface="Helvetica Light" charset="0"/>
                <a:ea typeface="Helvetica Light" charset="0"/>
                <a:cs typeface="Helvetica Light" charset="0"/>
                <a:sym typeface="Helvetica Light" charset="0"/>
              </a:rPr>
              <a:t>Varianti:</a:t>
            </a:r>
          </a:p>
          <a:p>
            <a:pPr algn="l"/>
            <a:r>
              <a:rPr lang="it-IT" altLang="it-IT" sz="1600">
                <a:latin typeface="Helvetica Light" charset="0"/>
                <a:ea typeface="Helvetica Light" charset="0"/>
                <a:cs typeface="Helvetica Light" charset="0"/>
                <a:sym typeface="Helvetica Light" charset="0"/>
              </a:rPr>
              <a:t>3v3, 3v4, 4v4</a:t>
            </a:r>
          </a:p>
        </p:txBody>
      </p:sp>
      <p:grpSp>
        <p:nvGrpSpPr>
          <p:cNvPr id="19488" name="Group 32"/>
          <p:cNvGrpSpPr>
            <a:grpSpLocks/>
          </p:cNvGrpSpPr>
          <p:nvPr/>
        </p:nvGrpSpPr>
        <p:grpSpPr bwMode="auto">
          <a:xfrm>
            <a:off x="392113" y="6448426"/>
            <a:ext cx="406161" cy="146194"/>
            <a:chOff x="0" y="0"/>
            <a:chExt cx="812358" cy="291489"/>
          </a:xfrm>
        </p:grpSpPr>
        <p:sp>
          <p:nvSpPr>
            <p:cNvPr id="19489" name="Rectangle 33"/>
            <p:cNvSpPr>
              <a:spLocks/>
            </p:cNvSpPr>
            <p:nvPr/>
          </p:nvSpPr>
          <p:spPr bwMode="auto">
            <a:xfrm>
              <a:off x="174976" y="0"/>
              <a:ext cx="637382" cy="29148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2860" rIns="22860">
              <a:spAutoFit/>
            </a:bodyPr>
            <a:lstStyle>
              <a:lvl1pPr>
                <a:defRPr sz="5000">
                  <a:solidFill>
                    <a:srgbClr val="000000"/>
                  </a:solidFill>
                  <a:latin typeface="Helvetica" charset="0"/>
                  <a:ea typeface="Helvetica" charset="0"/>
                  <a:cs typeface="Helvetica" charset="0"/>
                  <a:sym typeface="Helvetica" charset="0"/>
                </a:defRPr>
              </a:lvl1pPr>
              <a:lvl2pPr>
                <a:defRPr sz="5000">
                  <a:solidFill>
                    <a:srgbClr val="000000"/>
                  </a:solidFill>
                  <a:latin typeface="Helvetica" charset="0"/>
                  <a:ea typeface="Helvetica" charset="0"/>
                  <a:cs typeface="Helvetica" charset="0"/>
                  <a:sym typeface="Helvetica" charset="0"/>
                </a:defRPr>
              </a:lvl2pPr>
              <a:lvl3pPr>
                <a:defRPr sz="5000">
                  <a:solidFill>
                    <a:srgbClr val="000000"/>
                  </a:solidFill>
                  <a:latin typeface="Helvetica" charset="0"/>
                  <a:ea typeface="Helvetica" charset="0"/>
                  <a:cs typeface="Helvetica" charset="0"/>
                  <a:sym typeface="Helvetica" charset="0"/>
                </a:defRPr>
              </a:lvl3pPr>
              <a:lvl4pPr>
                <a:defRPr sz="5000">
                  <a:solidFill>
                    <a:srgbClr val="000000"/>
                  </a:solidFill>
                  <a:latin typeface="Helvetica" charset="0"/>
                  <a:ea typeface="Helvetica" charset="0"/>
                  <a:cs typeface="Helvetica" charset="0"/>
                  <a:sym typeface="Helvetica" charset="0"/>
                </a:defRPr>
              </a:lvl4pPr>
              <a:lvl5pPr>
                <a:defRPr sz="5000">
                  <a:solidFill>
                    <a:srgbClr val="000000"/>
                  </a:solidFill>
                  <a:latin typeface="Helvetica" charset="0"/>
                  <a:ea typeface="Helvetica" charset="0"/>
                  <a:cs typeface="Helvetica" charset="0"/>
                  <a:sym typeface="Helvetica" charset="0"/>
                </a:defRPr>
              </a:lvl5pPr>
              <a:lvl6pPr marL="4572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6pPr>
              <a:lvl7pPr marL="9144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7pPr>
              <a:lvl8pPr marL="13716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8pPr>
              <a:lvl9pPr marL="18288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9pPr>
            </a:lstStyle>
            <a:p>
              <a:pPr defTabSz="457200"/>
              <a:r>
                <a:rPr lang="it-IT" altLang="it-IT" sz="350">
                  <a:latin typeface="Calibri" charset="0"/>
                  <a:ea typeface="Calibri" charset="0"/>
                  <a:cs typeface="Calibri" charset="0"/>
                  <a:sym typeface="Calibri" charset="0"/>
                </a:rPr>
                <a:t>Stefano Angius</a:t>
              </a:r>
            </a:p>
          </p:txBody>
        </p:sp>
        <p:pic>
          <p:nvPicPr>
            <p:cNvPr id="19490" name="Picture 34" descr="pasted-image.tiff"/>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13754"/>
              <a:ext cx="178232" cy="1782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Tree>
    <p:extLst>
      <p:ext uri="{BB962C8B-B14F-4D97-AF65-F5344CB8AC3E}">
        <p14:creationId xmlns:p14="http://schemas.microsoft.com/office/powerpoint/2010/main" val="1051888190"/>
      </p:ext>
    </p:extLst>
  </p:cSld>
  <p:clrMapOvr>
    <a:masterClrMapping/>
  </p:clrMapOvr>
  <p:transition spd="med"/>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5" name="Picture 1" descr="PC Area.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486650" y="242888"/>
            <a:ext cx="4320382" cy="304720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6386" name="Rectangle 2"/>
          <p:cNvSpPr>
            <a:spLocks/>
          </p:cNvSpPr>
          <p:nvPr/>
        </p:nvSpPr>
        <p:spPr bwMode="auto">
          <a:xfrm>
            <a:off x="335757" y="152400"/>
            <a:ext cx="6840538" cy="34163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rIns="22860">
            <a:spAutoFit/>
          </a:bodyPr>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r>
              <a:rPr lang="it-IT" altLang="it-IT" sz="2400" dirty="0"/>
              <a:t>2vs1 + GK</a:t>
            </a:r>
          </a:p>
          <a:p>
            <a:pPr algn="l"/>
            <a:r>
              <a:rPr lang="it-IT" altLang="it-IT" sz="2400" dirty="0" err="1"/>
              <a:t>Description</a:t>
            </a:r>
            <a:endParaRPr lang="it-IT" altLang="it-IT" sz="2400" dirty="0"/>
          </a:p>
          <a:p>
            <a:pPr algn="l"/>
            <a:r>
              <a:rPr lang="it-IT" altLang="it-IT" sz="2400" dirty="0"/>
              <a:t>Play 2vs1, </a:t>
            </a:r>
            <a:r>
              <a:rPr lang="it-IT" altLang="it-IT" sz="2400" dirty="0" err="1"/>
              <a:t>defender</a:t>
            </a:r>
            <a:r>
              <a:rPr lang="it-IT" altLang="it-IT" sz="2400" dirty="0"/>
              <a:t> stop </a:t>
            </a:r>
            <a:r>
              <a:rPr lang="it-IT" altLang="it-IT" sz="2400" dirty="0" err="1"/>
              <a:t>when</a:t>
            </a:r>
            <a:r>
              <a:rPr lang="it-IT" altLang="it-IT" sz="2400" dirty="0"/>
              <a:t> </a:t>
            </a:r>
            <a:r>
              <a:rPr lang="it-IT" altLang="it-IT" sz="2400" dirty="0" err="1"/>
              <a:t>striker</a:t>
            </a:r>
            <a:r>
              <a:rPr lang="it-IT" altLang="it-IT" sz="2400" dirty="0"/>
              <a:t> pass the </a:t>
            </a:r>
            <a:r>
              <a:rPr lang="it-IT" altLang="it-IT" sz="2400" dirty="0" err="1"/>
              <a:t>circle</a:t>
            </a:r>
            <a:r>
              <a:rPr lang="it-IT" altLang="it-IT" sz="2400" dirty="0"/>
              <a:t> line.</a:t>
            </a:r>
          </a:p>
          <a:p>
            <a:pPr algn="l"/>
            <a:endParaRPr lang="it-IT" altLang="it-IT" sz="2400" dirty="0"/>
          </a:p>
          <a:p>
            <a:pPr algn="l"/>
            <a:r>
              <a:rPr lang="it-IT" altLang="it-IT" sz="2400" dirty="0"/>
              <a:t>Development:</a:t>
            </a:r>
          </a:p>
          <a:p>
            <a:pPr algn="l">
              <a:buSzPct val="100000"/>
              <a:buFontTx/>
              <a:buChar char="-"/>
            </a:pPr>
            <a:r>
              <a:rPr lang="it-IT" altLang="it-IT" sz="2400" dirty="0" err="1"/>
              <a:t>Without</a:t>
            </a:r>
            <a:r>
              <a:rPr lang="it-IT" altLang="it-IT" sz="2400" dirty="0"/>
              <a:t> double pass</a:t>
            </a:r>
          </a:p>
          <a:p>
            <a:pPr algn="l">
              <a:buSzPct val="100000"/>
              <a:buFontTx/>
              <a:buChar char="-"/>
            </a:pPr>
            <a:r>
              <a:rPr lang="it-IT" altLang="it-IT" sz="2400" dirty="0"/>
              <a:t>Divide </a:t>
            </a:r>
            <a:r>
              <a:rPr lang="it-IT" altLang="it-IT" sz="2400" dirty="0" err="1"/>
              <a:t>field</a:t>
            </a:r>
            <a:r>
              <a:rPr lang="it-IT" altLang="it-IT" sz="2400" dirty="0"/>
              <a:t> in </a:t>
            </a:r>
            <a:r>
              <a:rPr lang="it-IT" altLang="it-IT" sz="2400" dirty="0" err="1"/>
              <a:t>left</a:t>
            </a:r>
            <a:r>
              <a:rPr lang="it-IT" altLang="it-IT" sz="2400" dirty="0"/>
              <a:t>/right</a:t>
            </a:r>
          </a:p>
          <a:p>
            <a:pPr algn="l">
              <a:buSzPct val="100000"/>
              <a:buFontTx/>
              <a:buChar char="-"/>
            </a:pPr>
            <a:r>
              <a:rPr lang="it-IT" altLang="it-IT" sz="2400" dirty="0"/>
              <a:t>Start from </a:t>
            </a:r>
            <a:r>
              <a:rPr lang="it-IT" altLang="it-IT" sz="2400" dirty="0" err="1"/>
              <a:t>defender</a:t>
            </a:r>
            <a:r>
              <a:rPr lang="it-IT" altLang="it-IT" sz="2400" dirty="0"/>
              <a:t> hit</a:t>
            </a:r>
          </a:p>
        </p:txBody>
      </p:sp>
      <p:sp>
        <p:nvSpPr>
          <p:cNvPr id="16387" name="AutoShape 3"/>
          <p:cNvSpPr>
            <a:spLocks/>
          </p:cNvSpPr>
          <p:nvPr/>
        </p:nvSpPr>
        <p:spPr bwMode="auto">
          <a:xfrm>
            <a:off x="10200482" y="2636838"/>
            <a:ext cx="168275" cy="144463"/>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16388" name="Oval 4"/>
          <p:cNvSpPr>
            <a:spLocks/>
          </p:cNvSpPr>
          <p:nvPr/>
        </p:nvSpPr>
        <p:spPr bwMode="auto">
          <a:xfrm>
            <a:off x="9624219" y="1628775"/>
            <a:ext cx="138906" cy="138907"/>
          </a:xfrm>
          <a:prstGeom prst="ellipse">
            <a:avLst/>
          </a:prstGeom>
          <a:solidFill>
            <a:srgbClr val="0000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16389" name="AutoShape 5"/>
          <p:cNvSpPr>
            <a:spLocks/>
          </p:cNvSpPr>
          <p:nvPr/>
        </p:nvSpPr>
        <p:spPr bwMode="auto">
          <a:xfrm>
            <a:off x="9120188" y="2564607"/>
            <a:ext cx="168275" cy="144463"/>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16390" name="Oval 6"/>
          <p:cNvSpPr>
            <a:spLocks/>
          </p:cNvSpPr>
          <p:nvPr/>
        </p:nvSpPr>
        <p:spPr bwMode="auto">
          <a:xfrm>
            <a:off x="9984582" y="2744788"/>
            <a:ext cx="72231" cy="72232"/>
          </a:xfrm>
          <a:prstGeom prst="ellipse">
            <a:avLst/>
          </a:prstGeom>
          <a:solidFill>
            <a:srgbClr val="FFFF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16391" name="Oval 7"/>
          <p:cNvSpPr>
            <a:spLocks/>
          </p:cNvSpPr>
          <p:nvPr/>
        </p:nvSpPr>
        <p:spPr bwMode="auto">
          <a:xfrm>
            <a:off x="9336088" y="2636838"/>
            <a:ext cx="184944" cy="180182"/>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16392" name="Oval 8"/>
          <p:cNvSpPr>
            <a:spLocks/>
          </p:cNvSpPr>
          <p:nvPr/>
        </p:nvSpPr>
        <p:spPr bwMode="auto">
          <a:xfrm>
            <a:off x="10056813" y="2781300"/>
            <a:ext cx="184150" cy="179388"/>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16393" name="Line 9"/>
          <p:cNvSpPr>
            <a:spLocks noChangeShapeType="1"/>
          </p:cNvSpPr>
          <p:nvPr/>
        </p:nvSpPr>
        <p:spPr bwMode="auto">
          <a:xfrm>
            <a:off x="9084469" y="1520825"/>
            <a:ext cx="0" cy="1043782"/>
          </a:xfrm>
          <a:prstGeom prst="line">
            <a:avLst/>
          </a:prstGeom>
          <a:noFill/>
          <a:ln w="25400" cap="flat" cmpd="sng">
            <a:solidFill>
              <a:srgbClr val="000000"/>
            </a:solidFill>
            <a:prstDash val="dot"/>
            <a:round/>
            <a:headEnd type="none" w="med" len="med"/>
            <a:tailEnd type="none" w="med" len="med"/>
          </a:ln>
          <a:effectLst>
            <a:outerShdw blurRad="38100" dist="25400" dir="5400000" algn="ctr" rotWithShape="0">
              <a:srgbClr val="808080">
                <a:alpha val="50000"/>
              </a:srgbClr>
            </a:outerShdw>
          </a:effectLst>
          <a:extLst>
            <a:ext uri="{909E8E84-426E-40DD-AFC4-6F175D3DCCD1}">
              <a14:hiddenFill xmlns:a14="http://schemas.microsoft.com/office/drawing/2010/main">
                <a:noFill/>
              </a14:hiddenFill>
            </a:ext>
          </a:extLst>
        </p:spPr>
        <p:txBody>
          <a:bodyPr lIns="22860" rIns="22860"/>
          <a:lstStyle/>
          <a:p>
            <a:endParaRPr lang="it-IT" altLang="it-IT" sz="900"/>
          </a:p>
        </p:txBody>
      </p:sp>
      <p:sp>
        <p:nvSpPr>
          <p:cNvPr id="16394" name="Line 10"/>
          <p:cNvSpPr>
            <a:spLocks noChangeShapeType="1"/>
          </p:cNvSpPr>
          <p:nvPr/>
        </p:nvSpPr>
        <p:spPr bwMode="auto">
          <a:xfrm>
            <a:off x="10272713" y="1485107"/>
            <a:ext cx="0" cy="1043781"/>
          </a:xfrm>
          <a:prstGeom prst="line">
            <a:avLst/>
          </a:prstGeom>
          <a:noFill/>
          <a:ln w="25400" cap="flat" cmpd="sng">
            <a:solidFill>
              <a:srgbClr val="000000"/>
            </a:solidFill>
            <a:prstDash val="dot"/>
            <a:round/>
            <a:headEnd type="none" w="med" len="med"/>
            <a:tailEnd type="none" w="med" len="med"/>
          </a:ln>
          <a:effectLst>
            <a:outerShdw blurRad="38100" dist="25400" dir="5400000" algn="ctr" rotWithShape="0">
              <a:srgbClr val="808080">
                <a:alpha val="50000"/>
              </a:srgbClr>
            </a:outerShdw>
          </a:effectLst>
          <a:extLst>
            <a:ext uri="{909E8E84-426E-40DD-AFC4-6F175D3DCCD1}">
              <a14:hiddenFill xmlns:a14="http://schemas.microsoft.com/office/drawing/2010/main">
                <a:noFill/>
              </a14:hiddenFill>
            </a:ext>
          </a:extLst>
        </p:spPr>
        <p:txBody>
          <a:bodyPr lIns="22860" rIns="22860"/>
          <a:lstStyle/>
          <a:p>
            <a:endParaRPr lang="it-IT" altLang="it-IT" sz="900"/>
          </a:p>
        </p:txBody>
      </p:sp>
      <p:sp>
        <p:nvSpPr>
          <p:cNvPr id="16395" name="Line 11"/>
          <p:cNvSpPr>
            <a:spLocks noChangeShapeType="1"/>
          </p:cNvSpPr>
          <p:nvPr/>
        </p:nvSpPr>
        <p:spPr bwMode="auto">
          <a:xfrm flipH="1" flipV="1">
            <a:off x="9659938" y="1808163"/>
            <a:ext cx="179388" cy="577057"/>
          </a:xfrm>
          <a:prstGeom prst="line">
            <a:avLst/>
          </a:prstGeom>
          <a:noFill/>
          <a:ln w="25400" cap="flat" cmpd="sng">
            <a:solidFill>
              <a:srgbClr val="000000"/>
            </a:solidFill>
            <a:prstDash val="solid"/>
            <a:round/>
            <a:headEnd type="none" w="med" len="med"/>
            <a:tailEnd type="triangle" w="med" len="med"/>
          </a:ln>
          <a:effectLst>
            <a:outerShdw blurRad="38100" dist="25400" dir="5400000" algn="ctr" rotWithShape="0">
              <a:srgbClr val="808080">
                <a:alpha val="50000"/>
              </a:srgbClr>
            </a:outerShdw>
          </a:effectLst>
          <a:extLst>
            <a:ext uri="{909E8E84-426E-40DD-AFC4-6F175D3DCCD1}">
              <a14:hiddenFill xmlns:a14="http://schemas.microsoft.com/office/drawing/2010/main">
                <a:noFill/>
              </a14:hiddenFill>
            </a:ext>
          </a:extLst>
        </p:spPr>
        <p:txBody>
          <a:bodyPr lIns="22860" rIns="22860"/>
          <a:lstStyle/>
          <a:p>
            <a:endParaRPr lang="it-IT" altLang="it-IT" sz="900"/>
          </a:p>
        </p:txBody>
      </p:sp>
      <p:sp>
        <p:nvSpPr>
          <p:cNvPr id="16396" name="Line 12"/>
          <p:cNvSpPr>
            <a:spLocks noChangeShapeType="1"/>
          </p:cNvSpPr>
          <p:nvPr/>
        </p:nvSpPr>
        <p:spPr bwMode="auto">
          <a:xfrm flipH="1">
            <a:off x="9479757" y="1808163"/>
            <a:ext cx="143669" cy="792957"/>
          </a:xfrm>
          <a:prstGeom prst="line">
            <a:avLst/>
          </a:prstGeom>
          <a:noFill/>
          <a:ln w="25400" cap="flat" cmpd="sng">
            <a:solidFill>
              <a:srgbClr val="000000"/>
            </a:solidFill>
            <a:prstDash val="solid"/>
            <a:round/>
            <a:headEnd type="none" w="med" len="med"/>
            <a:tailEnd type="triangle" w="med" len="med"/>
          </a:ln>
          <a:effectLst>
            <a:outerShdw blurRad="38100" dist="25400" dir="5400000" algn="ctr" rotWithShape="0">
              <a:srgbClr val="808080">
                <a:alpha val="50000"/>
              </a:srgbClr>
            </a:outerShdw>
          </a:effectLst>
          <a:extLst>
            <a:ext uri="{909E8E84-426E-40DD-AFC4-6F175D3DCCD1}">
              <a14:hiddenFill xmlns:a14="http://schemas.microsoft.com/office/drawing/2010/main">
                <a:noFill/>
              </a14:hiddenFill>
            </a:ext>
          </a:extLst>
        </p:spPr>
        <p:txBody>
          <a:bodyPr lIns="22860" rIns="22860"/>
          <a:lstStyle/>
          <a:p>
            <a:endParaRPr lang="it-IT" altLang="it-IT" sz="900"/>
          </a:p>
        </p:txBody>
      </p:sp>
    </p:spTree>
    <p:extLst>
      <p:ext uri="{BB962C8B-B14F-4D97-AF65-F5344CB8AC3E}">
        <p14:creationId xmlns:p14="http://schemas.microsoft.com/office/powerpoint/2010/main" val="1545714582"/>
      </p:ext>
    </p:extLst>
  </p:cSld>
  <p:clrMapOvr>
    <a:masterClrMapping/>
  </p:clrMapOvr>
  <p:transition spd="med">
    <p:dissolve/>
  </p:transition>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09" name="Picture 1" descr="PC Area.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486650" y="242888"/>
            <a:ext cx="4320382" cy="304720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7410" name="Rectangle 2"/>
          <p:cNvSpPr>
            <a:spLocks/>
          </p:cNvSpPr>
          <p:nvPr/>
        </p:nvSpPr>
        <p:spPr bwMode="auto">
          <a:xfrm>
            <a:off x="335757" y="152400"/>
            <a:ext cx="6840538" cy="415498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rIns="22860">
            <a:spAutoFit/>
          </a:bodyPr>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r>
              <a:rPr lang="it-IT" altLang="it-IT" sz="2400" dirty="0"/>
              <a:t>3vs2 + GK</a:t>
            </a:r>
          </a:p>
          <a:p>
            <a:pPr algn="l"/>
            <a:r>
              <a:rPr lang="it-IT" altLang="it-IT" sz="2400" dirty="0" err="1"/>
              <a:t>Description</a:t>
            </a:r>
            <a:endParaRPr lang="it-IT" altLang="it-IT" sz="2400" dirty="0"/>
          </a:p>
          <a:p>
            <a:pPr algn="l"/>
            <a:r>
              <a:rPr lang="it-IT" altLang="it-IT" sz="2400" dirty="0"/>
              <a:t>Play 3vs2, </a:t>
            </a:r>
            <a:r>
              <a:rPr lang="it-IT" altLang="it-IT" sz="2400" dirty="0" err="1"/>
              <a:t>defenders</a:t>
            </a:r>
            <a:r>
              <a:rPr lang="it-IT" altLang="it-IT" sz="2400" dirty="0"/>
              <a:t> </a:t>
            </a:r>
            <a:r>
              <a:rPr lang="it-IT" altLang="it-IT" sz="2400" dirty="0" err="1"/>
              <a:t>works</a:t>
            </a:r>
            <a:r>
              <a:rPr lang="it-IT" altLang="it-IT" sz="2400" dirty="0"/>
              <a:t> </a:t>
            </a:r>
            <a:r>
              <a:rPr lang="it-IT" altLang="it-IT" sz="2400" dirty="0" err="1"/>
              <a:t>between</a:t>
            </a:r>
            <a:r>
              <a:rPr lang="it-IT" altLang="it-IT" sz="2400" dirty="0"/>
              <a:t> 23 and </a:t>
            </a:r>
            <a:r>
              <a:rPr lang="it-IT" altLang="it-IT" sz="2400" dirty="0" err="1"/>
              <a:t>circle</a:t>
            </a:r>
            <a:r>
              <a:rPr lang="it-IT" altLang="it-IT" sz="2400" dirty="0"/>
              <a:t>, stop </a:t>
            </a:r>
            <a:r>
              <a:rPr lang="it-IT" altLang="it-IT" sz="2400" dirty="0" err="1"/>
              <a:t>when</a:t>
            </a:r>
            <a:r>
              <a:rPr lang="it-IT" altLang="it-IT" sz="2400" dirty="0"/>
              <a:t> </a:t>
            </a:r>
            <a:r>
              <a:rPr lang="it-IT" altLang="it-IT" sz="2400" dirty="0" err="1"/>
              <a:t>striker</a:t>
            </a:r>
            <a:r>
              <a:rPr lang="it-IT" altLang="it-IT" sz="2400" dirty="0"/>
              <a:t> pass the </a:t>
            </a:r>
            <a:r>
              <a:rPr lang="it-IT" altLang="it-IT" sz="2400" dirty="0" err="1"/>
              <a:t>circle</a:t>
            </a:r>
            <a:r>
              <a:rPr lang="it-IT" altLang="it-IT" sz="2400" dirty="0"/>
              <a:t> line.</a:t>
            </a:r>
          </a:p>
          <a:p>
            <a:pPr algn="l"/>
            <a:endParaRPr lang="it-IT" altLang="it-IT" sz="2400" dirty="0"/>
          </a:p>
          <a:p>
            <a:pPr algn="l"/>
            <a:r>
              <a:rPr lang="it-IT" altLang="it-IT" sz="2400" dirty="0"/>
              <a:t>Development:</a:t>
            </a:r>
          </a:p>
          <a:p>
            <a:pPr algn="l">
              <a:buSzPct val="100000"/>
              <a:buFontTx/>
              <a:buChar char="-"/>
            </a:pPr>
            <a:r>
              <a:rPr lang="it-IT" altLang="it-IT" sz="2400" dirty="0" err="1"/>
              <a:t>Without</a:t>
            </a:r>
            <a:r>
              <a:rPr lang="it-IT" altLang="it-IT" sz="2400" dirty="0"/>
              <a:t> double pass</a:t>
            </a:r>
          </a:p>
          <a:p>
            <a:pPr algn="l">
              <a:buSzPct val="100000"/>
              <a:buFontTx/>
              <a:buChar char="-"/>
            </a:pPr>
            <a:r>
              <a:rPr lang="it-IT" altLang="it-IT" sz="2400" dirty="0"/>
              <a:t>Divide </a:t>
            </a:r>
            <a:r>
              <a:rPr lang="it-IT" altLang="it-IT" sz="2400" dirty="0" err="1"/>
              <a:t>field</a:t>
            </a:r>
            <a:r>
              <a:rPr lang="it-IT" altLang="it-IT" sz="2400" dirty="0"/>
              <a:t> in </a:t>
            </a:r>
            <a:r>
              <a:rPr lang="it-IT" altLang="it-IT" sz="2400" dirty="0" err="1"/>
              <a:t>left</a:t>
            </a:r>
            <a:r>
              <a:rPr lang="it-IT" altLang="it-IT" sz="2400" dirty="0"/>
              <a:t>/right</a:t>
            </a:r>
          </a:p>
          <a:p>
            <a:pPr algn="l">
              <a:buSzPct val="100000"/>
              <a:buFontTx/>
              <a:buChar char="-"/>
            </a:pPr>
            <a:r>
              <a:rPr lang="it-IT" altLang="it-IT" sz="2400" dirty="0"/>
              <a:t>Start from </a:t>
            </a:r>
            <a:r>
              <a:rPr lang="it-IT" altLang="it-IT" sz="2400" dirty="0" err="1"/>
              <a:t>defender</a:t>
            </a:r>
            <a:r>
              <a:rPr lang="it-IT" altLang="it-IT" sz="2400" dirty="0"/>
              <a:t> hit</a:t>
            </a:r>
          </a:p>
          <a:p>
            <a:pPr algn="l">
              <a:buSzPct val="100000"/>
              <a:buFontTx/>
              <a:buChar char="-"/>
            </a:pPr>
            <a:r>
              <a:rPr lang="it-IT" altLang="it-IT" sz="2400" dirty="0" err="1"/>
              <a:t>Overload</a:t>
            </a:r>
            <a:r>
              <a:rPr lang="it-IT" altLang="it-IT" sz="2400" dirty="0"/>
              <a:t> from </a:t>
            </a:r>
            <a:r>
              <a:rPr lang="it-IT" altLang="it-IT" sz="2400" dirty="0" err="1"/>
              <a:t>striker</a:t>
            </a:r>
            <a:endParaRPr lang="it-IT" altLang="it-IT" sz="2400" dirty="0"/>
          </a:p>
          <a:p>
            <a:pPr algn="l">
              <a:buSzPct val="100000"/>
              <a:buFontTx/>
              <a:buChar char="-"/>
            </a:pPr>
            <a:r>
              <a:rPr lang="it-IT" altLang="it-IT" sz="2400" dirty="0"/>
              <a:t>1 </a:t>
            </a:r>
            <a:r>
              <a:rPr lang="it-IT" altLang="it-IT" sz="2400" dirty="0" err="1"/>
              <a:t>striker</a:t>
            </a:r>
            <a:r>
              <a:rPr lang="it-IT" altLang="it-IT" sz="2400" dirty="0"/>
              <a:t> </a:t>
            </a:r>
            <a:r>
              <a:rPr lang="it-IT" altLang="it-IT" sz="2400" dirty="0" err="1"/>
              <a:t>starts</a:t>
            </a:r>
            <a:r>
              <a:rPr lang="it-IT" altLang="it-IT" sz="2400" dirty="0"/>
              <a:t> in the </a:t>
            </a:r>
            <a:r>
              <a:rPr lang="it-IT" altLang="it-IT" sz="2400" dirty="0" err="1"/>
              <a:t>circle</a:t>
            </a:r>
            <a:endParaRPr lang="it-IT" altLang="it-IT" sz="2400" dirty="0"/>
          </a:p>
        </p:txBody>
      </p:sp>
      <p:sp>
        <p:nvSpPr>
          <p:cNvPr id="17411" name="Oval 3"/>
          <p:cNvSpPr>
            <a:spLocks/>
          </p:cNvSpPr>
          <p:nvPr/>
        </p:nvSpPr>
        <p:spPr bwMode="auto">
          <a:xfrm>
            <a:off x="9624219" y="1628775"/>
            <a:ext cx="138906" cy="138907"/>
          </a:xfrm>
          <a:prstGeom prst="ellipse">
            <a:avLst/>
          </a:prstGeom>
          <a:solidFill>
            <a:srgbClr val="0000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17412" name="Oval 4"/>
          <p:cNvSpPr>
            <a:spLocks/>
          </p:cNvSpPr>
          <p:nvPr/>
        </p:nvSpPr>
        <p:spPr bwMode="auto">
          <a:xfrm>
            <a:off x="9516269" y="2781300"/>
            <a:ext cx="72231" cy="71438"/>
          </a:xfrm>
          <a:prstGeom prst="ellipse">
            <a:avLst/>
          </a:prstGeom>
          <a:solidFill>
            <a:srgbClr val="FFFF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17413" name="Oval 5"/>
          <p:cNvSpPr>
            <a:spLocks/>
          </p:cNvSpPr>
          <p:nvPr/>
        </p:nvSpPr>
        <p:spPr bwMode="auto">
          <a:xfrm>
            <a:off x="9408319" y="2889250"/>
            <a:ext cx="184944" cy="179388"/>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17414" name="Oval 6"/>
          <p:cNvSpPr>
            <a:spLocks/>
          </p:cNvSpPr>
          <p:nvPr/>
        </p:nvSpPr>
        <p:spPr bwMode="auto">
          <a:xfrm>
            <a:off x="10056813" y="2781300"/>
            <a:ext cx="184150" cy="179388"/>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17415" name="Line 7"/>
          <p:cNvSpPr>
            <a:spLocks noChangeShapeType="1"/>
          </p:cNvSpPr>
          <p:nvPr/>
        </p:nvSpPr>
        <p:spPr bwMode="auto">
          <a:xfrm flipV="1">
            <a:off x="9515475" y="1844675"/>
            <a:ext cx="72232" cy="791369"/>
          </a:xfrm>
          <a:prstGeom prst="line">
            <a:avLst/>
          </a:prstGeom>
          <a:noFill/>
          <a:ln w="25400" cap="flat" cmpd="sng">
            <a:solidFill>
              <a:srgbClr val="000000"/>
            </a:solidFill>
            <a:prstDash val="solid"/>
            <a:round/>
            <a:headEnd type="none" w="med" len="med"/>
            <a:tailEnd type="triangle" w="med" len="med"/>
          </a:ln>
          <a:effectLst>
            <a:outerShdw blurRad="38100" dist="25400" dir="5400000" algn="ctr" rotWithShape="0">
              <a:srgbClr val="808080">
                <a:alpha val="50000"/>
              </a:srgbClr>
            </a:outerShdw>
          </a:effectLst>
          <a:extLst>
            <a:ext uri="{909E8E84-426E-40DD-AFC4-6F175D3DCCD1}">
              <a14:hiddenFill xmlns:a14="http://schemas.microsoft.com/office/drawing/2010/main">
                <a:noFill/>
              </a14:hiddenFill>
            </a:ext>
          </a:extLst>
        </p:spPr>
        <p:txBody>
          <a:bodyPr lIns="22860" rIns="22860"/>
          <a:lstStyle/>
          <a:p>
            <a:endParaRPr lang="it-IT" altLang="it-IT" sz="900"/>
          </a:p>
        </p:txBody>
      </p:sp>
      <p:sp>
        <p:nvSpPr>
          <p:cNvPr id="17416" name="Line 8"/>
          <p:cNvSpPr>
            <a:spLocks noChangeShapeType="1"/>
          </p:cNvSpPr>
          <p:nvPr/>
        </p:nvSpPr>
        <p:spPr bwMode="auto">
          <a:xfrm>
            <a:off x="9731375" y="1808957"/>
            <a:ext cx="360363" cy="862806"/>
          </a:xfrm>
          <a:prstGeom prst="line">
            <a:avLst/>
          </a:prstGeom>
          <a:noFill/>
          <a:ln w="25400" cap="flat" cmpd="sng">
            <a:solidFill>
              <a:srgbClr val="000000"/>
            </a:solidFill>
            <a:prstDash val="solid"/>
            <a:round/>
            <a:headEnd type="none" w="med" len="med"/>
            <a:tailEnd type="triangle" w="med" len="med"/>
          </a:ln>
          <a:effectLst>
            <a:outerShdw blurRad="38100" dist="25400" dir="5400000" algn="ctr" rotWithShape="0">
              <a:srgbClr val="808080">
                <a:alpha val="50000"/>
              </a:srgbClr>
            </a:outerShdw>
          </a:effectLst>
          <a:extLst>
            <a:ext uri="{909E8E84-426E-40DD-AFC4-6F175D3DCCD1}">
              <a14:hiddenFill xmlns:a14="http://schemas.microsoft.com/office/drawing/2010/main">
                <a:noFill/>
              </a14:hiddenFill>
            </a:ext>
          </a:extLst>
        </p:spPr>
        <p:txBody>
          <a:bodyPr lIns="22860" rIns="22860"/>
          <a:lstStyle/>
          <a:p>
            <a:endParaRPr lang="it-IT" altLang="it-IT" sz="900"/>
          </a:p>
        </p:txBody>
      </p:sp>
      <p:sp>
        <p:nvSpPr>
          <p:cNvPr id="17417" name="Oval 9"/>
          <p:cNvSpPr>
            <a:spLocks/>
          </p:cNvSpPr>
          <p:nvPr/>
        </p:nvSpPr>
        <p:spPr bwMode="auto">
          <a:xfrm>
            <a:off x="8760619" y="2817019"/>
            <a:ext cx="184150" cy="180181"/>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17418" name="Oval 10"/>
          <p:cNvSpPr>
            <a:spLocks/>
          </p:cNvSpPr>
          <p:nvPr/>
        </p:nvSpPr>
        <p:spPr bwMode="auto">
          <a:xfrm>
            <a:off x="9300369" y="1520825"/>
            <a:ext cx="138906" cy="138907"/>
          </a:xfrm>
          <a:prstGeom prst="ellipse">
            <a:avLst/>
          </a:prstGeom>
          <a:solidFill>
            <a:srgbClr val="0000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grpSp>
        <p:nvGrpSpPr>
          <p:cNvPr id="17419" name="Group 11"/>
          <p:cNvGrpSpPr>
            <a:grpSpLocks/>
          </p:cNvGrpSpPr>
          <p:nvPr/>
        </p:nvGrpSpPr>
        <p:grpSpPr bwMode="auto">
          <a:xfrm>
            <a:off x="392113" y="6448426"/>
            <a:ext cx="329254" cy="146194"/>
            <a:chOff x="0" y="0"/>
            <a:chExt cx="658253" cy="291489"/>
          </a:xfrm>
        </p:grpSpPr>
        <p:sp>
          <p:nvSpPr>
            <p:cNvPr id="17420" name="Rectangle 12"/>
            <p:cNvSpPr>
              <a:spLocks/>
            </p:cNvSpPr>
            <p:nvPr/>
          </p:nvSpPr>
          <p:spPr bwMode="auto">
            <a:xfrm>
              <a:off x="174974" y="0"/>
              <a:ext cx="483279" cy="29148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2860" rIns="22860">
              <a:spAutoFit/>
            </a:bodyPr>
            <a:lstStyle>
              <a:lvl1pPr>
                <a:defRPr sz="5000">
                  <a:solidFill>
                    <a:srgbClr val="000000"/>
                  </a:solidFill>
                  <a:latin typeface="Helvetica Light" charset="0"/>
                  <a:ea typeface="Helvetica Light" charset="0"/>
                  <a:cs typeface="Helvetica Light" charset="0"/>
                  <a:sym typeface="Helvetica Light" charset="0"/>
                </a:defRPr>
              </a:lvl1pPr>
              <a:lvl2pPr>
                <a:defRPr sz="5000">
                  <a:solidFill>
                    <a:srgbClr val="000000"/>
                  </a:solidFill>
                  <a:latin typeface="Helvetica Light" charset="0"/>
                  <a:ea typeface="Helvetica Light" charset="0"/>
                  <a:cs typeface="Helvetica Light" charset="0"/>
                  <a:sym typeface="Helvetica Light" charset="0"/>
                </a:defRPr>
              </a:lvl2pPr>
              <a:lvl3pPr>
                <a:defRPr sz="5000">
                  <a:solidFill>
                    <a:srgbClr val="000000"/>
                  </a:solidFill>
                  <a:latin typeface="Helvetica Light" charset="0"/>
                  <a:ea typeface="Helvetica Light" charset="0"/>
                  <a:cs typeface="Helvetica Light" charset="0"/>
                  <a:sym typeface="Helvetica Light" charset="0"/>
                </a:defRPr>
              </a:lvl3pPr>
              <a:lvl4pPr>
                <a:defRPr sz="5000">
                  <a:solidFill>
                    <a:srgbClr val="000000"/>
                  </a:solidFill>
                  <a:latin typeface="Helvetica Light" charset="0"/>
                  <a:ea typeface="Helvetica Light" charset="0"/>
                  <a:cs typeface="Helvetica Light" charset="0"/>
                  <a:sym typeface="Helvetica Light" charset="0"/>
                </a:defRPr>
              </a:lvl4pPr>
              <a:lvl5pPr>
                <a:defRPr sz="5000">
                  <a:solidFill>
                    <a:srgbClr val="000000"/>
                  </a:solidFill>
                  <a:latin typeface="Helvetica Light" charset="0"/>
                  <a:ea typeface="Helvetica Light" charset="0"/>
                  <a:cs typeface="Helvetica Light" charset="0"/>
                  <a:sym typeface="Helvetica Light" charset="0"/>
                </a:defRPr>
              </a:lvl5pPr>
              <a:lvl6pPr marL="457200" indent="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defTabSz="457200"/>
              <a:r>
                <a:rPr lang="it-IT" altLang="it-IT" sz="350">
                  <a:latin typeface="Calibri" charset="0"/>
                  <a:ea typeface="Calibri" charset="0"/>
                  <a:cs typeface="Calibri" charset="0"/>
                  <a:sym typeface="Calibri" charset="0"/>
                </a:rPr>
                <a:t>Elia Zorzan</a:t>
              </a:r>
            </a:p>
          </p:txBody>
        </p:sp>
        <p:pic>
          <p:nvPicPr>
            <p:cNvPr id="17421" name="Picture 13" descr="pasted-image.tif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3754"/>
              <a:ext cx="178232" cy="1782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Tree>
    <p:extLst>
      <p:ext uri="{BB962C8B-B14F-4D97-AF65-F5344CB8AC3E}">
        <p14:creationId xmlns:p14="http://schemas.microsoft.com/office/powerpoint/2010/main" val="715301915"/>
      </p:ext>
    </p:extLst>
  </p:cSld>
  <p:clrMapOvr>
    <a:masterClrMapping/>
  </p:clrMapOvr>
  <p:transition spd="med">
    <p:dissolve/>
  </p:transition>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3" name="Picture 1" descr="PC Area.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486650" y="242888"/>
            <a:ext cx="4320382" cy="304720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8434" name="Rectangle 2"/>
          <p:cNvSpPr>
            <a:spLocks/>
          </p:cNvSpPr>
          <p:nvPr/>
        </p:nvSpPr>
        <p:spPr bwMode="auto">
          <a:xfrm>
            <a:off x="335757" y="152400"/>
            <a:ext cx="6840538" cy="378565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rIns="22860">
            <a:spAutoFit/>
          </a:bodyPr>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r>
              <a:rPr lang="it-IT" altLang="it-IT" sz="2400" dirty="0"/>
              <a:t>Ball </a:t>
            </a:r>
            <a:r>
              <a:rPr lang="it-IT" altLang="it-IT" sz="2400" dirty="0" err="1"/>
              <a:t>possession</a:t>
            </a:r>
            <a:endParaRPr lang="it-IT" altLang="it-IT" sz="2400" dirty="0"/>
          </a:p>
          <a:p>
            <a:pPr algn="l"/>
            <a:r>
              <a:rPr lang="it-IT" altLang="it-IT" sz="2400" dirty="0" err="1"/>
              <a:t>Description</a:t>
            </a:r>
            <a:endParaRPr lang="it-IT" altLang="it-IT" sz="2400" dirty="0"/>
          </a:p>
          <a:p>
            <a:pPr algn="l"/>
            <a:r>
              <a:rPr lang="it-IT" altLang="it-IT" sz="2400" dirty="0"/>
              <a:t>Play 3vs3vs3, </a:t>
            </a:r>
            <a:r>
              <a:rPr lang="it-IT" altLang="it-IT" sz="2400" dirty="0" err="1"/>
              <a:t>who</a:t>
            </a:r>
            <a:r>
              <a:rPr lang="it-IT" altLang="it-IT" sz="2400" dirty="0"/>
              <a:t> score in the middle goal continue the </a:t>
            </a:r>
            <a:r>
              <a:rPr lang="it-IT" altLang="it-IT" sz="2400" dirty="0" err="1"/>
              <a:t>attack</a:t>
            </a:r>
            <a:r>
              <a:rPr lang="it-IT" altLang="it-IT" sz="2400" dirty="0"/>
              <a:t> in the </a:t>
            </a:r>
            <a:r>
              <a:rPr lang="it-IT" altLang="it-IT" sz="2400" dirty="0" err="1"/>
              <a:t>other</a:t>
            </a:r>
            <a:r>
              <a:rPr lang="it-IT" altLang="it-IT" sz="2400" dirty="0"/>
              <a:t> side, </a:t>
            </a:r>
            <a:r>
              <a:rPr lang="it-IT" altLang="it-IT" sz="2400" dirty="0" err="1"/>
              <a:t>who</a:t>
            </a:r>
            <a:r>
              <a:rPr lang="it-IT" altLang="it-IT" sz="2400" dirty="0"/>
              <a:t> score in the </a:t>
            </a:r>
            <a:r>
              <a:rPr lang="it-IT" altLang="it-IT" sz="2400" dirty="0" err="1"/>
              <a:t>external</a:t>
            </a:r>
            <a:r>
              <a:rPr lang="it-IT" altLang="it-IT" sz="2400" dirty="0"/>
              <a:t> goal </a:t>
            </a:r>
            <a:r>
              <a:rPr lang="it-IT" altLang="it-IT" sz="2400" dirty="0" err="1"/>
              <a:t>make</a:t>
            </a:r>
            <a:r>
              <a:rPr lang="it-IT" altLang="it-IT" sz="2400" dirty="0"/>
              <a:t> a </a:t>
            </a:r>
            <a:r>
              <a:rPr lang="it-IT" altLang="it-IT" sz="2400" dirty="0" err="1"/>
              <a:t>point</a:t>
            </a:r>
            <a:r>
              <a:rPr lang="it-IT" altLang="it-IT" sz="2400" dirty="0"/>
              <a:t>.</a:t>
            </a:r>
          </a:p>
          <a:p>
            <a:pPr algn="l"/>
            <a:endParaRPr lang="it-IT" altLang="it-IT" sz="2400" dirty="0"/>
          </a:p>
          <a:p>
            <a:pPr algn="l"/>
            <a:r>
              <a:rPr lang="it-IT" altLang="it-IT" sz="2400" dirty="0"/>
              <a:t>Development:</a:t>
            </a:r>
          </a:p>
          <a:p>
            <a:pPr algn="l">
              <a:buSzPct val="100000"/>
              <a:buFontTx/>
              <a:buChar char="-"/>
            </a:pPr>
            <a:r>
              <a:rPr lang="it-IT" altLang="it-IT" sz="2400" dirty="0"/>
              <a:t>With </a:t>
            </a:r>
            <a:r>
              <a:rPr lang="it-IT" altLang="it-IT" sz="2400" dirty="0" err="1"/>
              <a:t>only</a:t>
            </a:r>
            <a:r>
              <a:rPr lang="it-IT" altLang="it-IT" sz="2400" dirty="0"/>
              <a:t> 1 goal</a:t>
            </a:r>
          </a:p>
          <a:p>
            <a:pPr algn="l">
              <a:buSzPct val="100000"/>
              <a:buFontTx/>
              <a:buChar char="-"/>
            </a:pPr>
            <a:r>
              <a:rPr lang="it-IT" altLang="it-IT" sz="2400" dirty="0"/>
              <a:t>1 goal with GK</a:t>
            </a:r>
          </a:p>
          <a:p>
            <a:pPr algn="l">
              <a:buSzPct val="100000"/>
              <a:buFontTx/>
              <a:buChar char="-"/>
            </a:pPr>
            <a:r>
              <a:rPr lang="it-IT" altLang="it-IT" sz="2400" dirty="0"/>
              <a:t>4vs4</a:t>
            </a:r>
          </a:p>
        </p:txBody>
      </p:sp>
      <p:sp>
        <p:nvSpPr>
          <p:cNvPr id="18435" name="Oval 3"/>
          <p:cNvSpPr>
            <a:spLocks/>
          </p:cNvSpPr>
          <p:nvPr/>
        </p:nvSpPr>
        <p:spPr bwMode="auto">
          <a:xfrm>
            <a:off x="9408319" y="3032919"/>
            <a:ext cx="138906" cy="138906"/>
          </a:xfrm>
          <a:prstGeom prst="ellipse">
            <a:avLst/>
          </a:prstGeom>
          <a:solidFill>
            <a:srgbClr val="0000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18436" name="Oval 4"/>
          <p:cNvSpPr>
            <a:spLocks/>
          </p:cNvSpPr>
          <p:nvPr/>
        </p:nvSpPr>
        <p:spPr bwMode="auto">
          <a:xfrm>
            <a:off x="9408319" y="2960688"/>
            <a:ext cx="72231" cy="72232"/>
          </a:xfrm>
          <a:prstGeom prst="ellipse">
            <a:avLst/>
          </a:prstGeom>
          <a:solidFill>
            <a:srgbClr val="FFFF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18437" name="Oval 5"/>
          <p:cNvSpPr>
            <a:spLocks/>
          </p:cNvSpPr>
          <p:nvPr/>
        </p:nvSpPr>
        <p:spPr bwMode="auto">
          <a:xfrm>
            <a:off x="8940007" y="2385219"/>
            <a:ext cx="184944" cy="179388"/>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18438" name="Oval 6"/>
          <p:cNvSpPr>
            <a:spLocks/>
          </p:cNvSpPr>
          <p:nvPr/>
        </p:nvSpPr>
        <p:spPr bwMode="auto">
          <a:xfrm>
            <a:off x="9120188" y="2744788"/>
            <a:ext cx="184944" cy="180182"/>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18439" name="Oval 7"/>
          <p:cNvSpPr>
            <a:spLocks/>
          </p:cNvSpPr>
          <p:nvPr/>
        </p:nvSpPr>
        <p:spPr bwMode="auto">
          <a:xfrm>
            <a:off x="8688388" y="2817019"/>
            <a:ext cx="184944" cy="180181"/>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18440" name="Oval 8"/>
          <p:cNvSpPr>
            <a:spLocks/>
          </p:cNvSpPr>
          <p:nvPr/>
        </p:nvSpPr>
        <p:spPr bwMode="auto">
          <a:xfrm>
            <a:off x="9047957" y="2168525"/>
            <a:ext cx="140494" cy="140494"/>
          </a:xfrm>
          <a:prstGeom prst="ellipse">
            <a:avLst/>
          </a:prstGeom>
          <a:solidFill>
            <a:srgbClr val="0000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18441" name="AutoShape 9"/>
          <p:cNvSpPr>
            <a:spLocks/>
          </p:cNvSpPr>
          <p:nvPr/>
        </p:nvSpPr>
        <p:spPr bwMode="auto">
          <a:xfrm>
            <a:off x="8112125" y="1952625"/>
            <a:ext cx="168275" cy="144463"/>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18442" name="AutoShape 10"/>
          <p:cNvSpPr>
            <a:spLocks/>
          </p:cNvSpPr>
          <p:nvPr/>
        </p:nvSpPr>
        <p:spPr bwMode="auto">
          <a:xfrm>
            <a:off x="8147844" y="3105150"/>
            <a:ext cx="168275" cy="143669"/>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18443" name="AutoShape 11"/>
          <p:cNvSpPr>
            <a:spLocks/>
          </p:cNvSpPr>
          <p:nvPr/>
        </p:nvSpPr>
        <p:spPr bwMode="auto">
          <a:xfrm>
            <a:off x="8112125" y="2852738"/>
            <a:ext cx="168275" cy="144463"/>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18444" name="AutoShape 12"/>
          <p:cNvSpPr>
            <a:spLocks/>
          </p:cNvSpPr>
          <p:nvPr/>
        </p:nvSpPr>
        <p:spPr bwMode="auto">
          <a:xfrm>
            <a:off x="8112125" y="2277269"/>
            <a:ext cx="168275" cy="143669"/>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18445" name="AutoShape 13"/>
          <p:cNvSpPr>
            <a:spLocks/>
          </p:cNvSpPr>
          <p:nvPr/>
        </p:nvSpPr>
        <p:spPr bwMode="auto">
          <a:xfrm>
            <a:off x="9588500" y="3105150"/>
            <a:ext cx="168275" cy="143669"/>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18446" name="AutoShape 14"/>
          <p:cNvSpPr>
            <a:spLocks/>
          </p:cNvSpPr>
          <p:nvPr/>
        </p:nvSpPr>
        <p:spPr bwMode="auto">
          <a:xfrm>
            <a:off x="9588500" y="2852738"/>
            <a:ext cx="168275" cy="144463"/>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18447" name="AutoShape 15"/>
          <p:cNvSpPr>
            <a:spLocks/>
          </p:cNvSpPr>
          <p:nvPr/>
        </p:nvSpPr>
        <p:spPr bwMode="auto">
          <a:xfrm>
            <a:off x="9588500" y="2277269"/>
            <a:ext cx="168275" cy="143669"/>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18448" name="AutoShape 16"/>
          <p:cNvSpPr>
            <a:spLocks/>
          </p:cNvSpPr>
          <p:nvPr/>
        </p:nvSpPr>
        <p:spPr bwMode="auto">
          <a:xfrm>
            <a:off x="9588500" y="1952625"/>
            <a:ext cx="168275" cy="144463"/>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18449" name="AutoShape 17"/>
          <p:cNvSpPr>
            <a:spLocks/>
          </p:cNvSpPr>
          <p:nvPr/>
        </p:nvSpPr>
        <p:spPr bwMode="auto">
          <a:xfrm>
            <a:off x="10956925" y="3105150"/>
            <a:ext cx="167482" cy="143669"/>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18450" name="AutoShape 18"/>
          <p:cNvSpPr>
            <a:spLocks/>
          </p:cNvSpPr>
          <p:nvPr/>
        </p:nvSpPr>
        <p:spPr bwMode="auto">
          <a:xfrm>
            <a:off x="10956925" y="2852738"/>
            <a:ext cx="167482" cy="144463"/>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18451" name="AutoShape 19"/>
          <p:cNvSpPr>
            <a:spLocks/>
          </p:cNvSpPr>
          <p:nvPr/>
        </p:nvSpPr>
        <p:spPr bwMode="auto">
          <a:xfrm>
            <a:off x="10956925" y="2277269"/>
            <a:ext cx="167482" cy="143669"/>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18452" name="AutoShape 20"/>
          <p:cNvSpPr>
            <a:spLocks/>
          </p:cNvSpPr>
          <p:nvPr/>
        </p:nvSpPr>
        <p:spPr bwMode="auto">
          <a:xfrm>
            <a:off x="10956925" y="1952625"/>
            <a:ext cx="167482" cy="144463"/>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18453" name="Oval 21"/>
          <p:cNvSpPr>
            <a:spLocks/>
          </p:cNvSpPr>
          <p:nvPr/>
        </p:nvSpPr>
        <p:spPr bwMode="auto">
          <a:xfrm>
            <a:off x="8760619" y="2528888"/>
            <a:ext cx="138906" cy="138907"/>
          </a:xfrm>
          <a:prstGeom prst="ellipse">
            <a:avLst/>
          </a:prstGeom>
          <a:solidFill>
            <a:srgbClr val="0000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18454" name="Oval 22"/>
          <p:cNvSpPr>
            <a:spLocks/>
          </p:cNvSpPr>
          <p:nvPr/>
        </p:nvSpPr>
        <p:spPr bwMode="auto">
          <a:xfrm>
            <a:off x="10092532" y="2277269"/>
            <a:ext cx="184944" cy="179388"/>
          </a:xfrm>
          <a:prstGeom prst="ellipse">
            <a:avLst/>
          </a:prstGeom>
          <a:solidFill>
            <a:srgbClr val="FF0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18455" name="Oval 23"/>
          <p:cNvSpPr>
            <a:spLocks/>
          </p:cNvSpPr>
          <p:nvPr/>
        </p:nvSpPr>
        <p:spPr bwMode="auto">
          <a:xfrm>
            <a:off x="10020300" y="2817019"/>
            <a:ext cx="184944" cy="180181"/>
          </a:xfrm>
          <a:prstGeom prst="ellipse">
            <a:avLst/>
          </a:prstGeom>
          <a:solidFill>
            <a:srgbClr val="FF0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18456" name="Oval 24"/>
          <p:cNvSpPr>
            <a:spLocks/>
          </p:cNvSpPr>
          <p:nvPr/>
        </p:nvSpPr>
        <p:spPr bwMode="auto">
          <a:xfrm>
            <a:off x="10560844" y="2564607"/>
            <a:ext cx="184150" cy="180181"/>
          </a:xfrm>
          <a:prstGeom prst="ellipse">
            <a:avLst/>
          </a:prstGeom>
          <a:solidFill>
            <a:srgbClr val="FF0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grpSp>
        <p:nvGrpSpPr>
          <p:cNvPr id="18457" name="Group 25"/>
          <p:cNvGrpSpPr>
            <a:grpSpLocks/>
          </p:cNvGrpSpPr>
          <p:nvPr/>
        </p:nvGrpSpPr>
        <p:grpSpPr bwMode="auto">
          <a:xfrm>
            <a:off x="392113" y="6448426"/>
            <a:ext cx="329254" cy="146194"/>
            <a:chOff x="0" y="0"/>
            <a:chExt cx="658253" cy="291489"/>
          </a:xfrm>
        </p:grpSpPr>
        <p:sp>
          <p:nvSpPr>
            <p:cNvPr id="18458" name="Rectangle 26"/>
            <p:cNvSpPr>
              <a:spLocks/>
            </p:cNvSpPr>
            <p:nvPr/>
          </p:nvSpPr>
          <p:spPr bwMode="auto">
            <a:xfrm>
              <a:off x="174974" y="0"/>
              <a:ext cx="483279" cy="29148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2860" rIns="22860">
              <a:spAutoFit/>
            </a:bodyPr>
            <a:lstStyle>
              <a:lvl1pPr>
                <a:defRPr sz="5000">
                  <a:solidFill>
                    <a:srgbClr val="000000"/>
                  </a:solidFill>
                  <a:latin typeface="Helvetica Light" charset="0"/>
                  <a:ea typeface="Helvetica Light" charset="0"/>
                  <a:cs typeface="Helvetica Light" charset="0"/>
                  <a:sym typeface="Helvetica Light" charset="0"/>
                </a:defRPr>
              </a:lvl1pPr>
              <a:lvl2pPr>
                <a:defRPr sz="5000">
                  <a:solidFill>
                    <a:srgbClr val="000000"/>
                  </a:solidFill>
                  <a:latin typeface="Helvetica Light" charset="0"/>
                  <a:ea typeface="Helvetica Light" charset="0"/>
                  <a:cs typeface="Helvetica Light" charset="0"/>
                  <a:sym typeface="Helvetica Light" charset="0"/>
                </a:defRPr>
              </a:lvl2pPr>
              <a:lvl3pPr>
                <a:defRPr sz="5000">
                  <a:solidFill>
                    <a:srgbClr val="000000"/>
                  </a:solidFill>
                  <a:latin typeface="Helvetica Light" charset="0"/>
                  <a:ea typeface="Helvetica Light" charset="0"/>
                  <a:cs typeface="Helvetica Light" charset="0"/>
                  <a:sym typeface="Helvetica Light" charset="0"/>
                </a:defRPr>
              </a:lvl3pPr>
              <a:lvl4pPr>
                <a:defRPr sz="5000">
                  <a:solidFill>
                    <a:srgbClr val="000000"/>
                  </a:solidFill>
                  <a:latin typeface="Helvetica Light" charset="0"/>
                  <a:ea typeface="Helvetica Light" charset="0"/>
                  <a:cs typeface="Helvetica Light" charset="0"/>
                  <a:sym typeface="Helvetica Light" charset="0"/>
                </a:defRPr>
              </a:lvl4pPr>
              <a:lvl5pPr>
                <a:defRPr sz="5000">
                  <a:solidFill>
                    <a:srgbClr val="000000"/>
                  </a:solidFill>
                  <a:latin typeface="Helvetica Light" charset="0"/>
                  <a:ea typeface="Helvetica Light" charset="0"/>
                  <a:cs typeface="Helvetica Light" charset="0"/>
                  <a:sym typeface="Helvetica Light" charset="0"/>
                </a:defRPr>
              </a:lvl5pPr>
              <a:lvl6pPr marL="457200" indent="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defTabSz="457200"/>
              <a:r>
                <a:rPr lang="it-IT" altLang="it-IT" sz="350">
                  <a:latin typeface="Calibri" charset="0"/>
                  <a:ea typeface="Calibri" charset="0"/>
                  <a:cs typeface="Calibri" charset="0"/>
                  <a:sym typeface="Calibri" charset="0"/>
                </a:rPr>
                <a:t>Elia Zorzan</a:t>
              </a:r>
            </a:p>
          </p:txBody>
        </p:sp>
        <p:pic>
          <p:nvPicPr>
            <p:cNvPr id="18459" name="Picture 27" descr="pasted-image.tif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3754"/>
              <a:ext cx="178232" cy="1782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Tree>
    <p:extLst>
      <p:ext uri="{BB962C8B-B14F-4D97-AF65-F5344CB8AC3E}">
        <p14:creationId xmlns:p14="http://schemas.microsoft.com/office/powerpoint/2010/main" val="465829499"/>
      </p:ext>
    </p:extLst>
  </p:cSld>
  <p:clrMapOvr>
    <a:masterClrMapping/>
  </p:clrMapOvr>
  <p:transition spd="med">
    <p:dissolve/>
  </p:transition>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7" name="Picture 1" descr="PC Area.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486650" y="242888"/>
            <a:ext cx="4320382" cy="304720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9458" name="Rectangle 2"/>
          <p:cNvSpPr>
            <a:spLocks/>
          </p:cNvSpPr>
          <p:nvPr/>
        </p:nvSpPr>
        <p:spPr bwMode="auto">
          <a:xfrm>
            <a:off x="335757" y="152400"/>
            <a:ext cx="6840538" cy="415498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rIns="22860">
            <a:spAutoFit/>
          </a:bodyPr>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r>
              <a:rPr lang="it-IT" altLang="it-IT" sz="2400" dirty="0" err="1"/>
              <a:t>Adding</a:t>
            </a:r>
            <a:r>
              <a:rPr lang="it-IT" altLang="it-IT" sz="2400" dirty="0"/>
              <a:t> 1</a:t>
            </a:r>
          </a:p>
          <a:p>
            <a:pPr algn="l"/>
            <a:r>
              <a:rPr lang="it-IT" altLang="it-IT" sz="2400" dirty="0" err="1"/>
              <a:t>Description</a:t>
            </a:r>
            <a:endParaRPr lang="it-IT" altLang="it-IT" sz="2400" dirty="0"/>
          </a:p>
          <a:p>
            <a:pPr algn="l"/>
            <a:r>
              <a:rPr lang="it-IT" altLang="it-IT" sz="2400" dirty="0"/>
              <a:t>Player 1 </a:t>
            </a:r>
            <a:r>
              <a:rPr lang="it-IT" altLang="it-IT" sz="2400" dirty="0" err="1"/>
              <a:t>drives</a:t>
            </a:r>
            <a:r>
              <a:rPr lang="it-IT" altLang="it-IT" sz="2400" dirty="0"/>
              <a:t> the </a:t>
            </a:r>
            <a:r>
              <a:rPr lang="it-IT" altLang="it-IT" sz="2400" dirty="0" err="1"/>
              <a:t>ball</a:t>
            </a:r>
            <a:r>
              <a:rPr lang="it-IT" altLang="it-IT" sz="2400" dirty="0"/>
              <a:t> and </a:t>
            </a:r>
            <a:r>
              <a:rPr lang="it-IT" altLang="it-IT" sz="2400" dirty="0" err="1"/>
              <a:t>makes</a:t>
            </a:r>
            <a:r>
              <a:rPr lang="it-IT" altLang="it-IT" sz="2400" dirty="0"/>
              <a:t> 2vs1. </a:t>
            </a:r>
            <a:r>
              <a:rPr lang="it-IT" altLang="it-IT" sz="2400" dirty="0" err="1"/>
              <a:t>After</a:t>
            </a:r>
            <a:r>
              <a:rPr lang="it-IT" altLang="it-IT" sz="2400" dirty="0"/>
              <a:t> </a:t>
            </a:r>
            <a:r>
              <a:rPr lang="it-IT" altLang="it-IT" sz="2400" dirty="0" err="1"/>
              <a:t>that</a:t>
            </a:r>
            <a:r>
              <a:rPr lang="it-IT" altLang="it-IT" sz="2400" dirty="0"/>
              <a:t> he </a:t>
            </a:r>
            <a:r>
              <a:rPr lang="it-IT" altLang="it-IT" sz="2400" dirty="0" err="1"/>
              <a:t>remains</a:t>
            </a:r>
            <a:r>
              <a:rPr lang="it-IT" altLang="it-IT" sz="2400" dirty="0"/>
              <a:t> in the </a:t>
            </a:r>
            <a:r>
              <a:rPr lang="it-IT" altLang="it-IT" sz="2400" dirty="0" err="1"/>
              <a:t>circle</a:t>
            </a:r>
            <a:r>
              <a:rPr lang="it-IT" altLang="it-IT" sz="2400" dirty="0"/>
              <a:t>. Player 2 </a:t>
            </a:r>
            <a:r>
              <a:rPr lang="it-IT" altLang="it-IT" sz="2400" dirty="0" err="1"/>
              <a:t>starts</a:t>
            </a:r>
            <a:r>
              <a:rPr lang="it-IT" altLang="it-IT" sz="2400" dirty="0"/>
              <a:t> and play 2vs2. -&gt;3vs2 -&gt;3vs3</a:t>
            </a:r>
          </a:p>
          <a:p>
            <a:pPr algn="l"/>
            <a:endParaRPr lang="it-IT" altLang="it-IT" sz="2400" dirty="0"/>
          </a:p>
          <a:p>
            <a:pPr algn="l"/>
            <a:r>
              <a:rPr lang="it-IT" altLang="it-IT" sz="2400" dirty="0"/>
              <a:t>Development:</a:t>
            </a:r>
          </a:p>
          <a:p>
            <a:pPr algn="l">
              <a:buSzPct val="100000"/>
              <a:buFontTx/>
              <a:buChar char="-"/>
            </a:pPr>
            <a:r>
              <a:rPr lang="it-IT" altLang="it-IT" sz="2400" dirty="0" err="1"/>
              <a:t>Starting</a:t>
            </a:r>
            <a:r>
              <a:rPr lang="it-IT" altLang="it-IT" sz="2400" dirty="0"/>
              <a:t> from 2vs2</a:t>
            </a:r>
          </a:p>
          <a:p>
            <a:pPr algn="l">
              <a:buSzPct val="100000"/>
              <a:buFontTx/>
              <a:buChar char="-"/>
            </a:pPr>
            <a:r>
              <a:rPr lang="it-IT" altLang="it-IT" sz="2400" dirty="0" err="1"/>
              <a:t>Numerical</a:t>
            </a:r>
            <a:r>
              <a:rPr lang="it-IT" altLang="it-IT" sz="2400" dirty="0"/>
              <a:t> </a:t>
            </a:r>
            <a:r>
              <a:rPr lang="it-IT" altLang="it-IT" sz="2400" dirty="0" err="1"/>
              <a:t>superiority</a:t>
            </a:r>
            <a:r>
              <a:rPr lang="it-IT" altLang="it-IT" sz="2400" dirty="0"/>
              <a:t> for </a:t>
            </a:r>
            <a:r>
              <a:rPr lang="it-IT" altLang="it-IT" sz="2400" dirty="0" err="1"/>
              <a:t>attack</a:t>
            </a:r>
            <a:r>
              <a:rPr lang="it-IT" altLang="it-IT" sz="2400" dirty="0"/>
              <a:t> (</a:t>
            </a:r>
            <a:r>
              <a:rPr lang="it-IT" altLang="it-IT" sz="2400" dirty="0" err="1"/>
              <a:t>starting</a:t>
            </a:r>
            <a:r>
              <a:rPr lang="it-IT" altLang="it-IT" sz="2400" dirty="0"/>
              <a:t> from hit </a:t>
            </a:r>
            <a:r>
              <a:rPr lang="it-IT" altLang="it-IT" sz="2400" dirty="0" err="1"/>
              <a:t>against</a:t>
            </a:r>
            <a:r>
              <a:rPr lang="it-IT" altLang="it-IT" sz="2400" dirty="0"/>
              <a:t> GK)</a:t>
            </a:r>
          </a:p>
          <a:p>
            <a:pPr algn="l">
              <a:buSzPct val="100000"/>
              <a:buFontTx/>
              <a:buChar char="-"/>
            </a:pPr>
            <a:r>
              <a:rPr lang="it-IT" altLang="it-IT" sz="2400" dirty="0" err="1"/>
              <a:t>Numerical</a:t>
            </a:r>
            <a:r>
              <a:rPr lang="it-IT" altLang="it-IT" sz="2400" dirty="0"/>
              <a:t> </a:t>
            </a:r>
            <a:r>
              <a:rPr lang="it-IT" altLang="it-IT" sz="2400" dirty="0" err="1"/>
              <a:t>superiority</a:t>
            </a:r>
            <a:r>
              <a:rPr lang="it-IT" altLang="it-IT" sz="2400" dirty="0"/>
              <a:t> for defense</a:t>
            </a:r>
          </a:p>
        </p:txBody>
      </p:sp>
      <p:sp>
        <p:nvSpPr>
          <p:cNvPr id="19459" name="Oval 3"/>
          <p:cNvSpPr>
            <a:spLocks/>
          </p:cNvSpPr>
          <p:nvPr/>
        </p:nvSpPr>
        <p:spPr bwMode="auto">
          <a:xfrm>
            <a:off x="8292307" y="2420938"/>
            <a:ext cx="72231" cy="72232"/>
          </a:xfrm>
          <a:prstGeom prst="ellipse">
            <a:avLst/>
          </a:prstGeom>
          <a:solidFill>
            <a:srgbClr val="FFFF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19460" name="Oval 4"/>
          <p:cNvSpPr>
            <a:spLocks/>
          </p:cNvSpPr>
          <p:nvPr/>
        </p:nvSpPr>
        <p:spPr bwMode="auto">
          <a:xfrm>
            <a:off x="10164763" y="2493169"/>
            <a:ext cx="184150" cy="179388"/>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19461" name="Oval 5"/>
          <p:cNvSpPr>
            <a:spLocks/>
          </p:cNvSpPr>
          <p:nvPr/>
        </p:nvSpPr>
        <p:spPr bwMode="auto">
          <a:xfrm>
            <a:off x="9228138" y="800894"/>
            <a:ext cx="184944" cy="180181"/>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19462" name="Oval 6"/>
          <p:cNvSpPr>
            <a:spLocks/>
          </p:cNvSpPr>
          <p:nvPr/>
        </p:nvSpPr>
        <p:spPr bwMode="auto">
          <a:xfrm>
            <a:off x="8112125" y="2493169"/>
            <a:ext cx="184944" cy="179388"/>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19463" name="AutoShape 7"/>
          <p:cNvSpPr>
            <a:spLocks/>
          </p:cNvSpPr>
          <p:nvPr/>
        </p:nvSpPr>
        <p:spPr bwMode="auto">
          <a:xfrm>
            <a:off x="8112125" y="2277269"/>
            <a:ext cx="168275" cy="143669"/>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19464" name="AutoShape 8"/>
          <p:cNvSpPr>
            <a:spLocks/>
          </p:cNvSpPr>
          <p:nvPr/>
        </p:nvSpPr>
        <p:spPr bwMode="auto">
          <a:xfrm>
            <a:off x="9228138" y="2277269"/>
            <a:ext cx="168275" cy="143669"/>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19465" name="AutoShape 9"/>
          <p:cNvSpPr>
            <a:spLocks/>
          </p:cNvSpPr>
          <p:nvPr/>
        </p:nvSpPr>
        <p:spPr bwMode="auto">
          <a:xfrm>
            <a:off x="10200482" y="2277269"/>
            <a:ext cx="168275" cy="143669"/>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19466" name="AutoShape 10"/>
          <p:cNvSpPr>
            <a:spLocks/>
          </p:cNvSpPr>
          <p:nvPr/>
        </p:nvSpPr>
        <p:spPr bwMode="auto">
          <a:xfrm>
            <a:off x="10956925" y="2277269"/>
            <a:ext cx="167482" cy="143669"/>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19467" name="Oval 11"/>
          <p:cNvSpPr>
            <a:spLocks/>
          </p:cNvSpPr>
          <p:nvPr/>
        </p:nvSpPr>
        <p:spPr bwMode="auto">
          <a:xfrm>
            <a:off x="9804400" y="872332"/>
            <a:ext cx="184944" cy="180181"/>
          </a:xfrm>
          <a:prstGeom prst="ellipse">
            <a:avLst/>
          </a:prstGeom>
          <a:solidFill>
            <a:srgbClr val="FF0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19468" name="Oval 12"/>
          <p:cNvSpPr>
            <a:spLocks/>
          </p:cNvSpPr>
          <p:nvPr/>
        </p:nvSpPr>
        <p:spPr bwMode="auto">
          <a:xfrm>
            <a:off x="9228138" y="2493169"/>
            <a:ext cx="184944" cy="179388"/>
          </a:xfrm>
          <a:prstGeom prst="ellipse">
            <a:avLst/>
          </a:prstGeom>
          <a:solidFill>
            <a:srgbClr val="FF0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19469" name="Oval 13"/>
          <p:cNvSpPr>
            <a:spLocks/>
          </p:cNvSpPr>
          <p:nvPr/>
        </p:nvSpPr>
        <p:spPr bwMode="auto">
          <a:xfrm>
            <a:off x="10956925" y="2528888"/>
            <a:ext cx="184150" cy="180182"/>
          </a:xfrm>
          <a:prstGeom prst="ellipse">
            <a:avLst/>
          </a:prstGeom>
          <a:solidFill>
            <a:srgbClr val="FF0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19470" name="Oval 14"/>
          <p:cNvSpPr>
            <a:spLocks/>
          </p:cNvSpPr>
          <p:nvPr/>
        </p:nvSpPr>
        <p:spPr bwMode="auto">
          <a:xfrm>
            <a:off x="9408319" y="2456657"/>
            <a:ext cx="72231" cy="72231"/>
          </a:xfrm>
          <a:prstGeom prst="ellipse">
            <a:avLst/>
          </a:prstGeom>
          <a:solidFill>
            <a:srgbClr val="FFFF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19471" name="Oval 15"/>
          <p:cNvSpPr>
            <a:spLocks/>
          </p:cNvSpPr>
          <p:nvPr/>
        </p:nvSpPr>
        <p:spPr bwMode="auto">
          <a:xfrm>
            <a:off x="10380663" y="2456657"/>
            <a:ext cx="71438" cy="72231"/>
          </a:xfrm>
          <a:prstGeom prst="ellipse">
            <a:avLst/>
          </a:prstGeom>
          <a:solidFill>
            <a:srgbClr val="FFFF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19472" name="Oval 16"/>
          <p:cNvSpPr>
            <a:spLocks/>
          </p:cNvSpPr>
          <p:nvPr/>
        </p:nvSpPr>
        <p:spPr bwMode="auto">
          <a:xfrm>
            <a:off x="11100594" y="2456657"/>
            <a:ext cx="72231" cy="72231"/>
          </a:xfrm>
          <a:prstGeom prst="ellipse">
            <a:avLst/>
          </a:prstGeom>
          <a:solidFill>
            <a:srgbClr val="FFFF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19473" name="Rectangle 17"/>
          <p:cNvSpPr>
            <a:spLocks/>
          </p:cNvSpPr>
          <p:nvPr/>
        </p:nvSpPr>
        <p:spPr bwMode="auto">
          <a:xfrm>
            <a:off x="8004175" y="2744788"/>
            <a:ext cx="396082" cy="33855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rIns="22860">
            <a:spAutoFit/>
          </a:bodyPr>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r>
              <a:rPr lang="it-IT" altLang="it-IT" sz="1600"/>
              <a:t>1</a:t>
            </a:r>
          </a:p>
        </p:txBody>
      </p:sp>
      <p:sp>
        <p:nvSpPr>
          <p:cNvPr id="19474" name="Rectangle 18"/>
          <p:cNvSpPr>
            <a:spLocks/>
          </p:cNvSpPr>
          <p:nvPr/>
        </p:nvSpPr>
        <p:spPr bwMode="auto">
          <a:xfrm>
            <a:off x="9156700" y="2781300"/>
            <a:ext cx="395288" cy="33855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rIns="22860">
            <a:spAutoFit/>
          </a:bodyPr>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r>
              <a:rPr lang="it-IT" altLang="it-IT" sz="1600"/>
              <a:t>2</a:t>
            </a:r>
          </a:p>
        </p:txBody>
      </p:sp>
      <p:sp>
        <p:nvSpPr>
          <p:cNvPr id="19475" name="Rectangle 19"/>
          <p:cNvSpPr>
            <a:spLocks/>
          </p:cNvSpPr>
          <p:nvPr/>
        </p:nvSpPr>
        <p:spPr bwMode="auto">
          <a:xfrm>
            <a:off x="10164763" y="2817019"/>
            <a:ext cx="396082" cy="33855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rIns="22860">
            <a:spAutoFit/>
          </a:bodyPr>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r>
              <a:rPr lang="it-IT" altLang="it-IT" sz="1600"/>
              <a:t>3</a:t>
            </a:r>
          </a:p>
        </p:txBody>
      </p:sp>
      <p:sp>
        <p:nvSpPr>
          <p:cNvPr id="19476" name="Rectangle 20"/>
          <p:cNvSpPr>
            <a:spLocks/>
          </p:cNvSpPr>
          <p:nvPr/>
        </p:nvSpPr>
        <p:spPr bwMode="auto">
          <a:xfrm>
            <a:off x="10848182" y="2781300"/>
            <a:ext cx="396081" cy="33855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rIns="22860">
            <a:spAutoFit/>
          </a:bodyPr>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r>
              <a:rPr lang="it-IT" altLang="it-IT" sz="1600"/>
              <a:t>4</a:t>
            </a:r>
          </a:p>
        </p:txBody>
      </p:sp>
      <p:sp>
        <p:nvSpPr>
          <p:cNvPr id="19477" name="AutoShape 21"/>
          <p:cNvSpPr>
            <a:spLocks/>
          </p:cNvSpPr>
          <p:nvPr/>
        </p:nvSpPr>
        <p:spPr bwMode="auto">
          <a:xfrm flipV="1">
            <a:off x="8508207" y="1412875"/>
            <a:ext cx="900113" cy="86439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cubicBezTo>
                  <a:pt x="7093" y="0"/>
                  <a:pt x="14186" y="5400"/>
                  <a:pt x="14186" y="10800"/>
                </a:cubicBezTo>
                <a:cubicBezTo>
                  <a:pt x="14186" y="16200"/>
                  <a:pt x="17893" y="21600"/>
                  <a:pt x="21600" y="21600"/>
                </a:cubicBezTo>
              </a:path>
            </a:pathLst>
          </a:custGeom>
          <a:noFill/>
          <a:ln w="25400" cap="flat" cmpd="sng">
            <a:solidFill>
              <a:srgbClr val="000000"/>
            </a:solidFill>
            <a:prstDash val="solid"/>
            <a:miter lim="400000"/>
            <a:headEnd type="none" w="med" len="med"/>
            <a:tailEnd type="triangle" w="med" len="med"/>
          </a:ln>
          <a:effectLst>
            <a:outerShdw blurRad="38100" dist="25400" dir="5400000" algn="ctr" rotWithShape="0">
              <a:srgbClr val="808080">
                <a:alpha val="50000"/>
              </a:srgbClr>
            </a:outerShdw>
          </a:effectLst>
          <a:extLst>
            <a:ext uri="{909E8E84-426E-40DD-AFC4-6F175D3DCCD1}">
              <a14:hiddenFill xmlns:a14="http://schemas.microsoft.com/office/drawing/2010/main">
                <a:solidFill>
                  <a:srgbClr val="FFFFFF"/>
                </a:solidFill>
              </a14:hiddenFill>
            </a:ext>
          </a:extLst>
        </p:spPr>
        <p:txBody>
          <a:bodyPr lIns="25400" tIns="25400" rIns="25400" bIns="25400" anchor="ctr"/>
          <a:lstStyle/>
          <a:p>
            <a:endParaRPr lang="it-IT" altLang="it-IT" sz="900"/>
          </a:p>
        </p:txBody>
      </p:sp>
      <p:grpSp>
        <p:nvGrpSpPr>
          <p:cNvPr id="19478" name="Group 22"/>
          <p:cNvGrpSpPr>
            <a:grpSpLocks/>
          </p:cNvGrpSpPr>
          <p:nvPr/>
        </p:nvGrpSpPr>
        <p:grpSpPr bwMode="auto">
          <a:xfrm>
            <a:off x="392113" y="6448426"/>
            <a:ext cx="329254" cy="146194"/>
            <a:chOff x="0" y="0"/>
            <a:chExt cx="658253" cy="291489"/>
          </a:xfrm>
        </p:grpSpPr>
        <p:sp>
          <p:nvSpPr>
            <p:cNvPr id="19479" name="Rectangle 23"/>
            <p:cNvSpPr>
              <a:spLocks/>
            </p:cNvSpPr>
            <p:nvPr/>
          </p:nvSpPr>
          <p:spPr bwMode="auto">
            <a:xfrm>
              <a:off x="174974" y="0"/>
              <a:ext cx="483279" cy="29148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2860" rIns="22860">
              <a:spAutoFit/>
            </a:bodyPr>
            <a:lstStyle>
              <a:lvl1pPr>
                <a:defRPr sz="5000">
                  <a:solidFill>
                    <a:srgbClr val="000000"/>
                  </a:solidFill>
                  <a:latin typeface="Helvetica Light" charset="0"/>
                  <a:ea typeface="Helvetica Light" charset="0"/>
                  <a:cs typeface="Helvetica Light" charset="0"/>
                  <a:sym typeface="Helvetica Light" charset="0"/>
                </a:defRPr>
              </a:lvl1pPr>
              <a:lvl2pPr>
                <a:defRPr sz="5000">
                  <a:solidFill>
                    <a:srgbClr val="000000"/>
                  </a:solidFill>
                  <a:latin typeface="Helvetica Light" charset="0"/>
                  <a:ea typeface="Helvetica Light" charset="0"/>
                  <a:cs typeface="Helvetica Light" charset="0"/>
                  <a:sym typeface="Helvetica Light" charset="0"/>
                </a:defRPr>
              </a:lvl2pPr>
              <a:lvl3pPr>
                <a:defRPr sz="5000">
                  <a:solidFill>
                    <a:srgbClr val="000000"/>
                  </a:solidFill>
                  <a:latin typeface="Helvetica Light" charset="0"/>
                  <a:ea typeface="Helvetica Light" charset="0"/>
                  <a:cs typeface="Helvetica Light" charset="0"/>
                  <a:sym typeface="Helvetica Light" charset="0"/>
                </a:defRPr>
              </a:lvl3pPr>
              <a:lvl4pPr>
                <a:defRPr sz="5000">
                  <a:solidFill>
                    <a:srgbClr val="000000"/>
                  </a:solidFill>
                  <a:latin typeface="Helvetica Light" charset="0"/>
                  <a:ea typeface="Helvetica Light" charset="0"/>
                  <a:cs typeface="Helvetica Light" charset="0"/>
                  <a:sym typeface="Helvetica Light" charset="0"/>
                </a:defRPr>
              </a:lvl4pPr>
              <a:lvl5pPr>
                <a:defRPr sz="5000">
                  <a:solidFill>
                    <a:srgbClr val="000000"/>
                  </a:solidFill>
                  <a:latin typeface="Helvetica Light" charset="0"/>
                  <a:ea typeface="Helvetica Light" charset="0"/>
                  <a:cs typeface="Helvetica Light" charset="0"/>
                  <a:sym typeface="Helvetica Light" charset="0"/>
                </a:defRPr>
              </a:lvl5pPr>
              <a:lvl6pPr marL="457200" indent="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defTabSz="457200"/>
              <a:r>
                <a:rPr lang="it-IT" altLang="it-IT" sz="350">
                  <a:latin typeface="Calibri" charset="0"/>
                  <a:ea typeface="Calibri" charset="0"/>
                  <a:cs typeface="Calibri" charset="0"/>
                  <a:sym typeface="Calibri" charset="0"/>
                </a:rPr>
                <a:t>Elia Zorzan</a:t>
              </a:r>
            </a:p>
          </p:txBody>
        </p:sp>
        <p:pic>
          <p:nvPicPr>
            <p:cNvPr id="19480" name="Picture 24" descr="pasted-image.tif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3754"/>
              <a:ext cx="178232" cy="1782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Tree>
    <p:extLst>
      <p:ext uri="{BB962C8B-B14F-4D97-AF65-F5344CB8AC3E}">
        <p14:creationId xmlns:p14="http://schemas.microsoft.com/office/powerpoint/2010/main" val="1618496378"/>
      </p:ext>
    </p:extLst>
  </p:cSld>
  <p:clrMapOvr>
    <a:masterClrMapping/>
  </p:clrMapOvr>
  <p:transition spd="med">
    <p:dissolve/>
  </p:transition>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1"/>
          <p:cNvSpPr>
            <a:spLocks noGrp="1" noChangeArrowheads="1"/>
          </p:cNvSpPr>
          <p:nvPr>
            <p:ph type="title" idx="4294967295"/>
          </p:nvPr>
        </p:nvSpPr>
        <p:spPr>
          <a:xfrm>
            <a:off x="844550" y="475457"/>
            <a:ext cx="10502900" cy="1143794"/>
          </a:xfrm>
        </p:spPr>
        <p:txBody>
          <a:bodyPr/>
          <a:lstStyle/>
          <a:p>
            <a:r>
              <a:rPr lang="it-IT" altLang="it-IT"/>
              <a:t>Game phase</a:t>
            </a:r>
          </a:p>
        </p:txBody>
      </p:sp>
      <p:grpSp>
        <p:nvGrpSpPr>
          <p:cNvPr id="20482" name="Group 2"/>
          <p:cNvGrpSpPr>
            <a:grpSpLocks/>
          </p:cNvGrpSpPr>
          <p:nvPr/>
        </p:nvGrpSpPr>
        <p:grpSpPr bwMode="auto">
          <a:xfrm>
            <a:off x="392113" y="6448426"/>
            <a:ext cx="329254" cy="146194"/>
            <a:chOff x="0" y="0"/>
            <a:chExt cx="658253" cy="291489"/>
          </a:xfrm>
        </p:grpSpPr>
        <p:sp>
          <p:nvSpPr>
            <p:cNvPr id="20483" name="Rectangle 3"/>
            <p:cNvSpPr>
              <a:spLocks/>
            </p:cNvSpPr>
            <p:nvPr/>
          </p:nvSpPr>
          <p:spPr bwMode="auto">
            <a:xfrm>
              <a:off x="174974" y="0"/>
              <a:ext cx="483279" cy="29148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2860" rIns="22860">
              <a:spAutoFit/>
            </a:bodyPr>
            <a:lstStyle>
              <a:lvl1pPr>
                <a:defRPr sz="5000">
                  <a:solidFill>
                    <a:srgbClr val="000000"/>
                  </a:solidFill>
                  <a:latin typeface="Helvetica Light" charset="0"/>
                  <a:ea typeface="Helvetica Light" charset="0"/>
                  <a:cs typeface="Helvetica Light" charset="0"/>
                  <a:sym typeface="Helvetica Light" charset="0"/>
                </a:defRPr>
              </a:lvl1pPr>
              <a:lvl2pPr>
                <a:defRPr sz="5000">
                  <a:solidFill>
                    <a:srgbClr val="000000"/>
                  </a:solidFill>
                  <a:latin typeface="Helvetica Light" charset="0"/>
                  <a:ea typeface="Helvetica Light" charset="0"/>
                  <a:cs typeface="Helvetica Light" charset="0"/>
                  <a:sym typeface="Helvetica Light" charset="0"/>
                </a:defRPr>
              </a:lvl2pPr>
              <a:lvl3pPr>
                <a:defRPr sz="5000">
                  <a:solidFill>
                    <a:srgbClr val="000000"/>
                  </a:solidFill>
                  <a:latin typeface="Helvetica Light" charset="0"/>
                  <a:ea typeface="Helvetica Light" charset="0"/>
                  <a:cs typeface="Helvetica Light" charset="0"/>
                  <a:sym typeface="Helvetica Light" charset="0"/>
                </a:defRPr>
              </a:lvl3pPr>
              <a:lvl4pPr>
                <a:defRPr sz="5000">
                  <a:solidFill>
                    <a:srgbClr val="000000"/>
                  </a:solidFill>
                  <a:latin typeface="Helvetica Light" charset="0"/>
                  <a:ea typeface="Helvetica Light" charset="0"/>
                  <a:cs typeface="Helvetica Light" charset="0"/>
                  <a:sym typeface="Helvetica Light" charset="0"/>
                </a:defRPr>
              </a:lvl4pPr>
              <a:lvl5pPr>
                <a:defRPr sz="5000">
                  <a:solidFill>
                    <a:srgbClr val="000000"/>
                  </a:solidFill>
                  <a:latin typeface="Helvetica Light" charset="0"/>
                  <a:ea typeface="Helvetica Light" charset="0"/>
                  <a:cs typeface="Helvetica Light" charset="0"/>
                  <a:sym typeface="Helvetica Light" charset="0"/>
                </a:defRPr>
              </a:lvl5pPr>
              <a:lvl6pPr marL="457200" indent="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defTabSz="457200"/>
              <a:r>
                <a:rPr lang="it-IT" altLang="it-IT" sz="350">
                  <a:latin typeface="Calibri" charset="0"/>
                  <a:ea typeface="Calibri" charset="0"/>
                  <a:cs typeface="Calibri" charset="0"/>
                  <a:sym typeface="Calibri" charset="0"/>
                </a:rPr>
                <a:t>Elia Zorzan</a:t>
              </a:r>
            </a:p>
          </p:txBody>
        </p:sp>
        <p:pic>
          <p:nvPicPr>
            <p:cNvPr id="20484" name="Picture 4" descr="pasted-image.tif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3754"/>
              <a:ext cx="178232" cy="1782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Tree>
    <p:extLst>
      <p:ext uri="{BB962C8B-B14F-4D97-AF65-F5344CB8AC3E}">
        <p14:creationId xmlns:p14="http://schemas.microsoft.com/office/powerpoint/2010/main" val="2040752144"/>
      </p:ext>
    </p:extLst>
  </p:cSld>
  <p:clrMapOvr>
    <a:masterClrMapping/>
  </p:clrMapOvr>
  <p:transition spd="med"/>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5" name="Picture 1" descr="PC Area.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486650" y="242888"/>
            <a:ext cx="4320382" cy="304720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21506" name="Rectangle 2"/>
          <p:cNvSpPr>
            <a:spLocks/>
          </p:cNvSpPr>
          <p:nvPr/>
        </p:nvSpPr>
        <p:spPr bwMode="auto">
          <a:xfrm>
            <a:off x="335757" y="152400"/>
            <a:ext cx="6840538" cy="378565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rIns="22860">
            <a:spAutoFit/>
          </a:bodyPr>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r>
              <a:rPr lang="it-IT" altLang="it-IT" sz="2400" dirty="0"/>
              <a:t>4vs4 (Attack)</a:t>
            </a:r>
          </a:p>
          <a:p>
            <a:pPr algn="l"/>
            <a:r>
              <a:rPr lang="it-IT" altLang="it-IT" sz="2400" dirty="0" err="1"/>
              <a:t>Description</a:t>
            </a:r>
            <a:endParaRPr lang="it-IT" altLang="it-IT" sz="2400" dirty="0"/>
          </a:p>
          <a:p>
            <a:pPr algn="l"/>
            <a:r>
              <a:rPr lang="it-IT" altLang="it-IT" sz="2400" dirty="0"/>
              <a:t>Play 4vs4, </a:t>
            </a:r>
            <a:r>
              <a:rPr lang="it-IT" altLang="it-IT" sz="2400" dirty="0" err="1"/>
              <a:t>yellow</a:t>
            </a:r>
            <a:r>
              <a:rPr lang="it-IT" altLang="it-IT" sz="2400" dirty="0"/>
              <a:t> player </a:t>
            </a:r>
            <a:r>
              <a:rPr lang="it-IT" altLang="it-IT" sz="2400" dirty="0" err="1"/>
              <a:t>starts</a:t>
            </a:r>
            <a:r>
              <a:rPr lang="it-IT" altLang="it-IT" sz="2400" dirty="0"/>
              <a:t> the game </a:t>
            </a:r>
            <a:r>
              <a:rPr lang="it-IT" altLang="it-IT" sz="2400" dirty="0" err="1"/>
              <a:t>driving</a:t>
            </a:r>
            <a:r>
              <a:rPr lang="it-IT" altLang="it-IT" sz="2400" dirty="0"/>
              <a:t> the </a:t>
            </a:r>
            <a:r>
              <a:rPr lang="it-IT" altLang="it-IT" sz="2400" dirty="0" err="1"/>
              <a:t>ball</a:t>
            </a:r>
            <a:r>
              <a:rPr lang="it-IT" altLang="it-IT" sz="2400" dirty="0"/>
              <a:t>. Yellow </a:t>
            </a:r>
            <a:r>
              <a:rPr lang="it-IT" altLang="it-IT" sz="2400" dirty="0" err="1"/>
              <a:t>players</a:t>
            </a:r>
            <a:r>
              <a:rPr lang="it-IT" altLang="it-IT" sz="2400" dirty="0"/>
              <a:t> </a:t>
            </a:r>
            <a:r>
              <a:rPr lang="it-IT" altLang="it-IT" sz="2400" dirty="0" err="1"/>
              <a:t>try</a:t>
            </a:r>
            <a:r>
              <a:rPr lang="it-IT" altLang="it-IT" sz="2400" dirty="0"/>
              <a:t> to score or take a PC.</a:t>
            </a:r>
          </a:p>
          <a:p>
            <a:pPr algn="l"/>
            <a:endParaRPr lang="it-IT" altLang="it-IT" sz="2400" dirty="0"/>
          </a:p>
          <a:p>
            <a:pPr algn="l"/>
            <a:r>
              <a:rPr lang="it-IT" altLang="it-IT" sz="2400" dirty="0"/>
              <a:t>Development:</a:t>
            </a:r>
          </a:p>
          <a:p>
            <a:pPr algn="l">
              <a:buSzPct val="100000"/>
              <a:buFontTx/>
              <a:buChar char="-"/>
            </a:pPr>
            <a:r>
              <a:rPr lang="it-IT" altLang="it-IT" sz="2400" dirty="0"/>
              <a:t>Start with a reception</a:t>
            </a:r>
          </a:p>
          <a:p>
            <a:pPr algn="l">
              <a:buSzPct val="100000"/>
              <a:buFontTx/>
              <a:buChar char="-"/>
            </a:pPr>
            <a:r>
              <a:rPr lang="it-IT" altLang="it-IT" sz="2400" dirty="0"/>
              <a:t>Ball from </a:t>
            </a:r>
            <a:r>
              <a:rPr lang="it-IT" altLang="it-IT" sz="2400" dirty="0" err="1"/>
              <a:t>defenders</a:t>
            </a:r>
            <a:endParaRPr lang="it-IT" altLang="it-IT" sz="2400" dirty="0"/>
          </a:p>
          <a:p>
            <a:pPr algn="l">
              <a:buSzPct val="100000"/>
              <a:buFontTx/>
              <a:buChar char="-"/>
            </a:pPr>
            <a:r>
              <a:rPr lang="it-IT" altLang="it-IT" sz="2400" dirty="0"/>
              <a:t>5vs4</a:t>
            </a:r>
          </a:p>
          <a:p>
            <a:pPr algn="l">
              <a:buSzPct val="100000"/>
              <a:buFontTx/>
              <a:buChar char="-"/>
            </a:pPr>
            <a:r>
              <a:rPr lang="it-IT" altLang="it-IT" sz="2400" dirty="0"/>
              <a:t>6vs4 (</a:t>
            </a:r>
            <a:r>
              <a:rPr lang="it-IT" altLang="it-IT" sz="2400" dirty="0" err="1"/>
              <a:t>only</a:t>
            </a:r>
            <a:r>
              <a:rPr lang="it-IT" altLang="it-IT" sz="2400" dirty="0"/>
              <a:t> 4 in the 23)</a:t>
            </a:r>
          </a:p>
        </p:txBody>
      </p:sp>
      <p:sp>
        <p:nvSpPr>
          <p:cNvPr id="21507" name="Oval 3"/>
          <p:cNvSpPr>
            <a:spLocks/>
          </p:cNvSpPr>
          <p:nvPr/>
        </p:nvSpPr>
        <p:spPr bwMode="auto">
          <a:xfrm>
            <a:off x="10668794" y="1520825"/>
            <a:ext cx="138906" cy="138907"/>
          </a:xfrm>
          <a:prstGeom prst="ellipse">
            <a:avLst/>
          </a:prstGeom>
          <a:solidFill>
            <a:srgbClr val="0000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21508" name="Oval 4"/>
          <p:cNvSpPr>
            <a:spLocks/>
          </p:cNvSpPr>
          <p:nvPr/>
        </p:nvSpPr>
        <p:spPr bwMode="auto">
          <a:xfrm>
            <a:off x="9551988" y="2781300"/>
            <a:ext cx="72232" cy="71438"/>
          </a:xfrm>
          <a:prstGeom prst="ellipse">
            <a:avLst/>
          </a:prstGeom>
          <a:solidFill>
            <a:srgbClr val="FFFF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21509" name="Oval 5"/>
          <p:cNvSpPr>
            <a:spLocks/>
          </p:cNvSpPr>
          <p:nvPr/>
        </p:nvSpPr>
        <p:spPr bwMode="auto">
          <a:xfrm>
            <a:off x="9588500" y="1016794"/>
            <a:ext cx="184944" cy="180181"/>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21510" name="Oval 6"/>
          <p:cNvSpPr>
            <a:spLocks/>
          </p:cNvSpPr>
          <p:nvPr/>
        </p:nvSpPr>
        <p:spPr bwMode="auto">
          <a:xfrm>
            <a:off x="9372600" y="2889250"/>
            <a:ext cx="184944" cy="179388"/>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21511" name="Oval 7"/>
          <p:cNvSpPr>
            <a:spLocks/>
          </p:cNvSpPr>
          <p:nvPr/>
        </p:nvSpPr>
        <p:spPr bwMode="auto">
          <a:xfrm>
            <a:off x="10920413" y="1448594"/>
            <a:ext cx="184944" cy="180181"/>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21512" name="Oval 8"/>
          <p:cNvSpPr>
            <a:spLocks/>
          </p:cNvSpPr>
          <p:nvPr/>
        </p:nvSpPr>
        <p:spPr bwMode="auto">
          <a:xfrm>
            <a:off x="9480550" y="944563"/>
            <a:ext cx="138907" cy="138907"/>
          </a:xfrm>
          <a:prstGeom prst="ellipse">
            <a:avLst/>
          </a:prstGeom>
          <a:solidFill>
            <a:srgbClr val="0000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21513" name="AutoShape 9"/>
          <p:cNvSpPr>
            <a:spLocks/>
          </p:cNvSpPr>
          <p:nvPr/>
        </p:nvSpPr>
        <p:spPr bwMode="auto">
          <a:xfrm>
            <a:off x="9588500" y="2852738"/>
            <a:ext cx="168275" cy="144463"/>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21514" name="Oval 10"/>
          <p:cNvSpPr>
            <a:spLocks/>
          </p:cNvSpPr>
          <p:nvPr/>
        </p:nvSpPr>
        <p:spPr bwMode="auto">
          <a:xfrm>
            <a:off x="8147844" y="1593057"/>
            <a:ext cx="140494" cy="138906"/>
          </a:xfrm>
          <a:prstGeom prst="ellipse">
            <a:avLst/>
          </a:prstGeom>
          <a:solidFill>
            <a:srgbClr val="0000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21515" name="Oval 11"/>
          <p:cNvSpPr>
            <a:spLocks/>
          </p:cNvSpPr>
          <p:nvPr/>
        </p:nvSpPr>
        <p:spPr bwMode="auto">
          <a:xfrm>
            <a:off x="9516269" y="1448594"/>
            <a:ext cx="138906" cy="138906"/>
          </a:xfrm>
          <a:prstGeom prst="ellipse">
            <a:avLst/>
          </a:prstGeom>
          <a:solidFill>
            <a:srgbClr val="0000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21516" name="Oval 12"/>
          <p:cNvSpPr>
            <a:spLocks/>
          </p:cNvSpPr>
          <p:nvPr/>
        </p:nvSpPr>
        <p:spPr bwMode="auto">
          <a:xfrm>
            <a:off x="8292307" y="1304925"/>
            <a:ext cx="184944" cy="180182"/>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grpSp>
        <p:nvGrpSpPr>
          <p:cNvPr id="21517" name="Group 13"/>
          <p:cNvGrpSpPr>
            <a:grpSpLocks/>
          </p:cNvGrpSpPr>
          <p:nvPr/>
        </p:nvGrpSpPr>
        <p:grpSpPr bwMode="auto">
          <a:xfrm>
            <a:off x="392113" y="6448426"/>
            <a:ext cx="329254" cy="146194"/>
            <a:chOff x="0" y="0"/>
            <a:chExt cx="658253" cy="291489"/>
          </a:xfrm>
        </p:grpSpPr>
        <p:sp>
          <p:nvSpPr>
            <p:cNvPr id="21518" name="Rectangle 14"/>
            <p:cNvSpPr>
              <a:spLocks/>
            </p:cNvSpPr>
            <p:nvPr/>
          </p:nvSpPr>
          <p:spPr bwMode="auto">
            <a:xfrm>
              <a:off x="174974" y="0"/>
              <a:ext cx="483279" cy="29148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2860" rIns="22860">
              <a:spAutoFit/>
            </a:bodyPr>
            <a:lstStyle>
              <a:lvl1pPr>
                <a:defRPr sz="5000">
                  <a:solidFill>
                    <a:srgbClr val="000000"/>
                  </a:solidFill>
                  <a:latin typeface="Helvetica Light" charset="0"/>
                  <a:ea typeface="Helvetica Light" charset="0"/>
                  <a:cs typeface="Helvetica Light" charset="0"/>
                  <a:sym typeface="Helvetica Light" charset="0"/>
                </a:defRPr>
              </a:lvl1pPr>
              <a:lvl2pPr>
                <a:defRPr sz="5000">
                  <a:solidFill>
                    <a:srgbClr val="000000"/>
                  </a:solidFill>
                  <a:latin typeface="Helvetica Light" charset="0"/>
                  <a:ea typeface="Helvetica Light" charset="0"/>
                  <a:cs typeface="Helvetica Light" charset="0"/>
                  <a:sym typeface="Helvetica Light" charset="0"/>
                </a:defRPr>
              </a:lvl2pPr>
              <a:lvl3pPr>
                <a:defRPr sz="5000">
                  <a:solidFill>
                    <a:srgbClr val="000000"/>
                  </a:solidFill>
                  <a:latin typeface="Helvetica Light" charset="0"/>
                  <a:ea typeface="Helvetica Light" charset="0"/>
                  <a:cs typeface="Helvetica Light" charset="0"/>
                  <a:sym typeface="Helvetica Light" charset="0"/>
                </a:defRPr>
              </a:lvl3pPr>
              <a:lvl4pPr>
                <a:defRPr sz="5000">
                  <a:solidFill>
                    <a:srgbClr val="000000"/>
                  </a:solidFill>
                  <a:latin typeface="Helvetica Light" charset="0"/>
                  <a:ea typeface="Helvetica Light" charset="0"/>
                  <a:cs typeface="Helvetica Light" charset="0"/>
                  <a:sym typeface="Helvetica Light" charset="0"/>
                </a:defRPr>
              </a:lvl4pPr>
              <a:lvl5pPr>
                <a:defRPr sz="5000">
                  <a:solidFill>
                    <a:srgbClr val="000000"/>
                  </a:solidFill>
                  <a:latin typeface="Helvetica Light" charset="0"/>
                  <a:ea typeface="Helvetica Light" charset="0"/>
                  <a:cs typeface="Helvetica Light" charset="0"/>
                  <a:sym typeface="Helvetica Light" charset="0"/>
                </a:defRPr>
              </a:lvl5pPr>
              <a:lvl6pPr marL="457200" indent="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defTabSz="457200"/>
              <a:r>
                <a:rPr lang="it-IT" altLang="it-IT" sz="350">
                  <a:latin typeface="Calibri" charset="0"/>
                  <a:ea typeface="Calibri" charset="0"/>
                  <a:cs typeface="Calibri" charset="0"/>
                  <a:sym typeface="Calibri" charset="0"/>
                </a:rPr>
                <a:t>Elia Zorzan</a:t>
              </a:r>
            </a:p>
          </p:txBody>
        </p:sp>
        <p:pic>
          <p:nvPicPr>
            <p:cNvPr id="21519" name="Picture 15" descr="pasted-image.tif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3754"/>
              <a:ext cx="178232" cy="1782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Tree>
    <p:extLst>
      <p:ext uri="{BB962C8B-B14F-4D97-AF65-F5344CB8AC3E}">
        <p14:creationId xmlns:p14="http://schemas.microsoft.com/office/powerpoint/2010/main" val="1459957971"/>
      </p:ext>
    </p:extLst>
  </p:cSld>
  <p:clrMapOvr>
    <a:masterClrMapping/>
  </p:clrMapOvr>
  <p:transition spd="med">
    <p:dissolve/>
  </p:transition>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29" name="Picture 1" descr="PC Area.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486650" y="242888"/>
            <a:ext cx="4320382" cy="304720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22530" name="Rectangle 2"/>
          <p:cNvSpPr>
            <a:spLocks/>
          </p:cNvSpPr>
          <p:nvPr/>
        </p:nvSpPr>
        <p:spPr bwMode="auto">
          <a:xfrm>
            <a:off x="335757" y="152400"/>
            <a:ext cx="6840538" cy="489364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rIns="22860">
            <a:spAutoFit/>
          </a:bodyPr>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r>
              <a:rPr lang="it-IT" altLang="it-IT" sz="2400" dirty="0"/>
              <a:t>6vs4 (Defense)</a:t>
            </a:r>
          </a:p>
          <a:p>
            <a:pPr algn="l"/>
            <a:r>
              <a:rPr lang="it-IT" altLang="it-IT" sz="2400" dirty="0" err="1"/>
              <a:t>Description</a:t>
            </a:r>
            <a:endParaRPr lang="it-IT" altLang="it-IT" sz="2400" dirty="0"/>
          </a:p>
          <a:p>
            <a:pPr algn="l"/>
            <a:r>
              <a:rPr lang="it-IT" altLang="it-IT" sz="2400" dirty="0"/>
              <a:t>Play 6vs4, </a:t>
            </a:r>
            <a:r>
              <a:rPr lang="it-IT" altLang="it-IT" sz="2400" dirty="0" err="1"/>
              <a:t>yellow</a:t>
            </a:r>
            <a:r>
              <a:rPr lang="it-IT" altLang="it-IT" sz="2400" dirty="0"/>
              <a:t> player </a:t>
            </a:r>
            <a:r>
              <a:rPr lang="it-IT" altLang="it-IT" sz="2400" dirty="0" err="1"/>
              <a:t>starts</a:t>
            </a:r>
            <a:r>
              <a:rPr lang="it-IT" altLang="it-IT" sz="2400" dirty="0"/>
              <a:t> the game </a:t>
            </a:r>
            <a:r>
              <a:rPr lang="it-IT" altLang="it-IT" sz="2400" dirty="0" err="1"/>
              <a:t>driving</a:t>
            </a:r>
            <a:r>
              <a:rPr lang="it-IT" altLang="it-IT" sz="2400" dirty="0"/>
              <a:t> the </a:t>
            </a:r>
            <a:r>
              <a:rPr lang="it-IT" altLang="it-IT" sz="2400" dirty="0" err="1"/>
              <a:t>ball</a:t>
            </a:r>
            <a:r>
              <a:rPr lang="it-IT" altLang="it-IT" sz="2400" dirty="0"/>
              <a:t>. 1 </a:t>
            </a:r>
            <a:r>
              <a:rPr lang="it-IT" altLang="it-IT" sz="2400" dirty="0" err="1"/>
              <a:t>point</a:t>
            </a:r>
            <a:r>
              <a:rPr lang="it-IT" altLang="it-IT" sz="2400" dirty="0"/>
              <a:t> </a:t>
            </a:r>
            <a:r>
              <a:rPr lang="it-IT" altLang="it-IT" sz="2400" dirty="0" err="1"/>
              <a:t>when</a:t>
            </a:r>
            <a:r>
              <a:rPr lang="it-IT" altLang="it-IT" sz="2400" dirty="0"/>
              <a:t> </a:t>
            </a:r>
            <a:r>
              <a:rPr lang="it-IT" altLang="it-IT" sz="2400" dirty="0" err="1"/>
              <a:t>defenders</a:t>
            </a:r>
            <a:r>
              <a:rPr lang="it-IT" altLang="it-IT" sz="2400" dirty="0"/>
              <a:t> take </a:t>
            </a:r>
            <a:r>
              <a:rPr lang="it-IT" altLang="it-IT" sz="2400" dirty="0" err="1"/>
              <a:t>possession</a:t>
            </a:r>
            <a:r>
              <a:rPr lang="it-IT" altLang="it-IT" sz="2400" dirty="0"/>
              <a:t>, 1 </a:t>
            </a:r>
            <a:r>
              <a:rPr lang="it-IT" altLang="it-IT" sz="2400" dirty="0" err="1"/>
              <a:t>point</a:t>
            </a:r>
            <a:r>
              <a:rPr lang="it-IT" altLang="it-IT" sz="2400" dirty="0"/>
              <a:t> </a:t>
            </a:r>
            <a:r>
              <a:rPr lang="it-IT" altLang="it-IT" sz="2400" dirty="0" err="1"/>
              <a:t>if</a:t>
            </a:r>
            <a:r>
              <a:rPr lang="it-IT" altLang="it-IT" sz="2400" dirty="0"/>
              <a:t> score to </a:t>
            </a:r>
            <a:r>
              <a:rPr lang="it-IT" altLang="it-IT" sz="2400" dirty="0" err="1"/>
              <a:t>lateral</a:t>
            </a:r>
            <a:r>
              <a:rPr lang="it-IT" altLang="it-IT" sz="2400" dirty="0"/>
              <a:t> goal, 3 </a:t>
            </a:r>
            <a:r>
              <a:rPr lang="it-IT" altLang="it-IT" sz="2400" dirty="0" err="1"/>
              <a:t>points</a:t>
            </a:r>
            <a:r>
              <a:rPr lang="it-IT" altLang="it-IT" sz="2400" dirty="0"/>
              <a:t> </a:t>
            </a:r>
            <a:r>
              <a:rPr lang="it-IT" altLang="it-IT" sz="2400" dirty="0" err="1"/>
              <a:t>if</a:t>
            </a:r>
            <a:r>
              <a:rPr lang="it-IT" altLang="it-IT" sz="2400" dirty="0"/>
              <a:t> drive </a:t>
            </a:r>
            <a:r>
              <a:rPr lang="it-IT" altLang="it-IT" sz="2400" dirty="0" err="1"/>
              <a:t>ball</a:t>
            </a:r>
            <a:r>
              <a:rPr lang="it-IT" altLang="it-IT" sz="2400" dirty="0"/>
              <a:t> </a:t>
            </a:r>
            <a:r>
              <a:rPr lang="it-IT" altLang="it-IT" sz="2400" dirty="0" err="1"/>
              <a:t>through</a:t>
            </a:r>
            <a:r>
              <a:rPr lang="it-IT" altLang="it-IT" sz="2400" dirty="0"/>
              <a:t> </a:t>
            </a:r>
            <a:r>
              <a:rPr lang="it-IT" altLang="it-IT" sz="2400" dirty="0" err="1"/>
              <a:t>numeric</a:t>
            </a:r>
            <a:r>
              <a:rPr lang="it-IT" altLang="it-IT" sz="2400" dirty="0"/>
              <a:t> goal.</a:t>
            </a:r>
          </a:p>
          <a:p>
            <a:pPr algn="l"/>
            <a:endParaRPr lang="it-IT" altLang="it-IT" sz="2400" dirty="0"/>
          </a:p>
          <a:p>
            <a:pPr algn="l"/>
            <a:r>
              <a:rPr lang="it-IT" altLang="it-IT" sz="2400" dirty="0"/>
              <a:t>Development:</a:t>
            </a:r>
          </a:p>
          <a:p>
            <a:pPr algn="l">
              <a:buSzPct val="100000"/>
              <a:buFontTx/>
              <a:buChar char="-"/>
            </a:pPr>
            <a:r>
              <a:rPr lang="it-IT" altLang="it-IT" sz="2400" dirty="0"/>
              <a:t>6vs5</a:t>
            </a:r>
          </a:p>
          <a:p>
            <a:pPr algn="l">
              <a:buSzPct val="100000"/>
              <a:buFontTx/>
              <a:buChar char="-"/>
            </a:pPr>
            <a:r>
              <a:rPr lang="it-IT" altLang="it-IT" sz="2400" dirty="0"/>
              <a:t>6vs6</a:t>
            </a:r>
          </a:p>
          <a:p>
            <a:pPr algn="l">
              <a:buSzPct val="100000"/>
              <a:buFontTx/>
              <a:buChar char="-"/>
            </a:pPr>
            <a:r>
              <a:rPr lang="it-IT" altLang="it-IT" sz="2400" dirty="0"/>
              <a:t>Start from </a:t>
            </a:r>
            <a:r>
              <a:rPr lang="it-IT" altLang="it-IT" sz="2400" dirty="0" err="1"/>
              <a:t>defender</a:t>
            </a:r>
            <a:r>
              <a:rPr lang="it-IT" altLang="it-IT" sz="2400" dirty="0"/>
              <a:t> hit (in </a:t>
            </a:r>
            <a:r>
              <a:rPr lang="it-IT" altLang="it-IT" sz="2400" dirty="0" err="1"/>
              <a:t>condition</a:t>
            </a:r>
            <a:r>
              <a:rPr lang="it-IT" altLang="it-IT" sz="2400" dirty="0"/>
              <a:t> to </a:t>
            </a:r>
            <a:r>
              <a:rPr lang="it-IT" altLang="it-IT" sz="2400" dirty="0" err="1"/>
              <a:t>clean</a:t>
            </a:r>
            <a:r>
              <a:rPr lang="it-IT" altLang="it-IT" sz="2400" dirty="0"/>
              <a:t> under pressure)</a:t>
            </a:r>
          </a:p>
          <a:p>
            <a:pPr algn="l">
              <a:buSzPct val="100000"/>
              <a:buFontTx/>
              <a:buChar char="-"/>
            </a:pPr>
            <a:r>
              <a:rPr lang="it-IT" altLang="it-IT" sz="2400" dirty="0"/>
              <a:t>With </a:t>
            </a:r>
            <a:r>
              <a:rPr lang="it-IT" altLang="it-IT" sz="2400" dirty="0" err="1"/>
              <a:t>only</a:t>
            </a:r>
            <a:r>
              <a:rPr lang="it-IT" altLang="it-IT" sz="2400" dirty="0"/>
              <a:t> </a:t>
            </a:r>
            <a:r>
              <a:rPr lang="it-IT" altLang="it-IT" sz="2400" dirty="0" err="1"/>
              <a:t>lateral</a:t>
            </a:r>
            <a:r>
              <a:rPr lang="it-IT" altLang="it-IT" sz="2400" dirty="0"/>
              <a:t> goal</a:t>
            </a:r>
          </a:p>
        </p:txBody>
      </p:sp>
      <p:sp>
        <p:nvSpPr>
          <p:cNvPr id="22531" name="Oval 3"/>
          <p:cNvSpPr>
            <a:spLocks/>
          </p:cNvSpPr>
          <p:nvPr/>
        </p:nvSpPr>
        <p:spPr bwMode="auto">
          <a:xfrm>
            <a:off x="10668794" y="1520825"/>
            <a:ext cx="138906" cy="138907"/>
          </a:xfrm>
          <a:prstGeom prst="ellipse">
            <a:avLst/>
          </a:prstGeom>
          <a:solidFill>
            <a:srgbClr val="0000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22532" name="Oval 4"/>
          <p:cNvSpPr>
            <a:spLocks/>
          </p:cNvSpPr>
          <p:nvPr/>
        </p:nvSpPr>
        <p:spPr bwMode="auto">
          <a:xfrm>
            <a:off x="9228138" y="2817019"/>
            <a:ext cx="72232" cy="72231"/>
          </a:xfrm>
          <a:prstGeom prst="ellipse">
            <a:avLst/>
          </a:prstGeom>
          <a:solidFill>
            <a:srgbClr val="FFFF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22533" name="Oval 5"/>
          <p:cNvSpPr>
            <a:spLocks/>
          </p:cNvSpPr>
          <p:nvPr/>
        </p:nvSpPr>
        <p:spPr bwMode="auto">
          <a:xfrm>
            <a:off x="9588500" y="1016794"/>
            <a:ext cx="184944" cy="180181"/>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22534" name="Oval 6"/>
          <p:cNvSpPr>
            <a:spLocks/>
          </p:cNvSpPr>
          <p:nvPr/>
        </p:nvSpPr>
        <p:spPr bwMode="auto">
          <a:xfrm>
            <a:off x="9012238" y="2852738"/>
            <a:ext cx="184944" cy="180182"/>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22535" name="Oval 7"/>
          <p:cNvSpPr>
            <a:spLocks/>
          </p:cNvSpPr>
          <p:nvPr/>
        </p:nvSpPr>
        <p:spPr bwMode="auto">
          <a:xfrm>
            <a:off x="10920413" y="1448594"/>
            <a:ext cx="184944" cy="180181"/>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22536" name="Oval 8"/>
          <p:cNvSpPr>
            <a:spLocks/>
          </p:cNvSpPr>
          <p:nvPr/>
        </p:nvSpPr>
        <p:spPr bwMode="auto">
          <a:xfrm>
            <a:off x="9480550" y="944563"/>
            <a:ext cx="138907" cy="138907"/>
          </a:xfrm>
          <a:prstGeom prst="ellipse">
            <a:avLst/>
          </a:prstGeom>
          <a:solidFill>
            <a:srgbClr val="0000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22537" name="AutoShape 9"/>
          <p:cNvSpPr>
            <a:spLocks/>
          </p:cNvSpPr>
          <p:nvPr/>
        </p:nvSpPr>
        <p:spPr bwMode="auto">
          <a:xfrm>
            <a:off x="9012238" y="3068638"/>
            <a:ext cx="168275" cy="144463"/>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22538" name="Oval 10"/>
          <p:cNvSpPr>
            <a:spLocks/>
          </p:cNvSpPr>
          <p:nvPr/>
        </p:nvSpPr>
        <p:spPr bwMode="auto">
          <a:xfrm>
            <a:off x="8147844" y="1593057"/>
            <a:ext cx="140494" cy="138906"/>
          </a:xfrm>
          <a:prstGeom prst="ellipse">
            <a:avLst/>
          </a:prstGeom>
          <a:solidFill>
            <a:srgbClr val="0000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22539" name="Oval 11"/>
          <p:cNvSpPr>
            <a:spLocks/>
          </p:cNvSpPr>
          <p:nvPr/>
        </p:nvSpPr>
        <p:spPr bwMode="auto">
          <a:xfrm>
            <a:off x="9516269" y="1448594"/>
            <a:ext cx="138906" cy="138906"/>
          </a:xfrm>
          <a:prstGeom prst="ellipse">
            <a:avLst/>
          </a:prstGeom>
          <a:solidFill>
            <a:srgbClr val="0000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22540" name="Oval 12"/>
          <p:cNvSpPr>
            <a:spLocks/>
          </p:cNvSpPr>
          <p:nvPr/>
        </p:nvSpPr>
        <p:spPr bwMode="auto">
          <a:xfrm>
            <a:off x="8292307" y="1304925"/>
            <a:ext cx="184944" cy="180182"/>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22541" name="AutoShape 13"/>
          <p:cNvSpPr>
            <a:spLocks/>
          </p:cNvSpPr>
          <p:nvPr/>
        </p:nvSpPr>
        <p:spPr bwMode="auto">
          <a:xfrm>
            <a:off x="10164763" y="3068638"/>
            <a:ext cx="167482" cy="144463"/>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22542" name="Oval 14"/>
          <p:cNvSpPr>
            <a:spLocks/>
          </p:cNvSpPr>
          <p:nvPr/>
        </p:nvSpPr>
        <p:spPr bwMode="auto">
          <a:xfrm>
            <a:off x="9948069" y="2744788"/>
            <a:ext cx="184944" cy="180182"/>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22543" name="Oval 15"/>
          <p:cNvSpPr>
            <a:spLocks/>
          </p:cNvSpPr>
          <p:nvPr/>
        </p:nvSpPr>
        <p:spPr bwMode="auto">
          <a:xfrm>
            <a:off x="9516269" y="1808957"/>
            <a:ext cx="184944" cy="180181"/>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22544" name="AutoShape 16"/>
          <p:cNvSpPr>
            <a:spLocks/>
          </p:cNvSpPr>
          <p:nvPr/>
        </p:nvSpPr>
        <p:spPr bwMode="auto">
          <a:xfrm>
            <a:off x="7643813" y="1989138"/>
            <a:ext cx="168275" cy="143669"/>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22545" name="AutoShape 17"/>
          <p:cNvSpPr>
            <a:spLocks/>
          </p:cNvSpPr>
          <p:nvPr/>
        </p:nvSpPr>
        <p:spPr bwMode="auto">
          <a:xfrm>
            <a:off x="7643813" y="1412875"/>
            <a:ext cx="168275" cy="143669"/>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22546" name="AutoShape 18"/>
          <p:cNvSpPr>
            <a:spLocks/>
          </p:cNvSpPr>
          <p:nvPr/>
        </p:nvSpPr>
        <p:spPr bwMode="auto">
          <a:xfrm>
            <a:off x="11532394" y="1989138"/>
            <a:ext cx="168275" cy="143669"/>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22547" name="AutoShape 19"/>
          <p:cNvSpPr>
            <a:spLocks/>
          </p:cNvSpPr>
          <p:nvPr/>
        </p:nvSpPr>
        <p:spPr bwMode="auto">
          <a:xfrm>
            <a:off x="11496675" y="1412875"/>
            <a:ext cx="168275" cy="143669"/>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22548" name="Rectangle 20"/>
          <p:cNvSpPr>
            <a:spLocks/>
          </p:cNvSpPr>
          <p:nvPr/>
        </p:nvSpPr>
        <p:spPr bwMode="auto">
          <a:xfrm>
            <a:off x="8256588" y="2960688"/>
            <a:ext cx="396082" cy="33855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rIns="22860">
            <a:spAutoFit/>
          </a:bodyPr>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r>
              <a:rPr lang="it-IT" altLang="it-IT" sz="1600"/>
              <a:t>1</a:t>
            </a:r>
          </a:p>
        </p:txBody>
      </p:sp>
      <p:sp>
        <p:nvSpPr>
          <p:cNvPr id="22549" name="Rectangle 21"/>
          <p:cNvSpPr>
            <a:spLocks/>
          </p:cNvSpPr>
          <p:nvPr/>
        </p:nvSpPr>
        <p:spPr bwMode="auto">
          <a:xfrm>
            <a:off x="9480550" y="2960688"/>
            <a:ext cx="396082" cy="33855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rIns="22860">
            <a:spAutoFit/>
          </a:bodyPr>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r>
              <a:rPr lang="it-IT" altLang="it-IT" sz="1600"/>
              <a:t>2</a:t>
            </a:r>
          </a:p>
        </p:txBody>
      </p:sp>
      <p:sp>
        <p:nvSpPr>
          <p:cNvPr id="22550" name="Rectangle 22"/>
          <p:cNvSpPr>
            <a:spLocks/>
          </p:cNvSpPr>
          <p:nvPr/>
        </p:nvSpPr>
        <p:spPr bwMode="auto">
          <a:xfrm>
            <a:off x="10776744" y="2997200"/>
            <a:ext cx="396081" cy="33855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rIns="22860">
            <a:spAutoFit/>
          </a:bodyPr>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r>
              <a:rPr lang="it-IT" altLang="it-IT" sz="1600"/>
              <a:t>3</a:t>
            </a:r>
          </a:p>
        </p:txBody>
      </p:sp>
      <p:grpSp>
        <p:nvGrpSpPr>
          <p:cNvPr id="22551" name="Group 23"/>
          <p:cNvGrpSpPr>
            <a:grpSpLocks/>
          </p:cNvGrpSpPr>
          <p:nvPr/>
        </p:nvGrpSpPr>
        <p:grpSpPr bwMode="auto">
          <a:xfrm>
            <a:off x="392113" y="6448426"/>
            <a:ext cx="329254" cy="146194"/>
            <a:chOff x="0" y="0"/>
            <a:chExt cx="658253" cy="291489"/>
          </a:xfrm>
        </p:grpSpPr>
        <p:sp>
          <p:nvSpPr>
            <p:cNvPr id="22552" name="Rectangle 24"/>
            <p:cNvSpPr>
              <a:spLocks/>
            </p:cNvSpPr>
            <p:nvPr/>
          </p:nvSpPr>
          <p:spPr bwMode="auto">
            <a:xfrm>
              <a:off x="174974" y="0"/>
              <a:ext cx="483279" cy="29148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2860" rIns="22860">
              <a:spAutoFit/>
            </a:bodyPr>
            <a:lstStyle>
              <a:lvl1pPr>
                <a:defRPr sz="5000">
                  <a:solidFill>
                    <a:srgbClr val="000000"/>
                  </a:solidFill>
                  <a:latin typeface="Helvetica Light" charset="0"/>
                  <a:ea typeface="Helvetica Light" charset="0"/>
                  <a:cs typeface="Helvetica Light" charset="0"/>
                  <a:sym typeface="Helvetica Light" charset="0"/>
                </a:defRPr>
              </a:lvl1pPr>
              <a:lvl2pPr>
                <a:defRPr sz="5000">
                  <a:solidFill>
                    <a:srgbClr val="000000"/>
                  </a:solidFill>
                  <a:latin typeface="Helvetica Light" charset="0"/>
                  <a:ea typeface="Helvetica Light" charset="0"/>
                  <a:cs typeface="Helvetica Light" charset="0"/>
                  <a:sym typeface="Helvetica Light" charset="0"/>
                </a:defRPr>
              </a:lvl2pPr>
              <a:lvl3pPr>
                <a:defRPr sz="5000">
                  <a:solidFill>
                    <a:srgbClr val="000000"/>
                  </a:solidFill>
                  <a:latin typeface="Helvetica Light" charset="0"/>
                  <a:ea typeface="Helvetica Light" charset="0"/>
                  <a:cs typeface="Helvetica Light" charset="0"/>
                  <a:sym typeface="Helvetica Light" charset="0"/>
                </a:defRPr>
              </a:lvl3pPr>
              <a:lvl4pPr>
                <a:defRPr sz="5000">
                  <a:solidFill>
                    <a:srgbClr val="000000"/>
                  </a:solidFill>
                  <a:latin typeface="Helvetica Light" charset="0"/>
                  <a:ea typeface="Helvetica Light" charset="0"/>
                  <a:cs typeface="Helvetica Light" charset="0"/>
                  <a:sym typeface="Helvetica Light" charset="0"/>
                </a:defRPr>
              </a:lvl4pPr>
              <a:lvl5pPr>
                <a:defRPr sz="5000">
                  <a:solidFill>
                    <a:srgbClr val="000000"/>
                  </a:solidFill>
                  <a:latin typeface="Helvetica Light" charset="0"/>
                  <a:ea typeface="Helvetica Light" charset="0"/>
                  <a:cs typeface="Helvetica Light" charset="0"/>
                  <a:sym typeface="Helvetica Light" charset="0"/>
                </a:defRPr>
              </a:lvl5pPr>
              <a:lvl6pPr marL="457200" indent="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defTabSz="457200"/>
              <a:r>
                <a:rPr lang="it-IT" altLang="it-IT" sz="350">
                  <a:latin typeface="Calibri" charset="0"/>
                  <a:ea typeface="Calibri" charset="0"/>
                  <a:cs typeface="Calibri" charset="0"/>
                  <a:sym typeface="Calibri" charset="0"/>
                </a:rPr>
                <a:t>Elia Zorzan</a:t>
              </a:r>
            </a:p>
          </p:txBody>
        </p:sp>
        <p:pic>
          <p:nvPicPr>
            <p:cNvPr id="22553" name="Picture 25" descr="pasted-image.tif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3754"/>
              <a:ext cx="178232" cy="1782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Tree>
    <p:extLst>
      <p:ext uri="{BB962C8B-B14F-4D97-AF65-F5344CB8AC3E}">
        <p14:creationId xmlns:p14="http://schemas.microsoft.com/office/powerpoint/2010/main" val="365467975"/>
      </p:ext>
    </p:extLst>
  </p:cSld>
  <p:clrMapOvr>
    <a:masterClrMapping/>
  </p:clrMapOvr>
  <p:transition spd="med">
    <p:dissolve/>
  </p:transition>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3" name="Picture 1" descr="FHP.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398544" y="254000"/>
            <a:ext cx="4488656" cy="634920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23554" name="Rectangle 2"/>
          <p:cNvSpPr>
            <a:spLocks/>
          </p:cNvSpPr>
          <p:nvPr/>
        </p:nvSpPr>
        <p:spPr bwMode="auto">
          <a:xfrm>
            <a:off x="335757" y="152400"/>
            <a:ext cx="6840538" cy="30469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rIns="22860">
            <a:spAutoFit/>
          </a:bodyPr>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r>
              <a:rPr lang="it-IT" altLang="it-IT" sz="2400" dirty="0"/>
              <a:t>4vs4 (</a:t>
            </a:r>
            <a:r>
              <a:rPr lang="it-IT" altLang="it-IT" sz="2400" dirty="0" err="1"/>
              <a:t>Midfielder</a:t>
            </a:r>
            <a:r>
              <a:rPr lang="it-IT" altLang="it-IT" sz="2400" dirty="0"/>
              <a:t>)</a:t>
            </a:r>
          </a:p>
          <a:p>
            <a:pPr algn="l"/>
            <a:r>
              <a:rPr lang="it-IT" altLang="it-IT" sz="2400" dirty="0" err="1"/>
              <a:t>Description</a:t>
            </a:r>
            <a:endParaRPr lang="it-IT" altLang="it-IT" sz="2400" dirty="0"/>
          </a:p>
          <a:p>
            <a:pPr algn="l"/>
            <a:r>
              <a:rPr lang="it-IT" altLang="it-IT" sz="2400" dirty="0"/>
              <a:t>Play 4vs4. Score with a pass </a:t>
            </a:r>
            <a:r>
              <a:rPr lang="it-IT" altLang="it-IT" sz="2400" dirty="0" err="1"/>
              <a:t>across</a:t>
            </a:r>
            <a:r>
              <a:rPr lang="it-IT" altLang="it-IT" sz="2400" dirty="0"/>
              <a:t> goal or </a:t>
            </a:r>
            <a:r>
              <a:rPr lang="it-IT" altLang="it-IT" sz="2400" dirty="0" err="1"/>
              <a:t>driving</a:t>
            </a:r>
            <a:r>
              <a:rPr lang="it-IT" altLang="it-IT" sz="2400" dirty="0"/>
              <a:t> a </a:t>
            </a:r>
            <a:r>
              <a:rPr lang="it-IT" altLang="it-IT" sz="2400" dirty="0" err="1"/>
              <a:t>ball</a:t>
            </a:r>
            <a:r>
              <a:rPr lang="it-IT" altLang="it-IT" sz="2400" dirty="0"/>
              <a:t>. 2 </a:t>
            </a:r>
            <a:r>
              <a:rPr lang="it-IT" altLang="it-IT" sz="2400" dirty="0" err="1"/>
              <a:t>point</a:t>
            </a:r>
            <a:r>
              <a:rPr lang="it-IT" altLang="it-IT" sz="2400" dirty="0"/>
              <a:t> </a:t>
            </a:r>
            <a:r>
              <a:rPr lang="it-IT" altLang="it-IT" sz="2400" dirty="0" err="1"/>
              <a:t>if</a:t>
            </a:r>
            <a:r>
              <a:rPr lang="it-IT" altLang="it-IT" sz="2400" dirty="0"/>
              <a:t> score in middle goal (2) </a:t>
            </a:r>
          </a:p>
          <a:p>
            <a:pPr algn="l"/>
            <a:endParaRPr lang="it-IT" altLang="it-IT" sz="2400" dirty="0"/>
          </a:p>
          <a:p>
            <a:pPr algn="l"/>
            <a:r>
              <a:rPr lang="it-IT" altLang="it-IT" sz="2400" dirty="0"/>
              <a:t>Development:</a:t>
            </a:r>
          </a:p>
          <a:p>
            <a:pPr algn="l">
              <a:buSzPct val="100000"/>
              <a:buFontTx/>
              <a:buChar char="-"/>
            </a:pPr>
            <a:r>
              <a:rPr lang="it-IT" altLang="it-IT" sz="2400" dirty="0"/>
              <a:t>5vs5</a:t>
            </a:r>
          </a:p>
          <a:p>
            <a:pPr algn="l">
              <a:buSzPct val="100000"/>
              <a:buFontTx/>
              <a:buChar char="-"/>
            </a:pPr>
            <a:r>
              <a:rPr lang="it-IT" altLang="it-IT" sz="2400" dirty="0"/>
              <a:t>6vs6</a:t>
            </a:r>
          </a:p>
        </p:txBody>
      </p:sp>
      <p:sp>
        <p:nvSpPr>
          <p:cNvPr id="23555" name="AutoShape 3"/>
          <p:cNvSpPr>
            <a:spLocks/>
          </p:cNvSpPr>
          <p:nvPr/>
        </p:nvSpPr>
        <p:spPr bwMode="auto">
          <a:xfrm>
            <a:off x="8940007" y="2060575"/>
            <a:ext cx="168275" cy="144463"/>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23556" name="AutoShape 4"/>
          <p:cNvSpPr>
            <a:spLocks/>
          </p:cNvSpPr>
          <p:nvPr/>
        </p:nvSpPr>
        <p:spPr bwMode="auto">
          <a:xfrm>
            <a:off x="10344150" y="4617244"/>
            <a:ext cx="168275" cy="143669"/>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23557" name="AutoShape 5"/>
          <p:cNvSpPr>
            <a:spLocks/>
          </p:cNvSpPr>
          <p:nvPr/>
        </p:nvSpPr>
        <p:spPr bwMode="auto">
          <a:xfrm>
            <a:off x="8940007" y="4617244"/>
            <a:ext cx="168275" cy="143669"/>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23558" name="AutoShape 6"/>
          <p:cNvSpPr>
            <a:spLocks/>
          </p:cNvSpPr>
          <p:nvPr/>
        </p:nvSpPr>
        <p:spPr bwMode="auto">
          <a:xfrm>
            <a:off x="10344150" y="2060575"/>
            <a:ext cx="168275" cy="144463"/>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23559" name="Oval 7"/>
          <p:cNvSpPr>
            <a:spLocks/>
          </p:cNvSpPr>
          <p:nvPr/>
        </p:nvSpPr>
        <p:spPr bwMode="auto">
          <a:xfrm>
            <a:off x="8688388" y="3068638"/>
            <a:ext cx="184944" cy="180182"/>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23560" name="Oval 8"/>
          <p:cNvSpPr>
            <a:spLocks/>
          </p:cNvSpPr>
          <p:nvPr/>
        </p:nvSpPr>
        <p:spPr bwMode="auto">
          <a:xfrm>
            <a:off x="9228138" y="2493169"/>
            <a:ext cx="184944" cy="179388"/>
          </a:xfrm>
          <a:prstGeom prst="ellipse">
            <a:avLst/>
          </a:prstGeom>
          <a:solidFill>
            <a:srgbClr val="FF0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23561" name="Oval 9"/>
          <p:cNvSpPr>
            <a:spLocks/>
          </p:cNvSpPr>
          <p:nvPr/>
        </p:nvSpPr>
        <p:spPr bwMode="auto">
          <a:xfrm>
            <a:off x="10020300" y="3105150"/>
            <a:ext cx="184944" cy="180182"/>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23562" name="Oval 10"/>
          <p:cNvSpPr>
            <a:spLocks/>
          </p:cNvSpPr>
          <p:nvPr/>
        </p:nvSpPr>
        <p:spPr bwMode="auto">
          <a:xfrm>
            <a:off x="8147844" y="3321050"/>
            <a:ext cx="184944" cy="180182"/>
          </a:xfrm>
          <a:prstGeom prst="ellipse">
            <a:avLst/>
          </a:prstGeom>
          <a:solidFill>
            <a:srgbClr val="FF0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23563" name="Oval 11"/>
          <p:cNvSpPr>
            <a:spLocks/>
          </p:cNvSpPr>
          <p:nvPr/>
        </p:nvSpPr>
        <p:spPr bwMode="auto">
          <a:xfrm>
            <a:off x="9336088" y="2420938"/>
            <a:ext cx="184944" cy="180182"/>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23564" name="Oval 12"/>
          <p:cNvSpPr>
            <a:spLocks/>
          </p:cNvSpPr>
          <p:nvPr/>
        </p:nvSpPr>
        <p:spPr bwMode="auto">
          <a:xfrm>
            <a:off x="10776744" y="3068638"/>
            <a:ext cx="184944" cy="180182"/>
          </a:xfrm>
          <a:prstGeom prst="ellipse">
            <a:avLst/>
          </a:prstGeom>
          <a:solidFill>
            <a:srgbClr val="FF0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23565" name="Oval 13"/>
          <p:cNvSpPr>
            <a:spLocks/>
          </p:cNvSpPr>
          <p:nvPr/>
        </p:nvSpPr>
        <p:spPr bwMode="auto">
          <a:xfrm>
            <a:off x="9408319" y="3572669"/>
            <a:ext cx="184944" cy="180181"/>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23566" name="Oval 14"/>
          <p:cNvSpPr>
            <a:spLocks/>
          </p:cNvSpPr>
          <p:nvPr/>
        </p:nvSpPr>
        <p:spPr bwMode="auto">
          <a:xfrm>
            <a:off x="9516269" y="4148932"/>
            <a:ext cx="184944" cy="180181"/>
          </a:xfrm>
          <a:prstGeom prst="ellipse">
            <a:avLst/>
          </a:prstGeom>
          <a:solidFill>
            <a:srgbClr val="FF0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23567" name="Oval 15"/>
          <p:cNvSpPr>
            <a:spLocks/>
          </p:cNvSpPr>
          <p:nvPr/>
        </p:nvSpPr>
        <p:spPr bwMode="auto">
          <a:xfrm>
            <a:off x="9588500" y="4005263"/>
            <a:ext cx="72232" cy="71438"/>
          </a:xfrm>
          <a:prstGeom prst="ellipse">
            <a:avLst/>
          </a:prstGeom>
          <a:solidFill>
            <a:srgbClr val="FFFF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23568" name="Rectangle 16"/>
          <p:cNvSpPr>
            <a:spLocks/>
          </p:cNvSpPr>
          <p:nvPr/>
        </p:nvSpPr>
        <p:spPr bwMode="auto">
          <a:xfrm>
            <a:off x="8220075" y="1736725"/>
            <a:ext cx="396082" cy="33855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rIns="22860">
            <a:spAutoFit/>
          </a:bodyPr>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r>
              <a:rPr lang="it-IT" altLang="it-IT" sz="1600"/>
              <a:t>1</a:t>
            </a:r>
          </a:p>
        </p:txBody>
      </p:sp>
      <p:sp>
        <p:nvSpPr>
          <p:cNvPr id="23569" name="Rectangle 17"/>
          <p:cNvSpPr>
            <a:spLocks/>
          </p:cNvSpPr>
          <p:nvPr/>
        </p:nvSpPr>
        <p:spPr bwMode="auto">
          <a:xfrm>
            <a:off x="9444038" y="1736725"/>
            <a:ext cx="396082" cy="33855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rIns="22860">
            <a:spAutoFit/>
          </a:bodyPr>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r>
              <a:rPr lang="it-IT" altLang="it-IT" sz="1600"/>
              <a:t>2</a:t>
            </a:r>
          </a:p>
        </p:txBody>
      </p:sp>
      <p:sp>
        <p:nvSpPr>
          <p:cNvPr id="23570" name="Rectangle 18"/>
          <p:cNvSpPr>
            <a:spLocks/>
          </p:cNvSpPr>
          <p:nvPr/>
        </p:nvSpPr>
        <p:spPr bwMode="auto">
          <a:xfrm>
            <a:off x="10740232" y="1772444"/>
            <a:ext cx="396081" cy="33855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rIns="22860">
            <a:spAutoFit/>
          </a:bodyPr>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r>
              <a:rPr lang="it-IT" altLang="it-IT" sz="1600"/>
              <a:t>3</a:t>
            </a:r>
          </a:p>
        </p:txBody>
      </p:sp>
      <p:sp>
        <p:nvSpPr>
          <p:cNvPr id="23571" name="Rectangle 19"/>
          <p:cNvSpPr>
            <a:spLocks/>
          </p:cNvSpPr>
          <p:nvPr/>
        </p:nvSpPr>
        <p:spPr bwMode="auto">
          <a:xfrm>
            <a:off x="8220075" y="4797425"/>
            <a:ext cx="396082" cy="33855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rIns="22860">
            <a:spAutoFit/>
          </a:bodyPr>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r>
              <a:rPr lang="it-IT" altLang="it-IT" sz="1600"/>
              <a:t>1</a:t>
            </a:r>
          </a:p>
        </p:txBody>
      </p:sp>
      <p:sp>
        <p:nvSpPr>
          <p:cNvPr id="23572" name="Rectangle 20"/>
          <p:cNvSpPr>
            <a:spLocks/>
          </p:cNvSpPr>
          <p:nvPr/>
        </p:nvSpPr>
        <p:spPr bwMode="auto">
          <a:xfrm>
            <a:off x="9444038" y="4797425"/>
            <a:ext cx="396082" cy="33855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rIns="22860">
            <a:spAutoFit/>
          </a:bodyPr>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r>
              <a:rPr lang="it-IT" altLang="it-IT" sz="1600"/>
              <a:t>2</a:t>
            </a:r>
          </a:p>
        </p:txBody>
      </p:sp>
      <p:sp>
        <p:nvSpPr>
          <p:cNvPr id="23573" name="Rectangle 21"/>
          <p:cNvSpPr>
            <a:spLocks/>
          </p:cNvSpPr>
          <p:nvPr/>
        </p:nvSpPr>
        <p:spPr bwMode="auto">
          <a:xfrm>
            <a:off x="10740232" y="4833144"/>
            <a:ext cx="396081" cy="33855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rIns="22860">
            <a:spAutoFit/>
          </a:bodyPr>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r>
              <a:rPr lang="it-IT" altLang="it-IT" sz="1600"/>
              <a:t>3</a:t>
            </a:r>
          </a:p>
        </p:txBody>
      </p:sp>
      <p:grpSp>
        <p:nvGrpSpPr>
          <p:cNvPr id="23574" name="Group 22"/>
          <p:cNvGrpSpPr>
            <a:grpSpLocks/>
          </p:cNvGrpSpPr>
          <p:nvPr/>
        </p:nvGrpSpPr>
        <p:grpSpPr bwMode="auto">
          <a:xfrm>
            <a:off x="392113" y="6448426"/>
            <a:ext cx="329254" cy="146194"/>
            <a:chOff x="0" y="0"/>
            <a:chExt cx="658253" cy="291489"/>
          </a:xfrm>
        </p:grpSpPr>
        <p:sp>
          <p:nvSpPr>
            <p:cNvPr id="23575" name="Rectangle 23"/>
            <p:cNvSpPr>
              <a:spLocks/>
            </p:cNvSpPr>
            <p:nvPr/>
          </p:nvSpPr>
          <p:spPr bwMode="auto">
            <a:xfrm>
              <a:off x="174974" y="0"/>
              <a:ext cx="483279" cy="29148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2860" rIns="22860">
              <a:spAutoFit/>
            </a:bodyPr>
            <a:lstStyle>
              <a:lvl1pPr>
                <a:defRPr sz="5000">
                  <a:solidFill>
                    <a:srgbClr val="000000"/>
                  </a:solidFill>
                  <a:latin typeface="Helvetica Light" charset="0"/>
                  <a:ea typeface="Helvetica Light" charset="0"/>
                  <a:cs typeface="Helvetica Light" charset="0"/>
                  <a:sym typeface="Helvetica Light" charset="0"/>
                </a:defRPr>
              </a:lvl1pPr>
              <a:lvl2pPr>
                <a:defRPr sz="5000">
                  <a:solidFill>
                    <a:srgbClr val="000000"/>
                  </a:solidFill>
                  <a:latin typeface="Helvetica Light" charset="0"/>
                  <a:ea typeface="Helvetica Light" charset="0"/>
                  <a:cs typeface="Helvetica Light" charset="0"/>
                  <a:sym typeface="Helvetica Light" charset="0"/>
                </a:defRPr>
              </a:lvl2pPr>
              <a:lvl3pPr>
                <a:defRPr sz="5000">
                  <a:solidFill>
                    <a:srgbClr val="000000"/>
                  </a:solidFill>
                  <a:latin typeface="Helvetica Light" charset="0"/>
                  <a:ea typeface="Helvetica Light" charset="0"/>
                  <a:cs typeface="Helvetica Light" charset="0"/>
                  <a:sym typeface="Helvetica Light" charset="0"/>
                </a:defRPr>
              </a:lvl3pPr>
              <a:lvl4pPr>
                <a:defRPr sz="5000">
                  <a:solidFill>
                    <a:srgbClr val="000000"/>
                  </a:solidFill>
                  <a:latin typeface="Helvetica Light" charset="0"/>
                  <a:ea typeface="Helvetica Light" charset="0"/>
                  <a:cs typeface="Helvetica Light" charset="0"/>
                  <a:sym typeface="Helvetica Light" charset="0"/>
                </a:defRPr>
              </a:lvl4pPr>
              <a:lvl5pPr>
                <a:defRPr sz="5000">
                  <a:solidFill>
                    <a:srgbClr val="000000"/>
                  </a:solidFill>
                  <a:latin typeface="Helvetica Light" charset="0"/>
                  <a:ea typeface="Helvetica Light" charset="0"/>
                  <a:cs typeface="Helvetica Light" charset="0"/>
                  <a:sym typeface="Helvetica Light" charset="0"/>
                </a:defRPr>
              </a:lvl5pPr>
              <a:lvl6pPr marL="457200" indent="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defTabSz="457200"/>
              <a:r>
                <a:rPr lang="it-IT" altLang="it-IT" sz="350">
                  <a:latin typeface="Calibri" charset="0"/>
                  <a:ea typeface="Calibri" charset="0"/>
                  <a:cs typeface="Calibri" charset="0"/>
                  <a:sym typeface="Calibri" charset="0"/>
                </a:rPr>
                <a:t>Elia Zorzan</a:t>
              </a:r>
            </a:p>
          </p:txBody>
        </p:sp>
        <p:pic>
          <p:nvPicPr>
            <p:cNvPr id="23576" name="Picture 24" descr="pasted-image.tif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3754"/>
              <a:ext cx="178232" cy="1782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Tree>
    <p:extLst>
      <p:ext uri="{BB962C8B-B14F-4D97-AF65-F5344CB8AC3E}">
        <p14:creationId xmlns:p14="http://schemas.microsoft.com/office/powerpoint/2010/main" val="617025405"/>
      </p:ext>
    </p:extLst>
  </p:cSld>
  <p:clrMapOvr>
    <a:masterClrMapping/>
  </p:clrMapOvr>
  <p:transition spd="med">
    <p:dissolve/>
  </p:transition>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7" name="Picture 1" descr="FHP.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398544" y="254000"/>
            <a:ext cx="4488656" cy="634920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24578" name="Rectangle 2"/>
          <p:cNvSpPr>
            <a:spLocks/>
          </p:cNvSpPr>
          <p:nvPr/>
        </p:nvSpPr>
        <p:spPr bwMode="auto">
          <a:xfrm>
            <a:off x="335757" y="152400"/>
            <a:ext cx="6840538" cy="378565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rIns="22860">
            <a:spAutoFit/>
          </a:bodyPr>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r>
              <a:rPr lang="it-IT" altLang="it-IT" sz="2400" dirty="0"/>
              <a:t>7vs7 (</a:t>
            </a:r>
            <a:r>
              <a:rPr lang="it-IT" altLang="it-IT" sz="2400" dirty="0" err="1"/>
              <a:t>Defender</a:t>
            </a:r>
            <a:r>
              <a:rPr lang="it-IT" altLang="it-IT" sz="2400" dirty="0"/>
              <a:t> and </a:t>
            </a:r>
            <a:r>
              <a:rPr lang="it-IT" altLang="it-IT" sz="2400" dirty="0" err="1"/>
              <a:t>Midfielder</a:t>
            </a:r>
            <a:r>
              <a:rPr lang="it-IT" altLang="it-IT" sz="2400" dirty="0"/>
              <a:t>)</a:t>
            </a:r>
          </a:p>
          <a:p>
            <a:pPr algn="l"/>
            <a:r>
              <a:rPr lang="it-IT" altLang="it-IT" sz="2400" dirty="0" err="1"/>
              <a:t>Description</a:t>
            </a:r>
            <a:endParaRPr lang="it-IT" altLang="it-IT" sz="2400" dirty="0"/>
          </a:p>
          <a:p>
            <a:pPr algn="l"/>
            <a:r>
              <a:rPr lang="it-IT" altLang="it-IT" sz="2400" dirty="0"/>
              <a:t>Play 7vs7. </a:t>
            </a:r>
            <a:r>
              <a:rPr lang="it-IT" altLang="it-IT" sz="2400" dirty="0" err="1"/>
              <a:t>Every</a:t>
            </a:r>
            <a:r>
              <a:rPr lang="it-IT" altLang="it-IT" sz="2400" dirty="0"/>
              <a:t> player can stay </a:t>
            </a:r>
            <a:r>
              <a:rPr lang="it-IT" altLang="it-IT" sz="2400" dirty="0" err="1"/>
              <a:t>only</a:t>
            </a:r>
            <a:r>
              <a:rPr lang="it-IT" altLang="it-IT" sz="2400" dirty="0"/>
              <a:t> in the  </a:t>
            </a:r>
            <a:r>
              <a:rPr lang="it-IT" altLang="it-IT" sz="2400" dirty="0" err="1"/>
              <a:t>own</a:t>
            </a:r>
            <a:r>
              <a:rPr lang="it-IT" altLang="it-IT" sz="2400" dirty="0"/>
              <a:t> area. Play with </a:t>
            </a:r>
            <a:r>
              <a:rPr lang="it-IT" altLang="it-IT" sz="2400" dirty="0" err="1"/>
              <a:t>all</a:t>
            </a:r>
            <a:r>
              <a:rPr lang="it-IT" altLang="it-IT" sz="2400" dirty="0"/>
              <a:t> </a:t>
            </a:r>
            <a:r>
              <a:rPr lang="it-IT" altLang="it-IT" sz="2400" dirty="0" err="1"/>
              <a:t>teamate</a:t>
            </a:r>
            <a:r>
              <a:rPr lang="it-IT" altLang="it-IT" sz="2400" dirty="0"/>
              <a:t> </a:t>
            </a:r>
            <a:r>
              <a:rPr lang="it-IT" altLang="it-IT" sz="2400" dirty="0" err="1"/>
              <a:t>near</a:t>
            </a:r>
            <a:r>
              <a:rPr lang="it-IT" altLang="it-IT" sz="2400" dirty="0"/>
              <a:t> </a:t>
            </a:r>
            <a:r>
              <a:rPr lang="it-IT" altLang="it-IT" sz="2400" dirty="0" err="1"/>
              <a:t>his</a:t>
            </a:r>
            <a:r>
              <a:rPr lang="it-IT" altLang="it-IT" sz="2400" dirty="0"/>
              <a:t> area.</a:t>
            </a:r>
          </a:p>
          <a:p>
            <a:pPr algn="l"/>
            <a:endParaRPr lang="it-IT" altLang="it-IT" sz="2400" dirty="0"/>
          </a:p>
          <a:p>
            <a:pPr algn="l"/>
            <a:r>
              <a:rPr lang="it-IT" altLang="it-IT" sz="2400" dirty="0"/>
              <a:t>Development:</a:t>
            </a:r>
          </a:p>
          <a:p>
            <a:pPr algn="l"/>
            <a:r>
              <a:rPr lang="it-IT" altLang="it-IT" sz="2400" dirty="0"/>
              <a:t>-   Max 2 </a:t>
            </a:r>
            <a:r>
              <a:rPr lang="it-IT" altLang="it-IT" sz="2400" dirty="0" err="1"/>
              <a:t>teamate</a:t>
            </a:r>
            <a:r>
              <a:rPr lang="it-IT" altLang="it-IT" sz="2400" dirty="0"/>
              <a:t> in the </a:t>
            </a:r>
            <a:r>
              <a:rPr lang="it-IT" altLang="it-IT" sz="2400" dirty="0" err="1"/>
              <a:t>same</a:t>
            </a:r>
            <a:r>
              <a:rPr lang="it-IT" altLang="it-IT" sz="2400" dirty="0"/>
              <a:t> zone</a:t>
            </a:r>
          </a:p>
          <a:p>
            <a:pPr algn="l">
              <a:buSzPct val="100000"/>
              <a:buFontTx/>
              <a:buChar char="-"/>
            </a:pPr>
            <a:r>
              <a:rPr lang="it-IT" altLang="it-IT" sz="2400" dirty="0" err="1"/>
              <a:t>Without</a:t>
            </a:r>
            <a:r>
              <a:rPr lang="it-IT" altLang="it-IT" sz="2400" dirty="0"/>
              <a:t> </a:t>
            </a:r>
            <a:r>
              <a:rPr lang="it-IT" altLang="it-IT" sz="2400" dirty="0" err="1"/>
              <a:t>horizontal</a:t>
            </a:r>
            <a:r>
              <a:rPr lang="it-IT" altLang="it-IT" sz="2400" dirty="0"/>
              <a:t> line (play for </a:t>
            </a:r>
            <a:r>
              <a:rPr lang="it-IT" altLang="it-IT" sz="2400" dirty="0" err="1"/>
              <a:t>all</a:t>
            </a:r>
            <a:r>
              <a:rPr lang="it-IT" altLang="it-IT" sz="2400" dirty="0"/>
              <a:t> </a:t>
            </a:r>
            <a:r>
              <a:rPr lang="it-IT" altLang="it-IT" sz="2400" dirty="0" err="1"/>
              <a:t>vertical</a:t>
            </a:r>
            <a:r>
              <a:rPr lang="it-IT" altLang="it-IT" sz="2400" dirty="0"/>
              <a:t> area)</a:t>
            </a:r>
          </a:p>
          <a:p>
            <a:pPr algn="l">
              <a:buSzPct val="100000"/>
              <a:buFontTx/>
              <a:buChar char="-"/>
            </a:pPr>
            <a:r>
              <a:rPr lang="it-IT" altLang="it-IT" sz="2400" dirty="0" err="1"/>
              <a:t>Without</a:t>
            </a:r>
            <a:r>
              <a:rPr lang="it-IT" altLang="it-IT" sz="2400" dirty="0"/>
              <a:t> </a:t>
            </a:r>
            <a:r>
              <a:rPr lang="it-IT" altLang="it-IT" sz="2400" dirty="0" err="1"/>
              <a:t>vertical</a:t>
            </a:r>
            <a:r>
              <a:rPr lang="it-IT" altLang="it-IT" sz="2400" dirty="0"/>
              <a:t> line (play </a:t>
            </a:r>
            <a:r>
              <a:rPr lang="it-IT" altLang="it-IT" sz="2400" dirty="0" err="1"/>
              <a:t>only</a:t>
            </a:r>
            <a:r>
              <a:rPr lang="it-IT" altLang="it-IT" sz="2400" dirty="0"/>
              <a:t> for </a:t>
            </a:r>
            <a:r>
              <a:rPr lang="it-IT" altLang="it-IT" sz="2400" dirty="0" err="1"/>
              <a:t>defender</a:t>
            </a:r>
            <a:r>
              <a:rPr lang="it-IT" altLang="it-IT" sz="2400" dirty="0"/>
              <a:t> line or </a:t>
            </a:r>
            <a:r>
              <a:rPr lang="it-IT" altLang="it-IT" sz="2400" dirty="0" err="1"/>
              <a:t>midfield</a:t>
            </a:r>
            <a:r>
              <a:rPr lang="it-IT" altLang="it-IT" sz="2400" dirty="0"/>
              <a:t> line)</a:t>
            </a:r>
          </a:p>
        </p:txBody>
      </p:sp>
      <p:sp>
        <p:nvSpPr>
          <p:cNvPr id="24579" name="AutoShape 3"/>
          <p:cNvSpPr>
            <a:spLocks/>
          </p:cNvSpPr>
          <p:nvPr/>
        </p:nvSpPr>
        <p:spPr bwMode="auto">
          <a:xfrm>
            <a:off x="8940007" y="2060575"/>
            <a:ext cx="168275" cy="144463"/>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24580" name="AutoShape 4"/>
          <p:cNvSpPr>
            <a:spLocks/>
          </p:cNvSpPr>
          <p:nvPr/>
        </p:nvSpPr>
        <p:spPr bwMode="auto">
          <a:xfrm>
            <a:off x="10344150" y="4617244"/>
            <a:ext cx="168275" cy="143669"/>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24581" name="AutoShape 5"/>
          <p:cNvSpPr>
            <a:spLocks/>
          </p:cNvSpPr>
          <p:nvPr/>
        </p:nvSpPr>
        <p:spPr bwMode="auto">
          <a:xfrm>
            <a:off x="8940007" y="4617244"/>
            <a:ext cx="168275" cy="143669"/>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24582" name="AutoShape 6"/>
          <p:cNvSpPr>
            <a:spLocks/>
          </p:cNvSpPr>
          <p:nvPr/>
        </p:nvSpPr>
        <p:spPr bwMode="auto">
          <a:xfrm>
            <a:off x="10344150" y="2060575"/>
            <a:ext cx="168275" cy="144463"/>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24583" name="Oval 7"/>
          <p:cNvSpPr>
            <a:spLocks/>
          </p:cNvSpPr>
          <p:nvPr/>
        </p:nvSpPr>
        <p:spPr bwMode="auto">
          <a:xfrm>
            <a:off x="8364538" y="2924969"/>
            <a:ext cx="184150" cy="180181"/>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24584" name="Oval 8"/>
          <p:cNvSpPr>
            <a:spLocks/>
          </p:cNvSpPr>
          <p:nvPr/>
        </p:nvSpPr>
        <p:spPr bwMode="auto">
          <a:xfrm>
            <a:off x="9588500" y="2817019"/>
            <a:ext cx="184944" cy="180181"/>
          </a:xfrm>
          <a:prstGeom prst="ellipse">
            <a:avLst/>
          </a:prstGeom>
          <a:solidFill>
            <a:srgbClr val="FF0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24585" name="Oval 9"/>
          <p:cNvSpPr>
            <a:spLocks/>
          </p:cNvSpPr>
          <p:nvPr/>
        </p:nvSpPr>
        <p:spPr bwMode="auto">
          <a:xfrm>
            <a:off x="11136313" y="3105150"/>
            <a:ext cx="184944" cy="180182"/>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24586" name="Oval 10"/>
          <p:cNvSpPr>
            <a:spLocks/>
          </p:cNvSpPr>
          <p:nvPr/>
        </p:nvSpPr>
        <p:spPr bwMode="auto">
          <a:xfrm>
            <a:off x="8076407" y="2528888"/>
            <a:ext cx="184944" cy="180182"/>
          </a:xfrm>
          <a:prstGeom prst="ellipse">
            <a:avLst/>
          </a:prstGeom>
          <a:solidFill>
            <a:srgbClr val="FF0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24587" name="Oval 11"/>
          <p:cNvSpPr>
            <a:spLocks/>
          </p:cNvSpPr>
          <p:nvPr/>
        </p:nvSpPr>
        <p:spPr bwMode="auto">
          <a:xfrm>
            <a:off x="9732169" y="2493169"/>
            <a:ext cx="184944" cy="179388"/>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24588" name="Oval 12"/>
          <p:cNvSpPr>
            <a:spLocks/>
          </p:cNvSpPr>
          <p:nvPr/>
        </p:nvSpPr>
        <p:spPr bwMode="auto">
          <a:xfrm>
            <a:off x="11208544" y="2709069"/>
            <a:ext cx="184944" cy="180181"/>
          </a:xfrm>
          <a:prstGeom prst="ellipse">
            <a:avLst/>
          </a:prstGeom>
          <a:solidFill>
            <a:srgbClr val="FF0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24589" name="Oval 13"/>
          <p:cNvSpPr>
            <a:spLocks/>
          </p:cNvSpPr>
          <p:nvPr/>
        </p:nvSpPr>
        <p:spPr bwMode="auto">
          <a:xfrm>
            <a:off x="9408319" y="3572669"/>
            <a:ext cx="184944" cy="180181"/>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24590" name="Oval 14"/>
          <p:cNvSpPr>
            <a:spLocks/>
          </p:cNvSpPr>
          <p:nvPr/>
        </p:nvSpPr>
        <p:spPr bwMode="auto">
          <a:xfrm>
            <a:off x="9516269" y="4148932"/>
            <a:ext cx="184944" cy="180181"/>
          </a:xfrm>
          <a:prstGeom prst="ellipse">
            <a:avLst/>
          </a:prstGeom>
          <a:solidFill>
            <a:srgbClr val="FF0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24591" name="Oval 15"/>
          <p:cNvSpPr>
            <a:spLocks/>
          </p:cNvSpPr>
          <p:nvPr/>
        </p:nvSpPr>
        <p:spPr bwMode="auto">
          <a:xfrm>
            <a:off x="9588500" y="3572669"/>
            <a:ext cx="72232" cy="72231"/>
          </a:xfrm>
          <a:prstGeom prst="ellipse">
            <a:avLst/>
          </a:prstGeom>
          <a:solidFill>
            <a:srgbClr val="FFFFFF"/>
          </a:solidFill>
          <a:ln w="9525" cap="flat" cmpd="sng">
            <a:solidFill>
              <a:srgbClr val="000000"/>
            </a:solidFill>
            <a:prstDash val="dot"/>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24592" name="Oval 16"/>
          <p:cNvSpPr>
            <a:spLocks/>
          </p:cNvSpPr>
          <p:nvPr/>
        </p:nvSpPr>
        <p:spPr bwMode="auto">
          <a:xfrm>
            <a:off x="10992644" y="3681413"/>
            <a:ext cx="184944" cy="179388"/>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24593" name="Oval 17"/>
          <p:cNvSpPr>
            <a:spLocks/>
          </p:cNvSpPr>
          <p:nvPr/>
        </p:nvSpPr>
        <p:spPr bwMode="auto">
          <a:xfrm>
            <a:off x="11064875" y="4148932"/>
            <a:ext cx="184150" cy="180181"/>
          </a:xfrm>
          <a:prstGeom prst="ellipse">
            <a:avLst/>
          </a:prstGeom>
          <a:solidFill>
            <a:srgbClr val="FF0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24594" name="Oval 18"/>
          <p:cNvSpPr>
            <a:spLocks/>
          </p:cNvSpPr>
          <p:nvPr/>
        </p:nvSpPr>
        <p:spPr bwMode="auto">
          <a:xfrm>
            <a:off x="8256588" y="3752850"/>
            <a:ext cx="184150" cy="180182"/>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24595" name="Oval 19"/>
          <p:cNvSpPr>
            <a:spLocks/>
          </p:cNvSpPr>
          <p:nvPr/>
        </p:nvSpPr>
        <p:spPr bwMode="auto">
          <a:xfrm>
            <a:off x="8184357" y="4185444"/>
            <a:ext cx="184944" cy="179388"/>
          </a:xfrm>
          <a:prstGeom prst="ellipse">
            <a:avLst/>
          </a:prstGeom>
          <a:solidFill>
            <a:srgbClr val="FF0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24596" name="Oval 20"/>
          <p:cNvSpPr>
            <a:spLocks/>
          </p:cNvSpPr>
          <p:nvPr/>
        </p:nvSpPr>
        <p:spPr bwMode="auto">
          <a:xfrm>
            <a:off x="9732169" y="2277269"/>
            <a:ext cx="184944" cy="179388"/>
          </a:xfrm>
          <a:prstGeom prst="ellipse">
            <a:avLst/>
          </a:prstGeom>
          <a:solidFill>
            <a:srgbClr val="FF0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sp>
        <p:nvSpPr>
          <p:cNvPr id="24597" name="Oval 21"/>
          <p:cNvSpPr>
            <a:spLocks/>
          </p:cNvSpPr>
          <p:nvPr/>
        </p:nvSpPr>
        <p:spPr bwMode="auto">
          <a:xfrm>
            <a:off x="9551988" y="4329113"/>
            <a:ext cx="184944" cy="180182"/>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defTabSz="457200">
              <a:defRPr sz="5000">
                <a:solidFill>
                  <a:srgbClr val="000000"/>
                </a:solidFill>
                <a:latin typeface="Helvetica Light" charset="0"/>
                <a:ea typeface="Helvetica Light" charset="0"/>
                <a:cs typeface="Helvetica Light" charset="0"/>
                <a:sym typeface="Helvetica Light" charset="0"/>
              </a:defRPr>
            </a:lvl1pPr>
            <a:lvl2pPr defTabSz="457200">
              <a:defRPr sz="5000">
                <a:solidFill>
                  <a:srgbClr val="000000"/>
                </a:solidFill>
                <a:latin typeface="Helvetica Light" charset="0"/>
                <a:ea typeface="Helvetica Light" charset="0"/>
                <a:cs typeface="Helvetica Light" charset="0"/>
                <a:sym typeface="Helvetica Light" charset="0"/>
              </a:defRPr>
            </a:lvl2pPr>
            <a:lvl3pPr defTabSz="457200">
              <a:defRPr sz="5000">
                <a:solidFill>
                  <a:srgbClr val="000000"/>
                </a:solidFill>
                <a:latin typeface="Helvetica Light" charset="0"/>
                <a:ea typeface="Helvetica Light" charset="0"/>
                <a:cs typeface="Helvetica Light" charset="0"/>
                <a:sym typeface="Helvetica Light" charset="0"/>
              </a:defRPr>
            </a:lvl3pPr>
            <a:lvl4pPr defTabSz="457200">
              <a:defRPr sz="5000">
                <a:solidFill>
                  <a:srgbClr val="000000"/>
                </a:solidFill>
                <a:latin typeface="Helvetica Light" charset="0"/>
                <a:ea typeface="Helvetica Light" charset="0"/>
                <a:cs typeface="Helvetica Light" charset="0"/>
                <a:sym typeface="Helvetica Light" charset="0"/>
              </a:defRPr>
            </a:lvl4pPr>
            <a:lvl5pPr defTabSz="457200">
              <a:defRPr sz="50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l"/>
            <a:endParaRPr lang="it-IT" altLang="it-IT" sz="900"/>
          </a:p>
        </p:txBody>
      </p:sp>
      <p:cxnSp>
        <p:nvCxnSpPr>
          <p:cNvPr id="24598" name="AutoShape 22"/>
          <p:cNvCxnSpPr>
            <a:cxnSpLocks noChangeShapeType="1"/>
            <a:stCxn id="24579" idx="0"/>
            <a:endCxn id="24581" idx="0"/>
          </p:cNvCxnSpPr>
          <p:nvPr/>
        </p:nvCxnSpPr>
        <p:spPr bwMode="auto">
          <a:xfrm>
            <a:off x="9024144" y="2156619"/>
            <a:ext cx="0" cy="2555875"/>
          </a:xfrm>
          <a:prstGeom prst="straightConnector1">
            <a:avLst/>
          </a:prstGeom>
          <a:noFill/>
          <a:ln w="25400" cap="flat" cmpd="sng">
            <a:solidFill>
              <a:srgbClr val="000000"/>
            </a:solidFill>
            <a:prstDash val="dot"/>
            <a:miter lim="400000"/>
            <a:headEnd type="none" w="med" len="med"/>
            <a:tailEnd type="none" w="med" len="med"/>
          </a:ln>
          <a:effectLst>
            <a:outerShdw blurRad="38100" dist="25400" dir="5400000" algn="ctr" rotWithShape="0">
              <a:srgbClr val="808080">
                <a:alpha val="50000"/>
              </a:srgbClr>
            </a:outerShdw>
          </a:effectLst>
          <a:extLst>
            <a:ext uri="{909E8E84-426E-40DD-AFC4-6F175D3DCCD1}">
              <a14:hiddenFill xmlns:a14="http://schemas.microsoft.com/office/drawing/2010/main">
                <a:noFill/>
              </a14:hiddenFill>
            </a:ext>
          </a:extLst>
        </p:spPr>
      </p:cxnSp>
      <p:sp>
        <p:nvSpPr>
          <p:cNvPr id="24599" name="Line 23"/>
          <p:cNvSpPr>
            <a:spLocks noChangeShapeType="1"/>
          </p:cNvSpPr>
          <p:nvPr/>
        </p:nvSpPr>
        <p:spPr bwMode="auto">
          <a:xfrm>
            <a:off x="10416382" y="2205038"/>
            <a:ext cx="0" cy="2555875"/>
          </a:xfrm>
          <a:prstGeom prst="line">
            <a:avLst/>
          </a:prstGeom>
          <a:noFill/>
          <a:ln w="25400" cap="flat" cmpd="sng">
            <a:solidFill>
              <a:srgbClr val="000000"/>
            </a:solidFill>
            <a:prstDash val="dot"/>
            <a:round/>
            <a:headEnd type="none" w="med" len="med"/>
            <a:tailEnd type="none" w="med" len="med"/>
          </a:ln>
          <a:effectLst>
            <a:outerShdw blurRad="38100" dist="25400" dir="5400000" algn="ctr" rotWithShape="0">
              <a:srgbClr val="808080">
                <a:alpha val="50000"/>
              </a:srgbClr>
            </a:outerShdw>
          </a:effectLst>
          <a:extLst>
            <a:ext uri="{909E8E84-426E-40DD-AFC4-6F175D3DCCD1}">
              <a14:hiddenFill xmlns:a14="http://schemas.microsoft.com/office/drawing/2010/main">
                <a:noFill/>
              </a14:hiddenFill>
            </a:ext>
          </a:extLst>
        </p:spPr>
        <p:txBody>
          <a:bodyPr lIns="22860" rIns="22860"/>
          <a:lstStyle/>
          <a:p>
            <a:endParaRPr lang="it-IT" altLang="it-IT" sz="900"/>
          </a:p>
        </p:txBody>
      </p:sp>
      <p:grpSp>
        <p:nvGrpSpPr>
          <p:cNvPr id="24600" name="Group 24"/>
          <p:cNvGrpSpPr>
            <a:grpSpLocks/>
          </p:cNvGrpSpPr>
          <p:nvPr/>
        </p:nvGrpSpPr>
        <p:grpSpPr bwMode="auto">
          <a:xfrm>
            <a:off x="392113" y="6448426"/>
            <a:ext cx="329254" cy="146194"/>
            <a:chOff x="0" y="0"/>
            <a:chExt cx="658253" cy="291489"/>
          </a:xfrm>
        </p:grpSpPr>
        <p:sp>
          <p:nvSpPr>
            <p:cNvPr id="24601" name="Rectangle 25"/>
            <p:cNvSpPr>
              <a:spLocks/>
            </p:cNvSpPr>
            <p:nvPr/>
          </p:nvSpPr>
          <p:spPr bwMode="auto">
            <a:xfrm>
              <a:off x="174974" y="0"/>
              <a:ext cx="483279" cy="29148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2860" rIns="22860">
              <a:spAutoFit/>
            </a:bodyPr>
            <a:lstStyle>
              <a:lvl1pPr>
                <a:defRPr sz="5000">
                  <a:solidFill>
                    <a:srgbClr val="000000"/>
                  </a:solidFill>
                  <a:latin typeface="Helvetica Light" charset="0"/>
                  <a:ea typeface="Helvetica Light" charset="0"/>
                  <a:cs typeface="Helvetica Light" charset="0"/>
                  <a:sym typeface="Helvetica Light" charset="0"/>
                </a:defRPr>
              </a:lvl1pPr>
              <a:lvl2pPr>
                <a:defRPr sz="5000">
                  <a:solidFill>
                    <a:srgbClr val="000000"/>
                  </a:solidFill>
                  <a:latin typeface="Helvetica Light" charset="0"/>
                  <a:ea typeface="Helvetica Light" charset="0"/>
                  <a:cs typeface="Helvetica Light" charset="0"/>
                  <a:sym typeface="Helvetica Light" charset="0"/>
                </a:defRPr>
              </a:lvl2pPr>
              <a:lvl3pPr>
                <a:defRPr sz="5000">
                  <a:solidFill>
                    <a:srgbClr val="000000"/>
                  </a:solidFill>
                  <a:latin typeface="Helvetica Light" charset="0"/>
                  <a:ea typeface="Helvetica Light" charset="0"/>
                  <a:cs typeface="Helvetica Light" charset="0"/>
                  <a:sym typeface="Helvetica Light" charset="0"/>
                </a:defRPr>
              </a:lvl3pPr>
              <a:lvl4pPr>
                <a:defRPr sz="5000">
                  <a:solidFill>
                    <a:srgbClr val="000000"/>
                  </a:solidFill>
                  <a:latin typeface="Helvetica Light" charset="0"/>
                  <a:ea typeface="Helvetica Light" charset="0"/>
                  <a:cs typeface="Helvetica Light" charset="0"/>
                  <a:sym typeface="Helvetica Light" charset="0"/>
                </a:defRPr>
              </a:lvl4pPr>
              <a:lvl5pPr>
                <a:defRPr sz="5000">
                  <a:solidFill>
                    <a:srgbClr val="000000"/>
                  </a:solidFill>
                  <a:latin typeface="Helvetica Light" charset="0"/>
                  <a:ea typeface="Helvetica Light" charset="0"/>
                  <a:cs typeface="Helvetica Light" charset="0"/>
                  <a:sym typeface="Helvetica Light" charset="0"/>
                </a:defRPr>
              </a:lvl5pPr>
              <a:lvl6pPr marL="457200" indent="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indent="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indent="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indent="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defTabSz="457200"/>
              <a:r>
                <a:rPr lang="it-IT" altLang="it-IT" sz="350">
                  <a:latin typeface="Calibri" charset="0"/>
                  <a:ea typeface="Calibri" charset="0"/>
                  <a:cs typeface="Calibri" charset="0"/>
                  <a:sym typeface="Calibri" charset="0"/>
                </a:rPr>
                <a:t>Elia Zorzan</a:t>
              </a:r>
            </a:p>
          </p:txBody>
        </p:sp>
        <p:pic>
          <p:nvPicPr>
            <p:cNvPr id="24602" name="Picture 26" descr="pasted-image.tif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3754"/>
              <a:ext cx="178232" cy="1782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Tree>
    <p:extLst>
      <p:ext uri="{BB962C8B-B14F-4D97-AF65-F5344CB8AC3E}">
        <p14:creationId xmlns:p14="http://schemas.microsoft.com/office/powerpoint/2010/main" val="147450472"/>
      </p:ext>
    </p:extLst>
  </p:cSld>
  <p:clrMapOvr>
    <a:masterClrMapping/>
  </p:clrMapOvr>
  <p:transition spd="med">
    <p:dissolve/>
  </p:transition>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1" name="Picture 1" descr="ANH.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667000" y="0"/>
            <a:ext cx="6858000" cy="685720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3954266"/>
      </p:ext>
    </p:extLst>
  </p:cSld>
  <p:clrMapOvr>
    <a:masterClrMapping/>
  </p:clrMapOvr>
  <p:transition spd="med">
    <p:dissolv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1" name="Picture 1" descr="image3.jpe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486650" y="242888"/>
            <a:ext cx="4320382" cy="304720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20482" name="Picture 2" descr="image3.jpe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rot="10800000">
            <a:off x="7486650" y="1987550"/>
            <a:ext cx="4320382" cy="31432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nvGrpSpPr>
          <p:cNvPr id="20483" name="Group 3"/>
          <p:cNvGrpSpPr>
            <a:grpSpLocks/>
          </p:cNvGrpSpPr>
          <p:nvPr/>
        </p:nvGrpSpPr>
        <p:grpSpPr bwMode="auto">
          <a:xfrm>
            <a:off x="2880519" y="192088"/>
            <a:ext cx="1620044" cy="653257"/>
            <a:chOff x="-2" y="-1"/>
            <a:chExt cx="3240007" cy="1306804"/>
          </a:xfrm>
        </p:grpSpPr>
        <p:sp>
          <p:nvSpPr>
            <p:cNvPr id="20484" name="Rectangle 4"/>
            <p:cNvSpPr>
              <a:spLocks/>
            </p:cNvSpPr>
            <p:nvPr/>
          </p:nvSpPr>
          <p:spPr bwMode="auto">
            <a:xfrm>
              <a:off x="-2" y="-1"/>
              <a:ext cx="3240007" cy="1306804"/>
            </a:xfrm>
            <a:prstGeom prst="rect">
              <a:avLst/>
            </a:prstGeom>
            <a:solidFill>
              <a:srgbClr val="5FD506"/>
            </a:solidFill>
            <a:ln w="9525" cap="flat" cmpd="sng">
              <a:solidFill>
                <a:srgbClr val="F95815"/>
              </a:solidFill>
              <a:prstDash val="solid"/>
              <a:round/>
              <a:headEnd type="none" w="med" len="med"/>
              <a:tailEnd type="none" w="med" len="med"/>
            </a:ln>
            <a:effectLst>
              <a:outerShdw blurRad="38100" dist="23000" dir="5400000" algn="ctr" rotWithShape="0">
                <a:srgbClr val="000000">
                  <a:alpha val="34999"/>
                </a:srgbClr>
              </a:outerShdw>
            </a:effectLst>
          </p:spPr>
          <p:txBody>
            <a:bodyPr lIns="25400" tIns="25400" rIns="25400" bIns="25400" anchor="ctr"/>
            <a:lstStyle>
              <a:lvl1pPr defTabSz="457200">
                <a:defRPr sz="5000">
                  <a:solidFill>
                    <a:srgbClr val="000000"/>
                  </a:solidFill>
                  <a:latin typeface="Helvetica" charset="0"/>
                  <a:ea typeface="Helvetica" charset="0"/>
                  <a:cs typeface="Helvetica" charset="0"/>
                  <a:sym typeface="Helvetica" charset="0"/>
                </a:defRPr>
              </a:lvl1pPr>
              <a:lvl2pPr defTabSz="457200">
                <a:defRPr sz="5000">
                  <a:solidFill>
                    <a:srgbClr val="000000"/>
                  </a:solidFill>
                  <a:latin typeface="Helvetica" charset="0"/>
                  <a:ea typeface="Helvetica" charset="0"/>
                  <a:cs typeface="Helvetica" charset="0"/>
                  <a:sym typeface="Helvetica" charset="0"/>
                </a:defRPr>
              </a:lvl2pPr>
              <a:lvl3pPr defTabSz="457200">
                <a:defRPr sz="5000">
                  <a:solidFill>
                    <a:srgbClr val="000000"/>
                  </a:solidFill>
                  <a:latin typeface="Helvetica" charset="0"/>
                  <a:ea typeface="Helvetica" charset="0"/>
                  <a:cs typeface="Helvetica" charset="0"/>
                  <a:sym typeface="Helvetica" charset="0"/>
                </a:defRPr>
              </a:lvl3pPr>
              <a:lvl4pPr defTabSz="457200">
                <a:defRPr sz="5000">
                  <a:solidFill>
                    <a:srgbClr val="000000"/>
                  </a:solidFill>
                  <a:latin typeface="Helvetica" charset="0"/>
                  <a:ea typeface="Helvetica" charset="0"/>
                  <a:cs typeface="Helvetica" charset="0"/>
                  <a:sym typeface="Helvetica" charset="0"/>
                </a:defRPr>
              </a:lvl4pPr>
              <a:lvl5pPr defTabSz="457200">
                <a:defRPr sz="5000">
                  <a:solidFill>
                    <a:srgbClr val="000000"/>
                  </a:solidFill>
                  <a:latin typeface="Helvetica" charset="0"/>
                  <a:ea typeface="Helvetica" charset="0"/>
                  <a:cs typeface="Helvetica" charset="0"/>
                  <a:sym typeface="Helvetica" charset="0"/>
                </a:defRPr>
              </a:lvl5pPr>
              <a:lvl6pPr marL="457200" algn="ctr" defTabSz="457200"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6pPr>
              <a:lvl7pPr marL="914400" algn="ctr" defTabSz="457200"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7pPr>
              <a:lvl8pPr marL="1371600" algn="ctr" defTabSz="457200"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8pPr>
              <a:lvl9pPr marL="1828800" algn="ctr" defTabSz="457200"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9pPr>
            </a:lstStyle>
            <a:p>
              <a:endParaRPr lang="it-IT" altLang="it-IT" sz="900">
                <a:solidFill>
                  <a:srgbClr val="FFFFFF"/>
                </a:solidFill>
                <a:latin typeface="Calibri" charset="0"/>
                <a:ea typeface="Calibri" charset="0"/>
                <a:cs typeface="Calibri" charset="0"/>
                <a:sym typeface="Calibri" charset="0"/>
              </a:endParaRPr>
            </a:p>
          </p:txBody>
        </p:sp>
        <p:sp>
          <p:nvSpPr>
            <p:cNvPr id="20485" name="Rectangle 5"/>
            <p:cNvSpPr>
              <a:spLocks/>
            </p:cNvSpPr>
            <p:nvPr/>
          </p:nvSpPr>
          <p:spPr bwMode="auto">
            <a:xfrm>
              <a:off x="467294" y="376341"/>
              <a:ext cx="2305412" cy="55411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59" tIns="22859" rIns="22859" bIns="22859" anchor="ctr">
              <a:spAutoFit/>
            </a:bodyPr>
            <a:lstStyle>
              <a:lvl1pPr defTabSz="457200">
                <a:defRPr sz="5000">
                  <a:solidFill>
                    <a:srgbClr val="000000"/>
                  </a:solidFill>
                  <a:latin typeface="Helvetica" charset="0"/>
                  <a:ea typeface="Helvetica" charset="0"/>
                  <a:cs typeface="Helvetica" charset="0"/>
                  <a:sym typeface="Helvetica" charset="0"/>
                </a:defRPr>
              </a:lvl1pPr>
              <a:lvl2pPr defTabSz="457200">
                <a:defRPr sz="5000">
                  <a:solidFill>
                    <a:srgbClr val="000000"/>
                  </a:solidFill>
                  <a:latin typeface="Helvetica" charset="0"/>
                  <a:ea typeface="Helvetica" charset="0"/>
                  <a:cs typeface="Helvetica" charset="0"/>
                  <a:sym typeface="Helvetica" charset="0"/>
                </a:defRPr>
              </a:lvl2pPr>
              <a:lvl3pPr defTabSz="457200">
                <a:defRPr sz="5000">
                  <a:solidFill>
                    <a:srgbClr val="000000"/>
                  </a:solidFill>
                  <a:latin typeface="Helvetica" charset="0"/>
                  <a:ea typeface="Helvetica" charset="0"/>
                  <a:cs typeface="Helvetica" charset="0"/>
                  <a:sym typeface="Helvetica" charset="0"/>
                </a:defRPr>
              </a:lvl3pPr>
              <a:lvl4pPr defTabSz="457200">
                <a:defRPr sz="5000">
                  <a:solidFill>
                    <a:srgbClr val="000000"/>
                  </a:solidFill>
                  <a:latin typeface="Helvetica" charset="0"/>
                  <a:ea typeface="Helvetica" charset="0"/>
                  <a:cs typeface="Helvetica" charset="0"/>
                  <a:sym typeface="Helvetica" charset="0"/>
                </a:defRPr>
              </a:lvl4pPr>
              <a:lvl5pPr defTabSz="457200">
                <a:defRPr sz="5000">
                  <a:solidFill>
                    <a:srgbClr val="000000"/>
                  </a:solidFill>
                  <a:latin typeface="Helvetica" charset="0"/>
                  <a:ea typeface="Helvetica" charset="0"/>
                  <a:cs typeface="Helvetica" charset="0"/>
                  <a:sym typeface="Helvetica" charset="0"/>
                </a:defRPr>
              </a:lvl5pPr>
              <a:lvl6pPr marL="457200" algn="ctr" defTabSz="457200"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6pPr>
              <a:lvl7pPr marL="914400" algn="ctr" defTabSz="457200"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7pPr>
              <a:lvl8pPr marL="1371600" algn="ctr" defTabSz="457200"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8pPr>
              <a:lvl9pPr marL="1828800" algn="ctr" defTabSz="457200"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9pPr>
            </a:lstStyle>
            <a:p>
              <a:r>
                <a:rPr lang="it-IT" altLang="it-IT" sz="1500" b="1" i="1">
                  <a:latin typeface="Calibri" charset="0"/>
                  <a:ea typeface="Calibri" charset="0"/>
                  <a:cs typeface="Calibri" charset="0"/>
                  <a:sym typeface="Calibri" charset="0"/>
                </a:rPr>
                <a:t>Game Form</a:t>
              </a:r>
            </a:p>
          </p:txBody>
        </p:sp>
      </p:grpSp>
      <p:sp>
        <p:nvSpPr>
          <p:cNvPr id="20486" name="Oval 6"/>
          <p:cNvSpPr>
            <a:spLocks/>
          </p:cNvSpPr>
          <p:nvPr/>
        </p:nvSpPr>
        <p:spPr bwMode="auto">
          <a:xfrm>
            <a:off x="10326688" y="2323307"/>
            <a:ext cx="204788" cy="186531"/>
          </a:xfrm>
          <a:prstGeom prst="ellipse">
            <a:avLst/>
          </a:prstGeom>
          <a:solidFill>
            <a:srgbClr val="3366FF"/>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20487" name="Oval 7"/>
          <p:cNvSpPr>
            <a:spLocks/>
          </p:cNvSpPr>
          <p:nvPr/>
        </p:nvSpPr>
        <p:spPr bwMode="auto">
          <a:xfrm>
            <a:off x="8676482" y="2323307"/>
            <a:ext cx="204788" cy="186531"/>
          </a:xfrm>
          <a:prstGeom prst="ellipse">
            <a:avLst/>
          </a:prstGeom>
          <a:solidFill>
            <a:srgbClr val="3366FF"/>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20488" name="Oval 8"/>
          <p:cNvSpPr>
            <a:spLocks/>
          </p:cNvSpPr>
          <p:nvPr/>
        </p:nvSpPr>
        <p:spPr bwMode="auto">
          <a:xfrm>
            <a:off x="9485313" y="2723357"/>
            <a:ext cx="205582" cy="186531"/>
          </a:xfrm>
          <a:prstGeom prst="ellipse">
            <a:avLst/>
          </a:prstGeom>
          <a:solidFill>
            <a:srgbClr val="3366FF"/>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20489" name="Oval 9"/>
          <p:cNvSpPr>
            <a:spLocks/>
          </p:cNvSpPr>
          <p:nvPr/>
        </p:nvSpPr>
        <p:spPr bwMode="auto">
          <a:xfrm>
            <a:off x="11290300" y="3430588"/>
            <a:ext cx="204788" cy="186532"/>
          </a:xfrm>
          <a:prstGeom prst="ellipse">
            <a:avLst/>
          </a:prstGeom>
          <a:solidFill>
            <a:srgbClr val="3366FF"/>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20490" name="Oval 10"/>
          <p:cNvSpPr>
            <a:spLocks/>
          </p:cNvSpPr>
          <p:nvPr/>
        </p:nvSpPr>
        <p:spPr bwMode="auto">
          <a:xfrm>
            <a:off x="7862094" y="3430588"/>
            <a:ext cx="204788" cy="186532"/>
          </a:xfrm>
          <a:prstGeom prst="ellipse">
            <a:avLst/>
          </a:prstGeom>
          <a:solidFill>
            <a:srgbClr val="3366FF"/>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20491" name="Oval 11"/>
          <p:cNvSpPr>
            <a:spLocks/>
          </p:cNvSpPr>
          <p:nvPr/>
        </p:nvSpPr>
        <p:spPr bwMode="auto">
          <a:xfrm>
            <a:off x="10121900" y="3840957"/>
            <a:ext cx="204788" cy="186531"/>
          </a:xfrm>
          <a:prstGeom prst="ellipse">
            <a:avLst/>
          </a:prstGeom>
          <a:solidFill>
            <a:srgbClr val="3366FF"/>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20492" name="Oval 12"/>
          <p:cNvSpPr>
            <a:spLocks/>
          </p:cNvSpPr>
          <p:nvPr/>
        </p:nvSpPr>
        <p:spPr bwMode="auto">
          <a:xfrm>
            <a:off x="8940800" y="3840957"/>
            <a:ext cx="204788" cy="186531"/>
          </a:xfrm>
          <a:prstGeom prst="ellipse">
            <a:avLst/>
          </a:prstGeom>
          <a:solidFill>
            <a:srgbClr val="3366FF"/>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20493" name="AutoShape 13"/>
          <p:cNvSpPr>
            <a:spLocks/>
          </p:cNvSpPr>
          <p:nvPr/>
        </p:nvSpPr>
        <p:spPr bwMode="auto">
          <a:xfrm>
            <a:off x="10528300" y="2727325"/>
            <a:ext cx="807244" cy="701675"/>
          </a:xfrm>
          <a:custGeom>
            <a:avLst/>
            <a:gdLst>
              <a:gd name="T0" fmla="*/ 10246 w 20492"/>
              <a:gd name="T1" fmla="+- 0 11167 735"/>
              <a:gd name="T2" fmla="*/ 11167 h 20865"/>
              <a:gd name="T3" fmla="*/ 10246 w 20492"/>
              <a:gd name="T4" fmla="+- 0 11167 735"/>
              <a:gd name="T5" fmla="*/ 11167 h 20865"/>
              <a:gd name="T6" fmla="*/ 10246 w 20492"/>
              <a:gd name="T7" fmla="+- 0 11167 735"/>
              <a:gd name="T8" fmla="*/ 11167 h 20865"/>
              <a:gd name="T9" fmla="*/ 10246 w 20492"/>
              <a:gd name="T10" fmla="+- 0 11167 735"/>
              <a:gd name="T11" fmla="*/ 11167 h 20865"/>
            </a:gdLst>
            <a:ahLst/>
            <a:cxnLst>
              <a:cxn ang="0">
                <a:pos x="T0" y="T2"/>
              </a:cxn>
              <a:cxn ang="0">
                <a:pos x="T3" y="T5"/>
              </a:cxn>
              <a:cxn ang="0">
                <a:pos x="T6" y="T8"/>
              </a:cxn>
              <a:cxn ang="0">
                <a:pos x="T9" y="T11"/>
              </a:cxn>
            </a:cxnLst>
            <a:rect l="0" t="0" r="r" b="b"/>
            <a:pathLst>
              <a:path w="20492" h="20865">
                <a:moveTo>
                  <a:pt x="19343" y="20865"/>
                </a:moveTo>
                <a:cubicBezTo>
                  <a:pt x="20472" y="13529"/>
                  <a:pt x="21600" y="6192"/>
                  <a:pt x="18376" y="2729"/>
                </a:cubicBezTo>
                <a:cubicBezTo>
                  <a:pt x="15152" y="-735"/>
                  <a:pt x="0" y="84"/>
                  <a:pt x="0" y="84"/>
                </a:cubicBezTo>
              </a:path>
            </a:pathLst>
          </a:custGeom>
          <a:noFill/>
          <a:ln w="57150" cap="flat" cmpd="sng">
            <a:solidFill>
              <a:srgbClr val="000000"/>
            </a:solidFill>
            <a:prstDash val="sysDash"/>
            <a:round/>
            <a:headEnd type="none" w="med" len="med"/>
            <a:tailEnd type="triangl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a:defRPr sz="5000">
                <a:solidFill>
                  <a:srgbClr val="000000"/>
                </a:solidFill>
                <a:latin typeface="Helvetica" charset="0"/>
                <a:ea typeface="Helvetica" charset="0"/>
                <a:cs typeface="Helvetica" charset="0"/>
                <a:sym typeface="Helvetica" charset="0"/>
              </a:defRPr>
            </a:lvl1pPr>
            <a:lvl2pPr>
              <a:defRPr sz="5000">
                <a:solidFill>
                  <a:srgbClr val="000000"/>
                </a:solidFill>
                <a:latin typeface="Helvetica" charset="0"/>
                <a:ea typeface="Helvetica" charset="0"/>
                <a:cs typeface="Helvetica" charset="0"/>
                <a:sym typeface="Helvetica" charset="0"/>
              </a:defRPr>
            </a:lvl2pPr>
            <a:lvl3pPr>
              <a:defRPr sz="5000">
                <a:solidFill>
                  <a:srgbClr val="000000"/>
                </a:solidFill>
                <a:latin typeface="Helvetica" charset="0"/>
                <a:ea typeface="Helvetica" charset="0"/>
                <a:cs typeface="Helvetica" charset="0"/>
                <a:sym typeface="Helvetica" charset="0"/>
              </a:defRPr>
            </a:lvl3pPr>
            <a:lvl4pPr>
              <a:defRPr sz="5000">
                <a:solidFill>
                  <a:srgbClr val="000000"/>
                </a:solidFill>
                <a:latin typeface="Helvetica" charset="0"/>
                <a:ea typeface="Helvetica" charset="0"/>
                <a:cs typeface="Helvetica" charset="0"/>
                <a:sym typeface="Helvetica" charset="0"/>
              </a:defRPr>
            </a:lvl4pPr>
            <a:lvl5pPr>
              <a:defRPr sz="5000">
                <a:solidFill>
                  <a:srgbClr val="000000"/>
                </a:solidFill>
                <a:latin typeface="Helvetica" charset="0"/>
                <a:ea typeface="Helvetica" charset="0"/>
                <a:cs typeface="Helvetica" charset="0"/>
                <a:sym typeface="Helvetica" charset="0"/>
              </a:defRPr>
            </a:lvl5pPr>
            <a:lvl6pPr marL="4572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6pPr>
            <a:lvl7pPr marL="9144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7pPr>
            <a:lvl8pPr marL="13716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8pPr>
            <a:lvl9pPr marL="18288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9pPr>
          </a:lstStyle>
          <a:p>
            <a:pPr defTabSz="457200"/>
            <a:endParaRPr lang="it-IT" altLang="it-IT" sz="900">
              <a:latin typeface="Helvetica Light" charset="0"/>
              <a:ea typeface="Helvetica Light" charset="0"/>
              <a:cs typeface="Helvetica Light" charset="0"/>
              <a:sym typeface="Helvetica Light" charset="0"/>
            </a:endParaRPr>
          </a:p>
        </p:txBody>
      </p:sp>
      <p:sp>
        <p:nvSpPr>
          <p:cNvPr id="20494" name="AutoShape 14"/>
          <p:cNvSpPr>
            <a:spLocks/>
          </p:cNvSpPr>
          <p:nvPr/>
        </p:nvSpPr>
        <p:spPr bwMode="auto">
          <a:xfrm>
            <a:off x="10464007" y="1739900"/>
            <a:ext cx="1016794" cy="533400"/>
          </a:xfrm>
          <a:custGeom>
            <a:avLst/>
            <a:gdLst>
              <a:gd name="T0" fmla="+- 0 11079 559"/>
              <a:gd name="T1" fmla="*/ T0 w 21041"/>
              <a:gd name="T2" fmla="*/ 10800 h 21600"/>
              <a:gd name="T3" fmla="+- 0 11079 559"/>
              <a:gd name="T4" fmla="*/ T3 w 21041"/>
              <a:gd name="T5" fmla="*/ 10800 h 21600"/>
              <a:gd name="T6" fmla="+- 0 11079 559"/>
              <a:gd name="T7" fmla="*/ T6 w 21041"/>
              <a:gd name="T8" fmla="*/ 10800 h 21600"/>
              <a:gd name="T9" fmla="+- 0 11079 559"/>
              <a:gd name="T10" fmla="*/ T9 w 21041"/>
              <a:gd name="T11" fmla="*/ 10800 h 21600"/>
            </a:gdLst>
            <a:ahLst/>
            <a:cxnLst>
              <a:cxn ang="0">
                <a:pos x="T1" y="T2"/>
              </a:cxn>
              <a:cxn ang="0">
                <a:pos x="T4" y="T5"/>
              </a:cxn>
              <a:cxn ang="0">
                <a:pos x="T7" y="T8"/>
              </a:cxn>
              <a:cxn ang="0">
                <a:pos x="T10" y="T11"/>
              </a:cxn>
            </a:cxnLst>
            <a:rect l="0" t="0" r="r" b="b"/>
            <a:pathLst>
              <a:path w="21041" h="21600">
                <a:moveTo>
                  <a:pt x="273" y="21600"/>
                </a:moveTo>
                <a:cubicBezTo>
                  <a:pt x="-143" y="16200"/>
                  <a:pt x="-559" y="10800"/>
                  <a:pt x="2902" y="7200"/>
                </a:cubicBezTo>
                <a:cubicBezTo>
                  <a:pt x="6364" y="3600"/>
                  <a:pt x="21041" y="0"/>
                  <a:pt x="21041" y="0"/>
                </a:cubicBezTo>
              </a:path>
            </a:pathLst>
          </a:custGeom>
          <a:noFill/>
          <a:ln w="57150" cap="flat" cmpd="sng">
            <a:solidFill>
              <a:srgbClr val="000000"/>
            </a:solidFill>
            <a:prstDash val="sysDash"/>
            <a:round/>
            <a:headEnd type="none" w="med" len="med"/>
            <a:tailEnd type="triangl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a:defRPr sz="5000">
                <a:solidFill>
                  <a:srgbClr val="000000"/>
                </a:solidFill>
                <a:latin typeface="Helvetica" charset="0"/>
                <a:ea typeface="Helvetica" charset="0"/>
                <a:cs typeface="Helvetica" charset="0"/>
                <a:sym typeface="Helvetica" charset="0"/>
              </a:defRPr>
            </a:lvl1pPr>
            <a:lvl2pPr>
              <a:defRPr sz="5000">
                <a:solidFill>
                  <a:srgbClr val="000000"/>
                </a:solidFill>
                <a:latin typeface="Helvetica" charset="0"/>
                <a:ea typeface="Helvetica" charset="0"/>
                <a:cs typeface="Helvetica" charset="0"/>
                <a:sym typeface="Helvetica" charset="0"/>
              </a:defRPr>
            </a:lvl2pPr>
            <a:lvl3pPr>
              <a:defRPr sz="5000">
                <a:solidFill>
                  <a:srgbClr val="000000"/>
                </a:solidFill>
                <a:latin typeface="Helvetica" charset="0"/>
                <a:ea typeface="Helvetica" charset="0"/>
                <a:cs typeface="Helvetica" charset="0"/>
                <a:sym typeface="Helvetica" charset="0"/>
              </a:defRPr>
            </a:lvl3pPr>
            <a:lvl4pPr>
              <a:defRPr sz="5000">
                <a:solidFill>
                  <a:srgbClr val="000000"/>
                </a:solidFill>
                <a:latin typeface="Helvetica" charset="0"/>
                <a:ea typeface="Helvetica" charset="0"/>
                <a:cs typeface="Helvetica" charset="0"/>
                <a:sym typeface="Helvetica" charset="0"/>
              </a:defRPr>
            </a:lvl4pPr>
            <a:lvl5pPr>
              <a:defRPr sz="5000">
                <a:solidFill>
                  <a:srgbClr val="000000"/>
                </a:solidFill>
                <a:latin typeface="Helvetica" charset="0"/>
                <a:ea typeface="Helvetica" charset="0"/>
                <a:cs typeface="Helvetica" charset="0"/>
                <a:sym typeface="Helvetica" charset="0"/>
              </a:defRPr>
            </a:lvl5pPr>
            <a:lvl6pPr marL="4572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6pPr>
            <a:lvl7pPr marL="9144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7pPr>
            <a:lvl8pPr marL="13716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8pPr>
            <a:lvl9pPr marL="18288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9pPr>
          </a:lstStyle>
          <a:p>
            <a:pPr defTabSz="457200"/>
            <a:endParaRPr lang="it-IT" altLang="it-IT" sz="900">
              <a:latin typeface="Helvetica Light" charset="0"/>
              <a:ea typeface="Helvetica Light" charset="0"/>
              <a:cs typeface="Helvetica Light" charset="0"/>
              <a:sym typeface="Helvetica Light" charset="0"/>
            </a:endParaRPr>
          </a:p>
        </p:txBody>
      </p:sp>
      <p:sp>
        <p:nvSpPr>
          <p:cNvPr id="20495" name="Line 15"/>
          <p:cNvSpPr>
            <a:spLocks noChangeShapeType="1"/>
          </p:cNvSpPr>
          <p:nvPr/>
        </p:nvSpPr>
        <p:spPr bwMode="auto">
          <a:xfrm>
            <a:off x="9690894" y="2909888"/>
            <a:ext cx="328613" cy="239713"/>
          </a:xfrm>
          <a:prstGeom prst="line">
            <a:avLst/>
          </a:prstGeom>
          <a:noFill/>
          <a:ln w="57150" cap="flat" cmpd="sng">
            <a:solidFill>
              <a:srgbClr val="000000"/>
            </a:solidFill>
            <a:prstDash val="sysDash"/>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20496" name="Line 16"/>
          <p:cNvSpPr>
            <a:spLocks noChangeShapeType="1"/>
          </p:cNvSpPr>
          <p:nvPr/>
        </p:nvSpPr>
        <p:spPr bwMode="auto">
          <a:xfrm flipV="1">
            <a:off x="10298907" y="3617119"/>
            <a:ext cx="673894" cy="170656"/>
          </a:xfrm>
          <a:prstGeom prst="line">
            <a:avLst/>
          </a:prstGeom>
          <a:noFill/>
          <a:ln w="57150" cap="flat" cmpd="sng">
            <a:solidFill>
              <a:srgbClr val="000000"/>
            </a:solidFill>
            <a:prstDash val="sysDash"/>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20497" name="Line 17"/>
          <p:cNvSpPr>
            <a:spLocks noChangeShapeType="1"/>
          </p:cNvSpPr>
          <p:nvPr/>
        </p:nvSpPr>
        <p:spPr bwMode="auto">
          <a:xfrm flipV="1">
            <a:off x="9148763" y="3926682"/>
            <a:ext cx="673100" cy="0"/>
          </a:xfrm>
          <a:prstGeom prst="line">
            <a:avLst/>
          </a:prstGeom>
          <a:noFill/>
          <a:ln w="57150" cap="flat" cmpd="sng">
            <a:solidFill>
              <a:srgbClr val="000000"/>
            </a:solidFill>
            <a:prstDash val="sysDash"/>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20498" name="Line 18"/>
          <p:cNvSpPr>
            <a:spLocks noChangeShapeType="1"/>
          </p:cNvSpPr>
          <p:nvPr/>
        </p:nvSpPr>
        <p:spPr bwMode="auto">
          <a:xfrm flipV="1">
            <a:off x="8881269" y="1365250"/>
            <a:ext cx="916781" cy="914400"/>
          </a:xfrm>
          <a:prstGeom prst="line">
            <a:avLst/>
          </a:prstGeom>
          <a:noFill/>
          <a:ln w="57150" cap="flat" cmpd="sng">
            <a:solidFill>
              <a:srgbClr val="000000"/>
            </a:solidFill>
            <a:prstDash val="sysDash"/>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20499" name="Line 19"/>
          <p:cNvSpPr>
            <a:spLocks noChangeShapeType="1"/>
          </p:cNvSpPr>
          <p:nvPr/>
        </p:nvSpPr>
        <p:spPr bwMode="auto">
          <a:xfrm flipH="1" flipV="1">
            <a:off x="8066882" y="3429000"/>
            <a:ext cx="814388" cy="411957"/>
          </a:xfrm>
          <a:prstGeom prst="line">
            <a:avLst/>
          </a:prstGeom>
          <a:noFill/>
          <a:ln w="5715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grpSp>
        <p:nvGrpSpPr>
          <p:cNvPr id="20500" name="Group 20"/>
          <p:cNvGrpSpPr>
            <a:grpSpLocks/>
          </p:cNvGrpSpPr>
          <p:nvPr/>
        </p:nvGrpSpPr>
        <p:grpSpPr bwMode="auto">
          <a:xfrm>
            <a:off x="8895557" y="3695700"/>
            <a:ext cx="89694" cy="98425"/>
            <a:chOff x="0" y="-2"/>
            <a:chExt cx="180006" cy="197479"/>
          </a:xfrm>
        </p:grpSpPr>
        <p:pic>
          <p:nvPicPr>
            <p:cNvPr id="20501" name="Picture 21" descr="image1.t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2"/>
              <a:ext cx="180006" cy="19747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20502" name="Picture 22" descr="image1.jpe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6282" y="59421"/>
              <a:ext cx="68128" cy="784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
        <p:nvSpPr>
          <p:cNvPr id="20503" name="Line 23"/>
          <p:cNvSpPr>
            <a:spLocks noChangeShapeType="1"/>
          </p:cNvSpPr>
          <p:nvPr/>
        </p:nvSpPr>
        <p:spPr bwMode="auto">
          <a:xfrm flipH="1" flipV="1">
            <a:off x="10464007" y="2727325"/>
            <a:ext cx="393700" cy="584994"/>
          </a:xfrm>
          <a:prstGeom prst="line">
            <a:avLst/>
          </a:prstGeom>
          <a:noFill/>
          <a:ln w="5715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20504" name="Rectangle 24"/>
          <p:cNvSpPr>
            <a:spLocks/>
          </p:cNvSpPr>
          <p:nvPr/>
        </p:nvSpPr>
        <p:spPr bwMode="auto">
          <a:xfrm>
            <a:off x="8406607" y="3692198"/>
            <a:ext cx="165110" cy="29751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5400" tIns="25400" rIns="25400" bIns="25400" anchor="ctr">
            <a:spAutoFit/>
          </a:bodyPr>
          <a:lstStyle/>
          <a:p>
            <a:pPr algn="l"/>
            <a:r>
              <a:rPr lang="it-IT" altLang="it-IT" sz="1600">
                <a:latin typeface="Helvetica Light" charset="0"/>
                <a:ea typeface="Helvetica Light" charset="0"/>
                <a:cs typeface="Helvetica Light" charset="0"/>
                <a:sym typeface="Helvetica Light" charset="0"/>
              </a:rPr>
              <a:t>1</a:t>
            </a:r>
          </a:p>
        </p:txBody>
      </p:sp>
      <p:sp>
        <p:nvSpPr>
          <p:cNvPr id="20505" name="Rectangle 25"/>
          <p:cNvSpPr>
            <a:spLocks/>
          </p:cNvSpPr>
          <p:nvPr/>
        </p:nvSpPr>
        <p:spPr bwMode="auto">
          <a:xfrm>
            <a:off x="9174163" y="3365967"/>
            <a:ext cx="165110" cy="29751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5400" tIns="25400" rIns="25400" bIns="25400" anchor="ctr">
            <a:spAutoFit/>
          </a:bodyPr>
          <a:lstStyle/>
          <a:p>
            <a:pPr algn="l"/>
            <a:r>
              <a:rPr lang="it-IT" altLang="it-IT" sz="1600">
                <a:latin typeface="Helvetica Light" charset="0"/>
                <a:ea typeface="Helvetica Light" charset="0"/>
                <a:cs typeface="Helvetica Light" charset="0"/>
                <a:sym typeface="Helvetica Light" charset="0"/>
              </a:rPr>
              <a:t>2</a:t>
            </a:r>
          </a:p>
        </p:txBody>
      </p:sp>
      <p:sp>
        <p:nvSpPr>
          <p:cNvPr id="20506" name="Rectangle 26"/>
          <p:cNvSpPr>
            <a:spLocks/>
          </p:cNvSpPr>
          <p:nvPr/>
        </p:nvSpPr>
        <p:spPr bwMode="auto">
          <a:xfrm>
            <a:off x="10121107" y="3319136"/>
            <a:ext cx="165110" cy="29751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5400" tIns="25400" rIns="25400" bIns="25400" anchor="ctr">
            <a:spAutoFit/>
          </a:bodyPr>
          <a:lstStyle/>
          <a:p>
            <a:pPr algn="l"/>
            <a:r>
              <a:rPr lang="it-IT" altLang="it-IT" sz="1600">
                <a:latin typeface="Helvetica Light" charset="0"/>
                <a:ea typeface="Helvetica Light" charset="0"/>
                <a:cs typeface="Helvetica Light" charset="0"/>
                <a:sym typeface="Helvetica Light" charset="0"/>
              </a:rPr>
              <a:t>3</a:t>
            </a:r>
          </a:p>
        </p:txBody>
      </p:sp>
      <p:sp>
        <p:nvSpPr>
          <p:cNvPr id="20507" name="Rectangle 27"/>
          <p:cNvSpPr>
            <a:spLocks/>
          </p:cNvSpPr>
          <p:nvPr/>
        </p:nvSpPr>
        <p:spPr bwMode="auto">
          <a:xfrm>
            <a:off x="10464007" y="2909561"/>
            <a:ext cx="165110" cy="29751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5400" tIns="25400" rIns="25400" bIns="25400" anchor="ctr">
            <a:spAutoFit/>
          </a:bodyPr>
          <a:lstStyle/>
          <a:p>
            <a:pPr algn="l"/>
            <a:r>
              <a:rPr lang="it-IT" altLang="it-IT" sz="1600">
                <a:latin typeface="Helvetica Light" charset="0"/>
                <a:ea typeface="Helvetica Light" charset="0"/>
                <a:cs typeface="Helvetica Light" charset="0"/>
                <a:sym typeface="Helvetica Light" charset="0"/>
              </a:rPr>
              <a:t>4</a:t>
            </a:r>
          </a:p>
        </p:txBody>
      </p:sp>
      <p:sp>
        <p:nvSpPr>
          <p:cNvPr id="20508" name="Line 28"/>
          <p:cNvSpPr>
            <a:spLocks noChangeShapeType="1"/>
          </p:cNvSpPr>
          <p:nvPr/>
        </p:nvSpPr>
        <p:spPr bwMode="auto">
          <a:xfrm flipV="1">
            <a:off x="9880600" y="3430588"/>
            <a:ext cx="1091407" cy="319882"/>
          </a:xfrm>
          <a:prstGeom prst="line">
            <a:avLst/>
          </a:prstGeom>
          <a:noFill/>
          <a:ln w="5715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20509" name="Line 29"/>
          <p:cNvSpPr>
            <a:spLocks noChangeShapeType="1"/>
          </p:cNvSpPr>
          <p:nvPr/>
        </p:nvSpPr>
        <p:spPr bwMode="auto">
          <a:xfrm>
            <a:off x="8432800" y="3505200"/>
            <a:ext cx="1465263" cy="335757"/>
          </a:xfrm>
          <a:prstGeom prst="line">
            <a:avLst/>
          </a:prstGeom>
          <a:noFill/>
          <a:ln w="5715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20510" name="Line 30"/>
          <p:cNvSpPr>
            <a:spLocks noChangeShapeType="1"/>
          </p:cNvSpPr>
          <p:nvPr/>
        </p:nvSpPr>
        <p:spPr bwMode="auto">
          <a:xfrm flipV="1">
            <a:off x="10464007" y="1987550"/>
            <a:ext cx="871538" cy="635000"/>
          </a:xfrm>
          <a:prstGeom prst="line">
            <a:avLst/>
          </a:prstGeom>
          <a:noFill/>
          <a:ln w="5715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20511" name="Rectangle 31"/>
          <p:cNvSpPr>
            <a:spLocks/>
          </p:cNvSpPr>
          <p:nvPr/>
        </p:nvSpPr>
        <p:spPr bwMode="auto">
          <a:xfrm>
            <a:off x="10997407" y="2174548"/>
            <a:ext cx="165110" cy="29751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5400" tIns="25400" rIns="25400" bIns="25400" anchor="ctr">
            <a:spAutoFit/>
          </a:bodyPr>
          <a:lstStyle/>
          <a:p>
            <a:pPr algn="l"/>
            <a:r>
              <a:rPr lang="it-IT" altLang="it-IT" sz="1600">
                <a:latin typeface="Helvetica Light" charset="0"/>
                <a:ea typeface="Helvetica Light" charset="0"/>
                <a:cs typeface="Helvetica Light" charset="0"/>
                <a:sym typeface="Helvetica Light" charset="0"/>
              </a:rPr>
              <a:t>5</a:t>
            </a:r>
          </a:p>
        </p:txBody>
      </p:sp>
      <p:sp>
        <p:nvSpPr>
          <p:cNvPr id="20512" name="Oval 32"/>
          <p:cNvSpPr>
            <a:spLocks/>
          </p:cNvSpPr>
          <p:nvPr/>
        </p:nvSpPr>
        <p:spPr bwMode="auto">
          <a:xfrm>
            <a:off x="10224294" y="3014663"/>
            <a:ext cx="204788" cy="186532"/>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20513" name="Oval 33"/>
          <p:cNvSpPr>
            <a:spLocks/>
          </p:cNvSpPr>
          <p:nvPr/>
        </p:nvSpPr>
        <p:spPr bwMode="auto">
          <a:xfrm>
            <a:off x="9490075" y="3131344"/>
            <a:ext cx="204788" cy="185738"/>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20514" name="Oval 34"/>
          <p:cNvSpPr>
            <a:spLocks/>
          </p:cNvSpPr>
          <p:nvPr/>
        </p:nvSpPr>
        <p:spPr bwMode="auto">
          <a:xfrm>
            <a:off x="8676482" y="3021013"/>
            <a:ext cx="204788" cy="186532"/>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20515" name="Rectangle 35"/>
          <p:cNvSpPr>
            <a:spLocks/>
          </p:cNvSpPr>
          <p:nvPr/>
        </p:nvSpPr>
        <p:spPr bwMode="auto">
          <a:xfrm>
            <a:off x="367507" y="1101993"/>
            <a:ext cx="6352701" cy="214417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5400" tIns="25400" rIns="25400" bIns="25400" anchor="ctr">
            <a:spAutoFit/>
          </a:bodyPr>
          <a:lstStyle/>
          <a:p>
            <a:pPr algn="l"/>
            <a:r>
              <a:rPr lang="it-IT" altLang="it-IT" sz="2000">
                <a:latin typeface="Helvetica Light" charset="0"/>
                <a:ea typeface="Helvetica Light" charset="0"/>
                <a:cs typeface="Helvetica Light" charset="0"/>
                <a:sym typeface="Helvetica Light" charset="0"/>
              </a:rPr>
              <a:t>Costruzione del gioco da 4 a 3 con il terzino destro</a:t>
            </a:r>
          </a:p>
          <a:p>
            <a:pPr algn="l"/>
            <a:endParaRPr lang="it-IT" altLang="it-IT" sz="2000">
              <a:latin typeface="Helvetica Light" charset="0"/>
              <a:ea typeface="Helvetica Light" charset="0"/>
              <a:cs typeface="Helvetica Light" charset="0"/>
              <a:sym typeface="Helvetica Light" charset="0"/>
            </a:endParaRPr>
          </a:p>
          <a:p>
            <a:pPr algn="l"/>
            <a:r>
              <a:rPr lang="it-IT" altLang="it-IT" sz="1600">
                <a:latin typeface="Helvetica Light" charset="0"/>
                <a:ea typeface="Helvetica Light" charset="0"/>
                <a:cs typeface="Helvetica Light" charset="0"/>
                <a:sym typeface="Helvetica Light" charset="0"/>
              </a:rPr>
              <a:t>Esempio di costruzione con un minimo di opposizione (3v7).</a:t>
            </a:r>
          </a:p>
          <a:p>
            <a:pPr algn="l"/>
            <a:endParaRPr lang="it-IT" altLang="it-IT" sz="1600">
              <a:latin typeface="Helvetica Light" charset="0"/>
              <a:ea typeface="Helvetica Light" charset="0"/>
              <a:cs typeface="Helvetica Light" charset="0"/>
              <a:sym typeface="Helvetica Light" charset="0"/>
            </a:endParaRPr>
          </a:p>
          <a:p>
            <a:pPr algn="l"/>
            <a:r>
              <a:rPr lang="it-IT" altLang="it-IT" sz="1600">
                <a:latin typeface="Helvetica Light" charset="0"/>
                <a:ea typeface="Helvetica Light" charset="0"/>
                <a:cs typeface="Helvetica Light" charset="0"/>
                <a:sym typeface="Helvetica Light" charset="0"/>
              </a:rPr>
              <a:t>Posizioni, concetti e passaggi sono in base alle proprie idee tattiche.</a:t>
            </a:r>
          </a:p>
          <a:p>
            <a:pPr algn="l"/>
            <a:endParaRPr lang="it-IT" altLang="it-IT" sz="1600">
              <a:latin typeface="Helvetica Light" charset="0"/>
              <a:ea typeface="Helvetica Light" charset="0"/>
              <a:cs typeface="Helvetica Light" charset="0"/>
              <a:sym typeface="Helvetica Light" charset="0"/>
            </a:endParaRPr>
          </a:p>
          <a:p>
            <a:pPr algn="l"/>
            <a:r>
              <a:rPr lang="it-IT" altLang="it-IT" sz="1600">
                <a:latin typeface="Helvetica Light" charset="0"/>
                <a:ea typeface="Helvetica Light" charset="0"/>
                <a:cs typeface="Helvetica Light" charset="0"/>
                <a:sym typeface="Helvetica Light" charset="0"/>
              </a:rPr>
              <a:t>Creare anche le seguenti situazioni:</a:t>
            </a:r>
          </a:p>
          <a:p>
            <a:pPr algn="l"/>
            <a:r>
              <a:rPr lang="it-IT" altLang="it-IT" sz="1600">
                <a:latin typeface="Helvetica Light" charset="0"/>
                <a:ea typeface="Helvetica Light" charset="0"/>
                <a:cs typeface="Helvetica Light" charset="0"/>
                <a:sym typeface="Helvetica Light" charset="0"/>
              </a:rPr>
              <a:t>4v7, 5v7, 6v7, 7v7</a:t>
            </a:r>
          </a:p>
        </p:txBody>
      </p:sp>
      <p:grpSp>
        <p:nvGrpSpPr>
          <p:cNvPr id="20516" name="Group 36"/>
          <p:cNvGrpSpPr>
            <a:grpSpLocks/>
          </p:cNvGrpSpPr>
          <p:nvPr/>
        </p:nvGrpSpPr>
        <p:grpSpPr bwMode="auto">
          <a:xfrm>
            <a:off x="392113" y="6448426"/>
            <a:ext cx="406161" cy="146194"/>
            <a:chOff x="0" y="0"/>
            <a:chExt cx="812358" cy="291489"/>
          </a:xfrm>
        </p:grpSpPr>
        <p:sp>
          <p:nvSpPr>
            <p:cNvPr id="20517" name="Rectangle 37"/>
            <p:cNvSpPr>
              <a:spLocks/>
            </p:cNvSpPr>
            <p:nvPr/>
          </p:nvSpPr>
          <p:spPr bwMode="auto">
            <a:xfrm>
              <a:off x="174976" y="0"/>
              <a:ext cx="637382" cy="29148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2860" rIns="22860">
              <a:spAutoFit/>
            </a:bodyPr>
            <a:lstStyle>
              <a:lvl1pPr>
                <a:defRPr sz="5000">
                  <a:solidFill>
                    <a:srgbClr val="000000"/>
                  </a:solidFill>
                  <a:latin typeface="Helvetica" charset="0"/>
                  <a:ea typeface="Helvetica" charset="0"/>
                  <a:cs typeface="Helvetica" charset="0"/>
                  <a:sym typeface="Helvetica" charset="0"/>
                </a:defRPr>
              </a:lvl1pPr>
              <a:lvl2pPr>
                <a:defRPr sz="5000">
                  <a:solidFill>
                    <a:srgbClr val="000000"/>
                  </a:solidFill>
                  <a:latin typeface="Helvetica" charset="0"/>
                  <a:ea typeface="Helvetica" charset="0"/>
                  <a:cs typeface="Helvetica" charset="0"/>
                  <a:sym typeface="Helvetica" charset="0"/>
                </a:defRPr>
              </a:lvl2pPr>
              <a:lvl3pPr>
                <a:defRPr sz="5000">
                  <a:solidFill>
                    <a:srgbClr val="000000"/>
                  </a:solidFill>
                  <a:latin typeface="Helvetica" charset="0"/>
                  <a:ea typeface="Helvetica" charset="0"/>
                  <a:cs typeface="Helvetica" charset="0"/>
                  <a:sym typeface="Helvetica" charset="0"/>
                </a:defRPr>
              </a:lvl3pPr>
              <a:lvl4pPr>
                <a:defRPr sz="5000">
                  <a:solidFill>
                    <a:srgbClr val="000000"/>
                  </a:solidFill>
                  <a:latin typeface="Helvetica" charset="0"/>
                  <a:ea typeface="Helvetica" charset="0"/>
                  <a:cs typeface="Helvetica" charset="0"/>
                  <a:sym typeface="Helvetica" charset="0"/>
                </a:defRPr>
              </a:lvl4pPr>
              <a:lvl5pPr>
                <a:defRPr sz="5000">
                  <a:solidFill>
                    <a:srgbClr val="000000"/>
                  </a:solidFill>
                  <a:latin typeface="Helvetica" charset="0"/>
                  <a:ea typeface="Helvetica" charset="0"/>
                  <a:cs typeface="Helvetica" charset="0"/>
                  <a:sym typeface="Helvetica" charset="0"/>
                </a:defRPr>
              </a:lvl5pPr>
              <a:lvl6pPr marL="4572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6pPr>
              <a:lvl7pPr marL="9144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7pPr>
              <a:lvl8pPr marL="13716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8pPr>
              <a:lvl9pPr marL="18288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9pPr>
            </a:lstStyle>
            <a:p>
              <a:pPr defTabSz="457200"/>
              <a:r>
                <a:rPr lang="it-IT" altLang="it-IT" sz="350">
                  <a:latin typeface="Calibri" charset="0"/>
                  <a:ea typeface="Calibri" charset="0"/>
                  <a:cs typeface="Calibri" charset="0"/>
                  <a:sym typeface="Calibri" charset="0"/>
                </a:rPr>
                <a:t>Stefano Angius</a:t>
              </a:r>
            </a:p>
          </p:txBody>
        </p:sp>
        <p:pic>
          <p:nvPicPr>
            <p:cNvPr id="20518" name="Picture 38" descr="pasted-image.tiff"/>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13754"/>
              <a:ext cx="178232" cy="1782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Tree>
    <p:extLst>
      <p:ext uri="{BB962C8B-B14F-4D97-AF65-F5344CB8AC3E}">
        <p14:creationId xmlns:p14="http://schemas.microsoft.com/office/powerpoint/2010/main" val="999427226"/>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5" name="Picture 1" descr="image3.jpe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486650" y="242888"/>
            <a:ext cx="4320382" cy="304720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21506" name="Picture 2" descr="image3.jpe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rot="10800000">
            <a:off x="7486650" y="1987550"/>
            <a:ext cx="4320382" cy="31432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nvGrpSpPr>
          <p:cNvPr id="21507" name="Group 3"/>
          <p:cNvGrpSpPr>
            <a:grpSpLocks/>
          </p:cNvGrpSpPr>
          <p:nvPr/>
        </p:nvGrpSpPr>
        <p:grpSpPr bwMode="auto">
          <a:xfrm>
            <a:off x="2880519" y="192088"/>
            <a:ext cx="1620044" cy="653257"/>
            <a:chOff x="-2" y="-1"/>
            <a:chExt cx="3240007" cy="1306804"/>
          </a:xfrm>
        </p:grpSpPr>
        <p:sp>
          <p:nvSpPr>
            <p:cNvPr id="21508" name="Rectangle 4"/>
            <p:cNvSpPr>
              <a:spLocks/>
            </p:cNvSpPr>
            <p:nvPr/>
          </p:nvSpPr>
          <p:spPr bwMode="auto">
            <a:xfrm>
              <a:off x="-2" y="-1"/>
              <a:ext cx="3240007" cy="1306804"/>
            </a:xfrm>
            <a:prstGeom prst="rect">
              <a:avLst/>
            </a:prstGeom>
            <a:solidFill>
              <a:srgbClr val="5FD506"/>
            </a:solidFill>
            <a:ln w="9525" cap="flat" cmpd="sng">
              <a:solidFill>
                <a:srgbClr val="F95815"/>
              </a:solidFill>
              <a:prstDash val="solid"/>
              <a:round/>
              <a:headEnd type="none" w="med" len="med"/>
              <a:tailEnd type="none" w="med" len="med"/>
            </a:ln>
            <a:effectLst>
              <a:outerShdw blurRad="38100" dist="23000" dir="5400000" algn="ctr" rotWithShape="0">
                <a:srgbClr val="000000">
                  <a:alpha val="34999"/>
                </a:srgbClr>
              </a:outerShdw>
            </a:effectLst>
          </p:spPr>
          <p:txBody>
            <a:bodyPr lIns="25400" tIns="25400" rIns="25400" bIns="25400" anchor="ctr"/>
            <a:lstStyle>
              <a:lvl1pPr defTabSz="457200">
                <a:defRPr sz="5000">
                  <a:solidFill>
                    <a:srgbClr val="000000"/>
                  </a:solidFill>
                  <a:latin typeface="Helvetica" charset="0"/>
                  <a:ea typeface="Helvetica" charset="0"/>
                  <a:cs typeface="Helvetica" charset="0"/>
                  <a:sym typeface="Helvetica" charset="0"/>
                </a:defRPr>
              </a:lvl1pPr>
              <a:lvl2pPr defTabSz="457200">
                <a:defRPr sz="5000">
                  <a:solidFill>
                    <a:srgbClr val="000000"/>
                  </a:solidFill>
                  <a:latin typeface="Helvetica" charset="0"/>
                  <a:ea typeface="Helvetica" charset="0"/>
                  <a:cs typeface="Helvetica" charset="0"/>
                  <a:sym typeface="Helvetica" charset="0"/>
                </a:defRPr>
              </a:lvl2pPr>
              <a:lvl3pPr defTabSz="457200">
                <a:defRPr sz="5000">
                  <a:solidFill>
                    <a:srgbClr val="000000"/>
                  </a:solidFill>
                  <a:latin typeface="Helvetica" charset="0"/>
                  <a:ea typeface="Helvetica" charset="0"/>
                  <a:cs typeface="Helvetica" charset="0"/>
                  <a:sym typeface="Helvetica" charset="0"/>
                </a:defRPr>
              </a:lvl3pPr>
              <a:lvl4pPr defTabSz="457200">
                <a:defRPr sz="5000">
                  <a:solidFill>
                    <a:srgbClr val="000000"/>
                  </a:solidFill>
                  <a:latin typeface="Helvetica" charset="0"/>
                  <a:ea typeface="Helvetica" charset="0"/>
                  <a:cs typeface="Helvetica" charset="0"/>
                  <a:sym typeface="Helvetica" charset="0"/>
                </a:defRPr>
              </a:lvl4pPr>
              <a:lvl5pPr defTabSz="457200">
                <a:defRPr sz="5000">
                  <a:solidFill>
                    <a:srgbClr val="000000"/>
                  </a:solidFill>
                  <a:latin typeface="Helvetica" charset="0"/>
                  <a:ea typeface="Helvetica" charset="0"/>
                  <a:cs typeface="Helvetica" charset="0"/>
                  <a:sym typeface="Helvetica" charset="0"/>
                </a:defRPr>
              </a:lvl5pPr>
              <a:lvl6pPr marL="457200" algn="ctr" defTabSz="457200"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6pPr>
              <a:lvl7pPr marL="914400" algn="ctr" defTabSz="457200"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7pPr>
              <a:lvl8pPr marL="1371600" algn="ctr" defTabSz="457200"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8pPr>
              <a:lvl9pPr marL="1828800" algn="ctr" defTabSz="457200"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9pPr>
            </a:lstStyle>
            <a:p>
              <a:endParaRPr lang="it-IT" altLang="it-IT" sz="900">
                <a:solidFill>
                  <a:srgbClr val="FFFFFF"/>
                </a:solidFill>
                <a:latin typeface="Calibri" charset="0"/>
                <a:ea typeface="Calibri" charset="0"/>
                <a:cs typeface="Calibri" charset="0"/>
                <a:sym typeface="Calibri" charset="0"/>
              </a:endParaRPr>
            </a:p>
          </p:txBody>
        </p:sp>
        <p:sp>
          <p:nvSpPr>
            <p:cNvPr id="21509" name="Rectangle 5"/>
            <p:cNvSpPr>
              <a:spLocks/>
            </p:cNvSpPr>
            <p:nvPr/>
          </p:nvSpPr>
          <p:spPr bwMode="auto">
            <a:xfrm>
              <a:off x="467294" y="376341"/>
              <a:ext cx="2305412" cy="55411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59" tIns="22859" rIns="22859" bIns="22859" anchor="ctr">
              <a:spAutoFit/>
            </a:bodyPr>
            <a:lstStyle>
              <a:lvl1pPr defTabSz="457200">
                <a:defRPr sz="5000">
                  <a:solidFill>
                    <a:srgbClr val="000000"/>
                  </a:solidFill>
                  <a:latin typeface="Helvetica" charset="0"/>
                  <a:ea typeface="Helvetica" charset="0"/>
                  <a:cs typeface="Helvetica" charset="0"/>
                  <a:sym typeface="Helvetica" charset="0"/>
                </a:defRPr>
              </a:lvl1pPr>
              <a:lvl2pPr defTabSz="457200">
                <a:defRPr sz="5000">
                  <a:solidFill>
                    <a:srgbClr val="000000"/>
                  </a:solidFill>
                  <a:latin typeface="Helvetica" charset="0"/>
                  <a:ea typeface="Helvetica" charset="0"/>
                  <a:cs typeface="Helvetica" charset="0"/>
                  <a:sym typeface="Helvetica" charset="0"/>
                </a:defRPr>
              </a:lvl2pPr>
              <a:lvl3pPr defTabSz="457200">
                <a:defRPr sz="5000">
                  <a:solidFill>
                    <a:srgbClr val="000000"/>
                  </a:solidFill>
                  <a:latin typeface="Helvetica" charset="0"/>
                  <a:ea typeface="Helvetica" charset="0"/>
                  <a:cs typeface="Helvetica" charset="0"/>
                  <a:sym typeface="Helvetica" charset="0"/>
                </a:defRPr>
              </a:lvl3pPr>
              <a:lvl4pPr defTabSz="457200">
                <a:defRPr sz="5000">
                  <a:solidFill>
                    <a:srgbClr val="000000"/>
                  </a:solidFill>
                  <a:latin typeface="Helvetica" charset="0"/>
                  <a:ea typeface="Helvetica" charset="0"/>
                  <a:cs typeface="Helvetica" charset="0"/>
                  <a:sym typeface="Helvetica" charset="0"/>
                </a:defRPr>
              </a:lvl4pPr>
              <a:lvl5pPr defTabSz="457200">
                <a:defRPr sz="5000">
                  <a:solidFill>
                    <a:srgbClr val="000000"/>
                  </a:solidFill>
                  <a:latin typeface="Helvetica" charset="0"/>
                  <a:ea typeface="Helvetica" charset="0"/>
                  <a:cs typeface="Helvetica" charset="0"/>
                  <a:sym typeface="Helvetica" charset="0"/>
                </a:defRPr>
              </a:lvl5pPr>
              <a:lvl6pPr marL="457200" algn="ctr" defTabSz="457200"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6pPr>
              <a:lvl7pPr marL="914400" algn="ctr" defTabSz="457200"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7pPr>
              <a:lvl8pPr marL="1371600" algn="ctr" defTabSz="457200"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8pPr>
              <a:lvl9pPr marL="1828800" algn="ctr" defTabSz="457200"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9pPr>
            </a:lstStyle>
            <a:p>
              <a:r>
                <a:rPr lang="it-IT" altLang="it-IT" sz="1500" b="1" i="1">
                  <a:latin typeface="Calibri" charset="0"/>
                  <a:ea typeface="Calibri" charset="0"/>
                  <a:cs typeface="Calibri" charset="0"/>
                  <a:sym typeface="Calibri" charset="0"/>
                </a:rPr>
                <a:t>Game Form</a:t>
              </a:r>
            </a:p>
          </p:txBody>
        </p:sp>
      </p:grpSp>
      <p:sp>
        <p:nvSpPr>
          <p:cNvPr id="21510" name="Line 6"/>
          <p:cNvSpPr>
            <a:spLocks noChangeShapeType="1"/>
          </p:cNvSpPr>
          <p:nvPr/>
        </p:nvSpPr>
        <p:spPr bwMode="auto">
          <a:xfrm flipH="1">
            <a:off x="8266907" y="431800"/>
            <a:ext cx="0" cy="4572000"/>
          </a:xfrm>
          <a:prstGeom prst="line">
            <a:avLst/>
          </a:prstGeom>
          <a:noFill/>
          <a:ln w="38100" cap="flat" cmpd="sng">
            <a:solidFill>
              <a:srgbClr val="000000"/>
            </a:solidFill>
            <a:prstDash val="lgDash"/>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21511" name="Line 7"/>
          <p:cNvSpPr>
            <a:spLocks noChangeShapeType="1"/>
          </p:cNvSpPr>
          <p:nvPr/>
        </p:nvSpPr>
        <p:spPr bwMode="auto">
          <a:xfrm flipH="1">
            <a:off x="11022807" y="431800"/>
            <a:ext cx="0" cy="4572000"/>
          </a:xfrm>
          <a:prstGeom prst="line">
            <a:avLst/>
          </a:prstGeom>
          <a:noFill/>
          <a:ln w="38100" cap="flat" cmpd="sng">
            <a:solidFill>
              <a:srgbClr val="000000"/>
            </a:solidFill>
            <a:prstDash val="lgDash"/>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21512" name="Oval 8"/>
          <p:cNvSpPr>
            <a:spLocks/>
          </p:cNvSpPr>
          <p:nvPr/>
        </p:nvSpPr>
        <p:spPr bwMode="auto">
          <a:xfrm>
            <a:off x="10046494" y="1640682"/>
            <a:ext cx="204788" cy="186531"/>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21513" name="Oval 9"/>
          <p:cNvSpPr>
            <a:spLocks/>
          </p:cNvSpPr>
          <p:nvPr/>
        </p:nvSpPr>
        <p:spPr bwMode="auto">
          <a:xfrm>
            <a:off x="8985250" y="1640682"/>
            <a:ext cx="204788" cy="186531"/>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21514" name="Oval 10"/>
          <p:cNvSpPr>
            <a:spLocks/>
          </p:cNvSpPr>
          <p:nvPr/>
        </p:nvSpPr>
        <p:spPr bwMode="auto">
          <a:xfrm>
            <a:off x="9505950" y="642938"/>
            <a:ext cx="204788" cy="186532"/>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21515" name="Oval 11"/>
          <p:cNvSpPr>
            <a:spLocks/>
          </p:cNvSpPr>
          <p:nvPr/>
        </p:nvSpPr>
        <p:spPr bwMode="auto">
          <a:xfrm>
            <a:off x="10683082" y="2478882"/>
            <a:ext cx="204788" cy="186531"/>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21516" name="Oval 12"/>
          <p:cNvSpPr>
            <a:spLocks/>
          </p:cNvSpPr>
          <p:nvPr/>
        </p:nvSpPr>
        <p:spPr bwMode="auto">
          <a:xfrm>
            <a:off x="8267700" y="2386013"/>
            <a:ext cx="204788" cy="186532"/>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21517" name="Oval 13"/>
          <p:cNvSpPr>
            <a:spLocks/>
          </p:cNvSpPr>
          <p:nvPr/>
        </p:nvSpPr>
        <p:spPr bwMode="auto">
          <a:xfrm>
            <a:off x="9540082" y="2716213"/>
            <a:ext cx="204788" cy="186532"/>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21518" name="Oval 14"/>
          <p:cNvSpPr>
            <a:spLocks/>
          </p:cNvSpPr>
          <p:nvPr/>
        </p:nvSpPr>
        <p:spPr bwMode="auto">
          <a:xfrm>
            <a:off x="8780463" y="3664744"/>
            <a:ext cx="204788" cy="185738"/>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21519" name="Oval 15"/>
          <p:cNvSpPr>
            <a:spLocks/>
          </p:cNvSpPr>
          <p:nvPr/>
        </p:nvSpPr>
        <p:spPr bwMode="auto">
          <a:xfrm>
            <a:off x="10251282" y="3740944"/>
            <a:ext cx="204788" cy="185738"/>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21520" name="Oval 16"/>
          <p:cNvSpPr>
            <a:spLocks/>
          </p:cNvSpPr>
          <p:nvPr/>
        </p:nvSpPr>
        <p:spPr bwMode="auto">
          <a:xfrm>
            <a:off x="8859044" y="2509838"/>
            <a:ext cx="205581" cy="185738"/>
          </a:xfrm>
          <a:prstGeom prst="ellipse">
            <a:avLst/>
          </a:prstGeom>
          <a:solidFill>
            <a:srgbClr val="3366FF"/>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21521" name="Oval 17"/>
          <p:cNvSpPr>
            <a:spLocks/>
          </p:cNvSpPr>
          <p:nvPr/>
        </p:nvSpPr>
        <p:spPr bwMode="auto">
          <a:xfrm>
            <a:off x="10251282" y="2572544"/>
            <a:ext cx="204788" cy="185738"/>
          </a:xfrm>
          <a:prstGeom prst="ellipse">
            <a:avLst/>
          </a:prstGeom>
          <a:solidFill>
            <a:srgbClr val="3366FF"/>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21522" name="Oval 18"/>
          <p:cNvSpPr>
            <a:spLocks/>
          </p:cNvSpPr>
          <p:nvPr/>
        </p:nvSpPr>
        <p:spPr bwMode="auto">
          <a:xfrm>
            <a:off x="9969500" y="3314700"/>
            <a:ext cx="204788" cy="185738"/>
          </a:xfrm>
          <a:prstGeom prst="ellipse">
            <a:avLst/>
          </a:prstGeom>
          <a:solidFill>
            <a:srgbClr val="3366FF"/>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21523" name="Oval 19"/>
          <p:cNvSpPr>
            <a:spLocks/>
          </p:cNvSpPr>
          <p:nvPr/>
        </p:nvSpPr>
        <p:spPr bwMode="auto">
          <a:xfrm>
            <a:off x="9109869" y="3128169"/>
            <a:ext cx="204788" cy="186531"/>
          </a:xfrm>
          <a:prstGeom prst="ellipse">
            <a:avLst/>
          </a:prstGeom>
          <a:solidFill>
            <a:srgbClr val="3366FF"/>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21524" name="Oval 20"/>
          <p:cNvSpPr>
            <a:spLocks/>
          </p:cNvSpPr>
          <p:nvPr/>
        </p:nvSpPr>
        <p:spPr bwMode="auto">
          <a:xfrm>
            <a:off x="9498013" y="2289175"/>
            <a:ext cx="204788" cy="186532"/>
          </a:xfrm>
          <a:prstGeom prst="ellipse">
            <a:avLst/>
          </a:prstGeom>
          <a:solidFill>
            <a:srgbClr val="3366FF"/>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21525" name="Oval 21"/>
          <p:cNvSpPr>
            <a:spLocks/>
          </p:cNvSpPr>
          <p:nvPr/>
        </p:nvSpPr>
        <p:spPr bwMode="auto">
          <a:xfrm>
            <a:off x="9764713" y="1547813"/>
            <a:ext cx="204788" cy="186532"/>
          </a:xfrm>
          <a:prstGeom prst="ellipse">
            <a:avLst/>
          </a:prstGeom>
          <a:solidFill>
            <a:srgbClr val="3366FF"/>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21526" name="Oval 22"/>
          <p:cNvSpPr>
            <a:spLocks/>
          </p:cNvSpPr>
          <p:nvPr/>
        </p:nvSpPr>
        <p:spPr bwMode="auto">
          <a:xfrm>
            <a:off x="9163050" y="1449388"/>
            <a:ext cx="204788" cy="186532"/>
          </a:xfrm>
          <a:prstGeom prst="ellipse">
            <a:avLst/>
          </a:prstGeom>
          <a:solidFill>
            <a:srgbClr val="3366FF"/>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21527" name="Oval 23"/>
          <p:cNvSpPr>
            <a:spLocks/>
          </p:cNvSpPr>
          <p:nvPr/>
        </p:nvSpPr>
        <p:spPr bwMode="auto">
          <a:xfrm>
            <a:off x="9540082" y="1002507"/>
            <a:ext cx="204788" cy="186531"/>
          </a:xfrm>
          <a:prstGeom prst="ellipse">
            <a:avLst/>
          </a:prstGeom>
          <a:solidFill>
            <a:srgbClr val="3366FF"/>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grpSp>
        <p:nvGrpSpPr>
          <p:cNvPr id="21528" name="Group 24"/>
          <p:cNvGrpSpPr>
            <a:grpSpLocks/>
          </p:cNvGrpSpPr>
          <p:nvPr/>
        </p:nvGrpSpPr>
        <p:grpSpPr bwMode="auto">
          <a:xfrm>
            <a:off x="8805069" y="3505200"/>
            <a:ext cx="90488" cy="99219"/>
            <a:chOff x="0" y="-2"/>
            <a:chExt cx="180006" cy="197479"/>
          </a:xfrm>
        </p:grpSpPr>
        <p:pic>
          <p:nvPicPr>
            <p:cNvPr id="21529" name="Picture 25" descr="image1.t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2"/>
              <a:ext cx="180006" cy="19747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21530" name="Picture 26" descr="image1.jpe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6282" y="59421"/>
              <a:ext cx="68128" cy="784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
        <p:nvSpPr>
          <p:cNvPr id="21531" name="Rectangle 27"/>
          <p:cNvSpPr>
            <a:spLocks/>
          </p:cNvSpPr>
          <p:nvPr/>
        </p:nvSpPr>
        <p:spPr bwMode="auto">
          <a:xfrm>
            <a:off x="838200" y="1181408"/>
            <a:ext cx="6648450" cy="7899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spAutoFit/>
          </a:bodyPr>
          <a:lstStyle/>
          <a:p>
            <a:pPr algn="l"/>
            <a:r>
              <a:rPr lang="it-IT" altLang="it-IT" sz="1600">
                <a:latin typeface="Helvetica Light" charset="0"/>
                <a:ea typeface="Helvetica Light" charset="0"/>
                <a:cs typeface="Helvetica Light" charset="0"/>
                <a:sym typeface="Helvetica Light" charset="0"/>
              </a:rPr>
              <a:t>Gioco a campo ridotto 8v8</a:t>
            </a:r>
          </a:p>
          <a:p>
            <a:pPr algn="l"/>
            <a:endParaRPr lang="it-IT" altLang="it-IT" sz="1600">
              <a:latin typeface="Helvetica Light" charset="0"/>
              <a:ea typeface="Helvetica Light" charset="0"/>
              <a:cs typeface="Helvetica Light" charset="0"/>
              <a:sym typeface="Helvetica Light" charset="0"/>
            </a:endParaRPr>
          </a:p>
          <a:p>
            <a:pPr algn="l"/>
            <a:r>
              <a:rPr lang="it-IT" altLang="it-IT" sz="1600">
                <a:latin typeface="Helvetica Light" charset="0"/>
                <a:ea typeface="Helvetica Light" charset="0"/>
                <a:cs typeface="Helvetica Light" charset="0"/>
                <a:sym typeface="Helvetica Light" charset="0"/>
              </a:rPr>
              <a:t>A seconda del campo creare giochi di 4v4, 5v5, 6v6, 7v7,9v9</a:t>
            </a:r>
          </a:p>
        </p:txBody>
      </p:sp>
      <p:grpSp>
        <p:nvGrpSpPr>
          <p:cNvPr id="21532" name="Group 28"/>
          <p:cNvGrpSpPr>
            <a:grpSpLocks/>
          </p:cNvGrpSpPr>
          <p:nvPr/>
        </p:nvGrpSpPr>
        <p:grpSpPr bwMode="auto">
          <a:xfrm>
            <a:off x="392113" y="6448426"/>
            <a:ext cx="406161" cy="146194"/>
            <a:chOff x="0" y="0"/>
            <a:chExt cx="812358" cy="291489"/>
          </a:xfrm>
        </p:grpSpPr>
        <p:sp>
          <p:nvSpPr>
            <p:cNvPr id="21533" name="Rectangle 29"/>
            <p:cNvSpPr>
              <a:spLocks/>
            </p:cNvSpPr>
            <p:nvPr/>
          </p:nvSpPr>
          <p:spPr bwMode="auto">
            <a:xfrm>
              <a:off x="174976" y="0"/>
              <a:ext cx="637382" cy="29148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2860" rIns="22860">
              <a:spAutoFit/>
            </a:bodyPr>
            <a:lstStyle>
              <a:lvl1pPr>
                <a:defRPr sz="5000">
                  <a:solidFill>
                    <a:srgbClr val="000000"/>
                  </a:solidFill>
                  <a:latin typeface="Helvetica" charset="0"/>
                  <a:ea typeface="Helvetica" charset="0"/>
                  <a:cs typeface="Helvetica" charset="0"/>
                  <a:sym typeface="Helvetica" charset="0"/>
                </a:defRPr>
              </a:lvl1pPr>
              <a:lvl2pPr>
                <a:defRPr sz="5000">
                  <a:solidFill>
                    <a:srgbClr val="000000"/>
                  </a:solidFill>
                  <a:latin typeface="Helvetica" charset="0"/>
                  <a:ea typeface="Helvetica" charset="0"/>
                  <a:cs typeface="Helvetica" charset="0"/>
                  <a:sym typeface="Helvetica" charset="0"/>
                </a:defRPr>
              </a:lvl2pPr>
              <a:lvl3pPr>
                <a:defRPr sz="5000">
                  <a:solidFill>
                    <a:srgbClr val="000000"/>
                  </a:solidFill>
                  <a:latin typeface="Helvetica" charset="0"/>
                  <a:ea typeface="Helvetica" charset="0"/>
                  <a:cs typeface="Helvetica" charset="0"/>
                  <a:sym typeface="Helvetica" charset="0"/>
                </a:defRPr>
              </a:lvl3pPr>
              <a:lvl4pPr>
                <a:defRPr sz="5000">
                  <a:solidFill>
                    <a:srgbClr val="000000"/>
                  </a:solidFill>
                  <a:latin typeface="Helvetica" charset="0"/>
                  <a:ea typeface="Helvetica" charset="0"/>
                  <a:cs typeface="Helvetica" charset="0"/>
                  <a:sym typeface="Helvetica" charset="0"/>
                </a:defRPr>
              </a:lvl4pPr>
              <a:lvl5pPr>
                <a:defRPr sz="5000">
                  <a:solidFill>
                    <a:srgbClr val="000000"/>
                  </a:solidFill>
                  <a:latin typeface="Helvetica" charset="0"/>
                  <a:ea typeface="Helvetica" charset="0"/>
                  <a:cs typeface="Helvetica" charset="0"/>
                  <a:sym typeface="Helvetica" charset="0"/>
                </a:defRPr>
              </a:lvl5pPr>
              <a:lvl6pPr marL="4572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6pPr>
              <a:lvl7pPr marL="9144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7pPr>
              <a:lvl8pPr marL="13716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8pPr>
              <a:lvl9pPr marL="18288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9pPr>
            </a:lstStyle>
            <a:p>
              <a:pPr defTabSz="457200"/>
              <a:r>
                <a:rPr lang="it-IT" altLang="it-IT" sz="350">
                  <a:latin typeface="Calibri" charset="0"/>
                  <a:ea typeface="Calibri" charset="0"/>
                  <a:cs typeface="Calibri" charset="0"/>
                  <a:sym typeface="Calibri" charset="0"/>
                </a:rPr>
                <a:t>Stefano Angius</a:t>
              </a:r>
            </a:p>
          </p:txBody>
        </p:sp>
        <p:pic>
          <p:nvPicPr>
            <p:cNvPr id="21534" name="Picture 30" descr="pasted-image.tiff"/>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13754"/>
              <a:ext cx="178232" cy="1782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Tree>
    <p:extLst>
      <p:ext uri="{BB962C8B-B14F-4D97-AF65-F5344CB8AC3E}">
        <p14:creationId xmlns:p14="http://schemas.microsoft.com/office/powerpoint/2010/main" val="1903784195"/>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3" name="Picture 1" descr="ANH.jpe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8259" y="0"/>
            <a:ext cx="1922928" cy="192264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2" name="CasellaDiTesto 1"/>
          <p:cNvSpPr txBox="1"/>
          <p:nvPr/>
        </p:nvSpPr>
        <p:spPr>
          <a:xfrm>
            <a:off x="215152" y="1909483"/>
            <a:ext cx="1896035" cy="646331"/>
          </a:xfrm>
          <a:prstGeom prst="rect">
            <a:avLst/>
          </a:prstGeom>
          <a:noFill/>
        </p:spPr>
        <p:txBody>
          <a:bodyPr wrap="square" rtlCol="0">
            <a:spAutoFit/>
          </a:bodyPr>
          <a:lstStyle/>
          <a:p>
            <a:pPr algn="ctr"/>
            <a:r>
              <a:rPr lang="it-IT" dirty="0"/>
              <a:t>Tecnico Federale</a:t>
            </a:r>
          </a:p>
          <a:p>
            <a:pPr algn="ctr"/>
            <a:r>
              <a:rPr lang="it-IT" dirty="0"/>
              <a:t>Stefano Angius</a:t>
            </a:r>
          </a:p>
        </p:txBody>
      </p:sp>
    </p:spTree>
    <p:extLst>
      <p:ext uri="{BB962C8B-B14F-4D97-AF65-F5344CB8AC3E}">
        <p14:creationId xmlns:p14="http://schemas.microsoft.com/office/powerpoint/2010/main" val="1967482534"/>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3" name="Picture 1" descr="ANH.jpe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8259" y="0"/>
            <a:ext cx="1922928" cy="192264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2" name="CasellaDiTesto 1"/>
          <p:cNvSpPr txBox="1"/>
          <p:nvPr/>
        </p:nvSpPr>
        <p:spPr>
          <a:xfrm>
            <a:off x="215152" y="1909483"/>
            <a:ext cx="1896035" cy="646331"/>
          </a:xfrm>
          <a:prstGeom prst="rect">
            <a:avLst/>
          </a:prstGeom>
          <a:noFill/>
        </p:spPr>
        <p:txBody>
          <a:bodyPr wrap="square" rtlCol="0">
            <a:spAutoFit/>
          </a:bodyPr>
          <a:lstStyle/>
          <a:p>
            <a:pPr algn="ctr"/>
            <a:r>
              <a:rPr lang="it-IT" dirty="0"/>
              <a:t>Tecnico Federale</a:t>
            </a:r>
          </a:p>
          <a:p>
            <a:pPr algn="ctr"/>
            <a:r>
              <a:rPr lang="it-IT" dirty="0"/>
              <a:t>Nicola Giorgi</a:t>
            </a:r>
          </a:p>
        </p:txBody>
      </p:sp>
    </p:spTree>
    <p:extLst>
      <p:ext uri="{BB962C8B-B14F-4D97-AF65-F5344CB8AC3E}">
        <p14:creationId xmlns:p14="http://schemas.microsoft.com/office/powerpoint/2010/main" val="1777887405"/>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Rectangle 1"/>
          <p:cNvSpPr>
            <a:spLocks/>
          </p:cNvSpPr>
          <p:nvPr/>
        </p:nvSpPr>
        <p:spPr bwMode="auto">
          <a:xfrm>
            <a:off x="4918869" y="208285"/>
            <a:ext cx="2138406" cy="58990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5400" tIns="25400" rIns="25400" bIns="25400" anchor="ctr">
            <a:spAutoFit/>
          </a:bodyPr>
          <a:lstStyle/>
          <a:p>
            <a:r>
              <a:rPr lang="it-IT" altLang="it-IT" sz="3500" b="1" i="1">
                <a:latin typeface="Calibri" charset="0"/>
                <a:ea typeface="Calibri" charset="0"/>
                <a:cs typeface="Calibri" charset="0"/>
                <a:sym typeface="Calibri" charset="0"/>
              </a:rPr>
              <a:t>Simbologia</a:t>
            </a:r>
          </a:p>
        </p:txBody>
      </p:sp>
      <p:sp>
        <p:nvSpPr>
          <p:cNvPr id="4098" name="Line 2"/>
          <p:cNvSpPr>
            <a:spLocks noChangeShapeType="1"/>
          </p:cNvSpPr>
          <p:nvPr/>
        </p:nvSpPr>
        <p:spPr bwMode="auto">
          <a:xfrm>
            <a:off x="2646363" y="1495425"/>
            <a:ext cx="769938" cy="7144"/>
          </a:xfrm>
          <a:prstGeom prst="line">
            <a:avLst/>
          </a:prstGeom>
          <a:noFill/>
          <a:ln w="635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4099" name="Line 3"/>
          <p:cNvSpPr>
            <a:spLocks noChangeShapeType="1"/>
          </p:cNvSpPr>
          <p:nvPr/>
        </p:nvSpPr>
        <p:spPr bwMode="auto">
          <a:xfrm>
            <a:off x="2646363" y="1953419"/>
            <a:ext cx="769938" cy="7144"/>
          </a:xfrm>
          <a:prstGeom prst="line">
            <a:avLst/>
          </a:prstGeom>
          <a:noFill/>
          <a:ln w="63500" cap="flat" cmpd="sng">
            <a:solidFill>
              <a:srgbClr val="000000"/>
            </a:solidFill>
            <a:prstDash val="sysDot"/>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4100" name="Oval 4"/>
          <p:cNvSpPr>
            <a:spLocks/>
          </p:cNvSpPr>
          <p:nvPr/>
        </p:nvSpPr>
        <p:spPr bwMode="auto">
          <a:xfrm>
            <a:off x="2918619" y="3824288"/>
            <a:ext cx="225425" cy="224632"/>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4101" name="AutoShape 5"/>
          <p:cNvSpPr>
            <a:spLocks/>
          </p:cNvSpPr>
          <p:nvPr/>
        </p:nvSpPr>
        <p:spPr bwMode="auto">
          <a:xfrm>
            <a:off x="2894013" y="2260600"/>
            <a:ext cx="274638" cy="27543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grpSp>
        <p:nvGrpSpPr>
          <p:cNvPr id="4102" name="Group 6"/>
          <p:cNvGrpSpPr>
            <a:grpSpLocks/>
          </p:cNvGrpSpPr>
          <p:nvPr/>
        </p:nvGrpSpPr>
        <p:grpSpPr bwMode="auto">
          <a:xfrm>
            <a:off x="2896394" y="5657057"/>
            <a:ext cx="180181" cy="197644"/>
            <a:chOff x="-1" y="0"/>
            <a:chExt cx="360003" cy="394947"/>
          </a:xfrm>
        </p:grpSpPr>
        <p:pic>
          <p:nvPicPr>
            <p:cNvPr id="4103" name="Picture 7" descr="image3.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360003" cy="39494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4104" name="Picture 8" descr="image4.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1504" y="118958"/>
              <a:ext cx="136609" cy="15680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
        <p:nvSpPr>
          <p:cNvPr id="4105" name="Line 9"/>
          <p:cNvSpPr>
            <a:spLocks noChangeShapeType="1"/>
          </p:cNvSpPr>
          <p:nvPr/>
        </p:nvSpPr>
        <p:spPr bwMode="auto">
          <a:xfrm>
            <a:off x="4541044" y="1725613"/>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4106" name="Line 10"/>
          <p:cNvSpPr>
            <a:spLocks noChangeShapeType="1"/>
          </p:cNvSpPr>
          <p:nvPr/>
        </p:nvSpPr>
        <p:spPr bwMode="auto">
          <a:xfrm>
            <a:off x="4541044" y="1245394"/>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4107" name="Line 11"/>
          <p:cNvSpPr>
            <a:spLocks noChangeShapeType="1"/>
          </p:cNvSpPr>
          <p:nvPr/>
        </p:nvSpPr>
        <p:spPr bwMode="auto">
          <a:xfrm>
            <a:off x="4541044" y="2206625"/>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4108" name="Line 12"/>
          <p:cNvSpPr>
            <a:spLocks noChangeShapeType="1"/>
          </p:cNvSpPr>
          <p:nvPr/>
        </p:nvSpPr>
        <p:spPr bwMode="auto">
          <a:xfrm>
            <a:off x="4541044" y="3167063"/>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4109" name="Line 13"/>
          <p:cNvSpPr>
            <a:spLocks noChangeShapeType="1"/>
          </p:cNvSpPr>
          <p:nvPr/>
        </p:nvSpPr>
        <p:spPr bwMode="auto">
          <a:xfrm>
            <a:off x="4541044" y="2686844"/>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4110" name="Line 14"/>
          <p:cNvSpPr>
            <a:spLocks noChangeShapeType="1"/>
          </p:cNvSpPr>
          <p:nvPr/>
        </p:nvSpPr>
        <p:spPr bwMode="auto">
          <a:xfrm>
            <a:off x="4541044" y="3648075"/>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4111" name="Line 15"/>
          <p:cNvSpPr>
            <a:spLocks noChangeShapeType="1"/>
          </p:cNvSpPr>
          <p:nvPr/>
        </p:nvSpPr>
        <p:spPr bwMode="auto">
          <a:xfrm>
            <a:off x="4541044" y="4128294"/>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4112" name="Line 16"/>
          <p:cNvSpPr>
            <a:spLocks noChangeShapeType="1"/>
          </p:cNvSpPr>
          <p:nvPr/>
        </p:nvSpPr>
        <p:spPr bwMode="auto">
          <a:xfrm>
            <a:off x="4541044" y="5089525"/>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4113" name="Line 17"/>
          <p:cNvSpPr>
            <a:spLocks noChangeShapeType="1"/>
          </p:cNvSpPr>
          <p:nvPr/>
        </p:nvSpPr>
        <p:spPr bwMode="auto">
          <a:xfrm>
            <a:off x="4541044" y="4608513"/>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4114" name="Line 18"/>
          <p:cNvSpPr>
            <a:spLocks noChangeShapeType="1"/>
          </p:cNvSpPr>
          <p:nvPr/>
        </p:nvSpPr>
        <p:spPr bwMode="auto">
          <a:xfrm>
            <a:off x="4541044" y="5569744"/>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4115" name="Line 19"/>
          <p:cNvSpPr>
            <a:spLocks noChangeShapeType="1"/>
          </p:cNvSpPr>
          <p:nvPr/>
        </p:nvSpPr>
        <p:spPr bwMode="auto">
          <a:xfrm>
            <a:off x="4541044" y="6049963"/>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4116" name="Rectangle 20"/>
          <p:cNvSpPr>
            <a:spLocks/>
          </p:cNvSpPr>
          <p:nvPr/>
        </p:nvSpPr>
        <p:spPr bwMode="auto">
          <a:xfrm>
            <a:off x="4641057" y="5710590"/>
            <a:ext cx="234038" cy="18979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5400" tIns="25400" rIns="25400" bIns="25400" anchor="ctr">
            <a:spAutoFit/>
          </a:bodyPr>
          <a:lstStyle/>
          <a:p>
            <a:r>
              <a:rPr lang="it-IT" altLang="it-IT" sz="900" b="1" i="1">
                <a:latin typeface="Calibri" charset="0"/>
                <a:ea typeface="Calibri" charset="0"/>
                <a:cs typeface="Calibri" charset="0"/>
                <a:sym typeface="Calibri" charset="0"/>
              </a:rPr>
              <a:t>Ball</a:t>
            </a:r>
          </a:p>
        </p:txBody>
      </p:sp>
      <p:sp>
        <p:nvSpPr>
          <p:cNvPr id="4117" name="Rectangle 21"/>
          <p:cNvSpPr>
            <a:spLocks/>
          </p:cNvSpPr>
          <p:nvPr/>
        </p:nvSpPr>
        <p:spPr bwMode="auto">
          <a:xfrm>
            <a:off x="4556125" y="3792890"/>
            <a:ext cx="665247" cy="18979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5400" tIns="25400" rIns="25400" bIns="25400" anchor="ctr">
            <a:spAutoFit/>
          </a:bodyPr>
          <a:lstStyle/>
          <a:p>
            <a:r>
              <a:rPr lang="it-IT" altLang="it-IT" sz="900" b="1" i="1">
                <a:latin typeface="Calibri" charset="0"/>
                <a:ea typeface="Calibri" charset="0"/>
                <a:cs typeface="Calibri" charset="0"/>
                <a:sym typeface="Calibri" charset="0"/>
              </a:rPr>
              <a:t>Team Yellow</a:t>
            </a:r>
          </a:p>
        </p:txBody>
      </p:sp>
      <p:sp>
        <p:nvSpPr>
          <p:cNvPr id="4118" name="AutoShape 22" descr="image1.png"/>
          <p:cNvSpPr>
            <a:spLocks/>
          </p:cNvSpPr>
          <p:nvPr/>
        </p:nvSpPr>
        <p:spPr bwMode="auto">
          <a:xfrm>
            <a:off x="2894013" y="5147469"/>
            <a:ext cx="274638" cy="274638"/>
          </a:xfrm>
          <a:prstGeom prst="rightArrow">
            <a:avLst>
              <a:gd name="adj1" fmla="val 32000"/>
              <a:gd name="adj2" fmla="val 64000"/>
            </a:avLst>
          </a:prstGeom>
          <a:blipFill dpi="0" rotWithShape="0">
            <a:blip r:embed="rId4"/>
            <a:srcRect/>
            <a:tile tx="0" ty="0" sx="100000" sy="100000" flip="none" algn="tl"/>
          </a:blip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4119" name="Rectangle 23"/>
          <p:cNvSpPr>
            <a:spLocks/>
          </p:cNvSpPr>
          <p:nvPr/>
        </p:nvSpPr>
        <p:spPr bwMode="auto">
          <a:xfrm>
            <a:off x="4574382" y="4254852"/>
            <a:ext cx="700513" cy="18979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5400" tIns="25400" rIns="25400" bIns="25400" anchor="ctr">
            <a:spAutoFit/>
          </a:bodyPr>
          <a:lstStyle/>
          <a:p>
            <a:r>
              <a:rPr lang="it-IT" altLang="it-IT" sz="900" b="1" i="1">
                <a:latin typeface="Calibri" charset="0"/>
                <a:ea typeface="Calibri" charset="0"/>
                <a:cs typeface="Calibri" charset="0"/>
                <a:sym typeface="Calibri" charset="0"/>
              </a:rPr>
              <a:t>Team Orange</a:t>
            </a:r>
          </a:p>
        </p:txBody>
      </p:sp>
      <p:sp>
        <p:nvSpPr>
          <p:cNvPr id="4120" name="Rectangle 24"/>
          <p:cNvSpPr>
            <a:spLocks/>
          </p:cNvSpPr>
          <p:nvPr/>
        </p:nvSpPr>
        <p:spPr bwMode="auto">
          <a:xfrm>
            <a:off x="4590257" y="3312671"/>
            <a:ext cx="554639" cy="18979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5400" tIns="25400" rIns="25400" bIns="25400" anchor="ctr">
            <a:spAutoFit/>
          </a:bodyPr>
          <a:lstStyle/>
          <a:p>
            <a:r>
              <a:rPr lang="it-IT" altLang="it-IT" sz="900" b="1" i="1">
                <a:latin typeface="Calibri" charset="0"/>
                <a:ea typeface="Calibri" charset="0"/>
                <a:cs typeface="Calibri" charset="0"/>
                <a:sym typeface="Calibri" charset="0"/>
              </a:rPr>
              <a:t>Team Blue</a:t>
            </a:r>
          </a:p>
        </p:txBody>
      </p:sp>
      <p:sp>
        <p:nvSpPr>
          <p:cNvPr id="4121" name="Rectangle 25"/>
          <p:cNvSpPr>
            <a:spLocks/>
          </p:cNvSpPr>
          <p:nvPr/>
        </p:nvSpPr>
        <p:spPr bwMode="auto">
          <a:xfrm>
            <a:off x="4620419" y="2351440"/>
            <a:ext cx="250068" cy="18979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5400" tIns="25400" rIns="25400" bIns="25400" anchor="ctr">
            <a:spAutoFit/>
          </a:bodyPr>
          <a:lstStyle/>
          <a:p>
            <a:r>
              <a:rPr lang="it-IT" altLang="it-IT" sz="900" b="1" i="1">
                <a:latin typeface="Calibri" charset="0"/>
                <a:ea typeface="Calibri" charset="0"/>
                <a:cs typeface="Calibri" charset="0"/>
                <a:sym typeface="Calibri" charset="0"/>
              </a:rPr>
              <a:t>coni</a:t>
            </a:r>
          </a:p>
        </p:txBody>
      </p:sp>
      <p:sp>
        <p:nvSpPr>
          <p:cNvPr id="4122" name="Oval 26"/>
          <p:cNvSpPr>
            <a:spLocks/>
          </p:cNvSpPr>
          <p:nvPr/>
        </p:nvSpPr>
        <p:spPr bwMode="auto">
          <a:xfrm>
            <a:off x="2918619" y="4321175"/>
            <a:ext cx="225425" cy="225425"/>
          </a:xfrm>
          <a:prstGeom prst="ellipse">
            <a:avLst/>
          </a:pr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4123" name="Oval 27"/>
          <p:cNvSpPr>
            <a:spLocks/>
          </p:cNvSpPr>
          <p:nvPr/>
        </p:nvSpPr>
        <p:spPr bwMode="auto">
          <a:xfrm>
            <a:off x="2918619" y="3326607"/>
            <a:ext cx="225425" cy="225425"/>
          </a:xfrm>
          <a:prstGeom prst="ellipse">
            <a:avLst/>
          </a:prstGeom>
          <a:solidFill>
            <a:srgbClr val="174F8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grpSp>
        <p:nvGrpSpPr>
          <p:cNvPr id="4124" name="Group 28"/>
          <p:cNvGrpSpPr>
            <a:grpSpLocks/>
          </p:cNvGrpSpPr>
          <p:nvPr/>
        </p:nvGrpSpPr>
        <p:grpSpPr bwMode="auto">
          <a:xfrm>
            <a:off x="2848769" y="4670425"/>
            <a:ext cx="365125" cy="365125"/>
            <a:chOff x="0" y="0"/>
            <a:chExt cx="730002" cy="730002"/>
          </a:xfrm>
        </p:grpSpPr>
        <p:sp>
          <p:nvSpPr>
            <p:cNvPr id="4125" name="AutoShape 29" descr="image5.png"/>
            <p:cNvSpPr>
              <a:spLocks/>
            </p:cNvSpPr>
            <p:nvPr/>
          </p:nvSpPr>
          <p:spPr bwMode="auto">
            <a:xfrm>
              <a:off x="0" y="0"/>
              <a:ext cx="730002" cy="73000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10800"/>
                  </a:moveTo>
                  <a:lnTo>
                    <a:pt x="10800" y="21600"/>
                  </a:lnTo>
                  <a:lnTo>
                    <a:pt x="21600" y="10800"/>
                  </a:lnTo>
                  <a:lnTo>
                    <a:pt x="10800" y="0"/>
                  </a:lnTo>
                  <a:close/>
                </a:path>
              </a:pathLst>
            </a:custGeom>
            <a:blipFill dpi="0" rotWithShape="0">
              <a:blip r:embed="rId5"/>
              <a:srcRect/>
              <a:tile tx="0" ty="0" sx="100000" sy="100000" flip="none" algn="tl"/>
            </a:blip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4126" name="Rectangle 30"/>
            <p:cNvSpPr>
              <a:spLocks/>
            </p:cNvSpPr>
            <p:nvPr/>
          </p:nvSpPr>
          <p:spPr bwMode="auto">
            <a:xfrm>
              <a:off x="140822" y="159886"/>
              <a:ext cx="448356" cy="41022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spAutoFit/>
            </a:bodyPr>
            <a:lstStyle/>
            <a:p>
              <a:r>
                <a:rPr lang="it-IT" altLang="it-IT" sz="1000" b="1">
                  <a:solidFill>
                    <a:srgbClr val="FFFFFF"/>
                  </a:solidFill>
                  <a:latin typeface="Helvetica" charset="0"/>
                  <a:ea typeface="Helvetica" charset="0"/>
                  <a:cs typeface="Helvetica" charset="0"/>
                  <a:sym typeface="Helvetica" charset="0"/>
                </a:rPr>
                <a:t>C</a:t>
              </a:r>
            </a:p>
          </p:txBody>
        </p:sp>
      </p:grpSp>
      <p:sp>
        <p:nvSpPr>
          <p:cNvPr id="4127" name="Rectangle 31"/>
          <p:cNvSpPr>
            <a:spLocks/>
          </p:cNvSpPr>
          <p:nvPr/>
        </p:nvSpPr>
        <p:spPr bwMode="auto">
          <a:xfrm>
            <a:off x="4629150" y="4735865"/>
            <a:ext cx="341440" cy="18979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5400" tIns="25400" rIns="25400" bIns="25400" anchor="ctr">
            <a:spAutoFit/>
          </a:bodyPr>
          <a:lstStyle/>
          <a:p>
            <a:r>
              <a:rPr lang="it-IT" altLang="it-IT" sz="900" b="1" i="1">
                <a:latin typeface="Calibri" charset="0"/>
                <a:ea typeface="Calibri" charset="0"/>
                <a:cs typeface="Calibri" charset="0"/>
                <a:sym typeface="Calibri" charset="0"/>
              </a:rPr>
              <a:t>Coach</a:t>
            </a:r>
          </a:p>
        </p:txBody>
      </p:sp>
    </p:spTree>
    <p:extLst>
      <p:ext uri="{BB962C8B-B14F-4D97-AF65-F5344CB8AC3E}">
        <p14:creationId xmlns:p14="http://schemas.microsoft.com/office/powerpoint/2010/main" val="421063498"/>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1" name="Picture 1" descr="image6.jpe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486650" y="242888"/>
            <a:ext cx="4320382" cy="304720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5122" name="Picture 2" descr="image6.jpe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487444" y="3677444"/>
            <a:ext cx="4320381" cy="304720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5123" name="Line 3"/>
          <p:cNvSpPr>
            <a:spLocks noChangeShapeType="1"/>
          </p:cNvSpPr>
          <p:nvPr/>
        </p:nvSpPr>
        <p:spPr bwMode="auto">
          <a:xfrm>
            <a:off x="402432" y="1506538"/>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5124" name="Line 4"/>
          <p:cNvSpPr>
            <a:spLocks noChangeShapeType="1"/>
          </p:cNvSpPr>
          <p:nvPr/>
        </p:nvSpPr>
        <p:spPr bwMode="auto">
          <a:xfrm>
            <a:off x="402432" y="1026319"/>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5125" name="Line 5"/>
          <p:cNvSpPr>
            <a:spLocks noChangeShapeType="1"/>
          </p:cNvSpPr>
          <p:nvPr/>
        </p:nvSpPr>
        <p:spPr bwMode="auto">
          <a:xfrm>
            <a:off x="402432" y="1987550"/>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5126" name="Line 6"/>
          <p:cNvSpPr>
            <a:spLocks noChangeShapeType="1"/>
          </p:cNvSpPr>
          <p:nvPr/>
        </p:nvSpPr>
        <p:spPr bwMode="auto">
          <a:xfrm>
            <a:off x="402432" y="2947988"/>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5127" name="Line 7"/>
          <p:cNvSpPr>
            <a:spLocks noChangeShapeType="1"/>
          </p:cNvSpPr>
          <p:nvPr/>
        </p:nvSpPr>
        <p:spPr bwMode="auto">
          <a:xfrm>
            <a:off x="402432" y="2467769"/>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5128" name="Line 8"/>
          <p:cNvSpPr>
            <a:spLocks noChangeShapeType="1"/>
          </p:cNvSpPr>
          <p:nvPr/>
        </p:nvSpPr>
        <p:spPr bwMode="auto">
          <a:xfrm>
            <a:off x="402432" y="4389438"/>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5129" name="Line 9"/>
          <p:cNvSpPr>
            <a:spLocks noChangeShapeType="1"/>
          </p:cNvSpPr>
          <p:nvPr/>
        </p:nvSpPr>
        <p:spPr bwMode="auto">
          <a:xfrm>
            <a:off x="402432" y="4869657"/>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5130" name="Line 10"/>
          <p:cNvSpPr>
            <a:spLocks noChangeShapeType="1"/>
          </p:cNvSpPr>
          <p:nvPr/>
        </p:nvSpPr>
        <p:spPr bwMode="auto">
          <a:xfrm>
            <a:off x="402432" y="4389438"/>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5131" name="Line 11"/>
          <p:cNvSpPr>
            <a:spLocks noChangeShapeType="1"/>
          </p:cNvSpPr>
          <p:nvPr/>
        </p:nvSpPr>
        <p:spPr bwMode="auto">
          <a:xfrm>
            <a:off x="402432" y="5350669"/>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5132" name="Line 12"/>
          <p:cNvSpPr>
            <a:spLocks noChangeShapeType="1"/>
          </p:cNvSpPr>
          <p:nvPr/>
        </p:nvSpPr>
        <p:spPr bwMode="auto">
          <a:xfrm>
            <a:off x="402432" y="5830888"/>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5133" name="AutoShape 13"/>
          <p:cNvSpPr>
            <a:spLocks/>
          </p:cNvSpPr>
          <p:nvPr/>
        </p:nvSpPr>
        <p:spPr bwMode="auto">
          <a:xfrm>
            <a:off x="10267157" y="1506538"/>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5134" name="AutoShape 14"/>
          <p:cNvSpPr>
            <a:spLocks/>
          </p:cNvSpPr>
          <p:nvPr/>
        </p:nvSpPr>
        <p:spPr bwMode="auto">
          <a:xfrm>
            <a:off x="10360025" y="2763044"/>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5135" name="AutoShape 15"/>
          <p:cNvSpPr>
            <a:spLocks/>
          </p:cNvSpPr>
          <p:nvPr/>
        </p:nvSpPr>
        <p:spPr bwMode="auto">
          <a:xfrm>
            <a:off x="8948738" y="2763044"/>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5136" name="AutoShape 16"/>
          <p:cNvSpPr>
            <a:spLocks/>
          </p:cNvSpPr>
          <p:nvPr/>
        </p:nvSpPr>
        <p:spPr bwMode="auto">
          <a:xfrm>
            <a:off x="8948738" y="1537494"/>
            <a:ext cx="184944" cy="1857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5137" name="Oval 17"/>
          <p:cNvSpPr>
            <a:spLocks/>
          </p:cNvSpPr>
          <p:nvPr/>
        </p:nvSpPr>
        <p:spPr bwMode="auto">
          <a:xfrm>
            <a:off x="8555832" y="1312863"/>
            <a:ext cx="224631" cy="224632"/>
          </a:xfrm>
          <a:prstGeom prst="ellipse">
            <a:avLst/>
          </a:prstGeom>
          <a:solidFill>
            <a:srgbClr val="174F8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5138" name="Oval 18"/>
          <p:cNvSpPr>
            <a:spLocks/>
          </p:cNvSpPr>
          <p:nvPr/>
        </p:nvSpPr>
        <p:spPr bwMode="auto">
          <a:xfrm>
            <a:off x="10702132" y="2947988"/>
            <a:ext cx="224631" cy="225425"/>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grpSp>
        <p:nvGrpSpPr>
          <p:cNvPr id="5139" name="Group 19"/>
          <p:cNvGrpSpPr>
            <a:grpSpLocks/>
          </p:cNvGrpSpPr>
          <p:nvPr/>
        </p:nvGrpSpPr>
        <p:grpSpPr bwMode="auto">
          <a:xfrm>
            <a:off x="8690769" y="1593057"/>
            <a:ext cx="180181" cy="197644"/>
            <a:chOff x="-1" y="0"/>
            <a:chExt cx="360003" cy="394947"/>
          </a:xfrm>
        </p:grpSpPr>
        <p:pic>
          <p:nvPicPr>
            <p:cNvPr id="5140" name="Picture 20" descr="image3.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360003" cy="39494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5141" name="Picture 21" descr="image4.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11504" y="118958"/>
              <a:ext cx="136609" cy="15680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
        <p:nvSpPr>
          <p:cNvPr id="5142" name="AutoShape 22"/>
          <p:cNvSpPr>
            <a:spLocks/>
          </p:cNvSpPr>
          <p:nvPr/>
        </p:nvSpPr>
        <p:spPr bwMode="auto">
          <a:xfrm>
            <a:off x="8636000" y="1744663"/>
            <a:ext cx="284163" cy="606425"/>
          </a:xfrm>
          <a:custGeom>
            <a:avLst/>
            <a:gdLst>
              <a:gd name="T0" fmla="+- 0 11123 1153"/>
              <a:gd name="T1" fmla="*/ T0 w 19941"/>
              <a:gd name="T2" fmla="*/ 10694 h 21388"/>
              <a:gd name="T3" fmla="+- 0 11123 1153"/>
              <a:gd name="T4" fmla="*/ T3 w 19941"/>
              <a:gd name="T5" fmla="*/ 10694 h 21388"/>
              <a:gd name="T6" fmla="+- 0 11123 1153"/>
              <a:gd name="T7" fmla="*/ T6 w 19941"/>
              <a:gd name="T8" fmla="*/ 10694 h 21388"/>
              <a:gd name="T9" fmla="+- 0 11123 1153"/>
              <a:gd name="T10" fmla="*/ T9 w 19941"/>
              <a:gd name="T11" fmla="*/ 10694 h 21388"/>
            </a:gdLst>
            <a:ahLst/>
            <a:cxnLst>
              <a:cxn ang="0">
                <a:pos x="T1" y="T2"/>
              </a:cxn>
              <a:cxn ang="0">
                <a:pos x="T4" y="T5"/>
              </a:cxn>
              <a:cxn ang="0">
                <a:pos x="T7" y="T8"/>
              </a:cxn>
              <a:cxn ang="0">
                <a:pos x="T10" y="T11"/>
              </a:cxn>
            </a:cxnLst>
            <a:rect l="0" t="0" r="r" b="b"/>
            <a:pathLst>
              <a:path w="19941" h="21388">
                <a:moveTo>
                  <a:pt x="10083" y="0"/>
                </a:moveTo>
                <a:cubicBezTo>
                  <a:pt x="15265" y="2522"/>
                  <a:pt x="20447" y="5044"/>
                  <a:pt x="19902" y="7237"/>
                </a:cubicBezTo>
                <a:cubicBezTo>
                  <a:pt x="19356" y="9429"/>
                  <a:pt x="7574" y="10800"/>
                  <a:pt x="6811" y="13157"/>
                </a:cubicBezTo>
                <a:cubicBezTo>
                  <a:pt x="6047" y="15515"/>
                  <a:pt x="13465" y="21161"/>
                  <a:pt x="15320" y="21381"/>
                </a:cubicBezTo>
                <a:cubicBezTo>
                  <a:pt x="17174" y="21600"/>
                  <a:pt x="20229" y="17050"/>
                  <a:pt x="17938" y="14473"/>
                </a:cubicBezTo>
                <a:cubicBezTo>
                  <a:pt x="15647" y="11896"/>
                  <a:pt x="4302" y="8169"/>
                  <a:pt x="1574" y="5921"/>
                </a:cubicBezTo>
                <a:cubicBezTo>
                  <a:pt x="-1153" y="3673"/>
                  <a:pt x="211" y="2330"/>
                  <a:pt x="1574" y="987"/>
                </a:cubicBezTo>
              </a:path>
            </a:pathLst>
          </a:custGeom>
          <a:noFill/>
          <a:ln w="25400" cap="flat" cmpd="sng">
            <a:solidFill>
              <a:srgbClr val="000000"/>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a:defRPr sz="5000">
                <a:solidFill>
                  <a:srgbClr val="000000"/>
                </a:solidFill>
                <a:latin typeface="Helvetica Light" charset="0"/>
                <a:ea typeface="Helvetica Light" charset="0"/>
                <a:cs typeface="Helvetica Light" charset="0"/>
                <a:sym typeface="Helvetica Light" charset="0"/>
              </a:defRPr>
            </a:lvl1pPr>
            <a:lvl2pPr>
              <a:defRPr sz="5000">
                <a:solidFill>
                  <a:srgbClr val="000000"/>
                </a:solidFill>
                <a:latin typeface="Helvetica Light" charset="0"/>
                <a:ea typeface="Helvetica Light" charset="0"/>
                <a:cs typeface="Helvetica Light" charset="0"/>
                <a:sym typeface="Helvetica Light" charset="0"/>
              </a:defRPr>
            </a:lvl2pPr>
            <a:lvl3pPr>
              <a:defRPr sz="5000">
                <a:solidFill>
                  <a:srgbClr val="000000"/>
                </a:solidFill>
                <a:latin typeface="Helvetica Light" charset="0"/>
                <a:ea typeface="Helvetica Light" charset="0"/>
                <a:cs typeface="Helvetica Light" charset="0"/>
                <a:sym typeface="Helvetica Light" charset="0"/>
              </a:defRPr>
            </a:lvl3pPr>
            <a:lvl4pPr>
              <a:defRPr sz="5000">
                <a:solidFill>
                  <a:srgbClr val="000000"/>
                </a:solidFill>
                <a:latin typeface="Helvetica Light" charset="0"/>
                <a:ea typeface="Helvetica Light" charset="0"/>
                <a:cs typeface="Helvetica Light" charset="0"/>
                <a:sym typeface="Helvetica Light" charset="0"/>
              </a:defRPr>
            </a:lvl4pPr>
            <a:lvl5pPr>
              <a:defRPr sz="5000">
                <a:solidFill>
                  <a:srgbClr val="000000"/>
                </a:solidFill>
                <a:latin typeface="Helvetica Light" charset="0"/>
                <a:ea typeface="Helvetica Light" charset="0"/>
                <a:cs typeface="Helvetica Light" charset="0"/>
                <a:sym typeface="Helvetica Light" charset="0"/>
              </a:defRPr>
            </a:lvl5pPr>
            <a:lvl6pPr marL="4572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defTabSz="457200"/>
            <a:endParaRPr lang="it-IT" altLang="it-IT" sz="900"/>
          </a:p>
        </p:txBody>
      </p:sp>
      <p:sp>
        <p:nvSpPr>
          <p:cNvPr id="5143" name="AutoShape 23"/>
          <p:cNvSpPr>
            <a:spLocks/>
          </p:cNvSpPr>
          <p:nvPr/>
        </p:nvSpPr>
        <p:spPr bwMode="auto">
          <a:xfrm>
            <a:off x="9936163" y="2836069"/>
            <a:ext cx="849313" cy="355600"/>
          </a:xfrm>
          <a:custGeom>
            <a:avLst/>
            <a:gdLst>
              <a:gd name="T0" fmla="+- 0 10894 189"/>
              <a:gd name="T1" fmla="*/ T0 w 21411"/>
              <a:gd name="T2" fmla="*/ 10470 h 20940"/>
              <a:gd name="T3" fmla="+- 0 10894 189"/>
              <a:gd name="T4" fmla="*/ T3 w 21411"/>
              <a:gd name="T5" fmla="*/ 10470 h 20940"/>
              <a:gd name="T6" fmla="+- 0 10894 189"/>
              <a:gd name="T7" fmla="*/ T6 w 21411"/>
              <a:gd name="T8" fmla="*/ 10470 h 20940"/>
              <a:gd name="T9" fmla="+- 0 10894 189"/>
              <a:gd name="T10" fmla="*/ T9 w 21411"/>
              <a:gd name="T11" fmla="*/ 10470 h 20940"/>
            </a:gdLst>
            <a:ahLst/>
            <a:cxnLst>
              <a:cxn ang="0">
                <a:pos x="T1" y="T2"/>
              </a:cxn>
              <a:cxn ang="0">
                <a:pos x="T4" y="T5"/>
              </a:cxn>
              <a:cxn ang="0">
                <a:pos x="T7" y="T8"/>
              </a:cxn>
              <a:cxn ang="0">
                <a:pos x="T10" y="T11"/>
              </a:cxn>
            </a:cxnLst>
            <a:rect l="0" t="0" r="r" b="b"/>
            <a:pathLst>
              <a:path w="21411" h="20940">
                <a:moveTo>
                  <a:pt x="19294" y="13729"/>
                </a:moveTo>
                <a:cubicBezTo>
                  <a:pt x="17001" y="11212"/>
                  <a:pt x="14708" y="8695"/>
                  <a:pt x="12473" y="9885"/>
                </a:cubicBezTo>
                <a:cubicBezTo>
                  <a:pt x="10239" y="11075"/>
                  <a:pt x="7965" y="20136"/>
                  <a:pt x="5887" y="20868"/>
                </a:cubicBezTo>
                <a:cubicBezTo>
                  <a:pt x="3810" y="21600"/>
                  <a:pt x="-189" y="16566"/>
                  <a:pt x="7" y="14278"/>
                </a:cubicBezTo>
                <a:cubicBezTo>
                  <a:pt x="203" y="11990"/>
                  <a:pt x="4554" y="6498"/>
                  <a:pt x="7063" y="7139"/>
                </a:cubicBezTo>
                <a:cubicBezTo>
                  <a:pt x="9572" y="7780"/>
                  <a:pt x="12669" y="19312"/>
                  <a:pt x="15060" y="18122"/>
                </a:cubicBezTo>
                <a:cubicBezTo>
                  <a:pt x="17452" y="16932"/>
                  <a:pt x="19431" y="8466"/>
                  <a:pt x="21411" y="0"/>
                </a:cubicBezTo>
              </a:path>
            </a:pathLst>
          </a:custGeom>
          <a:noFill/>
          <a:ln w="25400" cap="flat" cmpd="sng">
            <a:solidFill>
              <a:srgbClr val="000000"/>
            </a:solidFill>
            <a:prstDash val="dash"/>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a:defRPr sz="5000">
                <a:solidFill>
                  <a:srgbClr val="000000"/>
                </a:solidFill>
                <a:latin typeface="Helvetica Light" charset="0"/>
                <a:ea typeface="Helvetica Light" charset="0"/>
                <a:cs typeface="Helvetica Light" charset="0"/>
                <a:sym typeface="Helvetica Light" charset="0"/>
              </a:defRPr>
            </a:lvl1pPr>
            <a:lvl2pPr>
              <a:defRPr sz="5000">
                <a:solidFill>
                  <a:srgbClr val="000000"/>
                </a:solidFill>
                <a:latin typeface="Helvetica Light" charset="0"/>
                <a:ea typeface="Helvetica Light" charset="0"/>
                <a:cs typeface="Helvetica Light" charset="0"/>
                <a:sym typeface="Helvetica Light" charset="0"/>
              </a:defRPr>
            </a:lvl2pPr>
            <a:lvl3pPr>
              <a:defRPr sz="5000">
                <a:solidFill>
                  <a:srgbClr val="000000"/>
                </a:solidFill>
                <a:latin typeface="Helvetica Light" charset="0"/>
                <a:ea typeface="Helvetica Light" charset="0"/>
                <a:cs typeface="Helvetica Light" charset="0"/>
                <a:sym typeface="Helvetica Light" charset="0"/>
              </a:defRPr>
            </a:lvl3pPr>
            <a:lvl4pPr>
              <a:defRPr sz="5000">
                <a:solidFill>
                  <a:srgbClr val="000000"/>
                </a:solidFill>
                <a:latin typeface="Helvetica Light" charset="0"/>
                <a:ea typeface="Helvetica Light" charset="0"/>
                <a:cs typeface="Helvetica Light" charset="0"/>
                <a:sym typeface="Helvetica Light" charset="0"/>
              </a:defRPr>
            </a:lvl4pPr>
            <a:lvl5pPr>
              <a:defRPr sz="5000">
                <a:solidFill>
                  <a:srgbClr val="000000"/>
                </a:solidFill>
                <a:latin typeface="Helvetica Light" charset="0"/>
                <a:ea typeface="Helvetica Light" charset="0"/>
                <a:cs typeface="Helvetica Light" charset="0"/>
                <a:sym typeface="Helvetica Light" charset="0"/>
              </a:defRPr>
            </a:lvl5pPr>
            <a:lvl6pPr marL="4572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defTabSz="457200"/>
            <a:endParaRPr lang="it-IT" altLang="it-IT" sz="900"/>
          </a:p>
        </p:txBody>
      </p:sp>
      <p:sp>
        <p:nvSpPr>
          <p:cNvPr id="5144" name="AutoShape 24"/>
          <p:cNvSpPr>
            <a:spLocks/>
          </p:cNvSpPr>
          <p:nvPr/>
        </p:nvSpPr>
        <p:spPr bwMode="auto">
          <a:xfrm>
            <a:off x="8690769" y="4684713"/>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5145" name="AutoShape 25"/>
          <p:cNvSpPr>
            <a:spLocks/>
          </p:cNvSpPr>
          <p:nvPr/>
        </p:nvSpPr>
        <p:spPr bwMode="auto">
          <a:xfrm>
            <a:off x="7821613" y="4684713"/>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5146" name="AutoShape 26"/>
          <p:cNvSpPr>
            <a:spLocks/>
          </p:cNvSpPr>
          <p:nvPr/>
        </p:nvSpPr>
        <p:spPr bwMode="auto">
          <a:xfrm>
            <a:off x="8686007" y="4945857"/>
            <a:ext cx="184944" cy="1857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5147" name="AutoShape 27"/>
          <p:cNvSpPr>
            <a:spLocks/>
          </p:cNvSpPr>
          <p:nvPr/>
        </p:nvSpPr>
        <p:spPr bwMode="auto">
          <a:xfrm>
            <a:off x="10175082" y="5385594"/>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5148" name="AutoShape 28"/>
          <p:cNvSpPr>
            <a:spLocks/>
          </p:cNvSpPr>
          <p:nvPr/>
        </p:nvSpPr>
        <p:spPr bwMode="auto">
          <a:xfrm>
            <a:off x="10741819" y="5663407"/>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5149" name="AutoShape 29"/>
          <p:cNvSpPr>
            <a:spLocks/>
          </p:cNvSpPr>
          <p:nvPr/>
        </p:nvSpPr>
        <p:spPr bwMode="auto">
          <a:xfrm>
            <a:off x="10741819" y="5955507"/>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5150" name="AutoShape 30"/>
          <p:cNvSpPr>
            <a:spLocks/>
          </p:cNvSpPr>
          <p:nvPr/>
        </p:nvSpPr>
        <p:spPr bwMode="auto">
          <a:xfrm>
            <a:off x="11433175" y="5955507"/>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5151" name="AutoShape 31"/>
          <p:cNvSpPr>
            <a:spLocks/>
          </p:cNvSpPr>
          <p:nvPr/>
        </p:nvSpPr>
        <p:spPr bwMode="auto">
          <a:xfrm>
            <a:off x="10175082" y="5663407"/>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5152" name="AutoShape 32"/>
          <p:cNvSpPr>
            <a:spLocks/>
          </p:cNvSpPr>
          <p:nvPr/>
        </p:nvSpPr>
        <p:spPr bwMode="auto">
          <a:xfrm>
            <a:off x="9225757" y="5200650"/>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5153" name="AutoShape 33"/>
          <p:cNvSpPr>
            <a:spLocks/>
          </p:cNvSpPr>
          <p:nvPr/>
        </p:nvSpPr>
        <p:spPr bwMode="auto">
          <a:xfrm>
            <a:off x="9225757" y="4945857"/>
            <a:ext cx="184944" cy="1857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5154" name="AutoShape 34"/>
          <p:cNvSpPr>
            <a:spLocks/>
          </p:cNvSpPr>
          <p:nvPr/>
        </p:nvSpPr>
        <p:spPr bwMode="auto">
          <a:xfrm>
            <a:off x="7821613" y="5350669"/>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5155" name="AutoShape 35"/>
          <p:cNvSpPr>
            <a:spLocks/>
          </p:cNvSpPr>
          <p:nvPr/>
        </p:nvSpPr>
        <p:spPr bwMode="auto">
          <a:xfrm>
            <a:off x="11433175" y="5257800"/>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5156" name="Oval 36"/>
          <p:cNvSpPr>
            <a:spLocks/>
          </p:cNvSpPr>
          <p:nvPr/>
        </p:nvSpPr>
        <p:spPr bwMode="auto">
          <a:xfrm>
            <a:off x="7781925" y="4460082"/>
            <a:ext cx="224632" cy="224631"/>
          </a:xfrm>
          <a:prstGeom prst="ellipse">
            <a:avLst/>
          </a:prstGeom>
          <a:solidFill>
            <a:srgbClr val="174F8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5157" name="Oval 37"/>
          <p:cNvSpPr>
            <a:spLocks/>
          </p:cNvSpPr>
          <p:nvPr/>
        </p:nvSpPr>
        <p:spPr bwMode="auto">
          <a:xfrm>
            <a:off x="11393488" y="5018882"/>
            <a:ext cx="224632" cy="224631"/>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grpSp>
        <p:nvGrpSpPr>
          <p:cNvPr id="5158" name="Group 38"/>
          <p:cNvGrpSpPr>
            <a:grpSpLocks/>
          </p:cNvGrpSpPr>
          <p:nvPr/>
        </p:nvGrpSpPr>
        <p:grpSpPr bwMode="auto">
          <a:xfrm>
            <a:off x="8006557" y="4586288"/>
            <a:ext cx="180181" cy="197644"/>
            <a:chOff x="-1" y="0"/>
            <a:chExt cx="360003" cy="394947"/>
          </a:xfrm>
        </p:grpSpPr>
        <p:pic>
          <p:nvPicPr>
            <p:cNvPr id="5159" name="Picture 39" descr="image3.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360003" cy="39494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5160" name="Picture 40" descr="image4.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11504" y="118958"/>
              <a:ext cx="136609" cy="15680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
        <p:nvSpPr>
          <p:cNvPr id="5161" name="AutoShape 41"/>
          <p:cNvSpPr>
            <a:spLocks/>
          </p:cNvSpPr>
          <p:nvPr/>
        </p:nvSpPr>
        <p:spPr bwMode="auto">
          <a:xfrm>
            <a:off x="8220075" y="4714082"/>
            <a:ext cx="1427163" cy="796925"/>
          </a:xfrm>
          <a:custGeom>
            <a:avLst/>
            <a:gdLst>
              <a:gd name="T0" fmla="*/ 10800 w 21600"/>
              <a:gd name="T1" fmla="+- 0 10773 613"/>
              <a:gd name="T2" fmla="*/ 10773 h 20321"/>
              <a:gd name="T3" fmla="*/ 10800 w 21600"/>
              <a:gd name="T4" fmla="+- 0 10773 613"/>
              <a:gd name="T5" fmla="*/ 10773 h 20321"/>
              <a:gd name="T6" fmla="*/ 10800 w 21600"/>
              <a:gd name="T7" fmla="+- 0 10773 613"/>
              <a:gd name="T8" fmla="*/ 10773 h 20321"/>
              <a:gd name="T9" fmla="*/ 10800 w 21600"/>
              <a:gd name="T10" fmla="+- 0 10773 613"/>
              <a:gd name="T11" fmla="*/ 10773 h 20321"/>
            </a:gdLst>
            <a:ahLst/>
            <a:cxnLst>
              <a:cxn ang="0">
                <a:pos x="T0" y="T2"/>
              </a:cxn>
              <a:cxn ang="0">
                <a:pos x="T3" y="T5"/>
              </a:cxn>
              <a:cxn ang="0">
                <a:pos x="T6" y="T8"/>
              </a:cxn>
              <a:cxn ang="0">
                <a:pos x="T9" y="T11"/>
              </a:cxn>
            </a:cxnLst>
            <a:rect l="0" t="0" r="r" b="b"/>
            <a:pathLst>
              <a:path w="21600" h="20321">
                <a:moveTo>
                  <a:pt x="0" y="655"/>
                </a:moveTo>
                <a:cubicBezTo>
                  <a:pt x="2141" y="21"/>
                  <a:pt x="4282" y="-613"/>
                  <a:pt x="5224" y="1131"/>
                </a:cubicBezTo>
                <a:cubicBezTo>
                  <a:pt x="6165" y="2875"/>
                  <a:pt x="4706" y="9176"/>
                  <a:pt x="5647" y="11118"/>
                </a:cubicBezTo>
                <a:cubicBezTo>
                  <a:pt x="6588" y="13060"/>
                  <a:pt x="9765" y="12902"/>
                  <a:pt x="10871" y="12783"/>
                </a:cubicBezTo>
                <a:cubicBezTo>
                  <a:pt x="11976" y="12664"/>
                  <a:pt x="11718" y="10682"/>
                  <a:pt x="12282" y="10405"/>
                </a:cubicBezTo>
                <a:cubicBezTo>
                  <a:pt x="12847" y="10128"/>
                  <a:pt x="13929" y="9493"/>
                  <a:pt x="14259" y="11118"/>
                </a:cubicBezTo>
                <a:cubicBezTo>
                  <a:pt x="14588" y="12743"/>
                  <a:pt x="13035" y="19322"/>
                  <a:pt x="14259" y="20155"/>
                </a:cubicBezTo>
                <a:cubicBezTo>
                  <a:pt x="15482" y="20987"/>
                  <a:pt x="18541" y="18550"/>
                  <a:pt x="21600" y="16112"/>
                </a:cubicBezTo>
              </a:path>
            </a:pathLst>
          </a:custGeom>
          <a:noFill/>
          <a:ln w="25400" cap="flat" cmpd="sng">
            <a:solidFill>
              <a:srgbClr val="000000"/>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a:defRPr sz="5000">
                <a:solidFill>
                  <a:srgbClr val="000000"/>
                </a:solidFill>
                <a:latin typeface="Helvetica Light" charset="0"/>
                <a:ea typeface="Helvetica Light" charset="0"/>
                <a:cs typeface="Helvetica Light" charset="0"/>
                <a:sym typeface="Helvetica Light" charset="0"/>
              </a:defRPr>
            </a:lvl1pPr>
            <a:lvl2pPr>
              <a:defRPr sz="5000">
                <a:solidFill>
                  <a:srgbClr val="000000"/>
                </a:solidFill>
                <a:latin typeface="Helvetica Light" charset="0"/>
                <a:ea typeface="Helvetica Light" charset="0"/>
                <a:cs typeface="Helvetica Light" charset="0"/>
                <a:sym typeface="Helvetica Light" charset="0"/>
              </a:defRPr>
            </a:lvl2pPr>
            <a:lvl3pPr>
              <a:defRPr sz="5000">
                <a:solidFill>
                  <a:srgbClr val="000000"/>
                </a:solidFill>
                <a:latin typeface="Helvetica Light" charset="0"/>
                <a:ea typeface="Helvetica Light" charset="0"/>
                <a:cs typeface="Helvetica Light" charset="0"/>
                <a:sym typeface="Helvetica Light" charset="0"/>
              </a:defRPr>
            </a:lvl3pPr>
            <a:lvl4pPr>
              <a:defRPr sz="5000">
                <a:solidFill>
                  <a:srgbClr val="000000"/>
                </a:solidFill>
                <a:latin typeface="Helvetica Light" charset="0"/>
                <a:ea typeface="Helvetica Light" charset="0"/>
                <a:cs typeface="Helvetica Light" charset="0"/>
                <a:sym typeface="Helvetica Light" charset="0"/>
              </a:defRPr>
            </a:lvl4pPr>
            <a:lvl5pPr>
              <a:defRPr sz="5000">
                <a:solidFill>
                  <a:srgbClr val="000000"/>
                </a:solidFill>
                <a:latin typeface="Helvetica Light" charset="0"/>
                <a:ea typeface="Helvetica Light" charset="0"/>
                <a:cs typeface="Helvetica Light" charset="0"/>
                <a:sym typeface="Helvetica Light" charset="0"/>
              </a:defRPr>
            </a:lvl5pPr>
            <a:lvl6pPr marL="4572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defTabSz="457200"/>
            <a:endParaRPr lang="it-IT" altLang="it-IT" sz="900"/>
          </a:p>
        </p:txBody>
      </p:sp>
      <p:sp>
        <p:nvSpPr>
          <p:cNvPr id="5162" name="Line 42"/>
          <p:cNvSpPr>
            <a:spLocks noChangeShapeType="1"/>
          </p:cNvSpPr>
          <p:nvPr/>
        </p:nvSpPr>
        <p:spPr bwMode="auto">
          <a:xfrm flipV="1">
            <a:off x="9647238" y="5131594"/>
            <a:ext cx="1746250" cy="219075"/>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5163" name="AutoShape 43"/>
          <p:cNvSpPr>
            <a:spLocks/>
          </p:cNvSpPr>
          <p:nvPr/>
        </p:nvSpPr>
        <p:spPr bwMode="auto">
          <a:xfrm>
            <a:off x="10394157" y="5224463"/>
            <a:ext cx="1335881" cy="1088232"/>
          </a:xfrm>
          <a:custGeom>
            <a:avLst/>
            <a:gdLst>
              <a:gd name="T0" fmla="+- 0 10789 124"/>
              <a:gd name="T1" fmla="*/ T0 w 21331"/>
              <a:gd name="T2" fmla="*/ 10425 h 20851"/>
              <a:gd name="T3" fmla="+- 0 10789 124"/>
              <a:gd name="T4" fmla="*/ T3 w 21331"/>
              <a:gd name="T5" fmla="*/ 10425 h 20851"/>
              <a:gd name="T6" fmla="+- 0 10789 124"/>
              <a:gd name="T7" fmla="*/ T6 w 21331"/>
              <a:gd name="T8" fmla="*/ 10425 h 20851"/>
              <a:gd name="T9" fmla="+- 0 10789 124"/>
              <a:gd name="T10" fmla="*/ T9 w 21331"/>
              <a:gd name="T11" fmla="*/ 10425 h 20851"/>
            </a:gdLst>
            <a:ahLst/>
            <a:cxnLst>
              <a:cxn ang="0">
                <a:pos x="T1" y="T2"/>
              </a:cxn>
              <a:cxn ang="0">
                <a:pos x="T4" y="T5"/>
              </a:cxn>
              <a:cxn ang="0">
                <a:pos x="T7" y="T8"/>
              </a:cxn>
              <a:cxn ang="0">
                <a:pos x="T10" y="T11"/>
              </a:cxn>
            </a:cxnLst>
            <a:rect l="0" t="0" r="r" b="b"/>
            <a:pathLst>
              <a:path w="21331" h="20851">
                <a:moveTo>
                  <a:pt x="17876" y="0"/>
                </a:moveTo>
                <a:cubicBezTo>
                  <a:pt x="18782" y="819"/>
                  <a:pt x="19688" y="1639"/>
                  <a:pt x="20259" y="3575"/>
                </a:cubicBezTo>
                <a:cubicBezTo>
                  <a:pt x="20830" y="5512"/>
                  <a:pt x="21476" y="8789"/>
                  <a:pt x="21302" y="11619"/>
                </a:cubicBezTo>
                <a:cubicBezTo>
                  <a:pt x="21128" y="14450"/>
                  <a:pt x="21153" y="19514"/>
                  <a:pt x="19217" y="20557"/>
                </a:cubicBezTo>
                <a:cubicBezTo>
                  <a:pt x="17280" y="21600"/>
                  <a:pt x="11272" y="19663"/>
                  <a:pt x="9683" y="17876"/>
                </a:cubicBezTo>
                <a:cubicBezTo>
                  <a:pt x="8094" y="16088"/>
                  <a:pt x="10378" y="11649"/>
                  <a:pt x="9683" y="9832"/>
                </a:cubicBezTo>
                <a:cubicBezTo>
                  <a:pt x="8988" y="8014"/>
                  <a:pt x="7002" y="6495"/>
                  <a:pt x="5512" y="6972"/>
                </a:cubicBezTo>
                <a:cubicBezTo>
                  <a:pt x="4022" y="7448"/>
                  <a:pt x="1614" y="12334"/>
                  <a:pt x="745" y="12692"/>
                </a:cubicBezTo>
                <a:cubicBezTo>
                  <a:pt x="-124" y="13049"/>
                  <a:pt x="422" y="10815"/>
                  <a:pt x="298" y="9117"/>
                </a:cubicBezTo>
                <a:cubicBezTo>
                  <a:pt x="174" y="7418"/>
                  <a:pt x="87" y="4961"/>
                  <a:pt x="0" y="2503"/>
                </a:cubicBezTo>
              </a:path>
            </a:pathLst>
          </a:custGeom>
          <a:noFill/>
          <a:ln w="25400" cap="flat" cmpd="sng">
            <a:solidFill>
              <a:srgbClr val="000000"/>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a:defRPr sz="5000">
                <a:solidFill>
                  <a:srgbClr val="000000"/>
                </a:solidFill>
                <a:latin typeface="Helvetica Light" charset="0"/>
                <a:ea typeface="Helvetica Light" charset="0"/>
                <a:cs typeface="Helvetica Light" charset="0"/>
                <a:sym typeface="Helvetica Light" charset="0"/>
              </a:defRPr>
            </a:lvl1pPr>
            <a:lvl2pPr>
              <a:defRPr sz="5000">
                <a:solidFill>
                  <a:srgbClr val="000000"/>
                </a:solidFill>
                <a:latin typeface="Helvetica Light" charset="0"/>
                <a:ea typeface="Helvetica Light" charset="0"/>
                <a:cs typeface="Helvetica Light" charset="0"/>
                <a:sym typeface="Helvetica Light" charset="0"/>
              </a:defRPr>
            </a:lvl2pPr>
            <a:lvl3pPr>
              <a:defRPr sz="5000">
                <a:solidFill>
                  <a:srgbClr val="000000"/>
                </a:solidFill>
                <a:latin typeface="Helvetica Light" charset="0"/>
                <a:ea typeface="Helvetica Light" charset="0"/>
                <a:cs typeface="Helvetica Light" charset="0"/>
                <a:sym typeface="Helvetica Light" charset="0"/>
              </a:defRPr>
            </a:lvl3pPr>
            <a:lvl4pPr>
              <a:defRPr sz="5000">
                <a:solidFill>
                  <a:srgbClr val="000000"/>
                </a:solidFill>
                <a:latin typeface="Helvetica Light" charset="0"/>
                <a:ea typeface="Helvetica Light" charset="0"/>
                <a:cs typeface="Helvetica Light" charset="0"/>
                <a:sym typeface="Helvetica Light" charset="0"/>
              </a:defRPr>
            </a:lvl4pPr>
            <a:lvl5pPr>
              <a:defRPr sz="5000">
                <a:solidFill>
                  <a:srgbClr val="000000"/>
                </a:solidFill>
                <a:latin typeface="Helvetica Light" charset="0"/>
                <a:ea typeface="Helvetica Light" charset="0"/>
                <a:cs typeface="Helvetica Light" charset="0"/>
                <a:sym typeface="Helvetica Light" charset="0"/>
              </a:defRPr>
            </a:lvl5pPr>
            <a:lvl6pPr marL="4572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defTabSz="457200"/>
            <a:endParaRPr lang="it-IT" altLang="it-IT" sz="900"/>
          </a:p>
        </p:txBody>
      </p:sp>
      <p:sp>
        <p:nvSpPr>
          <p:cNvPr id="5164" name="AutoShape 44"/>
          <p:cNvSpPr>
            <a:spLocks/>
          </p:cNvSpPr>
          <p:nvPr/>
        </p:nvSpPr>
        <p:spPr bwMode="auto">
          <a:xfrm>
            <a:off x="7696994" y="4711700"/>
            <a:ext cx="112713" cy="969963"/>
          </a:xfrm>
          <a:custGeom>
            <a:avLst/>
            <a:gdLst>
              <a:gd name="T0" fmla="+- 0 11310 1021"/>
              <a:gd name="T1" fmla="*/ T0 w 20579"/>
              <a:gd name="T2" fmla="*/ 10800 h 21600"/>
              <a:gd name="T3" fmla="+- 0 11310 1021"/>
              <a:gd name="T4" fmla="*/ T3 w 20579"/>
              <a:gd name="T5" fmla="*/ 10800 h 21600"/>
              <a:gd name="T6" fmla="+- 0 11310 1021"/>
              <a:gd name="T7" fmla="*/ T6 w 20579"/>
              <a:gd name="T8" fmla="*/ 10800 h 21600"/>
              <a:gd name="T9" fmla="+- 0 11310 1021"/>
              <a:gd name="T10" fmla="*/ T9 w 20579"/>
              <a:gd name="T11" fmla="*/ 10800 h 21600"/>
            </a:gdLst>
            <a:ahLst/>
            <a:cxnLst>
              <a:cxn ang="0">
                <a:pos x="T1" y="T2"/>
              </a:cxn>
              <a:cxn ang="0">
                <a:pos x="T4" y="T5"/>
              </a:cxn>
              <a:cxn ang="0">
                <a:pos x="T7" y="T8"/>
              </a:cxn>
              <a:cxn ang="0">
                <a:pos x="T10" y="T11"/>
              </a:cxn>
            </a:cxnLst>
            <a:rect l="0" t="0" r="r" b="b"/>
            <a:pathLst>
              <a:path w="20579" h="21600">
                <a:moveTo>
                  <a:pt x="20579" y="0"/>
                </a:moveTo>
                <a:cubicBezTo>
                  <a:pt x="10916" y="2458"/>
                  <a:pt x="1253" y="4915"/>
                  <a:pt x="116" y="8515"/>
                </a:cubicBezTo>
                <a:cubicBezTo>
                  <a:pt x="-1021" y="12115"/>
                  <a:pt x="6368" y="16858"/>
                  <a:pt x="13758" y="21600"/>
                </a:cubicBezTo>
              </a:path>
            </a:pathLst>
          </a:custGeom>
          <a:noFill/>
          <a:ln w="25400" cap="flat" cmpd="sng">
            <a:solidFill>
              <a:srgbClr val="000000"/>
            </a:solidFill>
            <a:prstDash val="sysDash"/>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a:defRPr sz="5000">
                <a:solidFill>
                  <a:srgbClr val="000000"/>
                </a:solidFill>
                <a:latin typeface="Helvetica Light" charset="0"/>
                <a:ea typeface="Helvetica Light" charset="0"/>
                <a:cs typeface="Helvetica Light" charset="0"/>
                <a:sym typeface="Helvetica Light" charset="0"/>
              </a:defRPr>
            </a:lvl1pPr>
            <a:lvl2pPr>
              <a:defRPr sz="5000">
                <a:solidFill>
                  <a:srgbClr val="000000"/>
                </a:solidFill>
                <a:latin typeface="Helvetica Light" charset="0"/>
                <a:ea typeface="Helvetica Light" charset="0"/>
                <a:cs typeface="Helvetica Light" charset="0"/>
                <a:sym typeface="Helvetica Light" charset="0"/>
              </a:defRPr>
            </a:lvl2pPr>
            <a:lvl3pPr>
              <a:defRPr sz="5000">
                <a:solidFill>
                  <a:srgbClr val="000000"/>
                </a:solidFill>
                <a:latin typeface="Helvetica Light" charset="0"/>
                <a:ea typeface="Helvetica Light" charset="0"/>
                <a:cs typeface="Helvetica Light" charset="0"/>
                <a:sym typeface="Helvetica Light" charset="0"/>
              </a:defRPr>
            </a:lvl3pPr>
            <a:lvl4pPr>
              <a:defRPr sz="5000">
                <a:solidFill>
                  <a:srgbClr val="000000"/>
                </a:solidFill>
                <a:latin typeface="Helvetica Light" charset="0"/>
                <a:ea typeface="Helvetica Light" charset="0"/>
                <a:cs typeface="Helvetica Light" charset="0"/>
                <a:sym typeface="Helvetica Light" charset="0"/>
              </a:defRPr>
            </a:lvl4pPr>
            <a:lvl5pPr>
              <a:defRPr sz="5000">
                <a:solidFill>
                  <a:srgbClr val="000000"/>
                </a:solidFill>
                <a:latin typeface="Helvetica Light" charset="0"/>
                <a:ea typeface="Helvetica Light" charset="0"/>
                <a:cs typeface="Helvetica Light" charset="0"/>
                <a:sym typeface="Helvetica Light" charset="0"/>
              </a:defRPr>
            </a:lvl5pPr>
            <a:lvl6pPr marL="4572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defTabSz="457200"/>
            <a:endParaRPr lang="it-IT" altLang="it-IT" sz="900"/>
          </a:p>
        </p:txBody>
      </p:sp>
      <p:sp>
        <p:nvSpPr>
          <p:cNvPr id="5165" name="Line 45"/>
          <p:cNvSpPr>
            <a:spLocks noChangeShapeType="1"/>
          </p:cNvSpPr>
          <p:nvPr/>
        </p:nvSpPr>
        <p:spPr bwMode="auto">
          <a:xfrm flipH="1">
            <a:off x="7821613" y="5355432"/>
            <a:ext cx="2572544" cy="307975"/>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5166" name="Rectangle 46"/>
          <p:cNvSpPr>
            <a:spLocks/>
          </p:cNvSpPr>
          <p:nvPr/>
        </p:nvSpPr>
        <p:spPr bwMode="auto">
          <a:xfrm>
            <a:off x="402432" y="69623"/>
            <a:ext cx="6846888" cy="60529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spAutoFit/>
          </a:bodyPr>
          <a:lstStyle/>
          <a:p>
            <a:r>
              <a:rPr lang="it-IT" altLang="it-IT" sz="3600"/>
              <a:t>TECHNIQUE</a:t>
            </a:r>
          </a:p>
        </p:txBody>
      </p:sp>
      <p:sp>
        <p:nvSpPr>
          <p:cNvPr id="5167" name="Rectangle 47"/>
          <p:cNvSpPr>
            <a:spLocks/>
          </p:cNvSpPr>
          <p:nvPr/>
        </p:nvSpPr>
        <p:spPr bwMode="auto">
          <a:xfrm>
            <a:off x="846932" y="551557"/>
            <a:ext cx="5842794" cy="51296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spAutoFit/>
          </a:bodyPr>
          <a:lstStyle/>
          <a:p>
            <a:r>
              <a:rPr lang="it-IT" altLang="it-IT" sz="3000"/>
              <a:t>Cat and Mouse</a:t>
            </a:r>
          </a:p>
        </p:txBody>
      </p:sp>
      <p:sp>
        <p:nvSpPr>
          <p:cNvPr id="5168" name="Rectangle 48"/>
          <p:cNvSpPr>
            <a:spLocks/>
          </p:cNvSpPr>
          <p:nvPr/>
        </p:nvSpPr>
        <p:spPr bwMode="auto">
          <a:xfrm>
            <a:off x="402432" y="1050480"/>
            <a:ext cx="6543675" cy="189795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spAutoFit/>
          </a:bodyPr>
          <a:lstStyle/>
          <a:p>
            <a:br>
              <a:rPr lang="it-IT" altLang="it-IT" sz="3000"/>
            </a:br>
            <a:r>
              <a:rPr lang="it-IT" altLang="it-IT" sz="3000"/>
              <a:t>The blue player must guide the ball around the square while the yellow runs without the ball trying to take him</a:t>
            </a:r>
          </a:p>
        </p:txBody>
      </p:sp>
      <p:sp>
        <p:nvSpPr>
          <p:cNvPr id="5169" name="Rectangle 49"/>
          <p:cNvSpPr>
            <a:spLocks/>
          </p:cNvSpPr>
          <p:nvPr/>
        </p:nvSpPr>
        <p:spPr bwMode="auto">
          <a:xfrm>
            <a:off x="1352550" y="3436839"/>
            <a:ext cx="5337175" cy="51296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spAutoFit/>
          </a:bodyPr>
          <a:lstStyle/>
          <a:p>
            <a:r>
              <a:rPr lang="it-IT" altLang="it-IT" sz="3000"/>
              <a:t>Run, feints and frontal pass</a:t>
            </a:r>
          </a:p>
        </p:txBody>
      </p:sp>
      <p:sp>
        <p:nvSpPr>
          <p:cNvPr id="5170" name="Rectangle 50"/>
          <p:cNvSpPr>
            <a:spLocks/>
          </p:cNvSpPr>
          <p:nvPr/>
        </p:nvSpPr>
        <p:spPr bwMode="auto">
          <a:xfrm>
            <a:off x="402432" y="4413449"/>
            <a:ext cx="6543675" cy="143629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spAutoFit/>
          </a:bodyPr>
          <a:lstStyle/>
          <a:p>
            <a:r>
              <a:rPr lang="it-IT" altLang="it-IT" sz="3000"/>
              <a:t>Blue player must run with the ball and make 2 feints on the cones and doing a frontal pass to the Yellow player</a:t>
            </a:r>
          </a:p>
        </p:txBody>
      </p:sp>
      <p:sp>
        <p:nvSpPr>
          <p:cNvPr id="5171" name="Line 51"/>
          <p:cNvSpPr>
            <a:spLocks noChangeShapeType="1"/>
          </p:cNvSpPr>
          <p:nvPr/>
        </p:nvSpPr>
        <p:spPr bwMode="auto">
          <a:xfrm>
            <a:off x="402432" y="3949700"/>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grpSp>
        <p:nvGrpSpPr>
          <p:cNvPr id="5172" name="Group 52"/>
          <p:cNvGrpSpPr>
            <a:grpSpLocks/>
          </p:cNvGrpSpPr>
          <p:nvPr/>
        </p:nvGrpSpPr>
        <p:grpSpPr bwMode="auto">
          <a:xfrm>
            <a:off x="392113" y="6448426"/>
            <a:ext cx="1275321" cy="253916"/>
            <a:chOff x="0" y="0"/>
            <a:chExt cx="2550479" cy="506269"/>
          </a:xfrm>
        </p:grpSpPr>
        <p:sp>
          <p:nvSpPr>
            <p:cNvPr id="5173" name="Rectangle 53"/>
            <p:cNvSpPr>
              <a:spLocks/>
            </p:cNvSpPr>
            <p:nvPr/>
          </p:nvSpPr>
          <p:spPr bwMode="auto">
            <a:xfrm>
              <a:off x="174973" y="0"/>
              <a:ext cx="2375506" cy="50626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22860" rIns="22860">
              <a:spAutoFit/>
            </a:bodyPr>
            <a:lstStyle>
              <a:lvl1pPr>
                <a:defRPr sz="5000">
                  <a:solidFill>
                    <a:srgbClr val="000000"/>
                  </a:solidFill>
                  <a:latin typeface="Helvetica Light" charset="0"/>
                  <a:ea typeface="Helvetica Light" charset="0"/>
                  <a:cs typeface="Helvetica Light" charset="0"/>
                  <a:sym typeface="Helvetica Light" charset="0"/>
                </a:defRPr>
              </a:lvl1pPr>
              <a:lvl2pPr>
                <a:defRPr sz="5000">
                  <a:solidFill>
                    <a:srgbClr val="000000"/>
                  </a:solidFill>
                  <a:latin typeface="Helvetica Light" charset="0"/>
                  <a:ea typeface="Helvetica Light" charset="0"/>
                  <a:cs typeface="Helvetica Light" charset="0"/>
                  <a:sym typeface="Helvetica Light" charset="0"/>
                </a:defRPr>
              </a:lvl2pPr>
              <a:lvl3pPr>
                <a:defRPr sz="5000">
                  <a:solidFill>
                    <a:srgbClr val="000000"/>
                  </a:solidFill>
                  <a:latin typeface="Helvetica Light" charset="0"/>
                  <a:ea typeface="Helvetica Light" charset="0"/>
                  <a:cs typeface="Helvetica Light" charset="0"/>
                  <a:sym typeface="Helvetica Light" charset="0"/>
                </a:defRPr>
              </a:lvl3pPr>
              <a:lvl4pPr>
                <a:defRPr sz="5000">
                  <a:solidFill>
                    <a:srgbClr val="000000"/>
                  </a:solidFill>
                  <a:latin typeface="Helvetica Light" charset="0"/>
                  <a:ea typeface="Helvetica Light" charset="0"/>
                  <a:cs typeface="Helvetica Light" charset="0"/>
                  <a:sym typeface="Helvetica Light" charset="0"/>
                </a:defRPr>
              </a:lvl4pPr>
              <a:lvl5pPr>
                <a:defRPr sz="5000">
                  <a:solidFill>
                    <a:srgbClr val="000000"/>
                  </a:solidFill>
                  <a:latin typeface="Helvetica Light" charset="0"/>
                  <a:ea typeface="Helvetica Light" charset="0"/>
                  <a:cs typeface="Helvetica Light" charset="0"/>
                  <a:sym typeface="Helvetica Light" charset="0"/>
                </a:defRPr>
              </a:lvl5pPr>
              <a:lvl6pPr marL="4572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defTabSz="457200"/>
              <a:r>
                <a:rPr lang="it-IT" altLang="it-IT" sz="350" dirty="0">
                  <a:latin typeface="Calibri" charset="0"/>
                  <a:ea typeface="Calibri" charset="0"/>
                  <a:cs typeface="Calibri" charset="0"/>
                  <a:sym typeface="Calibri" charset="0"/>
                </a:rPr>
                <a:t>Nicole </a:t>
              </a:r>
              <a:r>
                <a:rPr lang="it-IT" altLang="it-IT" sz="1050" dirty="0">
                  <a:latin typeface="Calibri" charset="0"/>
                  <a:ea typeface="Calibri" charset="0"/>
                  <a:cs typeface="Calibri" charset="0"/>
                  <a:sym typeface="Calibri" charset="0"/>
                </a:rPr>
                <a:t>Giorgi</a:t>
              </a:r>
              <a:endParaRPr lang="it-IT" altLang="it-IT" sz="350" dirty="0">
                <a:latin typeface="Calibri" charset="0"/>
                <a:ea typeface="Calibri" charset="0"/>
                <a:cs typeface="Calibri" charset="0"/>
                <a:sym typeface="Calibri" charset="0"/>
              </a:endParaRPr>
            </a:p>
          </p:txBody>
        </p:sp>
        <p:pic>
          <p:nvPicPr>
            <p:cNvPr id="5174" name="Picture 54" descr="pasted-image.tiff"/>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13754"/>
              <a:ext cx="178232" cy="1782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Tree>
    <p:extLst>
      <p:ext uri="{BB962C8B-B14F-4D97-AF65-F5344CB8AC3E}">
        <p14:creationId xmlns:p14="http://schemas.microsoft.com/office/powerpoint/2010/main" val="855594021"/>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5" name="Picture 1" descr="image6.jpe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486650" y="242888"/>
            <a:ext cx="4320382" cy="304720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6146" name="Picture 2" descr="image6.jpe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486650" y="3567113"/>
            <a:ext cx="4320382" cy="304720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6147" name="Line 3"/>
          <p:cNvSpPr>
            <a:spLocks noChangeShapeType="1"/>
          </p:cNvSpPr>
          <p:nvPr/>
        </p:nvSpPr>
        <p:spPr bwMode="auto">
          <a:xfrm>
            <a:off x="402432" y="1506538"/>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6148" name="Line 4"/>
          <p:cNvSpPr>
            <a:spLocks noChangeShapeType="1"/>
          </p:cNvSpPr>
          <p:nvPr/>
        </p:nvSpPr>
        <p:spPr bwMode="auto">
          <a:xfrm>
            <a:off x="402432" y="1026319"/>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6149" name="Line 5"/>
          <p:cNvSpPr>
            <a:spLocks noChangeShapeType="1"/>
          </p:cNvSpPr>
          <p:nvPr/>
        </p:nvSpPr>
        <p:spPr bwMode="auto">
          <a:xfrm>
            <a:off x="402432" y="1987550"/>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6150" name="Line 6"/>
          <p:cNvSpPr>
            <a:spLocks noChangeShapeType="1"/>
          </p:cNvSpPr>
          <p:nvPr/>
        </p:nvSpPr>
        <p:spPr bwMode="auto">
          <a:xfrm>
            <a:off x="402432" y="2947988"/>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6151" name="Line 7"/>
          <p:cNvSpPr>
            <a:spLocks noChangeShapeType="1"/>
          </p:cNvSpPr>
          <p:nvPr/>
        </p:nvSpPr>
        <p:spPr bwMode="auto">
          <a:xfrm>
            <a:off x="402432" y="2467769"/>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6152" name="Line 8"/>
          <p:cNvSpPr>
            <a:spLocks noChangeShapeType="1"/>
          </p:cNvSpPr>
          <p:nvPr/>
        </p:nvSpPr>
        <p:spPr bwMode="auto">
          <a:xfrm>
            <a:off x="402432" y="3909219"/>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6153" name="Line 9"/>
          <p:cNvSpPr>
            <a:spLocks noChangeShapeType="1"/>
          </p:cNvSpPr>
          <p:nvPr/>
        </p:nvSpPr>
        <p:spPr bwMode="auto">
          <a:xfrm>
            <a:off x="402432" y="4869657"/>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6154" name="Line 10"/>
          <p:cNvSpPr>
            <a:spLocks noChangeShapeType="1"/>
          </p:cNvSpPr>
          <p:nvPr/>
        </p:nvSpPr>
        <p:spPr bwMode="auto">
          <a:xfrm>
            <a:off x="402432" y="4389438"/>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6155" name="Line 11"/>
          <p:cNvSpPr>
            <a:spLocks noChangeShapeType="1"/>
          </p:cNvSpPr>
          <p:nvPr/>
        </p:nvSpPr>
        <p:spPr bwMode="auto">
          <a:xfrm>
            <a:off x="402432" y="5350669"/>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6156" name="Line 12"/>
          <p:cNvSpPr>
            <a:spLocks noChangeShapeType="1"/>
          </p:cNvSpPr>
          <p:nvPr/>
        </p:nvSpPr>
        <p:spPr bwMode="auto">
          <a:xfrm>
            <a:off x="402432" y="5830888"/>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6157" name="AutoShape 13"/>
          <p:cNvSpPr>
            <a:spLocks/>
          </p:cNvSpPr>
          <p:nvPr/>
        </p:nvSpPr>
        <p:spPr bwMode="auto">
          <a:xfrm>
            <a:off x="9837738" y="1705769"/>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6158" name="AutoShape 14"/>
          <p:cNvSpPr>
            <a:spLocks/>
          </p:cNvSpPr>
          <p:nvPr/>
        </p:nvSpPr>
        <p:spPr bwMode="auto">
          <a:xfrm>
            <a:off x="10644982" y="1706563"/>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6159" name="AutoShape 15"/>
          <p:cNvSpPr>
            <a:spLocks/>
          </p:cNvSpPr>
          <p:nvPr/>
        </p:nvSpPr>
        <p:spPr bwMode="auto">
          <a:xfrm>
            <a:off x="11177588" y="1706563"/>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6160" name="AutoShape 16"/>
          <p:cNvSpPr>
            <a:spLocks/>
          </p:cNvSpPr>
          <p:nvPr/>
        </p:nvSpPr>
        <p:spPr bwMode="auto">
          <a:xfrm>
            <a:off x="11177588" y="2763044"/>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6161" name="AutoShape 17"/>
          <p:cNvSpPr>
            <a:spLocks/>
          </p:cNvSpPr>
          <p:nvPr/>
        </p:nvSpPr>
        <p:spPr bwMode="auto">
          <a:xfrm>
            <a:off x="9745663" y="2763044"/>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6162" name="AutoShape 18"/>
          <p:cNvSpPr>
            <a:spLocks/>
          </p:cNvSpPr>
          <p:nvPr/>
        </p:nvSpPr>
        <p:spPr bwMode="auto">
          <a:xfrm>
            <a:off x="9313069" y="2467769"/>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6163" name="AutoShape 19"/>
          <p:cNvSpPr>
            <a:spLocks/>
          </p:cNvSpPr>
          <p:nvPr/>
        </p:nvSpPr>
        <p:spPr bwMode="auto">
          <a:xfrm>
            <a:off x="9313069" y="2763044"/>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6164" name="AutoShape 20"/>
          <p:cNvSpPr>
            <a:spLocks/>
          </p:cNvSpPr>
          <p:nvPr/>
        </p:nvSpPr>
        <p:spPr bwMode="auto">
          <a:xfrm>
            <a:off x="8855869" y="2467769"/>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6165" name="AutoShape 21"/>
          <p:cNvSpPr>
            <a:spLocks/>
          </p:cNvSpPr>
          <p:nvPr/>
        </p:nvSpPr>
        <p:spPr bwMode="auto">
          <a:xfrm>
            <a:off x="8855869" y="2763044"/>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6166" name="AutoShape 22"/>
          <p:cNvSpPr>
            <a:spLocks/>
          </p:cNvSpPr>
          <p:nvPr/>
        </p:nvSpPr>
        <p:spPr bwMode="auto">
          <a:xfrm>
            <a:off x="8278813" y="2763044"/>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6167" name="AutoShape 23"/>
          <p:cNvSpPr>
            <a:spLocks/>
          </p:cNvSpPr>
          <p:nvPr/>
        </p:nvSpPr>
        <p:spPr bwMode="auto">
          <a:xfrm>
            <a:off x="10644982" y="1987550"/>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6168" name="AutoShape 24"/>
          <p:cNvSpPr>
            <a:spLocks/>
          </p:cNvSpPr>
          <p:nvPr/>
        </p:nvSpPr>
        <p:spPr bwMode="auto">
          <a:xfrm>
            <a:off x="10208419" y="1984375"/>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6169" name="AutoShape 25"/>
          <p:cNvSpPr>
            <a:spLocks/>
          </p:cNvSpPr>
          <p:nvPr/>
        </p:nvSpPr>
        <p:spPr bwMode="auto">
          <a:xfrm>
            <a:off x="10208419" y="1705769"/>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6170" name="AutoShape 26"/>
          <p:cNvSpPr>
            <a:spLocks/>
          </p:cNvSpPr>
          <p:nvPr/>
        </p:nvSpPr>
        <p:spPr bwMode="auto">
          <a:xfrm>
            <a:off x="8278813" y="1706563"/>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6171" name="Oval 27"/>
          <p:cNvSpPr>
            <a:spLocks/>
          </p:cNvSpPr>
          <p:nvPr/>
        </p:nvSpPr>
        <p:spPr bwMode="auto">
          <a:xfrm>
            <a:off x="7554913" y="5057775"/>
            <a:ext cx="224632" cy="225425"/>
          </a:xfrm>
          <a:prstGeom prst="ellipse">
            <a:avLst/>
          </a:prstGeom>
          <a:solidFill>
            <a:srgbClr val="174F8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6172" name="Oval 28"/>
          <p:cNvSpPr>
            <a:spLocks/>
          </p:cNvSpPr>
          <p:nvPr/>
        </p:nvSpPr>
        <p:spPr bwMode="auto">
          <a:xfrm>
            <a:off x="11362532" y="1480344"/>
            <a:ext cx="225425" cy="225425"/>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grpSp>
        <p:nvGrpSpPr>
          <p:cNvPr id="6173" name="Group 29"/>
          <p:cNvGrpSpPr>
            <a:grpSpLocks/>
          </p:cNvGrpSpPr>
          <p:nvPr/>
        </p:nvGrpSpPr>
        <p:grpSpPr bwMode="auto">
          <a:xfrm>
            <a:off x="11182350" y="1434307"/>
            <a:ext cx="180182" cy="197644"/>
            <a:chOff x="-1" y="0"/>
            <a:chExt cx="360003" cy="394947"/>
          </a:xfrm>
        </p:grpSpPr>
        <p:pic>
          <p:nvPicPr>
            <p:cNvPr id="6174" name="Picture 30" descr="image3.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360003" cy="39494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6175" name="Picture 31" descr="image4.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11504" y="118958"/>
              <a:ext cx="136609" cy="15680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6176" name="Group 32"/>
          <p:cNvGrpSpPr>
            <a:grpSpLocks/>
          </p:cNvGrpSpPr>
          <p:nvPr/>
        </p:nvGrpSpPr>
        <p:grpSpPr bwMode="auto">
          <a:xfrm>
            <a:off x="8284369" y="3074194"/>
            <a:ext cx="179388" cy="197644"/>
            <a:chOff x="-1" y="0"/>
            <a:chExt cx="360003" cy="394947"/>
          </a:xfrm>
        </p:grpSpPr>
        <p:pic>
          <p:nvPicPr>
            <p:cNvPr id="6177" name="Picture 33" descr="image3.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360003" cy="39494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6178" name="Picture 34" descr="image4.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11504" y="118958"/>
              <a:ext cx="136609" cy="15680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
        <p:nvSpPr>
          <p:cNvPr id="6179" name="AutoShape 35"/>
          <p:cNvSpPr>
            <a:spLocks/>
          </p:cNvSpPr>
          <p:nvPr/>
        </p:nvSpPr>
        <p:spPr bwMode="auto">
          <a:xfrm>
            <a:off x="9708357" y="1487488"/>
            <a:ext cx="1506538" cy="796132"/>
          </a:xfrm>
          <a:custGeom>
            <a:avLst/>
            <a:gdLst>
              <a:gd name="T0" fmla="+- 0 10881 162"/>
              <a:gd name="T1" fmla="*/ T0 w 21438"/>
              <a:gd name="T2" fmla="+- 0 10881 1099"/>
              <a:gd name="T3" fmla="*/ 10881 h 19565"/>
              <a:gd name="T4" fmla="+- 0 10881 162"/>
              <a:gd name="T5" fmla="*/ T4 w 21438"/>
              <a:gd name="T6" fmla="+- 0 10881 1099"/>
              <a:gd name="T7" fmla="*/ 10881 h 19565"/>
              <a:gd name="T8" fmla="+- 0 10881 162"/>
              <a:gd name="T9" fmla="*/ T8 w 21438"/>
              <a:gd name="T10" fmla="+- 0 10881 1099"/>
              <a:gd name="T11" fmla="*/ 10881 h 19565"/>
              <a:gd name="T12" fmla="+- 0 10881 162"/>
              <a:gd name="T13" fmla="*/ T12 w 21438"/>
              <a:gd name="T14" fmla="+- 0 10881 1099"/>
              <a:gd name="T15" fmla="*/ 10881 h 19565"/>
            </a:gdLst>
            <a:ahLst/>
            <a:cxnLst>
              <a:cxn ang="0">
                <a:pos x="T1" y="T3"/>
              </a:cxn>
              <a:cxn ang="0">
                <a:pos x="T5" y="T7"/>
              </a:cxn>
              <a:cxn ang="0">
                <a:pos x="T9" y="T11"/>
              </a:cxn>
              <a:cxn ang="0">
                <a:pos x="T13" y="T15"/>
              </a:cxn>
            </a:cxnLst>
            <a:rect l="0" t="0" r="r" b="b"/>
            <a:pathLst>
              <a:path w="21438" h="19565">
                <a:moveTo>
                  <a:pt x="21438" y="1501"/>
                </a:moveTo>
                <a:cubicBezTo>
                  <a:pt x="20497" y="201"/>
                  <a:pt x="19557" y="-1099"/>
                  <a:pt x="19181" y="1501"/>
                </a:cubicBezTo>
                <a:cubicBezTo>
                  <a:pt x="18804" y="4100"/>
                  <a:pt x="19358" y="14346"/>
                  <a:pt x="19181" y="17099"/>
                </a:cubicBezTo>
                <a:cubicBezTo>
                  <a:pt x="19004" y="19851"/>
                  <a:pt x="18384" y="20501"/>
                  <a:pt x="18118" y="18016"/>
                </a:cubicBezTo>
                <a:cubicBezTo>
                  <a:pt x="17853" y="15531"/>
                  <a:pt x="18251" y="4941"/>
                  <a:pt x="17587" y="2189"/>
                </a:cubicBezTo>
                <a:cubicBezTo>
                  <a:pt x="16923" y="-564"/>
                  <a:pt x="14931" y="1577"/>
                  <a:pt x="14135" y="1501"/>
                </a:cubicBezTo>
                <a:cubicBezTo>
                  <a:pt x="13338" y="1424"/>
                  <a:pt x="13050" y="-908"/>
                  <a:pt x="12807" y="1730"/>
                </a:cubicBezTo>
                <a:cubicBezTo>
                  <a:pt x="12563" y="4368"/>
                  <a:pt x="12873" y="14652"/>
                  <a:pt x="12674" y="17328"/>
                </a:cubicBezTo>
                <a:cubicBezTo>
                  <a:pt x="12475" y="20004"/>
                  <a:pt x="11767" y="20310"/>
                  <a:pt x="11612" y="17787"/>
                </a:cubicBezTo>
                <a:cubicBezTo>
                  <a:pt x="11457" y="15263"/>
                  <a:pt x="12254" y="5094"/>
                  <a:pt x="11745" y="2189"/>
                </a:cubicBezTo>
                <a:cubicBezTo>
                  <a:pt x="11236" y="-717"/>
                  <a:pt x="10306" y="201"/>
                  <a:pt x="8558" y="354"/>
                </a:cubicBezTo>
                <a:cubicBezTo>
                  <a:pt x="6809" y="507"/>
                  <a:pt x="2671" y="2495"/>
                  <a:pt x="1254" y="3106"/>
                </a:cubicBezTo>
                <a:cubicBezTo>
                  <a:pt x="-162" y="3718"/>
                  <a:pt x="-51" y="3871"/>
                  <a:pt x="59" y="4024"/>
                </a:cubicBezTo>
              </a:path>
            </a:pathLst>
          </a:custGeom>
          <a:noFill/>
          <a:ln w="25400" cap="flat" cmpd="sng">
            <a:solidFill>
              <a:srgbClr val="000000"/>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a:defRPr sz="5000">
                <a:solidFill>
                  <a:srgbClr val="000000"/>
                </a:solidFill>
                <a:latin typeface="Helvetica Light" charset="0"/>
                <a:ea typeface="Helvetica Light" charset="0"/>
                <a:cs typeface="Helvetica Light" charset="0"/>
                <a:sym typeface="Helvetica Light" charset="0"/>
              </a:defRPr>
            </a:lvl1pPr>
            <a:lvl2pPr>
              <a:defRPr sz="5000">
                <a:solidFill>
                  <a:srgbClr val="000000"/>
                </a:solidFill>
                <a:latin typeface="Helvetica Light" charset="0"/>
                <a:ea typeface="Helvetica Light" charset="0"/>
                <a:cs typeface="Helvetica Light" charset="0"/>
                <a:sym typeface="Helvetica Light" charset="0"/>
              </a:defRPr>
            </a:lvl2pPr>
            <a:lvl3pPr>
              <a:defRPr sz="5000">
                <a:solidFill>
                  <a:srgbClr val="000000"/>
                </a:solidFill>
                <a:latin typeface="Helvetica Light" charset="0"/>
                <a:ea typeface="Helvetica Light" charset="0"/>
                <a:cs typeface="Helvetica Light" charset="0"/>
                <a:sym typeface="Helvetica Light" charset="0"/>
              </a:defRPr>
            </a:lvl3pPr>
            <a:lvl4pPr>
              <a:defRPr sz="5000">
                <a:solidFill>
                  <a:srgbClr val="000000"/>
                </a:solidFill>
                <a:latin typeface="Helvetica Light" charset="0"/>
                <a:ea typeface="Helvetica Light" charset="0"/>
                <a:cs typeface="Helvetica Light" charset="0"/>
                <a:sym typeface="Helvetica Light" charset="0"/>
              </a:defRPr>
            </a:lvl4pPr>
            <a:lvl5pPr>
              <a:defRPr sz="5000">
                <a:solidFill>
                  <a:srgbClr val="000000"/>
                </a:solidFill>
                <a:latin typeface="Helvetica Light" charset="0"/>
                <a:ea typeface="Helvetica Light" charset="0"/>
                <a:cs typeface="Helvetica Light" charset="0"/>
                <a:sym typeface="Helvetica Light" charset="0"/>
              </a:defRPr>
            </a:lvl5pPr>
            <a:lvl6pPr marL="4572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defTabSz="457200"/>
            <a:endParaRPr lang="it-IT" altLang="it-IT" sz="900"/>
          </a:p>
        </p:txBody>
      </p:sp>
      <p:sp>
        <p:nvSpPr>
          <p:cNvPr id="6180" name="AutoShape 36"/>
          <p:cNvSpPr>
            <a:spLocks/>
          </p:cNvSpPr>
          <p:nvPr/>
        </p:nvSpPr>
        <p:spPr bwMode="auto">
          <a:xfrm>
            <a:off x="8490744" y="2440782"/>
            <a:ext cx="1548606" cy="802481"/>
          </a:xfrm>
          <a:custGeom>
            <a:avLst/>
            <a:gdLst>
              <a:gd name="T0" fmla="*/ 10800 w 21600"/>
              <a:gd name="T1" fmla="+- 0 10393 703"/>
              <a:gd name="T2" fmla="*/ 10393 h 19381"/>
              <a:gd name="T3" fmla="*/ 10800 w 21600"/>
              <a:gd name="T4" fmla="+- 0 10393 703"/>
              <a:gd name="T5" fmla="*/ 10393 h 19381"/>
              <a:gd name="T6" fmla="*/ 10800 w 21600"/>
              <a:gd name="T7" fmla="+- 0 10393 703"/>
              <a:gd name="T8" fmla="*/ 10393 h 19381"/>
              <a:gd name="T9" fmla="*/ 10800 w 21600"/>
              <a:gd name="T10" fmla="+- 0 10393 703"/>
              <a:gd name="T11" fmla="*/ 10393 h 19381"/>
            </a:gdLst>
            <a:ahLst/>
            <a:cxnLst>
              <a:cxn ang="0">
                <a:pos x="T0" y="T2"/>
              </a:cxn>
              <a:cxn ang="0">
                <a:pos x="T3" y="T5"/>
              </a:cxn>
              <a:cxn ang="0">
                <a:pos x="T6" y="T8"/>
              </a:cxn>
              <a:cxn ang="0">
                <a:pos x="T9" y="T11"/>
              </a:cxn>
            </a:cxnLst>
            <a:rect l="0" t="0" r="r" b="b"/>
            <a:pathLst>
              <a:path w="21600" h="19381">
                <a:moveTo>
                  <a:pt x="0" y="18117"/>
                </a:moveTo>
                <a:cubicBezTo>
                  <a:pt x="1225" y="19019"/>
                  <a:pt x="2451" y="19920"/>
                  <a:pt x="2863" y="17666"/>
                </a:cubicBezTo>
                <a:cubicBezTo>
                  <a:pt x="3275" y="15412"/>
                  <a:pt x="2320" y="7111"/>
                  <a:pt x="2472" y="4594"/>
                </a:cubicBezTo>
                <a:cubicBezTo>
                  <a:pt x="2624" y="2077"/>
                  <a:pt x="3513" y="499"/>
                  <a:pt x="3773" y="2565"/>
                </a:cubicBezTo>
                <a:cubicBezTo>
                  <a:pt x="4034" y="4631"/>
                  <a:pt x="3578" y="14436"/>
                  <a:pt x="4034" y="16990"/>
                </a:cubicBezTo>
                <a:cubicBezTo>
                  <a:pt x="4489" y="19545"/>
                  <a:pt x="5530" y="17779"/>
                  <a:pt x="6506" y="17892"/>
                </a:cubicBezTo>
                <a:cubicBezTo>
                  <a:pt x="7482" y="18004"/>
                  <a:pt x="9477" y="20334"/>
                  <a:pt x="9889" y="17666"/>
                </a:cubicBezTo>
                <a:cubicBezTo>
                  <a:pt x="10301" y="14999"/>
                  <a:pt x="8827" y="4481"/>
                  <a:pt x="8978" y="1889"/>
                </a:cubicBezTo>
                <a:cubicBezTo>
                  <a:pt x="9130" y="-703"/>
                  <a:pt x="10453" y="-628"/>
                  <a:pt x="10800" y="2114"/>
                </a:cubicBezTo>
                <a:cubicBezTo>
                  <a:pt x="11147" y="4857"/>
                  <a:pt x="10041" y="15788"/>
                  <a:pt x="11060" y="18343"/>
                </a:cubicBezTo>
                <a:cubicBezTo>
                  <a:pt x="12080" y="20897"/>
                  <a:pt x="15159" y="18004"/>
                  <a:pt x="16916" y="17441"/>
                </a:cubicBezTo>
                <a:cubicBezTo>
                  <a:pt x="18672" y="16878"/>
                  <a:pt x="20136" y="15920"/>
                  <a:pt x="21600" y="14962"/>
                </a:cubicBezTo>
              </a:path>
            </a:pathLst>
          </a:custGeom>
          <a:noFill/>
          <a:ln w="25400" cap="flat" cmpd="sng">
            <a:solidFill>
              <a:srgbClr val="000000"/>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a:defRPr sz="5000">
                <a:solidFill>
                  <a:srgbClr val="000000"/>
                </a:solidFill>
                <a:latin typeface="Helvetica Light" charset="0"/>
                <a:ea typeface="Helvetica Light" charset="0"/>
                <a:cs typeface="Helvetica Light" charset="0"/>
                <a:sym typeface="Helvetica Light" charset="0"/>
              </a:defRPr>
            </a:lvl1pPr>
            <a:lvl2pPr>
              <a:defRPr sz="5000">
                <a:solidFill>
                  <a:srgbClr val="000000"/>
                </a:solidFill>
                <a:latin typeface="Helvetica Light" charset="0"/>
                <a:ea typeface="Helvetica Light" charset="0"/>
                <a:cs typeface="Helvetica Light" charset="0"/>
                <a:sym typeface="Helvetica Light" charset="0"/>
              </a:defRPr>
            </a:lvl2pPr>
            <a:lvl3pPr>
              <a:defRPr sz="5000">
                <a:solidFill>
                  <a:srgbClr val="000000"/>
                </a:solidFill>
                <a:latin typeface="Helvetica Light" charset="0"/>
                <a:ea typeface="Helvetica Light" charset="0"/>
                <a:cs typeface="Helvetica Light" charset="0"/>
                <a:sym typeface="Helvetica Light" charset="0"/>
              </a:defRPr>
            </a:lvl3pPr>
            <a:lvl4pPr>
              <a:defRPr sz="5000">
                <a:solidFill>
                  <a:srgbClr val="000000"/>
                </a:solidFill>
                <a:latin typeface="Helvetica Light" charset="0"/>
                <a:ea typeface="Helvetica Light" charset="0"/>
                <a:cs typeface="Helvetica Light" charset="0"/>
                <a:sym typeface="Helvetica Light" charset="0"/>
              </a:defRPr>
            </a:lvl4pPr>
            <a:lvl5pPr>
              <a:defRPr sz="5000">
                <a:solidFill>
                  <a:srgbClr val="000000"/>
                </a:solidFill>
                <a:latin typeface="Helvetica Light" charset="0"/>
                <a:ea typeface="Helvetica Light" charset="0"/>
                <a:cs typeface="Helvetica Light" charset="0"/>
                <a:sym typeface="Helvetica Light" charset="0"/>
              </a:defRPr>
            </a:lvl5pPr>
            <a:lvl6pPr marL="4572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defTabSz="457200"/>
            <a:endParaRPr lang="it-IT" altLang="it-IT" sz="900"/>
          </a:p>
        </p:txBody>
      </p:sp>
      <p:sp>
        <p:nvSpPr>
          <p:cNvPr id="6181" name="Line 37"/>
          <p:cNvSpPr>
            <a:spLocks noChangeShapeType="1"/>
          </p:cNvSpPr>
          <p:nvPr/>
        </p:nvSpPr>
        <p:spPr bwMode="auto">
          <a:xfrm flipH="1" flipV="1">
            <a:off x="9313069" y="1706563"/>
            <a:ext cx="726281" cy="1367632"/>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6182" name="Line 38"/>
          <p:cNvSpPr>
            <a:spLocks noChangeShapeType="1"/>
          </p:cNvSpPr>
          <p:nvPr/>
        </p:nvSpPr>
        <p:spPr bwMode="auto">
          <a:xfrm>
            <a:off x="9745663" y="1705769"/>
            <a:ext cx="647700" cy="1368425"/>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6183" name="Line 39"/>
          <p:cNvSpPr>
            <a:spLocks noChangeShapeType="1"/>
          </p:cNvSpPr>
          <p:nvPr/>
        </p:nvSpPr>
        <p:spPr bwMode="auto">
          <a:xfrm>
            <a:off x="10057607" y="3069432"/>
            <a:ext cx="354806" cy="27781"/>
          </a:xfrm>
          <a:prstGeom prst="line">
            <a:avLst/>
          </a:prstGeom>
          <a:noFill/>
          <a:ln w="25400" cap="flat" cmpd="sng">
            <a:solidFill>
              <a:srgbClr val="000000"/>
            </a:solidFill>
            <a:prstDash val="sysDash"/>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6184" name="Line 40"/>
          <p:cNvSpPr>
            <a:spLocks noChangeShapeType="1"/>
          </p:cNvSpPr>
          <p:nvPr/>
        </p:nvSpPr>
        <p:spPr bwMode="auto">
          <a:xfrm flipV="1">
            <a:off x="9305925" y="1624013"/>
            <a:ext cx="384175" cy="53975"/>
          </a:xfrm>
          <a:prstGeom prst="line">
            <a:avLst/>
          </a:prstGeom>
          <a:noFill/>
          <a:ln w="25400" cap="flat" cmpd="sng">
            <a:solidFill>
              <a:srgbClr val="000000"/>
            </a:solidFill>
            <a:prstDash val="sysDash"/>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6185" name="AutoShape 41"/>
          <p:cNvSpPr>
            <a:spLocks/>
          </p:cNvSpPr>
          <p:nvPr/>
        </p:nvSpPr>
        <p:spPr bwMode="auto">
          <a:xfrm>
            <a:off x="10440194" y="1856582"/>
            <a:ext cx="1055688" cy="1261269"/>
          </a:xfrm>
          <a:custGeom>
            <a:avLst/>
            <a:gdLst>
              <a:gd name="T0" fmla="*/ 10592 w 21185"/>
              <a:gd name="T1" fmla="*/ 10660 h 21321"/>
              <a:gd name="T2" fmla="*/ 10592 w 21185"/>
              <a:gd name="T3" fmla="*/ 10660 h 21321"/>
              <a:gd name="T4" fmla="*/ 10592 w 21185"/>
              <a:gd name="T5" fmla="*/ 10660 h 21321"/>
              <a:gd name="T6" fmla="*/ 10592 w 21185"/>
              <a:gd name="T7" fmla="*/ 10660 h 21321"/>
            </a:gdLst>
            <a:ahLst/>
            <a:cxnLst>
              <a:cxn ang="0">
                <a:pos x="T0" y="T1"/>
              </a:cxn>
              <a:cxn ang="0">
                <a:pos x="T2" y="T3"/>
              </a:cxn>
              <a:cxn ang="0">
                <a:pos x="T4" y="T5"/>
              </a:cxn>
              <a:cxn ang="0">
                <a:pos x="T6" y="T7"/>
              </a:cxn>
            </a:cxnLst>
            <a:rect l="0" t="0" r="r" b="b"/>
            <a:pathLst>
              <a:path w="21185" h="21321">
                <a:moveTo>
                  <a:pt x="0" y="20969"/>
                </a:moveTo>
                <a:cubicBezTo>
                  <a:pt x="2544" y="20312"/>
                  <a:pt x="5088" y="19655"/>
                  <a:pt x="7679" y="19708"/>
                </a:cubicBezTo>
                <a:cubicBezTo>
                  <a:pt x="10269" y="19761"/>
                  <a:pt x="13360" y="21600"/>
                  <a:pt x="15545" y="21285"/>
                </a:cubicBezTo>
                <a:cubicBezTo>
                  <a:pt x="17729" y="20969"/>
                  <a:pt x="19977" y="21363"/>
                  <a:pt x="20788" y="17816"/>
                </a:cubicBezTo>
                <a:cubicBezTo>
                  <a:pt x="21600" y="14269"/>
                  <a:pt x="21007" y="7134"/>
                  <a:pt x="20414" y="0"/>
                </a:cubicBezTo>
              </a:path>
            </a:pathLst>
          </a:custGeom>
          <a:noFill/>
          <a:ln w="25400" cap="flat" cmpd="sng">
            <a:solidFill>
              <a:srgbClr val="000000"/>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a:defRPr sz="5000">
                <a:solidFill>
                  <a:srgbClr val="000000"/>
                </a:solidFill>
                <a:latin typeface="Helvetica Light" charset="0"/>
                <a:ea typeface="Helvetica Light" charset="0"/>
                <a:cs typeface="Helvetica Light" charset="0"/>
                <a:sym typeface="Helvetica Light" charset="0"/>
              </a:defRPr>
            </a:lvl1pPr>
            <a:lvl2pPr>
              <a:defRPr sz="5000">
                <a:solidFill>
                  <a:srgbClr val="000000"/>
                </a:solidFill>
                <a:latin typeface="Helvetica Light" charset="0"/>
                <a:ea typeface="Helvetica Light" charset="0"/>
                <a:cs typeface="Helvetica Light" charset="0"/>
                <a:sym typeface="Helvetica Light" charset="0"/>
              </a:defRPr>
            </a:lvl2pPr>
            <a:lvl3pPr>
              <a:defRPr sz="5000">
                <a:solidFill>
                  <a:srgbClr val="000000"/>
                </a:solidFill>
                <a:latin typeface="Helvetica Light" charset="0"/>
                <a:ea typeface="Helvetica Light" charset="0"/>
                <a:cs typeface="Helvetica Light" charset="0"/>
                <a:sym typeface="Helvetica Light" charset="0"/>
              </a:defRPr>
            </a:lvl3pPr>
            <a:lvl4pPr>
              <a:defRPr sz="5000">
                <a:solidFill>
                  <a:srgbClr val="000000"/>
                </a:solidFill>
                <a:latin typeface="Helvetica Light" charset="0"/>
                <a:ea typeface="Helvetica Light" charset="0"/>
                <a:cs typeface="Helvetica Light" charset="0"/>
                <a:sym typeface="Helvetica Light" charset="0"/>
              </a:defRPr>
            </a:lvl4pPr>
            <a:lvl5pPr>
              <a:defRPr sz="5000">
                <a:solidFill>
                  <a:srgbClr val="000000"/>
                </a:solidFill>
                <a:latin typeface="Helvetica Light" charset="0"/>
                <a:ea typeface="Helvetica Light" charset="0"/>
                <a:cs typeface="Helvetica Light" charset="0"/>
                <a:sym typeface="Helvetica Light" charset="0"/>
              </a:defRPr>
            </a:lvl5pPr>
            <a:lvl6pPr marL="4572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defTabSz="457200"/>
            <a:endParaRPr lang="it-IT" altLang="it-IT" sz="900"/>
          </a:p>
        </p:txBody>
      </p:sp>
      <p:sp>
        <p:nvSpPr>
          <p:cNvPr id="6186" name="AutoShape 42"/>
          <p:cNvSpPr>
            <a:spLocks/>
          </p:cNvSpPr>
          <p:nvPr/>
        </p:nvSpPr>
        <p:spPr bwMode="auto">
          <a:xfrm>
            <a:off x="8128794" y="1575594"/>
            <a:ext cx="1127125" cy="1307306"/>
          </a:xfrm>
          <a:custGeom>
            <a:avLst/>
            <a:gdLst>
              <a:gd name="T0" fmla="+- 0 10912 225"/>
              <a:gd name="T1" fmla="*/ T0 w 21375"/>
              <a:gd name="T2" fmla="+- 0 10857 115"/>
              <a:gd name="T3" fmla="*/ 10857 h 21485"/>
              <a:gd name="T4" fmla="+- 0 10912 225"/>
              <a:gd name="T5" fmla="*/ T4 w 21375"/>
              <a:gd name="T6" fmla="+- 0 10857 115"/>
              <a:gd name="T7" fmla="*/ 10857 h 21485"/>
              <a:gd name="T8" fmla="+- 0 10912 225"/>
              <a:gd name="T9" fmla="*/ T8 w 21375"/>
              <a:gd name="T10" fmla="+- 0 10857 115"/>
              <a:gd name="T11" fmla="*/ 10857 h 21485"/>
              <a:gd name="T12" fmla="+- 0 10912 225"/>
              <a:gd name="T13" fmla="*/ T12 w 21375"/>
              <a:gd name="T14" fmla="+- 0 10857 115"/>
              <a:gd name="T15" fmla="*/ 10857 h 21485"/>
            </a:gdLst>
            <a:ahLst/>
            <a:cxnLst>
              <a:cxn ang="0">
                <a:pos x="T1" y="T3"/>
              </a:cxn>
              <a:cxn ang="0">
                <a:pos x="T5" y="T7"/>
              </a:cxn>
              <a:cxn ang="0">
                <a:pos x="T9" y="T11"/>
              </a:cxn>
              <a:cxn ang="0">
                <a:pos x="T13" y="T15"/>
              </a:cxn>
            </a:cxnLst>
            <a:rect l="0" t="0" r="r" b="b"/>
            <a:pathLst>
              <a:path w="21375" h="21485">
                <a:moveTo>
                  <a:pt x="21375" y="1547"/>
                </a:moveTo>
                <a:cubicBezTo>
                  <a:pt x="19457" y="716"/>
                  <a:pt x="17539" y="-115"/>
                  <a:pt x="15355" y="13"/>
                </a:cubicBezTo>
                <a:cubicBezTo>
                  <a:pt x="13172" y="141"/>
                  <a:pt x="10368" y="2058"/>
                  <a:pt x="8273" y="2313"/>
                </a:cubicBezTo>
                <a:cubicBezTo>
                  <a:pt x="6178" y="2569"/>
                  <a:pt x="4142" y="1316"/>
                  <a:pt x="2785" y="1547"/>
                </a:cubicBezTo>
                <a:cubicBezTo>
                  <a:pt x="1427" y="1777"/>
                  <a:pt x="483" y="371"/>
                  <a:pt x="129" y="3694"/>
                </a:cubicBezTo>
                <a:cubicBezTo>
                  <a:pt x="-225" y="7017"/>
                  <a:pt x="218" y="14251"/>
                  <a:pt x="660" y="21485"/>
                </a:cubicBezTo>
              </a:path>
            </a:pathLst>
          </a:custGeom>
          <a:noFill/>
          <a:ln w="25400" cap="flat" cmpd="sng">
            <a:solidFill>
              <a:srgbClr val="000000"/>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a:defRPr sz="5000">
                <a:solidFill>
                  <a:srgbClr val="000000"/>
                </a:solidFill>
                <a:latin typeface="Helvetica Light" charset="0"/>
                <a:ea typeface="Helvetica Light" charset="0"/>
                <a:cs typeface="Helvetica Light" charset="0"/>
                <a:sym typeface="Helvetica Light" charset="0"/>
              </a:defRPr>
            </a:lvl1pPr>
            <a:lvl2pPr>
              <a:defRPr sz="5000">
                <a:solidFill>
                  <a:srgbClr val="000000"/>
                </a:solidFill>
                <a:latin typeface="Helvetica Light" charset="0"/>
                <a:ea typeface="Helvetica Light" charset="0"/>
                <a:cs typeface="Helvetica Light" charset="0"/>
                <a:sym typeface="Helvetica Light" charset="0"/>
              </a:defRPr>
            </a:lvl2pPr>
            <a:lvl3pPr>
              <a:defRPr sz="5000">
                <a:solidFill>
                  <a:srgbClr val="000000"/>
                </a:solidFill>
                <a:latin typeface="Helvetica Light" charset="0"/>
                <a:ea typeface="Helvetica Light" charset="0"/>
                <a:cs typeface="Helvetica Light" charset="0"/>
                <a:sym typeface="Helvetica Light" charset="0"/>
              </a:defRPr>
            </a:lvl3pPr>
            <a:lvl4pPr>
              <a:defRPr sz="5000">
                <a:solidFill>
                  <a:srgbClr val="000000"/>
                </a:solidFill>
                <a:latin typeface="Helvetica Light" charset="0"/>
                <a:ea typeface="Helvetica Light" charset="0"/>
                <a:cs typeface="Helvetica Light" charset="0"/>
                <a:sym typeface="Helvetica Light" charset="0"/>
              </a:defRPr>
            </a:lvl4pPr>
            <a:lvl5pPr>
              <a:defRPr sz="5000">
                <a:solidFill>
                  <a:srgbClr val="000000"/>
                </a:solidFill>
                <a:latin typeface="Helvetica Light" charset="0"/>
                <a:ea typeface="Helvetica Light" charset="0"/>
                <a:cs typeface="Helvetica Light" charset="0"/>
                <a:sym typeface="Helvetica Light" charset="0"/>
              </a:defRPr>
            </a:lvl5pPr>
            <a:lvl6pPr marL="4572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defTabSz="457200"/>
            <a:endParaRPr lang="it-IT" altLang="it-IT" sz="900"/>
          </a:p>
        </p:txBody>
      </p:sp>
      <p:sp>
        <p:nvSpPr>
          <p:cNvPr id="6187" name="Rectangle 43"/>
          <p:cNvSpPr>
            <a:spLocks/>
          </p:cNvSpPr>
          <p:nvPr/>
        </p:nvSpPr>
        <p:spPr bwMode="auto">
          <a:xfrm>
            <a:off x="867569" y="551557"/>
            <a:ext cx="5877719" cy="51296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spAutoFit/>
          </a:bodyPr>
          <a:lstStyle/>
          <a:p>
            <a:r>
              <a:rPr lang="it-IT" altLang="it-IT" sz="3000"/>
              <a:t>Indian dribbling</a:t>
            </a:r>
          </a:p>
        </p:txBody>
      </p:sp>
      <p:sp>
        <p:nvSpPr>
          <p:cNvPr id="6188" name="AutoShape 44"/>
          <p:cNvSpPr>
            <a:spLocks/>
          </p:cNvSpPr>
          <p:nvPr/>
        </p:nvSpPr>
        <p:spPr bwMode="auto">
          <a:xfrm>
            <a:off x="8054182" y="5170488"/>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6189" name="AutoShape 45"/>
          <p:cNvSpPr>
            <a:spLocks/>
          </p:cNvSpPr>
          <p:nvPr/>
        </p:nvSpPr>
        <p:spPr bwMode="auto">
          <a:xfrm>
            <a:off x="9604375" y="5923757"/>
            <a:ext cx="185738"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6190" name="AutoShape 46"/>
          <p:cNvSpPr>
            <a:spLocks/>
          </p:cNvSpPr>
          <p:nvPr/>
        </p:nvSpPr>
        <p:spPr bwMode="auto">
          <a:xfrm>
            <a:off x="9560719" y="4499769"/>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6191" name="AutoShape 47"/>
          <p:cNvSpPr>
            <a:spLocks/>
          </p:cNvSpPr>
          <p:nvPr/>
        </p:nvSpPr>
        <p:spPr bwMode="auto">
          <a:xfrm>
            <a:off x="10992644" y="5170488"/>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6192" name="Oval 48"/>
          <p:cNvSpPr>
            <a:spLocks/>
          </p:cNvSpPr>
          <p:nvPr/>
        </p:nvSpPr>
        <p:spPr bwMode="auto">
          <a:xfrm>
            <a:off x="8004969" y="2962275"/>
            <a:ext cx="224631" cy="224632"/>
          </a:xfrm>
          <a:prstGeom prst="ellipse">
            <a:avLst/>
          </a:prstGeom>
          <a:solidFill>
            <a:srgbClr val="174F8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6193" name="Oval 49"/>
          <p:cNvSpPr>
            <a:spLocks/>
          </p:cNvSpPr>
          <p:nvPr/>
        </p:nvSpPr>
        <p:spPr bwMode="auto">
          <a:xfrm>
            <a:off x="7779544" y="5283200"/>
            <a:ext cx="225425" cy="224632"/>
          </a:xfrm>
          <a:prstGeom prst="ellipse">
            <a:avLst/>
          </a:prstGeom>
          <a:solidFill>
            <a:srgbClr val="174F8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6194" name="AutoShape 50"/>
          <p:cNvSpPr>
            <a:spLocks/>
          </p:cNvSpPr>
          <p:nvPr/>
        </p:nvSpPr>
        <p:spPr bwMode="auto">
          <a:xfrm>
            <a:off x="8004969" y="5476875"/>
            <a:ext cx="1903413" cy="79295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cubicBezTo>
                  <a:pt x="1482" y="5315"/>
                  <a:pt x="2965" y="10631"/>
                  <a:pt x="6565" y="14231"/>
                </a:cubicBezTo>
                <a:cubicBezTo>
                  <a:pt x="10165" y="17831"/>
                  <a:pt x="15882" y="19715"/>
                  <a:pt x="21600" y="21600"/>
                </a:cubicBezTo>
              </a:path>
            </a:pathLst>
          </a:custGeom>
          <a:noFill/>
          <a:ln w="25400" cap="flat" cmpd="sng">
            <a:solidFill>
              <a:srgbClr val="000000"/>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a:defRPr sz="5000">
                <a:solidFill>
                  <a:srgbClr val="000000"/>
                </a:solidFill>
                <a:latin typeface="Helvetica Light" charset="0"/>
                <a:ea typeface="Helvetica Light" charset="0"/>
                <a:cs typeface="Helvetica Light" charset="0"/>
                <a:sym typeface="Helvetica Light" charset="0"/>
              </a:defRPr>
            </a:lvl1pPr>
            <a:lvl2pPr>
              <a:defRPr sz="5000">
                <a:solidFill>
                  <a:srgbClr val="000000"/>
                </a:solidFill>
                <a:latin typeface="Helvetica Light" charset="0"/>
                <a:ea typeface="Helvetica Light" charset="0"/>
                <a:cs typeface="Helvetica Light" charset="0"/>
                <a:sym typeface="Helvetica Light" charset="0"/>
              </a:defRPr>
            </a:lvl2pPr>
            <a:lvl3pPr>
              <a:defRPr sz="5000">
                <a:solidFill>
                  <a:srgbClr val="000000"/>
                </a:solidFill>
                <a:latin typeface="Helvetica Light" charset="0"/>
                <a:ea typeface="Helvetica Light" charset="0"/>
                <a:cs typeface="Helvetica Light" charset="0"/>
                <a:sym typeface="Helvetica Light" charset="0"/>
              </a:defRPr>
            </a:lvl3pPr>
            <a:lvl4pPr>
              <a:defRPr sz="5000">
                <a:solidFill>
                  <a:srgbClr val="000000"/>
                </a:solidFill>
                <a:latin typeface="Helvetica Light" charset="0"/>
                <a:ea typeface="Helvetica Light" charset="0"/>
                <a:cs typeface="Helvetica Light" charset="0"/>
                <a:sym typeface="Helvetica Light" charset="0"/>
              </a:defRPr>
            </a:lvl4pPr>
            <a:lvl5pPr>
              <a:defRPr sz="5000">
                <a:solidFill>
                  <a:srgbClr val="000000"/>
                </a:solidFill>
                <a:latin typeface="Helvetica Light" charset="0"/>
                <a:ea typeface="Helvetica Light" charset="0"/>
                <a:cs typeface="Helvetica Light" charset="0"/>
                <a:sym typeface="Helvetica Light" charset="0"/>
              </a:defRPr>
            </a:lvl5pPr>
            <a:lvl6pPr marL="4572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defTabSz="457200"/>
            <a:endParaRPr lang="it-IT" altLang="it-IT" sz="900"/>
          </a:p>
        </p:txBody>
      </p:sp>
      <p:sp>
        <p:nvSpPr>
          <p:cNvPr id="6195" name="AutoShape 51"/>
          <p:cNvSpPr>
            <a:spLocks/>
          </p:cNvSpPr>
          <p:nvPr/>
        </p:nvSpPr>
        <p:spPr bwMode="auto">
          <a:xfrm>
            <a:off x="9628982" y="4403725"/>
            <a:ext cx="1754188" cy="87709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600" y="21600"/>
                </a:moveTo>
                <a:cubicBezTo>
                  <a:pt x="19896" y="17196"/>
                  <a:pt x="18191" y="12791"/>
                  <a:pt x="14591" y="9191"/>
                </a:cubicBezTo>
                <a:cubicBezTo>
                  <a:pt x="10991" y="5591"/>
                  <a:pt x="5496" y="2796"/>
                  <a:pt x="0" y="0"/>
                </a:cubicBezTo>
              </a:path>
            </a:pathLst>
          </a:custGeom>
          <a:noFill/>
          <a:ln w="25400" cap="flat" cmpd="sng">
            <a:solidFill>
              <a:srgbClr val="000000"/>
            </a:solidFill>
            <a:prstDash val="dash"/>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a:defRPr sz="5000">
                <a:solidFill>
                  <a:srgbClr val="000000"/>
                </a:solidFill>
                <a:latin typeface="Helvetica Light" charset="0"/>
                <a:ea typeface="Helvetica Light" charset="0"/>
                <a:cs typeface="Helvetica Light" charset="0"/>
                <a:sym typeface="Helvetica Light" charset="0"/>
              </a:defRPr>
            </a:lvl1pPr>
            <a:lvl2pPr>
              <a:defRPr sz="5000">
                <a:solidFill>
                  <a:srgbClr val="000000"/>
                </a:solidFill>
                <a:latin typeface="Helvetica Light" charset="0"/>
                <a:ea typeface="Helvetica Light" charset="0"/>
                <a:cs typeface="Helvetica Light" charset="0"/>
                <a:sym typeface="Helvetica Light" charset="0"/>
              </a:defRPr>
            </a:lvl2pPr>
            <a:lvl3pPr>
              <a:defRPr sz="5000">
                <a:solidFill>
                  <a:srgbClr val="000000"/>
                </a:solidFill>
                <a:latin typeface="Helvetica Light" charset="0"/>
                <a:ea typeface="Helvetica Light" charset="0"/>
                <a:cs typeface="Helvetica Light" charset="0"/>
                <a:sym typeface="Helvetica Light" charset="0"/>
              </a:defRPr>
            </a:lvl3pPr>
            <a:lvl4pPr>
              <a:defRPr sz="5000">
                <a:solidFill>
                  <a:srgbClr val="000000"/>
                </a:solidFill>
                <a:latin typeface="Helvetica Light" charset="0"/>
                <a:ea typeface="Helvetica Light" charset="0"/>
                <a:cs typeface="Helvetica Light" charset="0"/>
                <a:sym typeface="Helvetica Light" charset="0"/>
              </a:defRPr>
            </a:lvl4pPr>
            <a:lvl5pPr>
              <a:defRPr sz="5000">
                <a:solidFill>
                  <a:srgbClr val="000000"/>
                </a:solidFill>
                <a:latin typeface="Helvetica Light" charset="0"/>
                <a:ea typeface="Helvetica Light" charset="0"/>
                <a:cs typeface="Helvetica Light" charset="0"/>
                <a:sym typeface="Helvetica Light" charset="0"/>
              </a:defRPr>
            </a:lvl5pPr>
            <a:lvl6pPr marL="4572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defTabSz="457200"/>
            <a:endParaRPr lang="it-IT" altLang="it-IT" sz="900"/>
          </a:p>
        </p:txBody>
      </p:sp>
      <p:sp>
        <p:nvSpPr>
          <p:cNvPr id="6196" name="Line 52"/>
          <p:cNvSpPr>
            <a:spLocks noChangeShapeType="1"/>
          </p:cNvSpPr>
          <p:nvPr/>
        </p:nvSpPr>
        <p:spPr bwMode="auto">
          <a:xfrm flipH="1" flipV="1">
            <a:off x="9498013" y="4499769"/>
            <a:ext cx="432594" cy="1770063"/>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6197" name="Oval 53"/>
          <p:cNvSpPr>
            <a:spLocks/>
          </p:cNvSpPr>
          <p:nvPr/>
        </p:nvSpPr>
        <p:spPr bwMode="auto">
          <a:xfrm>
            <a:off x="7892257" y="5355432"/>
            <a:ext cx="224631" cy="224631"/>
          </a:xfrm>
          <a:prstGeom prst="ellipse">
            <a:avLst/>
          </a:prstGeom>
          <a:solidFill>
            <a:srgbClr val="174F8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6198" name="AutoShape 54"/>
          <p:cNvSpPr>
            <a:spLocks/>
          </p:cNvSpPr>
          <p:nvPr/>
        </p:nvSpPr>
        <p:spPr bwMode="auto">
          <a:xfrm rot="6634199">
            <a:off x="10009188" y="5453063"/>
            <a:ext cx="1212056" cy="87709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600" y="21600"/>
                </a:moveTo>
                <a:cubicBezTo>
                  <a:pt x="19896" y="17196"/>
                  <a:pt x="18191" y="12791"/>
                  <a:pt x="14591" y="9191"/>
                </a:cubicBezTo>
                <a:cubicBezTo>
                  <a:pt x="10991" y="5591"/>
                  <a:pt x="5496" y="2796"/>
                  <a:pt x="0" y="0"/>
                </a:cubicBezTo>
              </a:path>
            </a:pathLst>
          </a:custGeom>
          <a:noFill/>
          <a:ln w="25400" cap="flat" cmpd="sng">
            <a:solidFill>
              <a:srgbClr val="000000"/>
            </a:solidFill>
            <a:prstDash val="dash"/>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a:defRPr sz="5000">
                <a:solidFill>
                  <a:srgbClr val="000000"/>
                </a:solidFill>
                <a:latin typeface="Helvetica Light" charset="0"/>
                <a:ea typeface="Helvetica Light" charset="0"/>
                <a:cs typeface="Helvetica Light" charset="0"/>
                <a:sym typeface="Helvetica Light" charset="0"/>
              </a:defRPr>
            </a:lvl1pPr>
            <a:lvl2pPr>
              <a:defRPr sz="5000">
                <a:solidFill>
                  <a:srgbClr val="000000"/>
                </a:solidFill>
                <a:latin typeface="Helvetica Light" charset="0"/>
                <a:ea typeface="Helvetica Light" charset="0"/>
                <a:cs typeface="Helvetica Light" charset="0"/>
                <a:sym typeface="Helvetica Light" charset="0"/>
              </a:defRPr>
            </a:lvl2pPr>
            <a:lvl3pPr>
              <a:defRPr sz="5000">
                <a:solidFill>
                  <a:srgbClr val="000000"/>
                </a:solidFill>
                <a:latin typeface="Helvetica Light" charset="0"/>
                <a:ea typeface="Helvetica Light" charset="0"/>
                <a:cs typeface="Helvetica Light" charset="0"/>
                <a:sym typeface="Helvetica Light" charset="0"/>
              </a:defRPr>
            </a:lvl3pPr>
            <a:lvl4pPr>
              <a:defRPr sz="5000">
                <a:solidFill>
                  <a:srgbClr val="000000"/>
                </a:solidFill>
                <a:latin typeface="Helvetica Light" charset="0"/>
                <a:ea typeface="Helvetica Light" charset="0"/>
                <a:cs typeface="Helvetica Light" charset="0"/>
                <a:sym typeface="Helvetica Light" charset="0"/>
              </a:defRPr>
            </a:lvl4pPr>
            <a:lvl5pPr>
              <a:defRPr sz="5000">
                <a:solidFill>
                  <a:srgbClr val="000000"/>
                </a:solidFill>
                <a:latin typeface="Helvetica Light" charset="0"/>
                <a:ea typeface="Helvetica Light" charset="0"/>
                <a:cs typeface="Helvetica Light" charset="0"/>
                <a:sym typeface="Helvetica Light" charset="0"/>
              </a:defRPr>
            </a:lvl5pPr>
            <a:lvl6pPr marL="4572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defTabSz="457200"/>
            <a:endParaRPr lang="it-IT" altLang="it-IT" sz="900"/>
          </a:p>
        </p:txBody>
      </p:sp>
      <p:sp>
        <p:nvSpPr>
          <p:cNvPr id="6199" name="AutoShape 55"/>
          <p:cNvSpPr>
            <a:spLocks/>
          </p:cNvSpPr>
          <p:nvPr/>
        </p:nvSpPr>
        <p:spPr bwMode="auto">
          <a:xfrm rot="8230553">
            <a:off x="7801769" y="4428332"/>
            <a:ext cx="1705769" cy="64055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cubicBezTo>
                  <a:pt x="1482" y="5315"/>
                  <a:pt x="2965" y="10631"/>
                  <a:pt x="6565" y="14231"/>
                </a:cubicBezTo>
                <a:cubicBezTo>
                  <a:pt x="10165" y="17831"/>
                  <a:pt x="15882" y="19715"/>
                  <a:pt x="21600" y="21600"/>
                </a:cubicBezTo>
              </a:path>
            </a:pathLst>
          </a:custGeom>
          <a:noFill/>
          <a:ln w="25400" cap="flat" cmpd="sng">
            <a:solidFill>
              <a:srgbClr val="000000"/>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a:defRPr sz="5000">
                <a:solidFill>
                  <a:srgbClr val="000000"/>
                </a:solidFill>
                <a:latin typeface="Helvetica Light" charset="0"/>
                <a:ea typeface="Helvetica Light" charset="0"/>
                <a:cs typeface="Helvetica Light" charset="0"/>
                <a:sym typeface="Helvetica Light" charset="0"/>
              </a:defRPr>
            </a:lvl1pPr>
            <a:lvl2pPr>
              <a:defRPr sz="5000">
                <a:solidFill>
                  <a:srgbClr val="000000"/>
                </a:solidFill>
                <a:latin typeface="Helvetica Light" charset="0"/>
                <a:ea typeface="Helvetica Light" charset="0"/>
                <a:cs typeface="Helvetica Light" charset="0"/>
                <a:sym typeface="Helvetica Light" charset="0"/>
              </a:defRPr>
            </a:lvl2pPr>
            <a:lvl3pPr>
              <a:defRPr sz="5000">
                <a:solidFill>
                  <a:srgbClr val="000000"/>
                </a:solidFill>
                <a:latin typeface="Helvetica Light" charset="0"/>
                <a:ea typeface="Helvetica Light" charset="0"/>
                <a:cs typeface="Helvetica Light" charset="0"/>
                <a:sym typeface="Helvetica Light" charset="0"/>
              </a:defRPr>
            </a:lvl3pPr>
            <a:lvl4pPr>
              <a:defRPr sz="5000">
                <a:solidFill>
                  <a:srgbClr val="000000"/>
                </a:solidFill>
                <a:latin typeface="Helvetica Light" charset="0"/>
                <a:ea typeface="Helvetica Light" charset="0"/>
                <a:cs typeface="Helvetica Light" charset="0"/>
                <a:sym typeface="Helvetica Light" charset="0"/>
              </a:defRPr>
            </a:lvl4pPr>
            <a:lvl5pPr>
              <a:defRPr sz="5000">
                <a:solidFill>
                  <a:srgbClr val="000000"/>
                </a:solidFill>
                <a:latin typeface="Helvetica Light" charset="0"/>
                <a:ea typeface="Helvetica Light" charset="0"/>
                <a:cs typeface="Helvetica Light" charset="0"/>
                <a:sym typeface="Helvetica Light" charset="0"/>
              </a:defRPr>
            </a:lvl5pPr>
            <a:lvl6pPr marL="4572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defTabSz="457200"/>
            <a:endParaRPr lang="it-IT" altLang="it-IT" sz="900"/>
          </a:p>
        </p:txBody>
      </p:sp>
      <p:sp>
        <p:nvSpPr>
          <p:cNvPr id="6200" name="Rectangle 56"/>
          <p:cNvSpPr>
            <a:spLocks/>
          </p:cNvSpPr>
          <p:nvPr/>
        </p:nvSpPr>
        <p:spPr bwMode="auto">
          <a:xfrm>
            <a:off x="1492250" y="3351114"/>
            <a:ext cx="5038725" cy="51296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spAutoFit/>
          </a:bodyPr>
          <a:lstStyle/>
          <a:p>
            <a:r>
              <a:rPr lang="it-IT" altLang="it-IT" sz="3000"/>
              <a:t>Run, Pass and Receive</a:t>
            </a:r>
          </a:p>
        </p:txBody>
      </p:sp>
      <p:sp>
        <p:nvSpPr>
          <p:cNvPr id="6201" name="Rectangle 57"/>
          <p:cNvSpPr>
            <a:spLocks/>
          </p:cNvSpPr>
          <p:nvPr/>
        </p:nvSpPr>
        <p:spPr bwMode="auto">
          <a:xfrm>
            <a:off x="402432" y="1294805"/>
            <a:ext cx="6543675" cy="143629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spAutoFit/>
          </a:bodyPr>
          <a:lstStyle/>
          <a:p>
            <a:r>
              <a:rPr lang="it-IT" altLang="it-IT" sz="3000"/>
              <a:t>The blue and yellow start simultaneously , 2 dribbling , exchanging the ball and go to the next station</a:t>
            </a:r>
          </a:p>
        </p:txBody>
      </p:sp>
      <p:sp>
        <p:nvSpPr>
          <p:cNvPr id="6202" name="Oval 58"/>
          <p:cNvSpPr>
            <a:spLocks/>
          </p:cNvSpPr>
          <p:nvPr/>
        </p:nvSpPr>
        <p:spPr bwMode="auto">
          <a:xfrm>
            <a:off x="11516519" y="1762125"/>
            <a:ext cx="225425" cy="225425"/>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6203" name="Oval 59"/>
          <p:cNvSpPr>
            <a:spLocks/>
          </p:cNvSpPr>
          <p:nvPr/>
        </p:nvSpPr>
        <p:spPr bwMode="auto">
          <a:xfrm>
            <a:off x="11587957" y="5130007"/>
            <a:ext cx="224631" cy="225425"/>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6204" name="Oval 60"/>
          <p:cNvSpPr>
            <a:spLocks/>
          </p:cNvSpPr>
          <p:nvPr/>
        </p:nvSpPr>
        <p:spPr bwMode="auto">
          <a:xfrm>
            <a:off x="11402219" y="5338763"/>
            <a:ext cx="225425" cy="224632"/>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6205" name="Oval 61"/>
          <p:cNvSpPr>
            <a:spLocks/>
          </p:cNvSpPr>
          <p:nvPr/>
        </p:nvSpPr>
        <p:spPr bwMode="auto">
          <a:xfrm>
            <a:off x="7779544" y="3021807"/>
            <a:ext cx="225425" cy="224631"/>
          </a:xfrm>
          <a:prstGeom prst="ellipse">
            <a:avLst/>
          </a:prstGeom>
          <a:solidFill>
            <a:srgbClr val="174F8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6206" name="Rectangle 62"/>
          <p:cNvSpPr>
            <a:spLocks/>
          </p:cNvSpPr>
          <p:nvPr/>
        </p:nvSpPr>
        <p:spPr bwMode="auto">
          <a:xfrm>
            <a:off x="402432" y="3471565"/>
            <a:ext cx="6543675" cy="23596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spAutoFit/>
          </a:bodyPr>
          <a:lstStyle/>
          <a:p>
            <a:br>
              <a:rPr lang="it-IT" altLang="it-IT" sz="3000"/>
            </a:br>
            <a:r>
              <a:rPr lang="it-IT" altLang="it-IT" sz="3000"/>
              <a:t>Blue starts with the ball and the yellow runs simultaneously , arrived at the cones the blue passes the ball to the yellow which continues its run</a:t>
            </a:r>
          </a:p>
        </p:txBody>
      </p:sp>
      <p:grpSp>
        <p:nvGrpSpPr>
          <p:cNvPr id="6207" name="Group 63"/>
          <p:cNvGrpSpPr>
            <a:grpSpLocks/>
          </p:cNvGrpSpPr>
          <p:nvPr/>
        </p:nvGrpSpPr>
        <p:grpSpPr bwMode="auto">
          <a:xfrm>
            <a:off x="392113" y="6448426"/>
            <a:ext cx="1214293" cy="307777"/>
            <a:chOff x="0" y="0"/>
            <a:chExt cx="907653" cy="297064"/>
          </a:xfrm>
        </p:grpSpPr>
        <p:sp>
          <p:nvSpPr>
            <p:cNvPr id="6208" name="Rectangle 64"/>
            <p:cNvSpPr>
              <a:spLocks/>
            </p:cNvSpPr>
            <p:nvPr/>
          </p:nvSpPr>
          <p:spPr bwMode="auto">
            <a:xfrm>
              <a:off x="174975" y="0"/>
              <a:ext cx="732678" cy="2970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2860" rIns="22860">
              <a:spAutoFit/>
            </a:bodyPr>
            <a:lstStyle>
              <a:lvl1pPr>
                <a:defRPr sz="5000">
                  <a:solidFill>
                    <a:srgbClr val="000000"/>
                  </a:solidFill>
                  <a:latin typeface="Helvetica Light" charset="0"/>
                  <a:ea typeface="Helvetica Light" charset="0"/>
                  <a:cs typeface="Helvetica Light" charset="0"/>
                  <a:sym typeface="Helvetica Light" charset="0"/>
                </a:defRPr>
              </a:lvl1pPr>
              <a:lvl2pPr>
                <a:defRPr sz="5000">
                  <a:solidFill>
                    <a:srgbClr val="000000"/>
                  </a:solidFill>
                  <a:latin typeface="Helvetica Light" charset="0"/>
                  <a:ea typeface="Helvetica Light" charset="0"/>
                  <a:cs typeface="Helvetica Light" charset="0"/>
                  <a:sym typeface="Helvetica Light" charset="0"/>
                </a:defRPr>
              </a:lvl2pPr>
              <a:lvl3pPr>
                <a:defRPr sz="5000">
                  <a:solidFill>
                    <a:srgbClr val="000000"/>
                  </a:solidFill>
                  <a:latin typeface="Helvetica Light" charset="0"/>
                  <a:ea typeface="Helvetica Light" charset="0"/>
                  <a:cs typeface="Helvetica Light" charset="0"/>
                  <a:sym typeface="Helvetica Light" charset="0"/>
                </a:defRPr>
              </a:lvl3pPr>
              <a:lvl4pPr>
                <a:defRPr sz="5000">
                  <a:solidFill>
                    <a:srgbClr val="000000"/>
                  </a:solidFill>
                  <a:latin typeface="Helvetica Light" charset="0"/>
                  <a:ea typeface="Helvetica Light" charset="0"/>
                  <a:cs typeface="Helvetica Light" charset="0"/>
                  <a:sym typeface="Helvetica Light" charset="0"/>
                </a:defRPr>
              </a:lvl4pPr>
              <a:lvl5pPr>
                <a:defRPr sz="5000">
                  <a:solidFill>
                    <a:srgbClr val="000000"/>
                  </a:solidFill>
                  <a:latin typeface="Helvetica Light" charset="0"/>
                  <a:ea typeface="Helvetica Light" charset="0"/>
                  <a:cs typeface="Helvetica Light" charset="0"/>
                  <a:sym typeface="Helvetica Light" charset="0"/>
                </a:defRPr>
              </a:lvl5pPr>
              <a:lvl6pPr marL="4572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defTabSz="457200"/>
              <a:r>
                <a:rPr lang="it-IT" altLang="it-IT" sz="1400" dirty="0">
                  <a:latin typeface="Calibri" charset="0"/>
                  <a:ea typeface="Calibri" charset="0"/>
                  <a:cs typeface="Calibri" charset="0"/>
                  <a:sym typeface="Calibri" charset="0"/>
                </a:rPr>
                <a:t>Nicole Giorgi</a:t>
              </a:r>
            </a:p>
          </p:txBody>
        </p:sp>
        <p:pic>
          <p:nvPicPr>
            <p:cNvPr id="6209" name="Picture 65" descr="pasted-image.tiff"/>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13754"/>
              <a:ext cx="178232" cy="1782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Tree>
    <p:extLst>
      <p:ext uri="{BB962C8B-B14F-4D97-AF65-F5344CB8AC3E}">
        <p14:creationId xmlns:p14="http://schemas.microsoft.com/office/powerpoint/2010/main" val="418210635"/>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9" name="Picture 1" descr="image6.jpe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486650" y="242888"/>
            <a:ext cx="4320382" cy="304720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7170" name="Picture 2" descr="image6.jpe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486650" y="3567113"/>
            <a:ext cx="4320382" cy="304720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7171" name="Line 3"/>
          <p:cNvSpPr>
            <a:spLocks noChangeShapeType="1"/>
          </p:cNvSpPr>
          <p:nvPr/>
        </p:nvSpPr>
        <p:spPr bwMode="auto">
          <a:xfrm>
            <a:off x="402432" y="1506538"/>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7172" name="Line 4"/>
          <p:cNvSpPr>
            <a:spLocks noChangeShapeType="1"/>
          </p:cNvSpPr>
          <p:nvPr/>
        </p:nvSpPr>
        <p:spPr bwMode="auto">
          <a:xfrm>
            <a:off x="402432" y="1026319"/>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7173" name="Line 5"/>
          <p:cNvSpPr>
            <a:spLocks noChangeShapeType="1"/>
          </p:cNvSpPr>
          <p:nvPr/>
        </p:nvSpPr>
        <p:spPr bwMode="auto">
          <a:xfrm>
            <a:off x="402432" y="1987550"/>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7174" name="Line 6"/>
          <p:cNvSpPr>
            <a:spLocks noChangeShapeType="1"/>
          </p:cNvSpPr>
          <p:nvPr/>
        </p:nvSpPr>
        <p:spPr bwMode="auto">
          <a:xfrm>
            <a:off x="402432" y="2947988"/>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7175" name="Line 7"/>
          <p:cNvSpPr>
            <a:spLocks noChangeShapeType="1"/>
          </p:cNvSpPr>
          <p:nvPr/>
        </p:nvSpPr>
        <p:spPr bwMode="auto">
          <a:xfrm>
            <a:off x="402432" y="2467769"/>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7176" name="Line 8"/>
          <p:cNvSpPr>
            <a:spLocks noChangeShapeType="1"/>
          </p:cNvSpPr>
          <p:nvPr/>
        </p:nvSpPr>
        <p:spPr bwMode="auto">
          <a:xfrm>
            <a:off x="402432" y="3909219"/>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7177" name="Line 9"/>
          <p:cNvSpPr>
            <a:spLocks noChangeShapeType="1"/>
          </p:cNvSpPr>
          <p:nvPr/>
        </p:nvSpPr>
        <p:spPr bwMode="auto">
          <a:xfrm>
            <a:off x="402432" y="4869657"/>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7178" name="Line 10"/>
          <p:cNvSpPr>
            <a:spLocks noChangeShapeType="1"/>
          </p:cNvSpPr>
          <p:nvPr/>
        </p:nvSpPr>
        <p:spPr bwMode="auto">
          <a:xfrm>
            <a:off x="402432" y="4389438"/>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7179" name="Line 11"/>
          <p:cNvSpPr>
            <a:spLocks noChangeShapeType="1"/>
          </p:cNvSpPr>
          <p:nvPr/>
        </p:nvSpPr>
        <p:spPr bwMode="auto">
          <a:xfrm>
            <a:off x="402432" y="5350669"/>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7180" name="Line 12"/>
          <p:cNvSpPr>
            <a:spLocks noChangeShapeType="1"/>
          </p:cNvSpPr>
          <p:nvPr/>
        </p:nvSpPr>
        <p:spPr bwMode="auto">
          <a:xfrm>
            <a:off x="402432" y="5830888"/>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7181" name="AutoShape 13"/>
          <p:cNvSpPr>
            <a:spLocks/>
          </p:cNvSpPr>
          <p:nvPr/>
        </p:nvSpPr>
        <p:spPr bwMode="auto">
          <a:xfrm>
            <a:off x="8648700" y="366713"/>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7182" name="AutoShape 14"/>
          <p:cNvSpPr>
            <a:spLocks/>
          </p:cNvSpPr>
          <p:nvPr/>
        </p:nvSpPr>
        <p:spPr bwMode="auto">
          <a:xfrm>
            <a:off x="8593138" y="1064419"/>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7183" name="AutoShape 15"/>
          <p:cNvSpPr>
            <a:spLocks/>
          </p:cNvSpPr>
          <p:nvPr/>
        </p:nvSpPr>
        <p:spPr bwMode="auto">
          <a:xfrm>
            <a:off x="9991725" y="2172494"/>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7184" name="AutoShape 16"/>
          <p:cNvSpPr>
            <a:spLocks/>
          </p:cNvSpPr>
          <p:nvPr/>
        </p:nvSpPr>
        <p:spPr bwMode="auto">
          <a:xfrm>
            <a:off x="8315325" y="2079625"/>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7185" name="AutoShape 17"/>
          <p:cNvSpPr>
            <a:spLocks/>
          </p:cNvSpPr>
          <p:nvPr/>
        </p:nvSpPr>
        <p:spPr bwMode="auto">
          <a:xfrm>
            <a:off x="9560719" y="2169319"/>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7186" name="AutoShape 18"/>
          <p:cNvSpPr>
            <a:spLocks/>
          </p:cNvSpPr>
          <p:nvPr/>
        </p:nvSpPr>
        <p:spPr bwMode="auto">
          <a:xfrm>
            <a:off x="7912100" y="1894682"/>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7187" name="AutoShape 19"/>
          <p:cNvSpPr>
            <a:spLocks/>
          </p:cNvSpPr>
          <p:nvPr/>
        </p:nvSpPr>
        <p:spPr bwMode="auto">
          <a:xfrm>
            <a:off x="8093869" y="1987550"/>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7188" name="AutoShape 20"/>
          <p:cNvSpPr>
            <a:spLocks/>
          </p:cNvSpPr>
          <p:nvPr/>
        </p:nvSpPr>
        <p:spPr bwMode="auto">
          <a:xfrm>
            <a:off x="8463757" y="2869407"/>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7189" name="AutoShape 21"/>
          <p:cNvSpPr>
            <a:spLocks/>
          </p:cNvSpPr>
          <p:nvPr/>
        </p:nvSpPr>
        <p:spPr bwMode="auto">
          <a:xfrm>
            <a:off x="9991725" y="1709738"/>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7190" name="AutoShape 22"/>
          <p:cNvSpPr>
            <a:spLocks/>
          </p:cNvSpPr>
          <p:nvPr/>
        </p:nvSpPr>
        <p:spPr bwMode="auto">
          <a:xfrm>
            <a:off x="9604375" y="1709738"/>
            <a:ext cx="185738"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7191" name="AutoShape 23"/>
          <p:cNvSpPr>
            <a:spLocks/>
          </p:cNvSpPr>
          <p:nvPr/>
        </p:nvSpPr>
        <p:spPr bwMode="auto">
          <a:xfrm>
            <a:off x="8247063" y="748507"/>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7192" name="AutoShape 24"/>
          <p:cNvSpPr>
            <a:spLocks/>
          </p:cNvSpPr>
          <p:nvPr/>
        </p:nvSpPr>
        <p:spPr bwMode="auto">
          <a:xfrm>
            <a:off x="8500269" y="1984375"/>
            <a:ext cx="185738"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7193" name="Oval 25"/>
          <p:cNvSpPr>
            <a:spLocks/>
          </p:cNvSpPr>
          <p:nvPr/>
        </p:nvSpPr>
        <p:spPr bwMode="auto">
          <a:xfrm>
            <a:off x="8609013" y="130175"/>
            <a:ext cx="224632" cy="225425"/>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grpSp>
        <p:nvGrpSpPr>
          <p:cNvPr id="7194" name="Group 26"/>
          <p:cNvGrpSpPr>
            <a:grpSpLocks/>
          </p:cNvGrpSpPr>
          <p:nvPr/>
        </p:nvGrpSpPr>
        <p:grpSpPr bwMode="auto">
          <a:xfrm>
            <a:off x="9699625" y="1894682"/>
            <a:ext cx="180182" cy="197644"/>
            <a:chOff x="-1" y="0"/>
            <a:chExt cx="360003" cy="394947"/>
          </a:xfrm>
        </p:grpSpPr>
        <p:pic>
          <p:nvPicPr>
            <p:cNvPr id="7195" name="Picture 27" descr="image3.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360003" cy="39494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7196" name="Picture 28" descr="image4.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11504" y="118958"/>
              <a:ext cx="136609" cy="15680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7197" name="Group 29"/>
          <p:cNvGrpSpPr>
            <a:grpSpLocks/>
          </p:cNvGrpSpPr>
          <p:nvPr/>
        </p:nvGrpSpPr>
        <p:grpSpPr bwMode="auto">
          <a:xfrm>
            <a:off x="8239125" y="2849563"/>
            <a:ext cx="180182" cy="197644"/>
            <a:chOff x="-1" y="0"/>
            <a:chExt cx="360003" cy="394948"/>
          </a:xfrm>
        </p:grpSpPr>
        <p:pic>
          <p:nvPicPr>
            <p:cNvPr id="7198" name="Picture 30" descr="image3.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360003" cy="39494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7199" name="Picture 31" descr="image4.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11504" y="118958"/>
              <a:ext cx="136609" cy="15680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
        <p:nvSpPr>
          <p:cNvPr id="7200" name="Rectangle 32"/>
          <p:cNvSpPr>
            <a:spLocks/>
          </p:cNvSpPr>
          <p:nvPr/>
        </p:nvSpPr>
        <p:spPr bwMode="auto">
          <a:xfrm>
            <a:off x="867569" y="551557"/>
            <a:ext cx="5877719" cy="51296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spAutoFit/>
          </a:bodyPr>
          <a:lstStyle/>
          <a:p>
            <a:r>
              <a:rPr lang="it-IT" altLang="it-IT" sz="3000"/>
              <a:t>Pass and Run</a:t>
            </a:r>
          </a:p>
        </p:txBody>
      </p:sp>
      <p:sp>
        <p:nvSpPr>
          <p:cNvPr id="7201" name="AutoShape 33"/>
          <p:cNvSpPr>
            <a:spLocks/>
          </p:cNvSpPr>
          <p:nvPr/>
        </p:nvSpPr>
        <p:spPr bwMode="auto">
          <a:xfrm>
            <a:off x="8928894" y="5262563"/>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7202" name="AutoShape 34"/>
          <p:cNvSpPr>
            <a:spLocks/>
          </p:cNvSpPr>
          <p:nvPr/>
        </p:nvSpPr>
        <p:spPr bwMode="auto">
          <a:xfrm>
            <a:off x="8928894" y="6429375"/>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7203" name="AutoShape 35"/>
          <p:cNvSpPr>
            <a:spLocks/>
          </p:cNvSpPr>
          <p:nvPr/>
        </p:nvSpPr>
        <p:spPr bwMode="auto">
          <a:xfrm>
            <a:off x="10554494" y="5283200"/>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7204" name="AutoShape 36"/>
          <p:cNvSpPr>
            <a:spLocks/>
          </p:cNvSpPr>
          <p:nvPr/>
        </p:nvSpPr>
        <p:spPr bwMode="auto">
          <a:xfrm>
            <a:off x="10554494" y="6428582"/>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7205" name="Oval 37"/>
          <p:cNvSpPr>
            <a:spLocks/>
          </p:cNvSpPr>
          <p:nvPr/>
        </p:nvSpPr>
        <p:spPr bwMode="auto">
          <a:xfrm>
            <a:off x="8278813" y="3074194"/>
            <a:ext cx="225425" cy="225425"/>
          </a:xfrm>
          <a:prstGeom prst="ellipse">
            <a:avLst/>
          </a:prstGeom>
          <a:solidFill>
            <a:srgbClr val="174F8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7206" name="Oval 38"/>
          <p:cNvSpPr>
            <a:spLocks/>
          </p:cNvSpPr>
          <p:nvPr/>
        </p:nvSpPr>
        <p:spPr bwMode="auto">
          <a:xfrm>
            <a:off x="9113838" y="5507832"/>
            <a:ext cx="225425" cy="224631"/>
          </a:xfrm>
          <a:prstGeom prst="ellipse">
            <a:avLst/>
          </a:prstGeom>
          <a:solidFill>
            <a:srgbClr val="174F8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7207" name="Oval 39"/>
          <p:cNvSpPr>
            <a:spLocks/>
          </p:cNvSpPr>
          <p:nvPr/>
        </p:nvSpPr>
        <p:spPr bwMode="auto">
          <a:xfrm>
            <a:off x="10329069" y="6203157"/>
            <a:ext cx="225425" cy="225425"/>
          </a:xfrm>
          <a:prstGeom prst="ellipse">
            <a:avLst/>
          </a:prstGeom>
          <a:solidFill>
            <a:srgbClr val="174F8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7208" name="Oval 40"/>
          <p:cNvSpPr>
            <a:spLocks/>
          </p:cNvSpPr>
          <p:nvPr/>
        </p:nvSpPr>
        <p:spPr bwMode="auto">
          <a:xfrm>
            <a:off x="9226550" y="6388894"/>
            <a:ext cx="224632" cy="225425"/>
          </a:xfrm>
          <a:prstGeom prst="ellipse">
            <a:avLst/>
          </a:prstGeom>
          <a:solidFill>
            <a:srgbClr val="174F8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grpSp>
        <p:nvGrpSpPr>
          <p:cNvPr id="7209" name="Group 41"/>
          <p:cNvGrpSpPr>
            <a:grpSpLocks/>
          </p:cNvGrpSpPr>
          <p:nvPr/>
        </p:nvGrpSpPr>
        <p:grpSpPr bwMode="auto">
          <a:xfrm>
            <a:off x="9741694" y="2145507"/>
            <a:ext cx="180181" cy="197644"/>
            <a:chOff x="-1" y="0"/>
            <a:chExt cx="360003" cy="394947"/>
          </a:xfrm>
        </p:grpSpPr>
        <p:pic>
          <p:nvPicPr>
            <p:cNvPr id="7210" name="Picture 42" descr="image3.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360003" cy="39494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7211" name="Picture 43" descr="image4.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11504" y="118958"/>
              <a:ext cx="136609" cy="15680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7212" name="Group 44"/>
          <p:cNvGrpSpPr>
            <a:grpSpLocks/>
          </p:cNvGrpSpPr>
          <p:nvPr/>
        </p:nvGrpSpPr>
        <p:grpSpPr bwMode="auto">
          <a:xfrm>
            <a:off x="9942513" y="1948657"/>
            <a:ext cx="179388" cy="196850"/>
            <a:chOff x="-1" y="0"/>
            <a:chExt cx="360003" cy="394947"/>
          </a:xfrm>
        </p:grpSpPr>
        <p:pic>
          <p:nvPicPr>
            <p:cNvPr id="7213" name="Picture 45" descr="image3.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360003" cy="39494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7214" name="Picture 46" descr="image4.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11504" y="118958"/>
              <a:ext cx="136609" cy="15680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
        <p:nvSpPr>
          <p:cNvPr id="7215" name="AutoShape 47"/>
          <p:cNvSpPr>
            <a:spLocks/>
          </p:cNvSpPr>
          <p:nvPr/>
        </p:nvSpPr>
        <p:spPr bwMode="auto">
          <a:xfrm>
            <a:off x="7808913" y="2140744"/>
            <a:ext cx="1077913" cy="732631"/>
          </a:xfrm>
          <a:custGeom>
            <a:avLst/>
            <a:gdLst>
              <a:gd name="T0" fmla="+- 0 10783 752"/>
              <a:gd name="T1" fmla="*/ T0 w 20063"/>
              <a:gd name="T2" fmla="+- 0 11065 531"/>
              <a:gd name="T3" fmla="*/ 11065 h 21069"/>
              <a:gd name="T4" fmla="+- 0 10783 752"/>
              <a:gd name="T5" fmla="*/ T4 w 20063"/>
              <a:gd name="T6" fmla="+- 0 11065 531"/>
              <a:gd name="T7" fmla="*/ 11065 h 21069"/>
              <a:gd name="T8" fmla="+- 0 10783 752"/>
              <a:gd name="T9" fmla="*/ T8 w 20063"/>
              <a:gd name="T10" fmla="+- 0 11065 531"/>
              <a:gd name="T11" fmla="*/ 11065 h 21069"/>
              <a:gd name="T12" fmla="+- 0 10783 752"/>
              <a:gd name="T13" fmla="*/ T12 w 20063"/>
              <a:gd name="T14" fmla="+- 0 11065 531"/>
              <a:gd name="T15" fmla="*/ 11065 h 21069"/>
            </a:gdLst>
            <a:ahLst/>
            <a:cxnLst>
              <a:cxn ang="0">
                <a:pos x="T1" y="T3"/>
              </a:cxn>
              <a:cxn ang="0">
                <a:pos x="T5" y="T7"/>
              </a:cxn>
              <a:cxn ang="0">
                <a:pos x="T9" y="T11"/>
              </a:cxn>
              <a:cxn ang="0">
                <a:pos x="T13" y="T15"/>
              </a:cxn>
            </a:cxnLst>
            <a:rect l="0" t="0" r="r" b="b"/>
            <a:pathLst>
              <a:path w="20063" h="21069">
                <a:moveTo>
                  <a:pt x="9035" y="21069"/>
                </a:moveTo>
                <a:cubicBezTo>
                  <a:pt x="10120" y="16530"/>
                  <a:pt x="11206" y="11991"/>
                  <a:pt x="9729" y="8726"/>
                </a:cubicBezTo>
                <a:cubicBezTo>
                  <a:pt x="8253" y="5462"/>
                  <a:pt x="1101" y="2778"/>
                  <a:pt x="175" y="1481"/>
                </a:cubicBezTo>
                <a:cubicBezTo>
                  <a:pt x="-752" y="185"/>
                  <a:pt x="2230" y="185"/>
                  <a:pt x="4170" y="945"/>
                </a:cubicBezTo>
                <a:cubicBezTo>
                  <a:pt x="6110" y="1705"/>
                  <a:pt x="9237" y="6132"/>
                  <a:pt x="11814" y="6043"/>
                </a:cubicBezTo>
                <a:cubicBezTo>
                  <a:pt x="14391" y="5953"/>
                  <a:pt x="18416" y="1347"/>
                  <a:pt x="19632" y="408"/>
                </a:cubicBezTo>
                <a:cubicBezTo>
                  <a:pt x="20848" y="-531"/>
                  <a:pt x="19111" y="453"/>
                  <a:pt x="19111" y="408"/>
                </a:cubicBezTo>
                <a:cubicBezTo>
                  <a:pt x="19111" y="363"/>
                  <a:pt x="19371" y="252"/>
                  <a:pt x="19632" y="140"/>
                </a:cubicBezTo>
              </a:path>
            </a:pathLst>
          </a:custGeom>
          <a:noFill/>
          <a:ln w="25400" cap="flat" cmpd="sng">
            <a:solidFill>
              <a:srgbClr val="000000"/>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a:defRPr sz="5000">
                <a:solidFill>
                  <a:srgbClr val="000000"/>
                </a:solidFill>
                <a:latin typeface="Helvetica Light" charset="0"/>
                <a:ea typeface="Helvetica Light" charset="0"/>
                <a:cs typeface="Helvetica Light" charset="0"/>
                <a:sym typeface="Helvetica Light" charset="0"/>
              </a:defRPr>
            </a:lvl1pPr>
            <a:lvl2pPr>
              <a:defRPr sz="5000">
                <a:solidFill>
                  <a:srgbClr val="000000"/>
                </a:solidFill>
                <a:latin typeface="Helvetica Light" charset="0"/>
                <a:ea typeface="Helvetica Light" charset="0"/>
                <a:cs typeface="Helvetica Light" charset="0"/>
                <a:sym typeface="Helvetica Light" charset="0"/>
              </a:defRPr>
            </a:lvl2pPr>
            <a:lvl3pPr>
              <a:defRPr sz="5000">
                <a:solidFill>
                  <a:srgbClr val="000000"/>
                </a:solidFill>
                <a:latin typeface="Helvetica Light" charset="0"/>
                <a:ea typeface="Helvetica Light" charset="0"/>
                <a:cs typeface="Helvetica Light" charset="0"/>
                <a:sym typeface="Helvetica Light" charset="0"/>
              </a:defRPr>
            </a:lvl3pPr>
            <a:lvl4pPr>
              <a:defRPr sz="5000">
                <a:solidFill>
                  <a:srgbClr val="000000"/>
                </a:solidFill>
                <a:latin typeface="Helvetica Light" charset="0"/>
                <a:ea typeface="Helvetica Light" charset="0"/>
                <a:cs typeface="Helvetica Light" charset="0"/>
                <a:sym typeface="Helvetica Light" charset="0"/>
              </a:defRPr>
            </a:lvl4pPr>
            <a:lvl5pPr>
              <a:defRPr sz="5000">
                <a:solidFill>
                  <a:srgbClr val="000000"/>
                </a:solidFill>
                <a:latin typeface="Helvetica Light" charset="0"/>
                <a:ea typeface="Helvetica Light" charset="0"/>
                <a:cs typeface="Helvetica Light" charset="0"/>
                <a:sym typeface="Helvetica Light" charset="0"/>
              </a:defRPr>
            </a:lvl5pPr>
            <a:lvl6pPr marL="4572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defTabSz="457200"/>
            <a:endParaRPr lang="it-IT" altLang="it-IT" sz="900"/>
          </a:p>
        </p:txBody>
      </p:sp>
      <p:sp>
        <p:nvSpPr>
          <p:cNvPr id="7216" name="Line 48"/>
          <p:cNvSpPr>
            <a:spLocks noChangeShapeType="1"/>
          </p:cNvSpPr>
          <p:nvPr/>
        </p:nvSpPr>
        <p:spPr bwMode="auto">
          <a:xfrm flipH="1" flipV="1">
            <a:off x="8004969" y="933450"/>
            <a:ext cx="923925" cy="1189038"/>
          </a:xfrm>
          <a:prstGeom prst="line">
            <a:avLst/>
          </a:prstGeom>
          <a:noFill/>
          <a:ln w="2857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7217" name="AutoShape 49"/>
          <p:cNvSpPr>
            <a:spLocks/>
          </p:cNvSpPr>
          <p:nvPr/>
        </p:nvSpPr>
        <p:spPr bwMode="auto">
          <a:xfrm>
            <a:off x="8928894" y="1978025"/>
            <a:ext cx="746919" cy="244475"/>
          </a:xfrm>
          <a:custGeom>
            <a:avLst/>
            <a:gdLst>
              <a:gd name="T0" fmla="*/ 10800 w 21600"/>
              <a:gd name="T1" fmla="*/ 9991 h 19982"/>
              <a:gd name="T2" fmla="*/ 10800 w 21600"/>
              <a:gd name="T3" fmla="*/ 9991 h 19982"/>
              <a:gd name="T4" fmla="*/ 10800 w 21600"/>
              <a:gd name="T5" fmla="*/ 9991 h 19982"/>
              <a:gd name="T6" fmla="*/ 10800 w 21600"/>
              <a:gd name="T7" fmla="*/ 9991 h 19982"/>
            </a:gdLst>
            <a:ahLst/>
            <a:cxnLst>
              <a:cxn ang="0">
                <a:pos x="T0" y="T1"/>
              </a:cxn>
              <a:cxn ang="0">
                <a:pos x="T2" y="T3"/>
              </a:cxn>
              <a:cxn ang="0">
                <a:pos x="T4" y="T5"/>
              </a:cxn>
              <a:cxn ang="0">
                <a:pos x="T6" y="T7"/>
              </a:cxn>
            </a:cxnLst>
            <a:rect l="0" t="0" r="r" b="b"/>
            <a:pathLst>
              <a:path w="21600" h="19982">
                <a:moveTo>
                  <a:pt x="0" y="15247"/>
                </a:moveTo>
                <a:cubicBezTo>
                  <a:pt x="2520" y="18424"/>
                  <a:pt x="5040" y="21600"/>
                  <a:pt x="8640" y="19059"/>
                </a:cubicBezTo>
                <a:cubicBezTo>
                  <a:pt x="12240" y="16518"/>
                  <a:pt x="16920" y="8259"/>
                  <a:pt x="21600" y="0"/>
                </a:cubicBezTo>
              </a:path>
            </a:pathLst>
          </a:custGeom>
          <a:noFill/>
          <a:ln w="19050" cap="flat" cmpd="sng">
            <a:solidFill>
              <a:srgbClr val="000000"/>
            </a:solidFill>
            <a:prstDash val="dash"/>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a:defRPr sz="5000">
                <a:solidFill>
                  <a:srgbClr val="000000"/>
                </a:solidFill>
                <a:latin typeface="Helvetica Light" charset="0"/>
                <a:ea typeface="Helvetica Light" charset="0"/>
                <a:cs typeface="Helvetica Light" charset="0"/>
                <a:sym typeface="Helvetica Light" charset="0"/>
              </a:defRPr>
            </a:lvl1pPr>
            <a:lvl2pPr>
              <a:defRPr sz="5000">
                <a:solidFill>
                  <a:srgbClr val="000000"/>
                </a:solidFill>
                <a:latin typeface="Helvetica Light" charset="0"/>
                <a:ea typeface="Helvetica Light" charset="0"/>
                <a:cs typeface="Helvetica Light" charset="0"/>
                <a:sym typeface="Helvetica Light" charset="0"/>
              </a:defRPr>
            </a:lvl2pPr>
            <a:lvl3pPr>
              <a:defRPr sz="5000">
                <a:solidFill>
                  <a:srgbClr val="000000"/>
                </a:solidFill>
                <a:latin typeface="Helvetica Light" charset="0"/>
                <a:ea typeface="Helvetica Light" charset="0"/>
                <a:cs typeface="Helvetica Light" charset="0"/>
                <a:sym typeface="Helvetica Light" charset="0"/>
              </a:defRPr>
            </a:lvl3pPr>
            <a:lvl4pPr>
              <a:defRPr sz="5000">
                <a:solidFill>
                  <a:srgbClr val="000000"/>
                </a:solidFill>
                <a:latin typeface="Helvetica Light" charset="0"/>
                <a:ea typeface="Helvetica Light" charset="0"/>
                <a:cs typeface="Helvetica Light" charset="0"/>
                <a:sym typeface="Helvetica Light" charset="0"/>
              </a:defRPr>
            </a:lvl4pPr>
            <a:lvl5pPr>
              <a:defRPr sz="5000">
                <a:solidFill>
                  <a:srgbClr val="000000"/>
                </a:solidFill>
                <a:latin typeface="Helvetica Light" charset="0"/>
                <a:ea typeface="Helvetica Light" charset="0"/>
                <a:cs typeface="Helvetica Light" charset="0"/>
                <a:sym typeface="Helvetica Light" charset="0"/>
              </a:defRPr>
            </a:lvl5pPr>
            <a:lvl6pPr marL="4572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defTabSz="457200"/>
            <a:endParaRPr lang="it-IT" altLang="it-IT" sz="900"/>
          </a:p>
        </p:txBody>
      </p:sp>
      <p:sp>
        <p:nvSpPr>
          <p:cNvPr id="7218" name="AutoShape 50"/>
          <p:cNvSpPr>
            <a:spLocks/>
          </p:cNvSpPr>
          <p:nvPr/>
        </p:nvSpPr>
        <p:spPr bwMode="auto">
          <a:xfrm>
            <a:off x="9843294" y="1436688"/>
            <a:ext cx="93663" cy="410369"/>
          </a:xfrm>
          <a:custGeom>
            <a:avLst/>
            <a:gdLst>
              <a:gd name="T0" fmla="+- 0 11138 676"/>
              <a:gd name="T1" fmla="*/ T0 w 20924"/>
              <a:gd name="T2" fmla="*/ 10800 h 21600"/>
              <a:gd name="T3" fmla="+- 0 11138 676"/>
              <a:gd name="T4" fmla="*/ T3 w 20924"/>
              <a:gd name="T5" fmla="*/ 10800 h 21600"/>
              <a:gd name="T6" fmla="+- 0 11138 676"/>
              <a:gd name="T7" fmla="*/ T6 w 20924"/>
              <a:gd name="T8" fmla="*/ 10800 h 21600"/>
              <a:gd name="T9" fmla="+- 0 11138 676"/>
              <a:gd name="T10" fmla="*/ T9 w 20924"/>
              <a:gd name="T11" fmla="*/ 10800 h 21600"/>
            </a:gdLst>
            <a:ahLst/>
            <a:cxnLst>
              <a:cxn ang="0">
                <a:pos x="T1" y="T2"/>
              </a:cxn>
              <a:cxn ang="0">
                <a:pos x="T4" y="T5"/>
              </a:cxn>
              <a:cxn ang="0">
                <a:pos x="T7" y="T8"/>
              </a:cxn>
              <a:cxn ang="0">
                <a:pos x="T10" y="T11"/>
              </a:cxn>
            </a:cxnLst>
            <a:rect l="0" t="0" r="r" b="b"/>
            <a:pathLst>
              <a:path w="20924" h="21600">
                <a:moveTo>
                  <a:pt x="2111" y="21600"/>
                </a:moveTo>
                <a:cubicBezTo>
                  <a:pt x="9601" y="18777"/>
                  <a:pt x="17092" y="15955"/>
                  <a:pt x="16743" y="13745"/>
                </a:cubicBezTo>
                <a:cubicBezTo>
                  <a:pt x="16395" y="11536"/>
                  <a:pt x="-676" y="10636"/>
                  <a:pt x="21" y="8345"/>
                </a:cubicBezTo>
                <a:cubicBezTo>
                  <a:pt x="717" y="6055"/>
                  <a:pt x="10821" y="3027"/>
                  <a:pt x="20924" y="0"/>
                </a:cubicBezTo>
              </a:path>
            </a:pathLst>
          </a:custGeom>
          <a:noFill/>
          <a:ln w="19050" cap="flat" cmpd="sng">
            <a:solidFill>
              <a:srgbClr val="000000"/>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a:defRPr sz="5000">
                <a:solidFill>
                  <a:srgbClr val="000000"/>
                </a:solidFill>
                <a:latin typeface="Helvetica Light" charset="0"/>
                <a:ea typeface="Helvetica Light" charset="0"/>
                <a:cs typeface="Helvetica Light" charset="0"/>
                <a:sym typeface="Helvetica Light" charset="0"/>
              </a:defRPr>
            </a:lvl1pPr>
            <a:lvl2pPr>
              <a:defRPr sz="5000">
                <a:solidFill>
                  <a:srgbClr val="000000"/>
                </a:solidFill>
                <a:latin typeface="Helvetica Light" charset="0"/>
                <a:ea typeface="Helvetica Light" charset="0"/>
                <a:cs typeface="Helvetica Light" charset="0"/>
                <a:sym typeface="Helvetica Light" charset="0"/>
              </a:defRPr>
            </a:lvl2pPr>
            <a:lvl3pPr>
              <a:defRPr sz="5000">
                <a:solidFill>
                  <a:srgbClr val="000000"/>
                </a:solidFill>
                <a:latin typeface="Helvetica Light" charset="0"/>
                <a:ea typeface="Helvetica Light" charset="0"/>
                <a:cs typeface="Helvetica Light" charset="0"/>
                <a:sym typeface="Helvetica Light" charset="0"/>
              </a:defRPr>
            </a:lvl3pPr>
            <a:lvl4pPr>
              <a:defRPr sz="5000">
                <a:solidFill>
                  <a:srgbClr val="000000"/>
                </a:solidFill>
                <a:latin typeface="Helvetica Light" charset="0"/>
                <a:ea typeface="Helvetica Light" charset="0"/>
                <a:cs typeface="Helvetica Light" charset="0"/>
                <a:sym typeface="Helvetica Light" charset="0"/>
              </a:defRPr>
            </a:lvl4pPr>
            <a:lvl5pPr>
              <a:defRPr sz="5000">
                <a:solidFill>
                  <a:srgbClr val="000000"/>
                </a:solidFill>
                <a:latin typeface="Helvetica Light" charset="0"/>
                <a:ea typeface="Helvetica Light" charset="0"/>
                <a:cs typeface="Helvetica Light" charset="0"/>
                <a:sym typeface="Helvetica Light" charset="0"/>
              </a:defRPr>
            </a:lvl5pPr>
            <a:lvl6pPr marL="4572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defTabSz="457200"/>
            <a:endParaRPr lang="it-IT" altLang="it-IT" sz="900"/>
          </a:p>
        </p:txBody>
      </p:sp>
      <p:sp>
        <p:nvSpPr>
          <p:cNvPr id="7219" name="Line 51"/>
          <p:cNvSpPr>
            <a:spLocks noChangeShapeType="1"/>
          </p:cNvSpPr>
          <p:nvPr/>
        </p:nvSpPr>
        <p:spPr bwMode="auto">
          <a:xfrm flipH="1" flipV="1">
            <a:off x="9675813" y="551657"/>
            <a:ext cx="266700" cy="885031"/>
          </a:xfrm>
          <a:prstGeom prst="line">
            <a:avLst/>
          </a:prstGeom>
          <a:noFill/>
          <a:ln w="5715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7220" name="AutoShape 52"/>
          <p:cNvSpPr>
            <a:spLocks/>
          </p:cNvSpPr>
          <p:nvPr/>
        </p:nvSpPr>
        <p:spPr bwMode="auto">
          <a:xfrm>
            <a:off x="8032750" y="391319"/>
            <a:ext cx="569913" cy="429419"/>
          </a:xfrm>
          <a:custGeom>
            <a:avLst/>
            <a:gdLst>
              <a:gd name="T0" fmla="+- 0 11128 657"/>
              <a:gd name="T1" fmla="*/ T0 w 20943"/>
              <a:gd name="T2" fmla="*/ 10800 h 21600"/>
              <a:gd name="T3" fmla="+- 0 11128 657"/>
              <a:gd name="T4" fmla="*/ T3 w 20943"/>
              <a:gd name="T5" fmla="*/ 10800 h 21600"/>
              <a:gd name="T6" fmla="+- 0 11128 657"/>
              <a:gd name="T7" fmla="*/ T6 w 20943"/>
              <a:gd name="T8" fmla="*/ 10800 h 21600"/>
              <a:gd name="T9" fmla="+- 0 11128 657"/>
              <a:gd name="T10" fmla="*/ T9 w 20943"/>
              <a:gd name="T11" fmla="*/ 10800 h 21600"/>
            </a:gdLst>
            <a:ahLst/>
            <a:cxnLst>
              <a:cxn ang="0">
                <a:pos x="T1" y="T2"/>
              </a:cxn>
              <a:cxn ang="0">
                <a:pos x="T4" y="T5"/>
              </a:cxn>
              <a:cxn ang="0">
                <a:pos x="T7" y="T8"/>
              </a:cxn>
              <a:cxn ang="0">
                <a:pos x="T10" y="T11"/>
              </a:cxn>
            </a:cxnLst>
            <a:rect l="0" t="0" r="r" b="b"/>
            <a:pathLst>
              <a:path w="20943" h="21600">
                <a:moveTo>
                  <a:pt x="20943" y="0"/>
                </a:moveTo>
                <a:cubicBezTo>
                  <a:pt x="13572" y="1722"/>
                  <a:pt x="6200" y="3444"/>
                  <a:pt x="2772" y="7043"/>
                </a:cubicBezTo>
                <a:cubicBezTo>
                  <a:pt x="-657" y="10644"/>
                  <a:pt x="-143" y="16122"/>
                  <a:pt x="372" y="21600"/>
                </a:cubicBezTo>
              </a:path>
            </a:pathLst>
          </a:custGeom>
          <a:noFill/>
          <a:ln w="19050" cap="flat" cmpd="sng">
            <a:solidFill>
              <a:srgbClr val="000000"/>
            </a:solidFill>
            <a:prstDash val="dash"/>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a:defRPr sz="5000">
                <a:solidFill>
                  <a:srgbClr val="000000"/>
                </a:solidFill>
                <a:latin typeface="Helvetica Light" charset="0"/>
                <a:ea typeface="Helvetica Light" charset="0"/>
                <a:cs typeface="Helvetica Light" charset="0"/>
                <a:sym typeface="Helvetica Light" charset="0"/>
              </a:defRPr>
            </a:lvl1pPr>
            <a:lvl2pPr>
              <a:defRPr sz="5000">
                <a:solidFill>
                  <a:srgbClr val="000000"/>
                </a:solidFill>
                <a:latin typeface="Helvetica Light" charset="0"/>
                <a:ea typeface="Helvetica Light" charset="0"/>
                <a:cs typeface="Helvetica Light" charset="0"/>
                <a:sym typeface="Helvetica Light" charset="0"/>
              </a:defRPr>
            </a:lvl2pPr>
            <a:lvl3pPr>
              <a:defRPr sz="5000">
                <a:solidFill>
                  <a:srgbClr val="000000"/>
                </a:solidFill>
                <a:latin typeface="Helvetica Light" charset="0"/>
                <a:ea typeface="Helvetica Light" charset="0"/>
                <a:cs typeface="Helvetica Light" charset="0"/>
                <a:sym typeface="Helvetica Light" charset="0"/>
              </a:defRPr>
            </a:lvl3pPr>
            <a:lvl4pPr>
              <a:defRPr sz="5000">
                <a:solidFill>
                  <a:srgbClr val="000000"/>
                </a:solidFill>
                <a:latin typeface="Helvetica Light" charset="0"/>
                <a:ea typeface="Helvetica Light" charset="0"/>
                <a:cs typeface="Helvetica Light" charset="0"/>
                <a:sym typeface="Helvetica Light" charset="0"/>
              </a:defRPr>
            </a:lvl4pPr>
            <a:lvl5pPr>
              <a:defRPr sz="5000">
                <a:solidFill>
                  <a:srgbClr val="000000"/>
                </a:solidFill>
                <a:latin typeface="Helvetica Light" charset="0"/>
                <a:ea typeface="Helvetica Light" charset="0"/>
                <a:cs typeface="Helvetica Light" charset="0"/>
                <a:sym typeface="Helvetica Light" charset="0"/>
              </a:defRPr>
            </a:lvl5pPr>
            <a:lvl6pPr marL="4572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defTabSz="457200"/>
            <a:endParaRPr lang="it-IT" altLang="it-IT" sz="900"/>
          </a:p>
        </p:txBody>
      </p:sp>
      <p:sp>
        <p:nvSpPr>
          <p:cNvPr id="7221" name="AutoShape 53"/>
          <p:cNvSpPr>
            <a:spLocks/>
          </p:cNvSpPr>
          <p:nvPr/>
        </p:nvSpPr>
        <p:spPr bwMode="auto">
          <a:xfrm>
            <a:off x="8061325" y="932657"/>
            <a:ext cx="681038" cy="530225"/>
          </a:xfrm>
          <a:custGeom>
            <a:avLst/>
            <a:gdLst>
              <a:gd name="T0" fmla="*/ 10800 w 21600"/>
              <a:gd name="T1" fmla="*/ 10551 h 21103"/>
              <a:gd name="T2" fmla="*/ 10800 w 21600"/>
              <a:gd name="T3" fmla="*/ 10551 h 21103"/>
              <a:gd name="T4" fmla="*/ 10800 w 21600"/>
              <a:gd name="T5" fmla="*/ 10551 h 21103"/>
              <a:gd name="T6" fmla="*/ 10800 w 21600"/>
              <a:gd name="T7" fmla="*/ 10551 h 21103"/>
            </a:gdLst>
            <a:ahLst/>
            <a:cxnLst>
              <a:cxn ang="0">
                <a:pos x="T0" y="T1"/>
              </a:cxn>
              <a:cxn ang="0">
                <a:pos x="T2" y="T3"/>
              </a:cxn>
              <a:cxn ang="0">
                <a:pos x="T4" y="T5"/>
              </a:cxn>
              <a:cxn ang="0">
                <a:pos x="T6" y="T7"/>
              </a:cxn>
            </a:cxnLst>
            <a:rect l="0" t="0" r="r" b="b"/>
            <a:pathLst>
              <a:path w="21600" h="21103">
                <a:moveTo>
                  <a:pt x="0" y="0"/>
                </a:moveTo>
                <a:cubicBezTo>
                  <a:pt x="1627" y="3156"/>
                  <a:pt x="3255" y="6313"/>
                  <a:pt x="5622" y="8541"/>
                </a:cubicBezTo>
                <a:cubicBezTo>
                  <a:pt x="7989" y="10769"/>
                  <a:pt x="12279" y="11388"/>
                  <a:pt x="14203" y="13368"/>
                </a:cubicBezTo>
                <a:cubicBezTo>
                  <a:pt x="16126" y="15349"/>
                  <a:pt x="15929" y="19248"/>
                  <a:pt x="17162" y="20424"/>
                </a:cubicBezTo>
                <a:cubicBezTo>
                  <a:pt x="18395" y="21600"/>
                  <a:pt x="19997" y="21012"/>
                  <a:pt x="21600" y="20424"/>
                </a:cubicBezTo>
              </a:path>
            </a:pathLst>
          </a:custGeom>
          <a:noFill/>
          <a:ln w="19050" cap="flat" cmpd="sng">
            <a:solidFill>
              <a:srgbClr val="000000"/>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a:defRPr sz="5000">
                <a:solidFill>
                  <a:srgbClr val="000000"/>
                </a:solidFill>
                <a:latin typeface="Helvetica Light" charset="0"/>
                <a:ea typeface="Helvetica Light" charset="0"/>
                <a:cs typeface="Helvetica Light" charset="0"/>
                <a:sym typeface="Helvetica Light" charset="0"/>
              </a:defRPr>
            </a:lvl1pPr>
            <a:lvl2pPr>
              <a:defRPr sz="5000">
                <a:solidFill>
                  <a:srgbClr val="000000"/>
                </a:solidFill>
                <a:latin typeface="Helvetica Light" charset="0"/>
                <a:ea typeface="Helvetica Light" charset="0"/>
                <a:cs typeface="Helvetica Light" charset="0"/>
                <a:sym typeface="Helvetica Light" charset="0"/>
              </a:defRPr>
            </a:lvl2pPr>
            <a:lvl3pPr>
              <a:defRPr sz="5000">
                <a:solidFill>
                  <a:srgbClr val="000000"/>
                </a:solidFill>
                <a:latin typeface="Helvetica Light" charset="0"/>
                <a:ea typeface="Helvetica Light" charset="0"/>
                <a:cs typeface="Helvetica Light" charset="0"/>
                <a:sym typeface="Helvetica Light" charset="0"/>
              </a:defRPr>
            </a:lvl3pPr>
            <a:lvl4pPr>
              <a:defRPr sz="5000">
                <a:solidFill>
                  <a:srgbClr val="000000"/>
                </a:solidFill>
                <a:latin typeface="Helvetica Light" charset="0"/>
                <a:ea typeface="Helvetica Light" charset="0"/>
                <a:cs typeface="Helvetica Light" charset="0"/>
                <a:sym typeface="Helvetica Light" charset="0"/>
              </a:defRPr>
            </a:lvl4pPr>
            <a:lvl5pPr>
              <a:defRPr sz="5000">
                <a:solidFill>
                  <a:srgbClr val="000000"/>
                </a:solidFill>
                <a:latin typeface="Helvetica Light" charset="0"/>
                <a:ea typeface="Helvetica Light" charset="0"/>
                <a:cs typeface="Helvetica Light" charset="0"/>
                <a:sym typeface="Helvetica Light" charset="0"/>
              </a:defRPr>
            </a:lvl5pPr>
            <a:lvl6pPr marL="4572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defTabSz="457200"/>
            <a:endParaRPr lang="it-IT" altLang="it-IT" sz="900"/>
          </a:p>
        </p:txBody>
      </p:sp>
      <p:sp>
        <p:nvSpPr>
          <p:cNvPr id="7222" name="Line 54"/>
          <p:cNvSpPr>
            <a:spLocks noChangeShapeType="1"/>
          </p:cNvSpPr>
          <p:nvPr/>
        </p:nvSpPr>
        <p:spPr bwMode="auto">
          <a:xfrm flipV="1">
            <a:off x="8778082" y="932657"/>
            <a:ext cx="782638" cy="504031"/>
          </a:xfrm>
          <a:prstGeom prst="line">
            <a:avLst/>
          </a:prstGeom>
          <a:noFill/>
          <a:ln w="1905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7223" name="AutoShape 55"/>
          <p:cNvSpPr>
            <a:spLocks/>
          </p:cNvSpPr>
          <p:nvPr/>
        </p:nvSpPr>
        <p:spPr bwMode="auto">
          <a:xfrm>
            <a:off x="9562307" y="932657"/>
            <a:ext cx="327819" cy="513556"/>
          </a:xfrm>
          <a:custGeom>
            <a:avLst/>
            <a:gdLst>
              <a:gd name="T0" fmla="+- 0 11579 1558"/>
              <a:gd name="T1" fmla="*/ T0 w 20042"/>
              <a:gd name="T2" fmla="*/ 10800 h 21600"/>
              <a:gd name="T3" fmla="+- 0 11579 1558"/>
              <a:gd name="T4" fmla="*/ T3 w 20042"/>
              <a:gd name="T5" fmla="*/ 10800 h 21600"/>
              <a:gd name="T6" fmla="+- 0 11579 1558"/>
              <a:gd name="T7" fmla="*/ T6 w 20042"/>
              <a:gd name="T8" fmla="*/ 10800 h 21600"/>
              <a:gd name="T9" fmla="+- 0 11579 1558"/>
              <a:gd name="T10" fmla="*/ T9 w 20042"/>
              <a:gd name="T11" fmla="*/ 10800 h 21600"/>
            </a:gdLst>
            <a:ahLst/>
            <a:cxnLst>
              <a:cxn ang="0">
                <a:pos x="T1" y="T2"/>
              </a:cxn>
              <a:cxn ang="0">
                <a:pos x="T4" y="T5"/>
              </a:cxn>
              <a:cxn ang="0">
                <a:pos x="T7" y="T8"/>
              </a:cxn>
              <a:cxn ang="0">
                <a:pos x="T10" y="T11"/>
              </a:cxn>
            </a:cxnLst>
            <a:rect l="0" t="0" r="r" b="b"/>
            <a:pathLst>
              <a:path w="20042" h="21600">
                <a:moveTo>
                  <a:pt x="20042" y="21600"/>
                </a:moveTo>
                <a:cubicBezTo>
                  <a:pt x="12001" y="18687"/>
                  <a:pt x="3961" y="15775"/>
                  <a:pt x="1201" y="12175"/>
                </a:cubicBezTo>
                <a:cubicBezTo>
                  <a:pt x="-1558" y="8575"/>
                  <a:pt x="964" y="4287"/>
                  <a:pt x="3485" y="0"/>
                </a:cubicBezTo>
              </a:path>
            </a:pathLst>
          </a:custGeom>
          <a:noFill/>
          <a:ln w="19050" cap="flat" cmpd="sng">
            <a:solidFill>
              <a:srgbClr val="000000"/>
            </a:solidFill>
            <a:prstDash val="dash"/>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a:defRPr sz="5000">
                <a:solidFill>
                  <a:srgbClr val="000000"/>
                </a:solidFill>
                <a:latin typeface="Helvetica Light" charset="0"/>
                <a:ea typeface="Helvetica Light" charset="0"/>
                <a:cs typeface="Helvetica Light" charset="0"/>
                <a:sym typeface="Helvetica Light" charset="0"/>
              </a:defRPr>
            </a:lvl1pPr>
            <a:lvl2pPr>
              <a:defRPr sz="5000">
                <a:solidFill>
                  <a:srgbClr val="000000"/>
                </a:solidFill>
                <a:latin typeface="Helvetica Light" charset="0"/>
                <a:ea typeface="Helvetica Light" charset="0"/>
                <a:cs typeface="Helvetica Light" charset="0"/>
                <a:sym typeface="Helvetica Light" charset="0"/>
              </a:defRPr>
            </a:lvl2pPr>
            <a:lvl3pPr>
              <a:defRPr sz="5000">
                <a:solidFill>
                  <a:srgbClr val="000000"/>
                </a:solidFill>
                <a:latin typeface="Helvetica Light" charset="0"/>
                <a:ea typeface="Helvetica Light" charset="0"/>
                <a:cs typeface="Helvetica Light" charset="0"/>
                <a:sym typeface="Helvetica Light" charset="0"/>
              </a:defRPr>
            </a:lvl3pPr>
            <a:lvl4pPr>
              <a:defRPr sz="5000">
                <a:solidFill>
                  <a:srgbClr val="000000"/>
                </a:solidFill>
                <a:latin typeface="Helvetica Light" charset="0"/>
                <a:ea typeface="Helvetica Light" charset="0"/>
                <a:cs typeface="Helvetica Light" charset="0"/>
                <a:sym typeface="Helvetica Light" charset="0"/>
              </a:defRPr>
            </a:lvl4pPr>
            <a:lvl5pPr>
              <a:defRPr sz="5000">
                <a:solidFill>
                  <a:srgbClr val="000000"/>
                </a:solidFill>
                <a:latin typeface="Helvetica Light" charset="0"/>
                <a:ea typeface="Helvetica Light" charset="0"/>
                <a:cs typeface="Helvetica Light" charset="0"/>
                <a:sym typeface="Helvetica Light" charset="0"/>
              </a:defRPr>
            </a:lvl5pPr>
            <a:lvl6pPr marL="4572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defTabSz="457200"/>
            <a:endParaRPr lang="it-IT" altLang="it-IT" sz="900"/>
          </a:p>
        </p:txBody>
      </p:sp>
      <p:sp>
        <p:nvSpPr>
          <p:cNvPr id="7224" name="Line 56"/>
          <p:cNvSpPr>
            <a:spLocks noChangeShapeType="1"/>
          </p:cNvSpPr>
          <p:nvPr/>
        </p:nvSpPr>
        <p:spPr bwMode="auto">
          <a:xfrm flipV="1">
            <a:off x="9560719" y="551657"/>
            <a:ext cx="0" cy="381000"/>
          </a:xfrm>
          <a:prstGeom prst="line">
            <a:avLst/>
          </a:prstGeom>
          <a:noFill/>
          <a:ln w="5715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7225" name="Line 57"/>
          <p:cNvSpPr>
            <a:spLocks noChangeShapeType="1"/>
          </p:cNvSpPr>
          <p:nvPr/>
        </p:nvSpPr>
        <p:spPr bwMode="auto">
          <a:xfrm>
            <a:off x="10121900" y="5696744"/>
            <a:ext cx="457200" cy="457200"/>
          </a:xfrm>
          <a:prstGeom prst="line">
            <a:avLst/>
          </a:prstGeom>
          <a:noFill/>
          <a:ln w="25400" cap="flat" cmpd="sng">
            <a:solidFill>
              <a:srgbClr val="000000"/>
            </a:solidFill>
            <a:prstDash val="solid"/>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7226" name="Line 58"/>
          <p:cNvSpPr>
            <a:spLocks noChangeShapeType="1"/>
          </p:cNvSpPr>
          <p:nvPr/>
        </p:nvSpPr>
        <p:spPr bwMode="auto">
          <a:xfrm>
            <a:off x="9432925" y="5503863"/>
            <a:ext cx="457200" cy="457200"/>
          </a:xfrm>
          <a:prstGeom prst="line">
            <a:avLst/>
          </a:prstGeom>
          <a:noFill/>
          <a:ln w="25400" cap="flat" cmpd="sng">
            <a:solidFill>
              <a:srgbClr val="000000"/>
            </a:solidFill>
            <a:prstDash val="solid"/>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7227" name="Line 59"/>
          <p:cNvSpPr>
            <a:spLocks noChangeShapeType="1"/>
          </p:cNvSpPr>
          <p:nvPr/>
        </p:nvSpPr>
        <p:spPr bwMode="auto">
          <a:xfrm>
            <a:off x="9194007" y="5974557"/>
            <a:ext cx="457200" cy="457200"/>
          </a:xfrm>
          <a:prstGeom prst="line">
            <a:avLst/>
          </a:prstGeom>
          <a:noFill/>
          <a:ln w="25400" cap="flat" cmpd="sng">
            <a:solidFill>
              <a:srgbClr val="000000"/>
            </a:solidFill>
            <a:prstDash val="solid"/>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grpSp>
        <p:nvGrpSpPr>
          <p:cNvPr id="7228" name="Group 60"/>
          <p:cNvGrpSpPr>
            <a:grpSpLocks/>
          </p:cNvGrpSpPr>
          <p:nvPr/>
        </p:nvGrpSpPr>
        <p:grpSpPr bwMode="auto">
          <a:xfrm>
            <a:off x="10121900" y="6192044"/>
            <a:ext cx="180182" cy="196850"/>
            <a:chOff x="-1" y="0"/>
            <a:chExt cx="360003" cy="394948"/>
          </a:xfrm>
        </p:grpSpPr>
        <p:pic>
          <p:nvPicPr>
            <p:cNvPr id="7229" name="Picture 61" descr="image3.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360003" cy="39494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7230" name="Picture 62" descr="image4.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11504" y="118958"/>
              <a:ext cx="136609" cy="15680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
        <p:nvSpPr>
          <p:cNvPr id="7231" name="Rectangle 63"/>
          <p:cNvSpPr>
            <a:spLocks/>
          </p:cNvSpPr>
          <p:nvPr/>
        </p:nvSpPr>
        <p:spPr bwMode="auto">
          <a:xfrm>
            <a:off x="1912144" y="3424139"/>
            <a:ext cx="4534694" cy="51296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spAutoFit/>
          </a:bodyPr>
          <a:lstStyle/>
          <a:p>
            <a:r>
              <a:rPr lang="it-IT" altLang="it-IT" sz="3000"/>
              <a:t>Pass throw the goals</a:t>
            </a:r>
          </a:p>
        </p:txBody>
      </p:sp>
      <p:sp>
        <p:nvSpPr>
          <p:cNvPr id="7232" name="Rectangle 64"/>
          <p:cNvSpPr>
            <a:spLocks/>
          </p:cNvSpPr>
          <p:nvPr/>
        </p:nvSpPr>
        <p:spPr bwMode="auto">
          <a:xfrm>
            <a:off x="402432" y="576115"/>
            <a:ext cx="6543675" cy="28212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spAutoFit/>
          </a:bodyPr>
          <a:lstStyle/>
          <a:p>
            <a:br>
              <a:rPr lang="it-IT" altLang="it-IT" sz="3000"/>
            </a:br>
            <a:r>
              <a:rPr lang="it-IT" altLang="it-IT" sz="3000"/>
              <a:t>Blue leads, then it makes a feint and passes the ball to the yellow that moves, in the meantime blue take a ball and performs a shot, then he turns around and deflect from yellow</a:t>
            </a:r>
          </a:p>
        </p:txBody>
      </p:sp>
      <p:sp>
        <p:nvSpPr>
          <p:cNvPr id="7233" name="Rectangle 65"/>
          <p:cNvSpPr>
            <a:spLocks/>
          </p:cNvSpPr>
          <p:nvPr/>
        </p:nvSpPr>
        <p:spPr bwMode="auto">
          <a:xfrm>
            <a:off x="402432" y="4168180"/>
            <a:ext cx="6543675" cy="143629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spAutoFit/>
          </a:bodyPr>
          <a:lstStyle/>
          <a:p>
            <a:r>
              <a:rPr lang="it-IT" altLang="it-IT" sz="3000"/>
              <a:t>3 Blues in a square with 3 goals, 30 seconds to score more points as possibile passing the ball throw the goals</a:t>
            </a:r>
          </a:p>
        </p:txBody>
      </p:sp>
      <p:grpSp>
        <p:nvGrpSpPr>
          <p:cNvPr id="7234" name="Group 66"/>
          <p:cNvGrpSpPr>
            <a:grpSpLocks/>
          </p:cNvGrpSpPr>
          <p:nvPr/>
        </p:nvGrpSpPr>
        <p:grpSpPr bwMode="auto">
          <a:xfrm>
            <a:off x="392113" y="6448426"/>
            <a:ext cx="366095" cy="146194"/>
            <a:chOff x="0" y="0"/>
            <a:chExt cx="732143" cy="291489"/>
          </a:xfrm>
        </p:grpSpPr>
        <p:sp>
          <p:nvSpPr>
            <p:cNvPr id="7235" name="Rectangle 67"/>
            <p:cNvSpPr>
              <a:spLocks/>
            </p:cNvSpPr>
            <p:nvPr/>
          </p:nvSpPr>
          <p:spPr bwMode="auto">
            <a:xfrm>
              <a:off x="174975" y="0"/>
              <a:ext cx="557168" cy="29148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2860" rIns="22860">
              <a:spAutoFit/>
            </a:bodyPr>
            <a:lstStyle>
              <a:lvl1pPr>
                <a:defRPr sz="5000">
                  <a:solidFill>
                    <a:srgbClr val="000000"/>
                  </a:solidFill>
                  <a:latin typeface="Helvetica Light" charset="0"/>
                  <a:ea typeface="Helvetica Light" charset="0"/>
                  <a:cs typeface="Helvetica Light" charset="0"/>
                  <a:sym typeface="Helvetica Light" charset="0"/>
                </a:defRPr>
              </a:lvl1pPr>
              <a:lvl2pPr>
                <a:defRPr sz="5000">
                  <a:solidFill>
                    <a:srgbClr val="000000"/>
                  </a:solidFill>
                  <a:latin typeface="Helvetica Light" charset="0"/>
                  <a:ea typeface="Helvetica Light" charset="0"/>
                  <a:cs typeface="Helvetica Light" charset="0"/>
                  <a:sym typeface="Helvetica Light" charset="0"/>
                </a:defRPr>
              </a:lvl2pPr>
              <a:lvl3pPr>
                <a:defRPr sz="5000">
                  <a:solidFill>
                    <a:srgbClr val="000000"/>
                  </a:solidFill>
                  <a:latin typeface="Helvetica Light" charset="0"/>
                  <a:ea typeface="Helvetica Light" charset="0"/>
                  <a:cs typeface="Helvetica Light" charset="0"/>
                  <a:sym typeface="Helvetica Light" charset="0"/>
                </a:defRPr>
              </a:lvl3pPr>
              <a:lvl4pPr>
                <a:defRPr sz="5000">
                  <a:solidFill>
                    <a:srgbClr val="000000"/>
                  </a:solidFill>
                  <a:latin typeface="Helvetica Light" charset="0"/>
                  <a:ea typeface="Helvetica Light" charset="0"/>
                  <a:cs typeface="Helvetica Light" charset="0"/>
                  <a:sym typeface="Helvetica Light" charset="0"/>
                </a:defRPr>
              </a:lvl4pPr>
              <a:lvl5pPr>
                <a:defRPr sz="5000">
                  <a:solidFill>
                    <a:srgbClr val="000000"/>
                  </a:solidFill>
                  <a:latin typeface="Helvetica Light" charset="0"/>
                  <a:ea typeface="Helvetica Light" charset="0"/>
                  <a:cs typeface="Helvetica Light" charset="0"/>
                  <a:sym typeface="Helvetica Light" charset="0"/>
                </a:defRPr>
              </a:lvl5pPr>
              <a:lvl6pPr marL="4572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defTabSz="457200"/>
              <a:r>
                <a:rPr lang="it-IT" altLang="it-IT" sz="350">
                  <a:latin typeface="Calibri" charset="0"/>
                  <a:ea typeface="Calibri" charset="0"/>
                  <a:cs typeface="Calibri" charset="0"/>
                  <a:sym typeface="Calibri" charset="0"/>
                </a:rPr>
                <a:t>Nicole Giorgi</a:t>
              </a:r>
            </a:p>
          </p:txBody>
        </p:sp>
        <p:pic>
          <p:nvPicPr>
            <p:cNvPr id="7236" name="Picture 68" descr="pasted-image.tiff"/>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13754"/>
              <a:ext cx="178232" cy="1782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Tree>
    <p:extLst>
      <p:ext uri="{BB962C8B-B14F-4D97-AF65-F5344CB8AC3E}">
        <p14:creationId xmlns:p14="http://schemas.microsoft.com/office/powerpoint/2010/main" val="152165814"/>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3" name="Picture 1" descr="image6.jpe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486650" y="242888"/>
            <a:ext cx="4320382" cy="304720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8194" name="Picture 2" descr="image6.jpe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486650" y="3567113"/>
            <a:ext cx="4320382" cy="304720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8195" name="Line 3"/>
          <p:cNvSpPr>
            <a:spLocks noChangeShapeType="1"/>
          </p:cNvSpPr>
          <p:nvPr/>
        </p:nvSpPr>
        <p:spPr bwMode="auto">
          <a:xfrm>
            <a:off x="402432" y="1506538"/>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8196" name="Line 4"/>
          <p:cNvSpPr>
            <a:spLocks noChangeShapeType="1"/>
          </p:cNvSpPr>
          <p:nvPr/>
        </p:nvSpPr>
        <p:spPr bwMode="auto">
          <a:xfrm>
            <a:off x="402432" y="1026319"/>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8197" name="Line 5"/>
          <p:cNvSpPr>
            <a:spLocks noChangeShapeType="1"/>
          </p:cNvSpPr>
          <p:nvPr/>
        </p:nvSpPr>
        <p:spPr bwMode="auto">
          <a:xfrm>
            <a:off x="402432" y="1987550"/>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8198" name="Line 6"/>
          <p:cNvSpPr>
            <a:spLocks noChangeShapeType="1"/>
          </p:cNvSpPr>
          <p:nvPr/>
        </p:nvSpPr>
        <p:spPr bwMode="auto">
          <a:xfrm>
            <a:off x="402432" y="2947988"/>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8199" name="Line 7"/>
          <p:cNvSpPr>
            <a:spLocks noChangeShapeType="1"/>
          </p:cNvSpPr>
          <p:nvPr/>
        </p:nvSpPr>
        <p:spPr bwMode="auto">
          <a:xfrm>
            <a:off x="402432" y="2467769"/>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8200" name="Line 8"/>
          <p:cNvSpPr>
            <a:spLocks noChangeShapeType="1"/>
          </p:cNvSpPr>
          <p:nvPr/>
        </p:nvSpPr>
        <p:spPr bwMode="auto">
          <a:xfrm>
            <a:off x="402432" y="3909219"/>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8201" name="Line 9"/>
          <p:cNvSpPr>
            <a:spLocks noChangeShapeType="1"/>
          </p:cNvSpPr>
          <p:nvPr/>
        </p:nvSpPr>
        <p:spPr bwMode="auto">
          <a:xfrm>
            <a:off x="402432" y="4869657"/>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8202" name="Line 10"/>
          <p:cNvSpPr>
            <a:spLocks noChangeShapeType="1"/>
          </p:cNvSpPr>
          <p:nvPr/>
        </p:nvSpPr>
        <p:spPr bwMode="auto">
          <a:xfrm>
            <a:off x="402432" y="4389438"/>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8203" name="Line 11"/>
          <p:cNvSpPr>
            <a:spLocks noChangeShapeType="1"/>
          </p:cNvSpPr>
          <p:nvPr/>
        </p:nvSpPr>
        <p:spPr bwMode="auto">
          <a:xfrm>
            <a:off x="402432" y="5350669"/>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8204" name="Line 12"/>
          <p:cNvSpPr>
            <a:spLocks noChangeShapeType="1"/>
          </p:cNvSpPr>
          <p:nvPr/>
        </p:nvSpPr>
        <p:spPr bwMode="auto">
          <a:xfrm>
            <a:off x="402432" y="5830888"/>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8205" name="AutoShape 13"/>
          <p:cNvSpPr>
            <a:spLocks/>
          </p:cNvSpPr>
          <p:nvPr/>
        </p:nvSpPr>
        <p:spPr bwMode="auto">
          <a:xfrm>
            <a:off x="7519194" y="1951832"/>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8206" name="AutoShape 14"/>
          <p:cNvSpPr>
            <a:spLocks/>
          </p:cNvSpPr>
          <p:nvPr/>
        </p:nvSpPr>
        <p:spPr bwMode="auto">
          <a:xfrm>
            <a:off x="11498263" y="1967707"/>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8207" name="AutoShape 15"/>
          <p:cNvSpPr>
            <a:spLocks/>
          </p:cNvSpPr>
          <p:nvPr/>
        </p:nvSpPr>
        <p:spPr bwMode="auto">
          <a:xfrm>
            <a:off x="11498263" y="3105150"/>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8208" name="AutoShape 16"/>
          <p:cNvSpPr>
            <a:spLocks/>
          </p:cNvSpPr>
          <p:nvPr/>
        </p:nvSpPr>
        <p:spPr bwMode="auto">
          <a:xfrm>
            <a:off x="7519194" y="3105150"/>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8209" name="Line 17"/>
          <p:cNvSpPr>
            <a:spLocks noChangeShapeType="1"/>
          </p:cNvSpPr>
          <p:nvPr/>
        </p:nvSpPr>
        <p:spPr bwMode="auto">
          <a:xfrm>
            <a:off x="10916444" y="2152650"/>
            <a:ext cx="288925" cy="315119"/>
          </a:xfrm>
          <a:prstGeom prst="line">
            <a:avLst/>
          </a:prstGeom>
          <a:noFill/>
          <a:ln w="25400" cap="flat" cmpd="sng">
            <a:solidFill>
              <a:srgbClr val="000000"/>
            </a:solidFill>
            <a:prstDash val="solid"/>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8210" name="Line 18"/>
          <p:cNvSpPr>
            <a:spLocks noChangeShapeType="1"/>
          </p:cNvSpPr>
          <p:nvPr/>
        </p:nvSpPr>
        <p:spPr bwMode="auto">
          <a:xfrm flipH="1">
            <a:off x="7996238" y="2152650"/>
            <a:ext cx="223838" cy="315119"/>
          </a:xfrm>
          <a:prstGeom prst="line">
            <a:avLst/>
          </a:prstGeom>
          <a:noFill/>
          <a:ln w="25400" cap="flat" cmpd="sng">
            <a:solidFill>
              <a:srgbClr val="000000"/>
            </a:solidFill>
            <a:prstDash val="solid"/>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8211" name="Line 19"/>
          <p:cNvSpPr>
            <a:spLocks noChangeShapeType="1"/>
          </p:cNvSpPr>
          <p:nvPr/>
        </p:nvSpPr>
        <p:spPr bwMode="auto">
          <a:xfrm flipH="1">
            <a:off x="9413875" y="2228850"/>
            <a:ext cx="625475" cy="0"/>
          </a:xfrm>
          <a:prstGeom prst="line">
            <a:avLst/>
          </a:prstGeom>
          <a:noFill/>
          <a:ln w="25400" cap="flat" cmpd="sng">
            <a:solidFill>
              <a:srgbClr val="000000"/>
            </a:solidFill>
            <a:prstDash val="solid"/>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8212" name="Line 20"/>
          <p:cNvSpPr>
            <a:spLocks noChangeShapeType="1"/>
          </p:cNvSpPr>
          <p:nvPr/>
        </p:nvSpPr>
        <p:spPr bwMode="auto">
          <a:xfrm flipH="1">
            <a:off x="9941719" y="2712244"/>
            <a:ext cx="195263" cy="471488"/>
          </a:xfrm>
          <a:prstGeom prst="line">
            <a:avLst/>
          </a:prstGeom>
          <a:noFill/>
          <a:ln w="25400" cap="flat" cmpd="sng">
            <a:solidFill>
              <a:srgbClr val="000000"/>
            </a:solidFill>
            <a:prstDash val="solid"/>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8213" name="Line 21"/>
          <p:cNvSpPr>
            <a:spLocks noChangeShapeType="1"/>
          </p:cNvSpPr>
          <p:nvPr/>
        </p:nvSpPr>
        <p:spPr bwMode="auto">
          <a:xfrm flipH="1">
            <a:off x="10496550" y="2228850"/>
            <a:ext cx="56357" cy="483394"/>
          </a:xfrm>
          <a:prstGeom prst="line">
            <a:avLst/>
          </a:prstGeom>
          <a:noFill/>
          <a:ln w="25400" cap="flat" cmpd="sng">
            <a:solidFill>
              <a:srgbClr val="000000"/>
            </a:solidFill>
            <a:prstDash val="solid"/>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8214" name="Line 22"/>
          <p:cNvSpPr>
            <a:spLocks noChangeShapeType="1"/>
          </p:cNvSpPr>
          <p:nvPr/>
        </p:nvSpPr>
        <p:spPr bwMode="auto">
          <a:xfrm flipH="1">
            <a:off x="10916444" y="2947988"/>
            <a:ext cx="507206" cy="0"/>
          </a:xfrm>
          <a:prstGeom prst="line">
            <a:avLst/>
          </a:prstGeom>
          <a:noFill/>
          <a:ln w="25400" cap="flat" cmpd="sng">
            <a:solidFill>
              <a:srgbClr val="000000"/>
            </a:solidFill>
            <a:prstDash val="solid"/>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8215" name="Line 23"/>
          <p:cNvSpPr>
            <a:spLocks noChangeShapeType="1"/>
          </p:cNvSpPr>
          <p:nvPr/>
        </p:nvSpPr>
        <p:spPr bwMode="auto">
          <a:xfrm flipH="1" flipV="1">
            <a:off x="9278938" y="2712244"/>
            <a:ext cx="270669" cy="400050"/>
          </a:xfrm>
          <a:prstGeom prst="line">
            <a:avLst/>
          </a:prstGeom>
          <a:noFill/>
          <a:ln w="25400" cap="flat" cmpd="sng">
            <a:solidFill>
              <a:srgbClr val="000000"/>
            </a:solidFill>
            <a:prstDash val="solid"/>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8216" name="Line 24"/>
          <p:cNvSpPr>
            <a:spLocks noChangeShapeType="1"/>
          </p:cNvSpPr>
          <p:nvPr/>
        </p:nvSpPr>
        <p:spPr bwMode="auto">
          <a:xfrm flipH="1" flipV="1">
            <a:off x="8605044" y="2312194"/>
            <a:ext cx="256381" cy="400050"/>
          </a:xfrm>
          <a:prstGeom prst="line">
            <a:avLst/>
          </a:prstGeom>
          <a:noFill/>
          <a:ln w="25400" cap="flat" cmpd="sng">
            <a:solidFill>
              <a:srgbClr val="000000"/>
            </a:solidFill>
            <a:prstDash val="solid"/>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8217" name="Line 25"/>
          <p:cNvSpPr>
            <a:spLocks noChangeShapeType="1"/>
          </p:cNvSpPr>
          <p:nvPr/>
        </p:nvSpPr>
        <p:spPr bwMode="auto">
          <a:xfrm flipH="1">
            <a:off x="7962900" y="2947988"/>
            <a:ext cx="513557" cy="0"/>
          </a:xfrm>
          <a:prstGeom prst="line">
            <a:avLst/>
          </a:prstGeom>
          <a:noFill/>
          <a:ln w="25400" cap="flat" cmpd="sng">
            <a:solidFill>
              <a:srgbClr val="000000"/>
            </a:solidFill>
            <a:prstDash val="solid"/>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8218" name="Oval 26"/>
          <p:cNvSpPr>
            <a:spLocks/>
          </p:cNvSpPr>
          <p:nvPr/>
        </p:nvSpPr>
        <p:spPr bwMode="auto">
          <a:xfrm>
            <a:off x="7954169" y="3006725"/>
            <a:ext cx="225425" cy="224632"/>
          </a:xfrm>
          <a:prstGeom prst="ellipse">
            <a:avLst/>
          </a:prstGeom>
          <a:solidFill>
            <a:srgbClr val="174F8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8219" name="Oval 27"/>
          <p:cNvSpPr>
            <a:spLocks/>
          </p:cNvSpPr>
          <p:nvPr/>
        </p:nvSpPr>
        <p:spPr bwMode="auto">
          <a:xfrm>
            <a:off x="10552907" y="2378075"/>
            <a:ext cx="224631" cy="224632"/>
          </a:xfrm>
          <a:prstGeom prst="ellipse">
            <a:avLst/>
          </a:prstGeom>
          <a:solidFill>
            <a:srgbClr val="174F8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8220" name="Oval 28"/>
          <p:cNvSpPr>
            <a:spLocks/>
          </p:cNvSpPr>
          <p:nvPr/>
        </p:nvSpPr>
        <p:spPr bwMode="auto">
          <a:xfrm>
            <a:off x="10271919" y="2947988"/>
            <a:ext cx="224631" cy="225425"/>
          </a:xfrm>
          <a:prstGeom prst="ellipse">
            <a:avLst/>
          </a:prstGeom>
          <a:solidFill>
            <a:srgbClr val="174F8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8221" name="Oval 29"/>
          <p:cNvSpPr>
            <a:spLocks/>
          </p:cNvSpPr>
          <p:nvPr/>
        </p:nvSpPr>
        <p:spPr bwMode="auto">
          <a:xfrm>
            <a:off x="9166225" y="2925763"/>
            <a:ext cx="225425" cy="224632"/>
          </a:xfrm>
          <a:prstGeom prst="ellipse">
            <a:avLst/>
          </a:prstGeom>
          <a:solidFill>
            <a:srgbClr val="174F8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8222" name="Oval 30"/>
          <p:cNvSpPr>
            <a:spLocks/>
          </p:cNvSpPr>
          <p:nvPr/>
        </p:nvSpPr>
        <p:spPr bwMode="auto">
          <a:xfrm>
            <a:off x="8476457" y="2489994"/>
            <a:ext cx="224631" cy="225425"/>
          </a:xfrm>
          <a:prstGeom prst="ellipse">
            <a:avLst/>
          </a:prstGeom>
          <a:solidFill>
            <a:srgbClr val="174F8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8223" name="Oval 31"/>
          <p:cNvSpPr>
            <a:spLocks/>
          </p:cNvSpPr>
          <p:nvPr/>
        </p:nvSpPr>
        <p:spPr bwMode="auto">
          <a:xfrm>
            <a:off x="10980738" y="2965450"/>
            <a:ext cx="224632" cy="225425"/>
          </a:xfrm>
          <a:prstGeom prst="ellipse">
            <a:avLst/>
          </a:prstGeom>
          <a:solidFill>
            <a:srgbClr val="174F8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8224" name="Oval 32"/>
          <p:cNvSpPr>
            <a:spLocks/>
          </p:cNvSpPr>
          <p:nvPr/>
        </p:nvSpPr>
        <p:spPr bwMode="auto">
          <a:xfrm>
            <a:off x="11198225" y="2116138"/>
            <a:ext cx="225425" cy="225425"/>
          </a:xfrm>
          <a:prstGeom prst="ellipse">
            <a:avLst/>
          </a:prstGeom>
          <a:solidFill>
            <a:srgbClr val="174F8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8225" name="Oval 33"/>
          <p:cNvSpPr>
            <a:spLocks/>
          </p:cNvSpPr>
          <p:nvPr/>
        </p:nvSpPr>
        <p:spPr bwMode="auto">
          <a:xfrm>
            <a:off x="7779544" y="2152650"/>
            <a:ext cx="225425" cy="225425"/>
          </a:xfrm>
          <a:prstGeom prst="ellipse">
            <a:avLst/>
          </a:prstGeom>
          <a:solidFill>
            <a:srgbClr val="174F8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8226" name="Oval 34"/>
          <p:cNvSpPr>
            <a:spLocks/>
          </p:cNvSpPr>
          <p:nvPr/>
        </p:nvSpPr>
        <p:spPr bwMode="auto">
          <a:xfrm>
            <a:off x="9716294" y="2312194"/>
            <a:ext cx="225425" cy="225425"/>
          </a:xfrm>
          <a:prstGeom prst="ellipse">
            <a:avLst/>
          </a:prstGeom>
          <a:solidFill>
            <a:srgbClr val="174F8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grpSp>
        <p:nvGrpSpPr>
          <p:cNvPr id="8227" name="Group 35"/>
          <p:cNvGrpSpPr>
            <a:grpSpLocks/>
          </p:cNvGrpSpPr>
          <p:nvPr/>
        </p:nvGrpSpPr>
        <p:grpSpPr bwMode="auto">
          <a:xfrm>
            <a:off x="8235950" y="3006725"/>
            <a:ext cx="180182" cy="196850"/>
            <a:chOff x="-1" y="0"/>
            <a:chExt cx="360003" cy="394947"/>
          </a:xfrm>
        </p:grpSpPr>
        <p:pic>
          <p:nvPicPr>
            <p:cNvPr id="8228" name="Picture 36" descr="image3.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360003" cy="39494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8229" name="Picture 37" descr="image4.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11504" y="118958"/>
              <a:ext cx="136609" cy="15680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8230" name="Group 38"/>
          <p:cNvGrpSpPr>
            <a:grpSpLocks/>
          </p:cNvGrpSpPr>
          <p:nvPr/>
        </p:nvGrpSpPr>
        <p:grpSpPr bwMode="auto">
          <a:xfrm>
            <a:off x="8270082" y="2589213"/>
            <a:ext cx="180181" cy="197644"/>
            <a:chOff x="-1" y="0"/>
            <a:chExt cx="360003" cy="394947"/>
          </a:xfrm>
        </p:grpSpPr>
        <p:pic>
          <p:nvPicPr>
            <p:cNvPr id="8231" name="Picture 39" descr="image3.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360003" cy="39494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8232" name="Picture 40" descr="image4.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11504" y="118958"/>
              <a:ext cx="136609" cy="15680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8233" name="Group 41"/>
          <p:cNvGrpSpPr>
            <a:grpSpLocks/>
          </p:cNvGrpSpPr>
          <p:nvPr/>
        </p:nvGrpSpPr>
        <p:grpSpPr bwMode="auto">
          <a:xfrm>
            <a:off x="9076532" y="2849563"/>
            <a:ext cx="180181" cy="197644"/>
            <a:chOff x="-1" y="0"/>
            <a:chExt cx="360003" cy="394947"/>
          </a:xfrm>
        </p:grpSpPr>
        <p:pic>
          <p:nvPicPr>
            <p:cNvPr id="8234" name="Picture 42" descr="image3.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360003" cy="39494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8235" name="Picture 43" descr="image4.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11504" y="118958"/>
              <a:ext cx="136609" cy="15680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8236" name="Group 44"/>
          <p:cNvGrpSpPr>
            <a:grpSpLocks/>
          </p:cNvGrpSpPr>
          <p:nvPr/>
        </p:nvGrpSpPr>
        <p:grpSpPr bwMode="auto">
          <a:xfrm>
            <a:off x="9549607" y="2270125"/>
            <a:ext cx="180181" cy="197644"/>
            <a:chOff x="-1" y="0"/>
            <a:chExt cx="360003" cy="394947"/>
          </a:xfrm>
        </p:grpSpPr>
        <p:pic>
          <p:nvPicPr>
            <p:cNvPr id="8237" name="Picture 45" descr="image3.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360003" cy="39494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8238" name="Picture 46" descr="image4.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11504" y="118958"/>
              <a:ext cx="136609" cy="15680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8239" name="Group 47"/>
          <p:cNvGrpSpPr>
            <a:grpSpLocks/>
          </p:cNvGrpSpPr>
          <p:nvPr/>
        </p:nvGrpSpPr>
        <p:grpSpPr bwMode="auto">
          <a:xfrm>
            <a:off x="10091738" y="2876550"/>
            <a:ext cx="180182" cy="197644"/>
            <a:chOff x="-1" y="0"/>
            <a:chExt cx="360003" cy="394947"/>
          </a:xfrm>
        </p:grpSpPr>
        <p:pic>
          <p:nvPicPr>
            <p:cNvPr id="8240" name="Picture 48" descr="image3.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360003" cy="39494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8241" name="Picture 49" descr="image4.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11504" y="118958"/>
              <a:ext cx="136609" cy="15680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8242" name="Group 50"/>
          <p:cNvGrpSpPr>
            <a:grpSpLocks/>
          </p:cNvGrpSpPr>
          <p:nvPr/>
        </p:nvGrpSpPr>
        <p:grpSpPr bwMode="auto">
          <a:xfrm>
            <a:off x="10597357" y="2180432"/>
            <a:ext cx="180181" cy="197644"/>
            <a:chOff x="-1" y="0"/>
            <a:chExt cx="360003" cy="394947"/>
          </a:xfrm>
        </p:grpSpPr>
        <p:pic>
          <p:nvPicPr>
            <p:cNvPr id="8243" name="Picture 51" descr="image3.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360003" cy="39494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8244" name="Picture 52" descr="image4.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11504" y="118958"/>
              <a:ext cx="136609" cy="15680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8245" name="Group 53"/>
          <p:cNvGrpSpPr>
            <a:grpSpLocks/>
          </p:cNvGrpSpPr>
          <p:nvPr/>
        </p:nvGrpSpPr>
        <p:grpSpPr bwMode="auto">
          <a:xfrm>
            <a:off x="11254582" y="2341563"/>
            <a:ext cx="179388" cy="197644"/>
            <a:chOff x="-1" y="0"/>
            <a:chExt cx="360003" cy="394947"/>
          </a:xfrm>
        </p:grpSpPr>
        <p:pic>
          <p:nvPicPr>
            <p:cNvPr id="8246" name="Picture 54" descr="image3.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360003" cy="39494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8247" name="Picture 55" descr="image4.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11504" y="118958"/>
              <a:ext cx="136609" cy="15680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8248" name="Group 56"/>
          <p:cNvGrpSpPr>
            <a:grpSpLocks/>
          </p:cNvGrpSpPr>
          <p:nvPr/>
        </p:nvGrpSpPr>
        <p:grpSpPr bwMode="auto">
          <a:xfrm>
            <a:off x="11198225" y="2993232"/>
            <a:ext cx="180182" cy="197644"/>
            <a:chOff x="-1" y="0"/>
            <a:chExt cx="360003" cy="394947"/>
          </a:xfrm>
        </p:grpSpPr>
        <p:pic>
          <p:nvPicPr>
            <p:cNvPr id="8249" name="Picture 57" descr="image3.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360003" cy="39494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8250" name="Picture 58" descr="image4.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11504" y="118958"/>
              <a:ext cx="136609" cy="15680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8251" name="Group 59"/>
          <p:cNvGrpSpPr>
            <a:grpSpLocks/>
          </p:cNvGrpSpPr>
          <p:nvPr/>
        </p:nvGrpSpPr>
        <p:grpSpPr bwMode="auto">
          <a:xfrm>
            <a:off x="7704138" y="2391569"/>
            <a:ext cx="180182" cy="197644"/>
            <a:chOff x="-1" y="0"/>
            <a:chExt cx="360003" cy="394947"/>
          </a:xfrm>
        </p:grpSpPr>
        <p:pic>
          <p:nvPicPr>
            <p:cNvPr id="8252" name="Picture 60" descr="image3.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360003" cy="39494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8253" name="Picture 61" descr="image4.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11504" y="118958"/>
              <a:ext cx="136609" cy="15680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
        <p:nvSpPr>
          <p:cNvPr id="8254" name="Rectangle 62"/>
          <p:cNvSpPr>
            <a:spLocks/>
          </p:cNvSpPr>
          <p:nvPr/>
        </p:nvSpPr>
        <p:spPr bwMode="auto">
          <a:xfrm>
            <a:off x="1109663" y="513457"/>
            <a:ext cx="5836444" cy="51296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spAutoFit/>
          </a:bodyPr>
          <a:lstStyle/>
          <a:p>
            <a:r>
              <a:rPr lang="it-IT" altLang="it-IT" sz="3000"/>
              <a:t>30 Seconds game</a:t>
            </a:r>
          </a:p>
        </p:txBody>
      </p:sp>
      <p:sp>
        <p:nvSpPr>
          <p:cNvPr id="8255" name="Rectangle 63"/>
          <p:cNvSpPr>
            <a:spLocks/>
          </p:cNvSpPr>
          <p:nvPr/>
        </p:nvSpPr>
        <p:spPr bwMode="auto">
          <a:xfrm>
            <a:off x="402432" y="1510705"/>
            <a:ext cx="6543675" cy="143629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spAutoFit/>
          </a:bodyPr>
          <a:lstStyle/>
          <a:p>
            <a:r>
              <a:rPr lang="it-IT" altLang="it-IT" sz="3000"/>
              <a:t>Each players with a ball, 30 seconds from the start to score more points as possible running throw the goals. </a:t>
            </a:r>
          </a:p>
        </p:txBody>
      </p:sp>
      <p:sp>
        <p:nvSpPr>
          <p:cNvPr id="8256" name="AutoShape 64"/>
          <p:cNvSpPr>
            <a:spLocks/>
          </p:cNvSpPr>
          <p:nvPr/>
        </p:nvSpPr>
        <p:spPr bwMode="auto">
          <a:xfrm>
            <a:off x="8357394" y="4962525"/>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8257" name="AutoShape 65"/>
          <p:cNvSpPr>
            <a:spLocks/>
          </p:cNvSpPr>
          <p:nvPr/>
        </p:nvSpPr>
        <p:spPr bwMode="auto">
          <a:xfrm>
            <a:off x="8768557" y="5376069"/>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8258" name="AutoShape 66"/>
          <p:cNvSpPr>
            <a:spLocks/>
          </p:cNvSpPr>
          <p:nvPr/>
        </p:nvSpPr>
        <p:spPr bwMode="auto">
          <a:xfrm>
            <a:off x="8768557" y="4962525"/>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8259" name="AutoShape 67"/>
          <p:cNvSpPr>
            <a:spLocks/>
          </p:cNvSpPr>
          <p:nvPr/>
        </p:nvSpPr>
        <p:spPr bwMode="auto">
          <a:xfrm>
            <a:off x="8359775" y="5376069"/>
            <a:ext cx="185738"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8260" name="AutoShape 68"/>
          <p:cNvSpPr>
            <a:spLocks/>
          </p:cNvSpPr>
          <p:nvPr/>
        </p:nvSpPr>
        <p:spPr bwMode="auto">
          <a:xfrm>
            <a:off x="8578850" y="6203950"/>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8261" name="AutoShape 69"/>
          <p:cNvSpPr>
            <a:spLocks/>
          </p:cNvSpPr>
          <p:nvPr/>
        </p:nvSpPr>
        <p:spPr bwMode="auto">
          <a:xfrm>
            <a:off x="10721975" y="4962525"/>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8262" name="AutoShape 70"/>
          <p:cNvSpPr>
            <a:spLocks/>
          </p:cNvSpPr>
          <p:nvPr/>
        </p:nvSpPr>
        <p:spPr bwMode="auto">
          <a:xfrm>
            <a:off x="10731500" y="5376069"/>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8263" name="AutoShape 71"/>
          <p:cNvSpPr>
            <a:spLocks/>
          </p:cNvSpPr>
          <p:nvPr/>
        </p:nvSpPr>
        <p:spPr bwMode="auto">
          <a:xfrm>
            <a:off x="10271919" y="4962525"/>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8264" name="AutoShape 72"/>
          <p:cNvSpPr>
            <a:spLocks/>
          </p:cNvSpPr>
          <p:nvPr/>
        </p:nvSpPr>
        <p:spPr bwMode="auto">
          <a:xfrm>
            <a:off x="10271919" y="5376069"/>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8265" name="AutoShape 73"/>
          <p:cNvSpPr>
            <a:spLocks/>
          </p:cNvSpPr>
          <p:nvPr/>
        </p:nvSpPr>
        <p:spPr bwMode="auto">
          <a:xfrm>
            <a:off x="10496550" y="6094413"/>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8266" name="Oval 74"/>
          <p:cNvSpPr>
            <a:spLocks/>
          </p:cNvSpPr>
          <p:nvPr/>
        </p:nvSpPr>
        <p:spPr bwMode="auto">
          <a:xfrm>
            <a:off x="8320088" y="6279357"/>
            <a:ext cx="225425" cy="224631"/>
          </a:xfrm>
          <a:prstGeom prst="ellipse">
            <a:avLst/>
          </a:prstGeom>
          <a:solidFill>
            <a:srgbClr val="174F8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8267" name="Oval 75"/>
          <p:cNvSpPr>
            <a:spLocks/>
          </p:cNvSpPr>
          <p:nvPr/>
        </p:nvSpPr>
        <p:spPr bwMode="auto">
          <a:xfrm>
            <a:off x="8045450" y="6355557"/>
            <a:ext cx="224632" cy="224631"/>
          </a:xfrm>
          <a:prstGeom prst="ellipse">
            <a:avLst/>
          </a:prstGeom>
          <a:solidFill>
            <a:srgbClr val="174F8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8268" name="Oval 76"/>
          <p:cNvSpPr>
            <a:spLocks/>
          </p:cNvSpPr>
          <p:nvPr/>
        </p:nvSpPr>
        <p:spPr bwMode="auto">
          <a:xfrm>
            <a:off x="10159207" y="6203950"/>
            <a:ext cx="224631" cy="225425"/>
          </a:xfrm>
          <a:prstGeom prst="ellipse">
            <a:avLst/>
          </a:prstGeom>
          <a:solidFill>
            <a:srgbClr val="174F8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8269" name="Oval 77"/>
          <p:cNvSpPr>
            <a:spLocks/>
          </p:cNvSpPr>
          <p:nvPr/>
        </p:nvSpPr>
        <p:spPr bwMode="auto">
          <a:xfrm>
            <a:off x="9979025" y="6391275"/>
            <a:ext cx="224632" cy="225425"/>
          </a:xfrm>
          <a:prstGeom prst="ellipse">
            <a:avLst/>
          </a:prstGeom>
          <a:solidFill>
            <a:srgbClr val="174F8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grpSp>
        <p:nvGrpSpPr>
          <p:cNvPr id="8270" name="Group 78"/>
          <p:cNvGrpSpPr>
            <a:grpSpLocks/>
          </p:cNvGrpSpPr>
          <p:nvPr/>
        </p:nvGrpSpPr>
        <p:grpSpPr bwMode="auto">
          <a:xfrm>
            <a:off x="8452644" y="6081713"/>
            <a:ext cx="180181" cy="197644"/>
            <a:chOff x="-1" y="0"/>
            <a:chExt cx="360003" cy="394947"/>
          </a:xfrm>
        </p:grpSpPr>
        <p:pic>
          <p:nvPicPr>
            <p:cNvPr id="8271" name="Picture 79" descr="image3.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360003" cy="39494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8272" name="Picture 80" descr="image4.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11504" y="118958"/>
              <a:ext cx="136609" cy="15680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8273" name="Group 81"/>
          <p:cNvGrpSpPr>
            <a:grpSpLocks/>
          </p:cNvGrpSpPr>
          <p:nvPr/>
        </p:nvGrpSpPr>
        <p:grpSpPr bwMode="auto">
          <a:xfrm>
            <a:off x="10316369" y="6042819"/>
            <a:ext cx="180181" cy="196850"/>
            <a:chOff x="-1" y="0"/>
            <a:chExt cx="360003" cy="394947"/>
          </a:xfrm>
        </p:grpSpPr>
        <p:pic>
          <p:nvPicPr>
            <p:cNvPr id="8274" name="Picture 82" descr="image3.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360003" cy="39494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8275" name="Picture 83" descr="image4.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11504" y="118958"/>
              <a:ext cx="136609" cy="15680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
        <p:nvSpPr>
          <p:cNvPr id="8276" name="AutoShape 84"/>
          <p:cNvSpPr>
            <a:spLocks/>
          </p:cNvSpPr>
          <p:nvPr/>
        </p:nvSpPr>
        <p:spPr bwMode="auto">
          <a:xfrm>
            <a:off x="8602663" y="5318125"/>
            <a:ext cx="93663" cy="792957"/>
          </a:xfrm>
          <a:custGeom>
            <a:avLst/>
            <a:gdLst>
              <a:gd name="T0" fmla="*/ 10314 w 20628"/>
              <a:gd name="T1" fmla="*/ 10800 h 21600"/>
              <a:gd name="T2" fmla="*/ 10314 w 20628"/>
              <a:gd name="T3" fmla="*/ 10800 h 21600"/>
              <a:gd name="T4" fmla="*/ 10314 w 20628"/>
              <a:gd name="T5" fmla="*/ 10800 h 21600"/>
              <a:gd name="T6" fmla="*/ 10314 w 20628"/>
              <a:gd name="T7" fmla="*/ 10800 h 21600"/>
            </a:gdLst>
            <a:ahLst/>
            <a:cxnLst>
              <a:cxn ang="0">
                <a:pos x="T0" y="T1"/>
              </a:cxn>
              <a:cxn ang="0">
                <a:pos x="T2" y="T3"/>
              </a:cxn>
              <a:cxn ang="0">
                <a:pos x="T4" y="T5"/>
              </a:cxn>
              <a:cxn ang="0">
                <a:pos x="T6" y="T7"/>
              </a:cxn>
            </a:cxnLst>
            <a:rect l="0" t="0" r="r" b="b"/>
            <a:pathLst>
              <a:path w="20628" h="21600">
                <a:moveTo>
                  <a:pt x="0" y="21600"/>
                </a:moveTo>
                <a:cubicBezTo>
                  <a:pt x="9771" y="19800"/>
                  <a:pt x="19543" y="18000"/>
                  <a:pt x="20571" y="15755"/>
                </a:cubicBezTo>
                <a:cubicBezTo>
                  <a:pt x="21600" y="13511"/>
                  <a:pt x="8229" y="10758"/>
                  <a:pt x="6171" y="8132"/>
                </a:cubicBezTo>
                <a:cubicBezTo>
                  <a:pt x="4114" y="5506"/>
                  <a:pt x="6171" y="2753"/>
                  <a:pt x="8229" y="0"/>
                </a:cubicBezTo>
              </a:path>
            </a:pathLst>
          </a:custGeom>
          <a:noFill/>
          <a:ln w="25400" cap="flat" cmpd="sng">
            <a:solidFill>
              <a:srgbClr val="000000"/>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a:defRPr sz="5000">
                <a:solidFill>
                  <a:srgbClr val="000000"/>
                </a:solidFill>
                <a:latin typeface="Helvetica Light" charset="0"/>
                <a:ea typeface="Helvetica Light" charset="0"/>
                <a:cs typeface="Helvetica Light" charset="0"/>
                <a:sym typeface="Helvetica Light" charset="0"/>
              </a:defRPr>
            </a:lvl1pPr>
            <a:lvl2pPr>
              <a:defRPr sz="5000">
                <a:solidFill>
                  <a:srgbClr val="000000"/>
                </a:solidFill>
                <a:latin typeface="Helvetica Light" charset="0"/>
                <a:ea typeface="Helvetica Light" charset="0"/>
                <a:cs typeface="Helvetica Light" charset="0"/>
                <a:sym typeface="Helvetica Light" charset="0"/>
              </a:defRPr>
            </a:lvl2pPr>
            <a:lvl3pPr>
              <a:defRPr sz="5000">
                <a:solidFill>
                  <a:srgbClr val="000000"/>
                </a:solidFill>
                <a:latin typeface="Helvetica Light" charset="0"/>
                <a:ea typeface="Helvetica Light" charset="0"/>
                <a:cs typeface="Helvetica Light" charset="0"/>
                <a:sym typeface="Helvetica Light" charset="0"/>
              </a:defRPr>
            </a:lvl3pPr>
            <a:lvl4pPr>
              <a:defRPr sz="5000">
                <a:solidFill>
                  <a:srgbClr val="000000"/>
                </a:solidFill>
                <a:latin typeface="Helvetica Light" charset="0"/>
                <a:ea typeface="Helvetica Light" charset="0"/>
                <a:cs typeface="Helvetica Light" charset="0"/>
                <a:sym typeface="Helvetica Light" charset="0"/>
              </a:defRPr>
            </a:lvl4pPr>
            <a:lvl5pPr>
              <a:defRPr sz="5000">
                <a:solidFill>
                  <a:srgbClr val="000000"/>
                </a:solidFill>
                <a:latin typeface="Helvetica Light" charset="0"/>
                <a:ea typeface="Helvetica Light" charset="0"/>
                <a:cs typeface="Helvetica Light" charset="0"/>
                <a:sym typeface="Helvetica Light" charset="0"/>
              </a:defRPr>
            </a:lvl5pPr>
            <a:lvl6pPr marL="4572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defTabSz="457200"/>
            <a:endParaRPr lang="it-IT" altLang="it-IT" sz="900"/>
          </a:p>
        </p:txBody>
      </p:sp>
      <p:sp>
        <p:nvSpPr>
          <p:cNvPr id="8277" name="AutoShape 85"/>
          <p:cNvSpPr>
            <a:spLocks/>
          </p:cNvSpPr>
          <p:nvPr/>
        </p:nvSpPr>
        <p:spPr bwMode="auto">
          <a:xfrm>
            <a:off x="8224838" y="4659313"/>
            <a:ext cx="835025" cy="1015207"/>
          </a:xfrm>
          <a:custGeom>
            <a:avLst/>
            <a:gdLst>
              <a:gd name="T0" fmla="+- 0 10967 557"/>
              <a:gd name="T1" fmla="*/ T0 w 20820"/>
              <a:gd name="T2" fmla="+- 0 10740 231"/>
              <a:gd name="T3" fmla="*/ 10740 h 21018"/>
              <a:gd name="T4" fmla="+- 0 10967 557"/>
              <a:gd name="T5" fmla="*/ T4 w 20820"/>
              <a:gd name="T6" fmla="+- 0 10740 231"/>
              <a:gd name="T7" fmla="*/ 10740 h 21018"/>
              <a:gd name="T8" fmla="+- 0 10967 557"/>
              <a:gd name="T9" fmla="*/ T8 w 20820"/>
              <a:gd name="T10" fmla="+- 0 10740 231"/>
              <a:gd name="T11" fmla="*/ 10740 h 21018"/>
              <a:gd name="T12" fmla="+- 0 10967 557"/>
              <a:gd name="T13" fmla="*/ T12 w 20820"/>
              <a:gd name="T14" fmla="+- 0 10740 231"/>
              <a:gd name="T15" fmla="*/ 10740 h 21018"/>
            </a:gdLst>
            <a:ahLst/>
            <a:cxnLst>
              <a:cxn ang="0">
                <a:pos x="T1" y="T3"/>
              </a:cxn>
              <a:cxn ang="0">
                <a:pos x="T5" y="T7"/>
              </a:cxn>
              <a:cxn ang="0">
                <a:pos x="T9" y="T11"/>
              </a:cxn>
              <a:cxn ang="0">
                <a:pos x="T13" y="T15"/>
              </a:cxn>
            </a:cxnLst>
            <a:rect l="0" t="0" r="r" b="b"/>
            <a:pathLst>
              <a:path w="20820" h="21018">
                <a:moveTo>
                  <a:pt x="10107" y="15188"/>
                </a:moveTo>
                <a:cubicBezTo>
                  <a:pt x="8265" y="17892"/>
                  <a:pt x="6423" y="20596"/>
                  <a:pt x="5221" y="20983"/>
                </a:cubicBezTo>
                <a:cubicBezTo>
                  <a:pt x="4019" y="21369"/>
                  <a:pt x="2468" y="18536"/>
                  <a:pt x="2894" y="17506"/>
                </a:cubicBezTo>
                <a:cubicBezTo>
                  <a:pt x="3321" y="16476"/>
                  <a:pt x="8246" y="16347"/>
                  <a:pt x="7781" y="14802"/>
                </a:cubicBezTo>
                <a:cubicBezTo>
                  <a:pt x="7315" y="13257"/>
                  <a:pt x="761" y="9748"/>
                  <a:pt x="102" y="8235"/>
                </a:cubicBezTo>
                <a:cubicBezTo>
                  <a:pt x="-557" y="6722"/>
                  <a:pt x="2119" y="4952"/>
                  <a:pt x="3825" y="5724"/>
                </a:cubicBezTo>
                <a:cubicBezTo>
                  <a:pt x="5531" y="6497"/>
                  <a:pt x="8323" y="13096"/>
                  <a:pt x="10340" y="12871"/>
                </a:cubicBezTo>
                <a:cubicBezTo>
                  <a:pt x="12356" y="12645"/>
                  <a:pt x="14218" y="5241"/>
                  <a:pt x="15924" y="4372"/>
                </a:cubicBezTo>
                <a:cubicBezTo>
                  <a:pt x="17630" y="3503"/>
                  <a:pt x="20888" y="6239"/>
                  <a:pt x="20578" y="7656"/>
                </a:cubicBezTo>
                <a:cubicBezTo>
                  <a:pt x="20267" y="9072"/>
                  <a:pt x="14024" y="11036"/>
                  <a:pt x="14063" y="12871"/>
                </a:cubicBezTo>
                <a:cubicBezTo>
                  <a:pt x="14102" y="14706"/>
                  <a:pt x="20578" y="17410"/>
                  <a:pt x="20810" y="18665"/>
                </a:cubicBezTo>
                <a:cubicBezTo>
                  <a:pt x="21043" y="19920"/>
                  <a:pt x="16971" y="21111"/>
                  <a:pt x="15459" y="20403"/>
                </a:cubicBezTo>
                <a:cubicBezTo>
                  <a:pt x="13946" y="19695"/>
                  <a:pt x="12938" y="17216"/>
                  <a:pt x="11736" y="14416"/>
                </a:cubicBezTo>
                <a:cubicBezTo>
                  <a:pt x="10534" y="11615"/>
                  <a:pt x="8323" y="5950"/>
                  <a:pt x="8246" y="3600"/>
                </a:cubicBezTo>
                <a:cubicBezTo>
                  <a:pt x="8168" y="1250"/>
                  <a:pt x="9370" y="863"/>
                  <a:pt x="11271" y="316"/>
                </a:cubicBezTo>
                <a:cubicBezTo>
                  <a:pt x="13171" y="-231"/>
                  <a:pt x="16409" y="43"/>
                  <a:pt x="19647" y="316"/>
                </a:cubicBezTo>
              </a:path>
            </a:pathLst>
          </a:custGeom>
          <a:noFill/>
          <a:ln w="25400" cap="flat" cmpd="sng">
            <a:solidFill>
              <a:srgbClr val="000000"/>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a:defRPr sz="5000">
                <a:solidFill>
                  <a:srgbClr val="000000"/>
                </a:solidFill>
                <a:latin typeface="Helvetica Light" charset="0"/>
                <a:ea typeface="Helvetica Light" charset="0"/>
                <a:cs typeface="Helvetica Light" charset="0"/>
                <a:sym typeface="Helvetica Light" charset="0"/>
              </a:defRPr>
            </a:lvl1pPr>
            <a:lvl2pPr>
              <a:defRPr sz="5000">
                <a:solidFill>
                  <a:srgbClr val="000000"/>
                </a:solidFill>
                <a:latin typeface="Helvetica Light" charset="0"/>
                <a:ea typeface="Helvetica Light" charset="0"/>
                <a:cs typeface="Helvetica Light" charset="0"/>
                <a:sym typeface="Helvetica Light" charset="0"/>
              </a:defRPr>
            </a:lvl2pPr>
            <a:lvl3pPr>
              <a:defRPr sz="5000">
                <a:solidFill>
                  <a:srgbClr val="000000"/>
                </a:solidFill>
                <a:latin typeface="Helvetica Light" charset="0"/>
                <a:ea typeface="Helvetica Light" charset="0"/>
                <a:cs typeface="Helvetica Light" charset="0"/>
                <a:sym typeface="Helvetica Light" charset="0"/>
              </a:defRPr>
            </a:lvl3pPr>
            <a:lvl4pPr>
              <a:defRPr sz="5000">
                <a:solidFill>
                  <a:srgbClr val="000000"/>
                </a:solidFill>
                <a:latin typeface="Helvetica Light" charset="0"/>
                <a:ea typeface="Helvetica Light" charset="0"/>
                <a:cs typeface="Helvetica Light" charset="0"/>
                <a:sym typeface="Helvetica Light" charset="0"/>
              </a:defRPr>
            </a:lvl4pPr>
            <a:lvl5pPr>
              <a:defRPr sz="5000">
                <a:solidFill>
                  <a:srgbClr val="000000"/>
                </a:solidFill>
                <a:latin typeface="Helvetica Light" charset="0"/>
                <a:ea typeface="Helvetica Light" charset="0"/>
                <a:cs typeface="Helvetica Light" charset="0"/>
                <a:sym typeface="Helvetica Light" charset="0"/>
              </a:defRPr>
            </a:lvl5pPr>
            <a:lvl6pPr marL="4572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defTabSz="457200"/>
            <a:endParaRPr lang="it-IT" altLang="it-IT" sz="900"/>
          </a:p>
        </p:txBody>
      </p:sp>
      <p:sp>
        <p:nvSpPr>
          <p:cNvPr id="8278" name="AutoShape 86"/>
          <p:cNvSpPr>
            <a:spLocks/>
          </p:cNvSpPr>
          <p:nvPr/>
        </p:nvSpPr>
        <p:spPr bwMode="auto">
          <a:xfrm>
            <a:off x="10169525" y="4659313"/>
            <a:ext cx="835025" cy="1015207"/>
          </a:xfrm>
          <a:custGeom>
            <a:avLst/>
            <a:gdLst>
              <a:gd name="T0" fmla="+- 0 10967 557"/>
              <a:gd name="T1" fmla="*/ T0 w 20820"/>
              <a:gd name="T2" fmla="+- 0 10740 231"/>
              <a:gd name="T3" fmla="*/ 10740 h 21018"/>
              <a:gd name="T4" fmla="+- 0 10967 557"/>
              <a:gd name="T5" fmla="*/ T4 w 20820"/>
              <a:gd name="T6" fmla="+- 0 10740 231"/>
              <a:gd name="T7" fmla="*/ 10740 h 21018"/>
              <a:gd name="T8" fmla="+- 0 10967 557"/>
              <a:gd name="T9" fmla="*/ T8 w 20820"/>
              <a:gd name="T10" fmla="+- 0 10740 231"/>
              <a:gd name="T11" fmla="*/ 10740 h 21018"/>
              <a:gd name="T12" fmla="+- 0 10967 557"/>
              <a:gd name="T13" fmla="*/ T12 w 20820"/>
              <a:gd name="T14" fmla="+- 0 10740 231"/>
              <a:gd name="T15" fmla="*/ 10740 h 21018"/>
            </a:gdLst>
            <a:ahLst/>
            <a:cxnLst>
              <a:cxn ang="0">
                <a:pos x="T1" y="T3"/>
              </a:cxn>
              <a:cxn ang="0">
                <a:pos x="T5" y="T7"/>
              </a:cxn>
              <a:cxn ang="0">
                <a:pos x="T9" y="T11"/>
              </a:cxn>
              <a:cxn ang="0">
                <a:pos x="T13" y="T15"/>
              </a:cxn>
            </a:cxnLst>
            <a:rect l="0" t="0" r="r" b="b"/>
            <a:pathLst>
              <a:path w="20820" h="21018">
                <a:moveTo>
                  <a:pt x="10107" y="15188"/>
                </a:moveTo>
                <a:cubicBezTo>
                  <a:pt x="8265" y="17892"/>
                  <a:pt x="6423" y="20596"/>
                  <a:pt x="5221" y="20983"/>
                </a:cubicBezTo>
                <a:cubicBezTo>
                  <a:pt x="4019" y="21369"/>
                  <a:pt x="2468" y="18536"/>
                  <a:pt x="2894" y="17506"/>
                </a:cubicBezTo>
                <a:cubicBezTo>
                  <a:pt x="3321" y="16476"/>
                  <a:pt x="8246" y="16347"/>
                  <a:pt x="7781" y="14802"/>
                </a:cubicBezTo>
                <a:cubicBezTo>
                  <a:pt x="7315" y="13257"/>
                  <a:pt x="761" y="9748"/>
                  <a:pt x="102" y="8235"/>
                </a:cubicBezTo>
                <a:cubicBezTo>
                  <a:pt x="-557" y="6722"/>
                  <a:pt x="2119" y="4952"/>
                  <a:pt x="3825" y="5724"/>
                </a:cubicBezTo>
                <a:cubicBezTo>
                  <a:pt x="5531" y="6497"/>
                  <a:pt x="8323" y="13096"/>
                  <a:pt x="10340" y="12871"/>
                </a:cubicBezTo>
                <a:cubicBezTo>
                  <a:pt x="12356" y="12645"/>
                  <a:pt x="14218" y="5241"/>
                  <a:pt x="15924" y="4372"/>
                </a:cubicBezTo>
                <a:cubicBezTo>
                  <a:pt x="17630" y="3503"/>
                  <a:pt x="20888" y="6239"/>
                  <a:pt x="20578" y="7656"/>
                </a:cubicBezTo>
                <a:cubicBezTo>
                  <a:pt x="20267" y="9072"/>
                  <a:pt x="14024" y="11036"/>
                  <a:pt x="14063" y="12871"/>
                </a:cubicBezTo>
                <a:cubicBezTo>
                  <a:pt x="14102" y="14706"/>
                  <a:pt x="20578" y="17410"/>
                  <a:pt x="20810" y="18665"/>
                </a:cubicBezTo>
                <a:cubicBezTo>
                  <a:pt x="21043" y="19920"/>
                  <a:pt x="16971" y="21111"/>
                  <a:pt x="15459" y="20403"/>
                </a:cubicBezTo>
                <a:cubicBezTo>
                  <a:pt x="13946" y="19695"/>
                  <a:pt x="12938" y="17216"/>
                  <a:pt x="11736" y="14416"/>
                </a:cubicBezTo>
                <a:cubicBezTo>
                  <a:pt x="10534" y="11615"/>
                  <a:pt x="8323" y="5950"/>
                  <a:pt x="8246" y="3600"/>
                </a:cubicBezTo>
                <a:cubicBezTo>
                  <a:pt x="8168" y="1250"/>
                  <a:pt x="9370" y="863"/>
                  <a:pt x="11271" y="316"/>
                </a:cubicBezTo>
                <a:cubicBezTo>
                  <a:pt x="13171" y="-231"/>
                  <a:pt x="16409" y="43"/>
                  <a:pt x="19647" y="316"/>
                </a:cubicBezTo>
              </a:path>
            </a:pathLst>
          </a:custGeom>
          <a:noFill/>
          <a:ln w="25400" cap="flat" cmpd="sng">
            <a:solidFill>
              <a:srgbClr val="000000"/>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a:defRPr sz="5000">
                <a:solidFill>
                  <a:srgbClr val="000000"/>
                </a:solidFill>
                <a:latin typeface="Helvetica Light" charset="0"/>
                <a:ea typeface="Helvetica Light" charset="0"/>
                <a:cs typeface="Helvetica Light" charset="0"/>
                <a:sym typeface="Helvetica Light" charset="0"/>
              </a:defRPr>
            </a:lvl1pPr>
            <a:lvl2pPr>
              <a:defRPr sz="5000">
                <a:solidFill>
                  <a:srgbClr val="000000"/>
                </a:solidFill>
                <a:latin typeface="Helvetica Light" charset="0"/>
                <a:ea typeface="Helvetica Light" charset="0"/>
                <a:cs typeface="Helvetica Light" charset="0"/>
                <a:sym typeface="Helvetica Light" charset="0"/>
              </a:defRPr>
            </a:lvl2pPr>
            <a:lvl3pPr>
              <a:defRPr sz="5000">
                <a:solidFill>
                  <a:srgbClr val="000000"/>
                </a:solidFill>
                <a:latin typeface="Helvetica Light" charset="0"/>
                <a:ea typeface="Helvetica Light" charset="0"/>
                <a:cs typeface="Helvetica Light" charset="0"/>
                <a:sym typeface="Helvetica Light" charset="0"/>
              </a:defRPr>
            </a:lvl3pPr>
            <a:lvl4pPr>
              <a:defRPr sz="5000">
                <a:solidFill>
                  <a:srgbClr val="000000"/>
                </a:solidFill>
                <a:latin typeface="Helvetica Light" charset="0"/>
                <a:ea typeface="Helvetica Light" charset="0"/>
                <a:cs typeface="Helvetica Light" charset="0"/>
                <a:sym typeface="Helvetica Light" charset="0"/>
              </a:defRPr>
            </a:lvl4pPr>
            <a:lvl5pPr>
              <a:defRPr sz="5000">
                <a:solidFill>
                  <a:srgbClr val="000000"/>
                </a:solidFill>
                <a:latin typeface="Helvetica Light" charset="0"/>
                <a:ea typeface="Helvetica Light" charset="0"/>
                <a:cs typeface="Helvetica Light" charset="0"/>
                <a:sym typeface="Helvetica Light" charset="0"/>
              </a:defRPr>
            </a:lvl5pPr>
            <a:lvl6pPr marL="4572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defTabSz="457200"/>
            <a:endParaRPr lang="it-IT" altLang="it-IT" sz="900"/>
          </a:p>
        </p:txBody>
      </p:sp>
      <p:sp>
        <p:nvSpPr>
          <p:cNvPr id="8279" name="AutoShape 87"/>
          <p:cNvSpPr>
            <a:spLocks/>
          </p:cNvSpPr>
          <p:nvPr/>
        </p:nvSpPr>
        <p:spPr bwMode="auto">
          <a:xfrm>
            <a:off x="10548144" y="5318125"/>
            <a:ext cx="93663" cy="792957"/>
          </a:xfrm>
          <a:custGeom>
            <a:avLst/>
            <a:gdLst>
              <a:gd name="T0" fmla="*/ 10314 w 20628"/>
              <a:gd name="T1" fmla="*/ 10800 h 21600"/>
              <a:gd name="T2" fmla="*/ 10314 w 20628"/>
              <a:gd name="T3" fmla="*/ 10800 h 21600"/>
              <a:gd name="T4" fmla="*/ 10314 w 20628"/>
              <a:gd name="T5" fmla="*/ 10800 h 21600"/>
              <a:gd name="T6" fmla="*/ 10314 w 20628"/>
              <a:gd name="T7" fmla="*/ 10800 h 21600"/>
            </a:gdLst>
            <a:ahLst/>
            <a:cxnLst>
              <a:cxn ang="0">
                <a:pos x="T0" y="T1"/>
              </a:cxn>
              <a:cxn ang="0">
                <a:pos x="T2" y="T3"/>
              </a:cxn>
              <a:cxn ang="0">
                <a:pos x="T4" y="T5"/>
              </a:cxn>
              <a:cxn ang="0">
                <a:pos x="T6" y="T7"/>
              </a:cxn>
            </a:cxnLst>
            <a:rect l="0" t="0" r="r" b="b"/>
            <a:pathLst>
              <a:path w="20628" h="21600">
                <a:moveTo>
                  <a:pt x="0" y="21600"/>
                </a:moveTo>
                <a:cubicBezTo>
                  <a:pt x="9771" y="19800"/>
                  <a:pt x="19543" y="18000"/>
                  <a:pt x="20571" y="15755"/>
                </a:cubicBezTo>
                <a:cubicBezTo>
                  <a:pt x="21600" y="13511"/>
                  <a:pt x="8229" y="10758"/>
                  <a:pt x="6171" y="8132"/>
                </a:cubicBezTo>
                <a:cubicBezTo>
                  <a:pt x="4114" y="5506"/>
                  <a:pt x="6171" y="2753"/>
                  <a:pt x="8229" y="0"/>
                </a:cubicBezTo>
              </a:path>
            </a:pathLst>
          </a:custGeom>
          <a:noFill/>
          <a:ln w="25400" cap="flat" cmpd="sng">
            <a:solidFill>
              <a:srgbClr val="000000"/>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a:defRPr sz="5000">
                <a:solidFill>
                  <a:srgbClr val="000000"/>
                </a:solidFill>
                <a:latin typeface="Helvetica Light" charset="0"/>
                <a:ea typeface="Helvetica Light" charset="0"/>
                <a:cs typeface="Helvetica Light" charset="0"/>
                <a:sym typeface="Helvetica Light" charset="0"/>
              </a:defRPr>
            </a:lvl1pPr>
            <a:lvl2pPr>
              <a:defRPr sz="5000">
                <a:solidFill>
                  <a:srgbClr val="000000"/>
                </a:solidFill>
                <a:latin typeface="Helvetica Light" charset="0"/>
                <a:ea typeface="Helvetica Light" charset="0"/>
                <a:cs typeface="Helvetica Light" charset="0"/>
                <a:sym typeface="Helvetica Light" charset="0"/>
              </a:defRPr>
            </a:lvl2pPr>
            <a:lvl3pPr>
              <a:defRPr sz="5000">
                <a:solidFill>
                  <a:srgbClr val="000000"/>
                </a:solidFill>
                <a:latin typeface="Helvetica Light" charset="0"/>
                <a:ea typeface="Helvetica Light" charset="0"/>
                <a:cs typeface="Helvetica Light" charset="0"/>
                <a:sym typeface="Helvetica Light" charset="0"/>
              </a:defRPr>
            </a:lvl3pPr>
            <a:lvl4pPr>
              <a:defRPr sz="5000">
                <a:solidFill>
                  <a:srgbClr val="000000"/>
                </a:solidFill>
                <a:latin typeface="Helvetica Light" charset="0"/>
                <a:ea typeface="Helvetica Light" charset="0"/>
                <a:cs typeface="Helvetica Light" charset="0"/>
                <a:sym typeface="Helvetica Light" charset="0"/>
              </a:defRPr>
            </a:lvl4pPr>
            <a:lvl5pPr>
              <a:defRPr sz="5000">
                <a:solidFill>
                  <a:srgbClr val="000000"/>
                </a:solidFill>
                <a:latin typeface="Helvetica Light" charset="0"/>
                <a:ea typeface="Helvetica Light" charset="0"/>
                <a:cs typeface="Helvetica Light" charset="0"/>
                <a:sym typeface="Helvetica Light" charset="0"/>
              </a:defRPr>
            </a:lvl5pPr>
            <a:lvl6pPr marL="4572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defTabSz="457200"/>
            <a:endParaRPr lang="it-IT" altLang="it-IT" sz="900"/>
          </a:p>
        </p:txBody>
      </p:sp>
      <p:sp>
        <p:nvSpPr>
          <p:cNvPr id="8280" name="AutoShape 88"/>
          <p:cNvSpPr>
            <a:spLocks/>
          </p:cNvSpPr>
          <p:nvPr/>
        </p:nvSpPr>
        <p:spPr bwMode="auto">
          <a:xfrm>
            <a:off x="10571163" y="4347369"/>
            <a:ext cx="574675" cy="327819"/>
          </a:xfrm>
          <a:custGeom>
            <a:avLst/>
            <a:gdLst>
              <a:gd name="T0" fmla="*/ 10290 w 20581"/>
              <a:gd name="T1" fmla="*/ 10683 h 21366"/>
              <a:gd name="T2" fmla="*/ 10290 w 20581"/>
              <a:gd name="T3" fmla="*/ 10683 h 21366"/>
              <a:gd name="T4" fmla="*/ 10290 w 20581"/>
              <a:gd name="T5" fmla="*/ 10683 h 21366"/>
              <a:gd name="T6" fmla="*/ 10290 w 20581"/>
              <a:gd name="T7" fmla="*/ 10683 h 21366"/>
            </a:gdLst>
            <a:ahLst/>
            <a:cxnLst>
              <a:cxn ang="0">
                <a:pos x="T0" y="T1"/>
              </a:cxn>
              <a:cxn ang="0">
                <a:pos x="T2" y="T3"/>
              </a:cxn>
              <a:cxn ang="0">
                <a:pos x="T4" y="T5"/>
              </a:cxn>
              <a:cxn ang="0">
                <a:pos x="T6" y="T7"/>
              </a:cxn>
            </a:cxnLst>
            <a:rect l="0" t="0" r="r" b="b"/>
            <a:pathLst>
              <a:path w="20581" h="21366">
                <a:moveTo>
                  <a:pt x="12693" y="21296"/>
                </a:moveTo>
                <a:cubicBezTo>
                  <a:pt x="17146" y="21448"/>
                  <a:pt x="21600" y="21600"/>
                  <a:pt x="20375" y="18862"/>
                </a:cubicBezTo>
                <a:cubicBezTo>
                  <a:pt x="19151" y="16124"/>
                  <a:pt x="5344" y="4868"/>
                  <a:pt x="5344" y="4868"/>
                </a:cubicBezTo>
                <a:lnTo>
                  <a:pt x="0" y="0"/>
                </a:lnTo>
              </a:path>
            </a:pathLst>
          </a:custGeom>
          <a:noFill/>
          <a:ln w="25400" cap="flat" cmpd="sng">
            <a:solidFill>
              <a:srgbClr val="000000"/>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a:defRPr sz="5000">
                <a:solidFill>
                  <a:srgbClr val="000000"/>
                </a:solidFill>
                <a:latin typeface="Helvetica Light" charset="0"/>
                <a:ea typeface="Helvetica Light" charset="0"/>
                <a:cs typeface="Helvetica Light" charset="0"/>
                <a:sym typeface="Helvetica Light" charset="0"/>
              </a:defRPr>
            </a:lvl1pPr>
            <a:lvl2pPr>
              <a:defRPr sz="5000">
                <a:solidFill>
                  <a:srgbClr val="000000"/>
                </a:solidFill>
                <a:latin typeface="Helvetica Light" charset="0"/>
                <a:ea typeface="Helvetica Light" charset="0"/>
                <a:cs typeface="Helvetica Light" charset="0"/>
                <a:sym typeface="Helvetica Light" charset="0"/>
              </a:defRPr>
            </a:lvl2pPr>
            <a:lvl3pPr>
              <a:defRPr sz="5000">
                <a:solidFill>
                  <a:srgbClr val="000000"/>
                </a:solidFill>
                <a:latin typeface="Helvetica Light" charset="0"/>
                <a:ea typeface="Helvetica Light" charset="0"/>
                <a:cs typeface="Helvetica Light" charset="0"/>
                <a:sym typeface="Helvetica Light" charset="0"/>
              </a:defRPr>
            </a:lvl3pPr>
            <a:lvl4pPr>
              <a:defRPr sz="5000">
                <a:solidFill>
                  <a:srgbClr val="000000"/>
                </a:solidFill>
                <a:latin typeface="Helvetica Light" charset="0"/>
                <a:ea typeface="Helvetica Light" charset="0"/>
                <a:cs typeface="Helvetica Light" charset="0"/>
                <a:sym typeface="Helvetica Light" charset="0"/>
              </a:defRPr>
            </a:lvl4pPr>
            <a:lvl5pPr>
              <a:defRPr sz="5000">
                <a:solidFill>
                  <a:srgbClr val="000000"/>
                </a:solidFill>
                <a:latin typeface="Helvetica Light" charset="0"/>
                <a:ea typeface="Helvetica Light" charset="0"/>
                <a:cs typeface="Helvetica Light" charset="0"/>
                <a:sym typeface="Helvetica Light" charset="0"/>
              </a:defRPr>
            </a:lvl5pPr>
            <a:lvl6pPr marL="4572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defTabSz="457200"/>
            <a:endParaRPr lang="it-IT" altLang="it-IT" sz="900"/>
          </a:p>
        </p:txBody>
      </p:sp>
      <p:sp>
        <p:nvSpPr>
          <p:cNvPr id="8281" name="Line 89"/>
          <p:cNvSpPr>
            <a:spLocks noChangeShapeType="1"/>
          </p:cNvSpPr>
          <p:nvPr/>
        </p:nvSpPr>
        <p:spPr bwMode="auto">
          <a:xfrm flipH="1" flipV="1">
            <a:off x="9729788" y="3909219"/>
            <a:ext cx="874713" cy="480219"/>
          </a:xfrm>
          <a:prstGeom prst="line">
            <a:avLst/>
          </a:prstGeom>
          <a:noFill/>
          <a:ln w="381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8282" name="Line 90"/>
          <p:cNvSpPr>
            <a:spLocks noChangeShapeType="1"/>
          </p:cNvSpPr>
          <p:nvPr/>
        </p:nvSpPr>
        <p:spPr bwMode="auto">
          <a:xfrm flipV="1">
            <a:off x="9013032" y="3909219"/>
            <a:ext cx="592138" cy="765175"/>
          </a:xfrm>
          <a:prstGeom prst="line">
            <a:avLst/>
          </a:prstGeom>
          <a:noFill/>
          <a:ln w="381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8283" name="Rectangle 91"/>
          <p:cNvSpPr>
            <a:spLocks/>
          </p:cNvSpPr>
          <p:nvPr/>
        </p:nvSpPr>
        <p:spPr bwMode="auto">
          <a:xfrm>
            <a:off x="1520825" y="3343176"/>
            <a:ext cx="5084763" cy="51296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spAutoFit/>
          </a:bodyPr>
          <a:lstStyle/>
          <a:p>
            <a:r>
              <a:rPr lang="it-IT" altLang="it-IT" sz="3000"/>
              <a:t>Run, Feints and Shoot</a:t>
            </a:r>
          </a:p>
        </p:txBody>
      </p:sp>
      <p:sp>
        <p:nvSpPr>
          <p:cNvPr id="8284" name="Rectangle 92"/>
          <p:cNvSpPr>
            <a:spLocks/>
          </p:cNvSpPr>
          <p:nvPr/>
        </p:nvSpPr>
        <p:spPr bwMode="auto">
          <a:xfrm>
            <a:off x="402432" y="3909269"/>
            <a:ext cx="6543675" cy="97462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spAutoFit/>
          </a:bodyPr>
          <a:lstStyle/>
          <a:p>
            <a:r>
              <a:rPr lang="it-IT" altLang="it-IT" sz="3000"/>
              <a:t>Run with ball, making feints on each cones and run again to shoot</a:t>
            </a:r>
          </a:p>
        </p:txBody>
      </p:sp>
      <p:grpSp>
        <p:nvGrpSpPr>
          <p:cNvPr id="8285" name="Group 93"/>
          <p:cNvGrpSpPr>
            <a:grpSpLocks/>
          </p:cNvGrpSpPr>
          <p:nvPr/>
        </p:nvGrpSpPr>
        <p:grpSpPr bwMode="auto">
          <a:xfrm>
            <a:off x="392113" y="6448426"/>
            <a:ext cx="366095" cy="146194"/>
            <a:chOff x="0" y="0"/>
            <a:chExt cx="732143" cy="291489"/>
          </a:xfrm>
        </p:grpSpPr>
        <p:sp>
          <p:nvSpPr>
            <p:cNvPr id="8286" name="Rectangle 94"/>
            <p:cNvSpPr>
              <a:spLocks/>
            </p:cNvSpPr>
            <p:nvPr/>
          </p:nvSpPr>
          <p:spPr bwMode="auto">
            <a:xfrm>
              <a:off x="174975" y="0"/>
              <a:ext cx="557168" cy="29148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2860" rIns="22860">
              <a:spAutoFit/>
            </a:bodyPr>
            <a:lstStyle>
              <a:lvl1pPr>
                <a:defRPr sz="5000">
                  <a:solidFill>
                    <a:srgbClr val="000000"/>
                  </a:solidFill>
                  <a:latin typeface="Helvetica Light" charset="0"/>
                  <a:ea typeface="Helvetica Light" charset="0"/>
                  <a:cs typeface="Helvetica Light" charset="0"/>
                  <a:sym typeface="Helvetica Light" charset="0"/>
                </a:defRPr>
              </a:lvl1pPr>
              <a:lvl2pPr>
                <a:defRPr sz="5000">
                  <a:solidFill>
                    <a:srgbClr val="000000"/>
                  </a:solidFill>
                  <a:latin typeface="Helvetica Light" charset="0"/>
                  <a:ea typeface="Helvetica Light" charset="0"/>
                  <a:cs typeface="Helvetica Light" charset="0"/>
                  <a:sym typeface="Helvetica Light" charset="0"/>
                </a:defRPr>
              </a:lvl2pPr>
              <a:lvl3pPr>
                <a:defRPr sz="5000">
                  <a:solidFill>
                    <a:srgbClr val="000000"/>
                  </a:solidFill>
                  <a:latin typeface="Helvetica Light" charset="0"/>
                  <a:ea typeface="Helvetica Light" charset="0"/>
                  <a:cs typeface="Helvetica Light" charset="0"/>
                  <a:sym typeface="Helvetica Light" charset="0"/>
                </a:defRPr>
              </a:lvl3pPr>
              <a:lvl4pPr>
                <a:defRPr sz="5000">
                  <a:solidFill>
                    <a:srgbClr val="000000"/>
                  </a:solidFill>
                  <a:latin typeface="Helvetica Light" charset="0"/>
                  <a:ea typeface="Helvetica Light" charset="0"/>
                  <a:cs typeface="Helvetica Light" charset="0"/>
                  <a:sym typeface="Helvetica Light" charset="0"/>
                </a:defRPr>
              </a:lvl4pPr>
              <a:lvl5pPr>
                <a:defRPr sz="5000">
                  <a:solidFill>
                    <a:srgbClr val="000000"/>
                  </a:solidFill>
                  <a:latin typeface="Helvetica Light" charset="0"/>
                  <a:ea typeface="Helvetica Light" charset="0"/>
                  <a:cs typeface="Helvetica Light" charset="0"/>
                  <a:sym typeface="Helvetica Light" charset="0"/>
                </a:defRPr>
              </a:lvl5pPr>
              <a:lvl6pPr marL="4572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defTabSz="457200"/>
              <a:r>
                <a:rPr lang="it-IT" altLang="it-IT" sz="350">
                  <a:latin typeface="Calibri" charset="0"/>
                  <a:ea typeface="Calibri" charset="0"/>
                  <a:cs typeface="Calibri" charset="0"/>
                  <a:sym typeface="Calibri" charset="0"/>
                </a:rPr>
                <a:t>Nicole Giorgi</a:t>
              </a:r>
            </a:p>
          </p:txBody>
        </p:sp>
        <p:pic>
          <p:nvPicPr>
            <p:cNvPr id="8287" name="Picture 95" descr="pasted-image.tiff"/>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13754"/>
              <a:ext cx="178232" cy="1782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Tree>
    <p:extLst>
      <p:ext uri="{BB962C8B-B14F-4D97-AF65-F5344CB8AC3E}">
        <p14:creationId xmlns:p14="http://schemas.microsoft.com/office/powerpoint/2010/main" val="1945295968"/>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7" name="Picture 1" descr="image6.jpe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486650" y="242888"/>
            <a:ext cx="4320382" cy="304720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9218" name="Picture 2" descr="image6.jpe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486650" y="3567113"/>
            <a:ext cx="4320382" cy="304720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9219" name="Line 3"/>
          <p:cNvSpPr>
            <a:spLocks noChangeShapeType="1"/>
          </p:cNvSpPr>
          <p:nvPr/>
        </p:nvSpPr>
        <p:spPr bwMode="auto">
          <a:xfrm>
            <a:off x="402432" y="1506538"/>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9220" name="Line 4"/>
          <p:cNvSpPr>
            <a:spLocks noChangeShapeType="1"/>
          </p:cNvSpPr>
          <p:nvPr/>
        </p:nvSpPr>
        <p:spPr bwMode="auto">
          <a:xfrm>
            <a:off x="402432" y="1026319"/>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9221" name="Line 5"/>
          <p:cNvSpPr>
            <a:spLocks noChangeShapeType="1"/>
          </p:cNvSpPr>
          <p:nvPr/>
        </p:nvSpPr>
        <p:spPr bwMode="auto">
          <a:xfrm>
            <a:off x="402432" y="1987550"/>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9222" name="Line 6"/>
          <p:cNvSpPr>
            <a:spLocks noChangeShapeType="1"/>
          </p:cNvSpPr>
          <p:nvPr/>
        </p:nvSpPr>
        <p:spPr bwMode="auto">
          <a:xfrm>
            <a:off x="402432" y="2947988"/>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9223" name="Line 7"/>
          <p:cNvSpPr>
            <a:spLocks noChangeShapeType="1"/>
          </p:cNvSpPr>
          <p:nvPr/>
        </p:nvSpPr>
        <p:spPr bwMode="auto">
          <a:xfrm>
            <a:off x="402432" y="2467769"/>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9224" name="Line 8"/>
          <p:cNvSpPr>
            <a:spLocks noChangeShapeType="1"/>
          </p:cNvSpPr>
          <p:nvPr/>
        </p:nvSpPr>
        <p:spPr bwMode="auto">
          <a:xfrm>
            <a:off x="402432" y="3909219"/>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9225" name="Line 9"/>
          <p:cNvSpPr>
            <a:spLocks noChangeShapeType="1"/>
          </p:cNvSpPr>
          <p:nvPr/>
        </p:nvSpPr>
        <p:spPr bwMode="auto">
          <a:xfrm>
            <a:off x="402432" y="4869657"/>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9226" name="Line 10"/>
          <p:cNvSpPr>
            <a:spLocks noChangeShapeType="1"/>
          </p:cNvSpPr>
          <p:nvPr/>
        </p:nvSpPr>
        <p:spPr bwMode="auto">
          <a:xfrm>
            <a:off x="402432" y="4389438"/>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9227" name="Line 11"/>
          <p:cNvSpPr>
            <a:spLocks noChangeShapeType="1"/>
          </p:cNvSpPr>
          <p:nvPr/>
        </p:nvSpPr>
        <p:spPr bwMode="auto">
          <a:xfrm>
            <a:off x="402432" y="5350669"/>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9228" name="Line 12"/>
          <p:cNvSpPr>
            <a:spLocks noChangeShapeType="1"/>
          </p:cNvSpPr>
          <p:nvPr/>
        </p:nvSpPr>
        <p:spPr bwMode="auto">
          <a:xfrm>
            <a:off x="402432" y="5830888"/>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grpSp>
        <p:nvGrpSpPr>
          <p:cNvPr id="9229" name="Group 13"/>
          <p:cNvGrpSpPr>
            <a:grpSpLocks/>
          </p:cNvGrpSpPr>
          <p:nvPr/>
        </p:nvGrpSpPr>
        <p:grpSpPr bwMode="auto">
          <a:xfrm>
            <a:off x="11233150" y="1641475"/>
            <a:ext cx="180182" cy="197644"/>
            <a:chOff x="-1" y="0"/>
            <a:chExt cx="360003" cy="394948"/>
          </a:xfrm>
        </p:grpSpPr>
        <p:pic>
          <p:nvPicPr>
            <p:cNvPr id="9230" name="Picture 14" descr="image3.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360003" cy="39494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9231" name="Picture 15" descr="image4.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11504" y="118958"/>
              <a:ext cx="136609" cy="15680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
        <p:nvSpPr>
          <p:cNvPr id="9232" name="Rectangle 16"/>
          <p:cNvSpPr>
            <a:spLocks/>
          </p:cNvSpPr>
          <p:nvPr/>
        </p:nvSpPr>
        <p:spPr bwMode="auto">
          <a:xfrm>
            <a:off x="867569" y="551557"/>
            <a:ext cx="5877719" cy="51296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spAutoFit/>
          </a:bodyPr>
          <a:lstStyle/>
          <a:p>
            <a:r>
              <a:rPr lang="it-IT" altLang="it-IT" sz="3000"/>
              <a:t>Build Up 4-3-3</a:t>
            </a:r>
          </a:p>
        </p:txBody>
      </p:sp>
      <p:sp>
        <p:nvSpPr>
          <p:cNvPr id="9233" name="Oval 17"/>
          <p:cNvSpPr>
            <a:spLocks/>
          </p:cNvSpPr>
          <p:nvPr/>
        </p:nvSpPr>
        <p:spPr bwMode="auto">
          <a:xfrm>
            <a:off x="11446669" y="1662113"/>
            <a:ext cx="224631" cy="224632"/>
          </a:xfrm>
          <a:prstGeom prst="ellipse">
            <a:avLst/>
          </a:prstGeom>
          <a:solidFill>
            <a:srgbClr val="174F8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9234" name="Oval 18"/>
          <p:cNvSpPr>
            <a:spLocks/>
          </p:cNvSpPr>
          <p:nvPr/>
        </p:nvSpPr>
        <p:spPr bwMode="auto">
          <a:xfrm>
            <a:off x="9552782" y="4389438"/>
            <a:ext cx="224631" cy="225425"/>
          </a:xfrm>
          <a:prstGeom prst="ellipse">
            <a:avLst/>
          </a:prstGeom>
          <a:solidFill>
            <a:srgbClr val="174F8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9235" name="Oval 19"/>
          <p:cNvSpPr>
            <a:spLocks/>
          </p:cNvSpPr>
          <p:nvPr/>
        </p:nvSpPr>
        <p:spPr bwMode="auto">
          <a:xfrm>
            <a:off x="10964069" y="4614863"/>
            <a:ext cx="225425" cy="224632"/>
          </a:xfrm>
          <a:prstGeom prst="ellipse">
            <a:avLst/>
          </a:prstGeom>
          <a:solidFill>
            <a:srgbClr val="174F8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9236" name="Oval 20"/>
          <p:cNvSpPr>
            <a:spLocks/>
          </p:cNvSpPr>
          <p:nvPr/>
        </p:nvSpPr>
        <p:spPr bwMode="auto">
          <a:xfrm>
            <a:off x="8366125" y="4737100"/>
            <a:ext cx="225425" cy="225425"/>
          </a:xfrm>
          <a:prstGeom prst="ellipse">
            <a:avLst/>
          </a:prstGeom>
          <a:solidFill>
            <a:srgbClr val="174F8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grpSp>
        <p:nvGrpSpPr>
          <p:cNvPr id="9237" name="Group 21"/>
          <p:cNvGrpSpPr>
            <a:grpSpLocks/>
          </p:cNvGrpSpPr>
          <p:nvPr/>
        </p:nvGrpSpPr>
        <p:grpSpPr bwMode="auto">
          <a:xfrm>
            <a:off x="10783888" y="4711700"/>
            <a:ext cx="180182" cy="197644"/>
            <a:chOff x="-1" y="0"/>
            <a:chExt cx="360003" cy="394948"/>
          </a:xfrm>
        </p:grpSpPr>
        <p:pic>
          <p:nvPicPr>
            <p:cNvPr id="9238" name="Picture 22" descr="image3.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360003" cy="39494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9239" name="Picture 23" descr="image4.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11504" y="118958"/>
              <a:ext cx="136609" cy="15680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
        <p:nvSpPr>
          <p:cNvPr id="9240" name="Rectangle 24"/>
          <p:cNvSpPr>
            <a:spLocks/>
          </p:cNvSpPr>
          <p:nvPr/>
        </p:nvSpPr>
        <p:spPr bwMode="auto">
          <a:xfrm>
            <a:off x="1912144" y="3424139"/>
            <a:ext cx="4534694" cy="51296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spAutoFit/>
          </a:bodyPr>
          <a:lstStyle/>
          <a:p>
            <a:r>
              <a:rPr lang="it-IT" altLang="it-IT" sz="3000"/>
              <a:t>Build Up 3-4-3</a:t>
            </a:r>
          </a:p>
        </p:txBody>
      </p:sp>
      <p:sp>
        <p:nvSpPr>
          <p:cNvPr id="9241" name="Rectangle 25"/>
          <p:cNvSpPr>
            <a:spLocks/>
          </p:cNvSpPr>
          <p:nvPr/>
        </p:nvSpPr>
        <p:spPr bwMode="auto">
          <a:xfrm>
            <a:off x="989013" y="84832"/>
            <a:ext cx="5756275" cy="51296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spAutoFit/>
          </a:bodyPr>
          <a:lstStyle/>
          <a:p>
            <a:r>
              <a:rPr lang="it-IT" altLang="it-IT" sz="3000"/>
              <a:t>GAME PHASE</a:t>
            </a:r>
          </a:p>
        </p:txBody>
      </p:sp>
      <p:sp>
        <p:nvSpPr>
          <p:cNvPr id="9242" name="Oval 26"/>
          <p:cNvSpPr>
            <a:spLocks/>
          </p:cNvSpPr>
          <p:nvPr/>
        </p:nvSpPr>
        <p:spPr bwMode="auto">
          <a:xfrm>
            <a:off x="10514013" y="800894"/>
            <a:ext cx="225425" cy="225425"/>
          </a:xfrm>
          <a:prstGeom prst="ellipse">
            <a:avLst/>
          </a:prstGeom>
          <a:solidFill>
            <a:srgbClr val="174F8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9243" name="Oval 27"/>
          <p:cNvSpPr>
            <a:spLocks/>
          </p:cNvSpPr>
          <p:nvPr/>
        </p:nvSpPr>
        <p:spPr bwMode="auto">
          <a:xfrm>
            <a:off x="8704263" y="839788"/>
            <a:ext cx="224632" cy="224632"/>
          </a:xfrm>
          <a:prstGeom prst="ellipse">
            <a:avLst/>
          </a:prstGeom>
          <a:solidFill>
            <a:srgbClr val="174F8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9244" name="Oval 28"/>
          <p:cNvSpPr>
            <a:spLocks/>
          </p:cNvSpPr>
          <p:nvPr/>
        </p:nvSpPr>
        <p:spPr bwMode="auto">
          <a:xfrm>
            <a:off x="7801769" y="1634332"/>
            <a:ext cx="225425" cy="224631"/>
          </a:xfrm>
          <a:prstGeom prst="ellipse">
            <a:avLst/>
          </a:prstGeom>
          <a:solidFill>
            <a:srgbClr val="174F8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9245" name="Oval 29"/>
          <p:cNvSpPr>
            <a:spLocks/>
          </p:cNvSpPr>
          <p:nvPr/>
        </p:nvSpPr>
        <p:spPr bwMode="auto">
          <a:xfrm>
            <a:off x="10246519" y="1874838"/>
            <a:ext cx="224631" cy="224632"/>
          </a:xfrm>
          <a:prstGeom prst="ellipse">
            <a:avLst/>
          </a:prstGeom>
          <a:solidFill>
            <a:srgbClr val="174F8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9246" name="Oval 30"/>
          <p:cNvSpPr>
            <a:spLocks/>
          </p:cNvSpPr>
          <p:nvPr/>
        </p:nvSpPr>
        <p:spPr bwMode="auto">
          <a:xfrm>
            <a:off x="8928894" y="2130425"/>
            <a:ext cx="225425" cy="224632"/>
          </a:xfrm>
          <a:prstGeom prst="ellipse">
            <a:avLst/>
          </a:prstGeom>
          <a:solidFill>
            <a:srgbClr val="174F8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9247" name="Line 31"/>
          <p:cNvSpPr>
            <a:spLocks noChangeShapeType="1"/>
          </p:cNvSpPr>
          <p:nvPr/>
        </p:nvSpPr>
        <p:spPr bwMode="auto">
          <a:xfrm flipH="1" flipV="1">
            <a:off x="10739438" y="1064419"/>
            <a:ext cx="493713" cy="597694"/>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9248" name="Line 32"/>
          <p:cNvSpPr>
            <a:spLocks noChangeShapeType="1"/>
          </p:cNvSpPr>
          <p:nvPr/>
        </p:nvSpPr>
        <p:spPr bwMode="auto">
          <a:xfrm flipH="1">
            <a:off x="10358438" y="1123950"/>
            <a:ext cx="225425" cy="715169"/>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9249" name="Line 33"/>
          <p:cNvSpPr>
            <a:spLocks noChangeShapeType="1"/>
          </p:cNvSpPr>
          <p:nvPr/>
        </p:nvSpPr>
        <p:spPr bwMode="auto">
          <a:xfrm flipH="1" flipV="1">
            <a:off x="8928894" y="1123950"/>
            <a:ext cx="1317625" cy="762794"/>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9250" name="Line 34"/>
          <p:cNvSpPr>
            <a:spLocks noChangeShapeType="1"/>
          </p:cNvSpPr>
          <p:nvPr/>
        </p:nvSpPr>
        <p:spPr bwMode="auto">
          <a:xfrm flipH="1">
            <a:off x="8154194" y="1123950"/>
            <a:ext cx="774700" cy="577057"/>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9251" name="Line 35"/>
          <p:cNvSpPr>
            <a:spLocks noChangeShapeType="1"/>
          </p:cNvSpPr>
          <p:nvPr/>
        </p:nvSpPr>
        <p:spPr bwMode="auto">
          <a:xfrm>
            <a:off x="8027194" y="1839119"/>
            <a:ext cx="901700" cy="403225"/>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9252" name="AutoShape 36"/>
          <p:cNvSpPr>
            <a:spLocks/>
          </p:cNvSpPr>
          <p:nvPr/>
        </p:nvSpPr>
        <p:spPr bwMode="auto">
          <a:xfrm>
            <a:off x="7753350" y="1958975"/>
            <a:ext cx="139700" cy="923925"/>
          </a:xfrm>
          <a:custGeom>
            <a:avLst/>
            <a:gdLst>
              <a:gd name="T0" fmla="+- 0 11129 658"/>
              <a:gd name="T1" fmla="*/ T0 w 20942"/>
              <a:gd name="T2" fmla="*/ 10800 h 21600"/>
              <a:gd name="T3" fmla="+- 0 11129 658"/>
              <a:gd name="T4" fmla="*/ T3 w 20942"/>
              <a:gd name="T5" fmla="*/ 10800 h 21600"/>
              <a:gd name="T6" fmla="+- 0 11129 658"/>
              <a:gd name="T7" fmla="*/ T6 w 20942"/>
              <a:gd name="T8" fmla="*/ 10800 h 21600"/>
              <a:gd name="T9" fmla="+- 0 11129 658"/>
              <a:gd name="T10" fmla="*/ T9 w 20942"/>
              <a:gd name="T11" fmla="*/ 10800 h 21600"/>
            </a:gdLst>
            <a:ahLst/>
            <a:cxnLst>
              <a:cxn ang="0">
                <a:pos x="T1" y="T2"/>
              </a:cxn>
              <a:cxn ang="0">
                <a:pos x="T4" y="T5"/>
              </a:cxn>
              <a:cxn ang="0">
                <a:pos x="T7" y="T8"/>
              </a:cxn>
              <a:cxn ang="0">
                <a:pos x="T10" y="T11"/>
              </a:cxn>
            </a:cxnLst>
            <a:rect l="0" t="0" r="r" b="b"/>
            <a:pathLst>
              <a:path w="20942" h="21600">
                <a:moveTo>
                  <a:pt x="16761" y="0"/>
                </a:moveTo>
                <a:cubicBezTo>
                  <a:pt x="8052" y="2345"/>
                  <a:pt x="-658" y="4691"/>
                  <a:pt x="39" y="8291"/>
                </a:cubicBezTo>
                <a:cubicBezTo>
                  <a:pt x="736" y="11891"/>
                  <a:pt x="10839" y="16745"/>
                  <a:pt x="20942" y="21600"/>
                </a:cubicBezTo>
              </a:path>
            </a:pathLst>
          </a:custGeom>
          <a:noFill/>
          <a:ln w="25400" cap="flat" cmpd="sng">
            <a:solidFill>
              <a:srgbClr val="000000"/>
            </a:solidFill>
            <a:prstDash val="dash"/>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a:defRPr sz="5000">
                <a:solidFill>
                  <a:srgbClr val="000000"/>
                </a:solidFill>
                <a:latin typeface="Helvetica Light" charset="0"/>
                <a:ea typeface="Helvetica Light" charset="0"/>
                <a:cs typeface="Helvetica Light" charset="0"/>
                <a:sym typeface="Helvetica Light" charset="0"/>
              </a:defRPr>
            </a:lvl1pPr>
            <a:lvl2pPr>
              <a:defRPr sz="5000">
                <a:solidFill>
                  <a:srgbClr val="000000"/>
                </a:solidFill>
                <a:latin typeface="Helvetica Light" charset="0"/>
                <a:ea typeface="Helvetica Light" charset="0"/>
                <a:cs typeface="Helvetica Light" charset="0"/>
                <a:sym typeface="Helvetica Light" charset="0"/>
              </a:defRPr>
            </a:lvl2pPr>
            <a:lvl3pPr>
              <a:defRPr sz="5000">
                <a:solidFill>
                  <a:srgbClr val="000000"/>
                </a:solidFill>
                <a:latin typeface="Helvetica Light" charset="0"/>
                <a:ea typeface="Helvetica Light" charset="0"/>
                <a:cs typeface="Helvetica Light" charset="0"/>
                <a:sym typeface="Helvetica Light" charset="0"/>
              </a:defRPr>
            </a:lvl3pPr>
            <a:lvl4pPr>
              <a:defRPr sz="5000">
                <a:solidFill>
                  <a:srgbClr val="000000"/>
                </a:solidFill>
                <a:latin typeface="Helvetica Light" charset="0"/>
                <a:ea typeface="Helvetica Light" charset="0"/>
                <a:cs typeface="Helvetica Light" charset="0"/>
                <a:sym typeface="Helvetica Light" charset="0"/>
              </a:defRPr>
            </a:lvl4pPr>
            <a:lvl5pPr>
              <a:defRPr sz="5000">
                <a:solidFill>
                  <a:srgbClr val="000000"/>
                </a:solidFill>
                <a:latin typeface="Helvetica Light" charset="0"/>
                <a:ea typeface="Helvetica Light" charset="0"/>
                <a:cs typeface="Helvetica Light" charset="0"/>
                <a:sym typeface="Helvetica Light" charset="0"/>
              </a:defRPr>
            </a:lvl5pPr>
            <a:lvl6pPr marL="4572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defTabSz="457200"/>
            <a:endParaRPr lang="it-IT" altLang="it-IT" sz="900"/>
          </a:p>
        </p:txBody>
      </p:sp>
      <p:sp>
        <p:nvSpPr>
          <p:cNvPr id="9253" name="Line 37"/>
          <p:cNvSpPr>
            <a:spLocks noChangeShapeType="1"/>
          </p:cNvSpPr>
          <p:nvPr/>
        </p:nvSpPr>
        <p:spPr bwMode="auto">
          <a:xfrm flipH="1">
            <a:off x="8027194" y="2242344"/>
            <a:ext cx="901700" cy="640556"/>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9254" name="Oval 38"/>
          <p:cNvSpPr>
            <a:spLocks/>
          </p:cNvSpPr>
          <p:nvPr/>
        </p:nvSpPr>
        <p:spPr bwMode="auto">
          <a:xfrm>
            <a:off x="9552782" y="2985294"/>
            <a:ext cx="224631" cy="225425"/>
          </a:xfrm>
          <a:prstGeom prst="ellipse">
            <a:avLst/>
          </a:prstGeom>
          <a:solidFill>
            <a:srgbClr val="174F8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9255" name="Line 39"/>
          <p:cNvSpPr>
            <a:spLocks noChangeShapeType="1"/>
          </p:cNvSpPr>
          <p:nvPr/>
        </p:nvSpPr>
        <p:spPr bwMode="auto">
          <a:xfrm>
            <a:off x="8027194" y="2947988"/>
            <a:ext cx="1423988" cy="117475"/>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9256" name="Line 40"/>
          <p:cNvSpPr>
            <a:spLocks noChangeShapeType="1"/>
          </p:cNvSpPr>
          <p:nvPr/>
        </p:nvSpPr>
        <p:spPr bwMode="auto">
          <a:xfrm flipV="1">
            <a:off x="9744869" y="1958975"/>
            <a:ext cx="1488281" cy="1059657"/>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9257" name="Oval 41"/>
          <p:cNvSpPr>
            <a:spLocks/>
          </p:cNvSpPr>
          <p:nvPr/>
        </p:nvSpPr>
        <p:spPr bwMode="auto">
          <a:xfrm>
            <a:off x="9890125" y="5237957"/>
            <a:ext cx="224632" cy="225425"/>
          </a:xfrm>
          <a:prstGeom prst="ellipse">
            <a:avLst/>
          </a:prstGeom>
          <a:solidFill>
            <a:srgbClr val="174F8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9258" name="Oval 42"/>
          <p:cNvSpPr>
            <a:spLocks/>
          </p:cNvSpPr>
          <p:nvPr/>
        </p:nvSpPr>
        <p:spPr bwMode="auto">
          <a:xfrm>
            <a:off x="11413332" y="5718175"/>
            <a:ext cx="224631" cy="225425"/>
          </a:xfrm>
          <a:prstGeom prst="ellipse">
            <a:avLst/>
          </a:prstGeom>
          <a:solidFill>
            <a:srgbClr val="174F8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9259" name="Oval 43"/>
          <p:cNvSpPr>
            <a:spLocks/>
          </p:cNvSpPr>
          <p:nvPr/>
        </p:nvSpPr>
        <p:spPr bwMode="auto">
          <a:xfrm>
            <a:off x="7689850" y="5718175"/>
            <a:ext cx="224632" cy="225425"/>
          </a:xfrm>
          <a:prstGeom prst="ellipse">
            <a:avLst/>
          </a:prstGeom>
          <a:solidFill>
            <a:srgbClr val="174F8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9260" name="Oval 44"/>
          <p:cNvSpPr>
            <a:spLocks/>
          </p:cNvSpPr>
          <p:nvPr/>
        </p:nvSpPr>
        <p:spPr bwMode="auto">
          <a:xfrm>
            <a:off x="9001125" y="6101557"/>
            <a:ext cx="225425" cy="224631"/>
          </a:xfrm>
          <a:prstGeom prst="ellipse">
            <a:avLst/>
          </a:prstGeom>
          <a:solidFill>
            <a:srgbClr val="174F8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9261" name="Line 45"/>
          <p:cNvSpPr>
            <a:spLocks noChangeShapeType="1"/>
          </p:cNvSpPr>
          <p:nvPr/>
        </p:nvSpPr>
        <p:spPr bwMode="auto">
          <a:xfrm flipH="1">
            <a:off x="10114757" y="4909344"/>
            <a:ext cx="579438" cy="328613"/>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9262" name="Line 46"/>
          <p:cNvSpPr>
            <a:spLocks noChangeShapeType="1"/>
          </p:cNvSpPr>
          <p:nvPr/>
        </p:nvSpPr>
        <p:spPr bwMode="auto">
          <a:xfrm flipH="1" flipV="1">
            <a:off x="9744869" y="4737100"/>
            <a:ext cx="145256" cy="500857"/>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9263" name="Line 47"/>
          <p:cNvSpPr>
            <a:spLocks noChangeShapeType="1"/>
          </p:cNvSpPr>
          <p:nvPr/>
        </p:nvSpPr>
        <p:spPr bwMode="auto">
          <a:xfrm flipH="1">
            <a:off x="8704263" y="4711700"/>
            <a:ext cx="848519" cy="197644"/>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9264" name="Line 48"/>
          <p:cNvSpPr>
            <a:spLocks noChangeShapeType="1"/>
          </p:cNvSpPr>
          <p:nvPr/>
        </p:nvSpPr>
        <p:spPr bwMode="auto">
          <a:xfrm flipH="1">
            <a:off x="8027194" y="4962525"/>
            <a:ext cx="338931" cy="755650"/>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9265" name="Line 49"/>
          <p:cNvSpPr>
            <a:spLocks noChangeShapeType="1"/>
          </p:cNvSpPr>
          <p:nvPr/>
        </p:nvSpPr>
        <p:spPr bwMode="auto">
          <a:xfrm>
            <a:off x="8027194" y="5830888"/>
            <a:ext cx="901700" cy="270669"/>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9266" name="Line 50"/>
          <p:cNvSpPr>
            <a:spLocks noChangeShapeType="1"/>
          </p:cNvSpPr>
          <p:nvPr/>
        </p:nvSpPr>
        <p:spPr bwMode="auto">
          <a:xfrm flipV="1">
            <a:off x="9226550" y="5830888"/>
            <a:ext cx="2006600" cy="495300"/>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9267" name="Line 51"/>
          <p:cNvSpPr>
            <a:spLocks noChangeShapeType="1"/>
          </p:cNvSpPr>
          <p:nvPr/>
        </p:nvSpPr>
        <p:spPr bwMode="auto">
          <a:xfrm flipH="1" flipV="1">
            <a:off x="10964069" y="4962525"/>
            <a:ext cx="324644" cy="755650"/>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grpSp>
        <p:nvGrpSpPr>
          <p:cNvPr id="9268" name="Group 52"/>
          <p:cNvGrpSpPr>
            <a:grpSpLocks/>
          </p:cNvGrpSpPr>
          <p:nvPr/>
        </p:nvGrpSpPr>
        <p:grpSpPr bwMode="auto">
          <a:xfrm>
            <a:off x="392113" y="6448426"/>
            <a:ext cx="366095" cy="146194"/>
            <a:chOff x="0" y="0"/>
            <a:chExt cx="732143" cy="291489"/>
          </a:xfrm>
        </p:grpSpPr>
        <p:sp>
          <p:nvSpPr>
            <p:cNvPr id="9269" name="Rectangle 53"/>
            <p:cNvSpPr>
              <a:spLocks/>
            </p:cNvSpPr>
            <p:nvPr/>
          </p:nvSpPr>
          <p:spPr bwMode="auto">
            <a:xfrm>
              <a:off x="174975" y="0"/>
              <a:ext cx="557168" cy="29148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2860" rIns="22860">
              <a:spAutoFit/>
            </a:bodyPr>
            <a:lstStyle>
              <a:lvl1pPr>
                <a:defRPr sz="5000">
                  <a:solidFill>
                    <a:srgbClr val="000000"/>
                  </a:solidFill>
                  <a:latin typeface="Helvetica Light" charset="0"/>
                  <a:ea typeface="Helvetica Light" charset="0"/>
                  <a:cs typeface="Helvetica Light" charset="0"/>
                  <a:sym typeface="Helvetica Light" charset="0"/>
                </a:defRPr>
              </a:lvl1pPr>
              <a:lvl2pPr>
                <a:defRPr sz="5000">
                  <a:solidFill>
                    <a:srgbClr val="000000"/>
                  </a:solidFill>
                  <a:latin typeface="Helvetica Light" charset="0"/>
                  <a:ea typeface="Helvetica Light" charset="0"/>
                  <a:cs typeface="Helvetica Light" charset="0"/>
                  <a:sym typeface="Helvetica Light" charset="0"/>
                </a:defRPr>
              </a:lvl2pPr>
              <a:lvl3pPr>
                <a:defRPr sz="5000">
                  <a:solidFill>
                    <a:srgbClr val="000000"/>
                  </a:solidFill>
                  <a:latin typeface="Helvetica Light" charset="0"/>
                  <a:ea typeface="Helvetica Light" charset="0"/>
                  <a:cs typeface="Helvetica Light" charset="0"/>
                  <a:sym typeface="Helvetica Light" charset="0"/>
                </a:defRPr>
              </a:lvl3pPr>
              <a:lvl4pPr>
                <a:defRPr sz="5000">
                  <a:solidFill>
                    <a:srgbClr val="000000"/>
                  </a:solidFill>
                  <a:latin typeface="Helvetica Light" charset="0"/>
                  <a:ea typeface="Helvetica Light" charset="0"/>
                  <a:cs typeface="Helvetica Light" charset="0"/>
                  <a:sym typeface="Helvetica Light" charset="0"/>
                </a:defRPr>
              </a:lvl4pPr>
              <a:lvl5pPr>
                <a:defRPr sz="5000">
                  <a:solidFill>
                    <a:srgbClr val="000000"/>
                  </a:solidFill>
                  <a:latin typeface="Helvetica Light" charset="0"/>
                  <a:ea typeface="Helvetica Light" charset="0"/>
                  <a:cs typeface="Helvetica Light" charset="0"/>
                  <a:sym typeface="Helvetica Light" charset="0"/>
                </a:defRPr>
              </a:lvl5pPr>
              <a:lvl6pPr marL="4572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defTabSz="457200"/>
              <a:r>
                <a:rPr lang="it-IT" altLang="it-IT" sz="350">
                  <a:latin typeface="Calibri" charset="0"/>
                  <a:ea typeface="Calibri" charset="0"/>
                  <a:cs typeface="Calibri" charset="0"/>
                  <a:sym typeface="Calibri" charset="0"/>
                </a:rPr>
                <a:t>Nicole Giorgi</a:t>
              </a:r>
            </a:p>
          </p:txBody>
        </p:sp>
        <p:pic>
          <p:nvPicPr>
            <p:cNvPr id="9270" name="Picture 54" descr="pasted-image.tiff"/>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13754"/>
              <a:ext cx="178232" cy="1782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Tree>
    <p:extLst>
      <p:ext uri="{BB962C8B-B14F-4D97-AF65-F5344CB8AC3E}">
        <p14:creationId xmlns:p14="http://schemas.microsoft.com/office/powerpoint/2010/main" val="1298292248"/>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1" name="Picture 1" descr="image6.jpe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486650" y="242888"/>
            <a:ext cx="4320382" cy="304720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0242" name="Picture 2" descr="image6.jpe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486650" y="3567113"/>
            <a:ext cx="4320382" cy="304720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0243" name="Line 3"/>
          <p:cNvSpPr>
            <a:spLocks noChangeShapeType="1"/>
          </p:cNvSpPr>
          <p:nvPr/>
        </p:nvSpPr>
        <p:spPr bwMode="auto">
          <a:xfrm>
            <a:off x="402432" y="1506538"/>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10244" name="Line 4"/>
          <p:cNvSpPr>
            <a:spLocks noChangeShapeType="1"/>
          </p:cNvSpPr>
          <p:nvPr/>
        </p:nvSpPr>
        <p:spPr bwMode="auto">
          <a:xfrm>
            <a:off x="402432" y="1026319"/>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10245" name="Line 5"/>
          <p:cNvSpPr>
            <a:spLocks noChangeShapeType="1"/>
          </p:cNvSpPr>
          <p:nvPr/>
        </p:nvSpPr>
        <p:spPr bwMode="auto">
          <a:xfrm>
            <a:off x="402432" y="1987550"/>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10246" name="Line 6"/>
          <p:cNvSpPr>
            <a:spLocks noChangeShapeType="1"/>
          </p:cNvSpPr>
          <p:nvPr/>
        </p:nvSpPr>
        <p:spPr bwMode="auto">
          <a:xfrm>
            <a:off x="402432" y="2947988"/>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10247" name="Line 7"/>
          <p:cNvSpPr>
            <a:spLocks noChangeShapeType="1"/>
          </p:cNvSpPr>
          <p:nvPr/>
        </p:nvSpPr>
        <p:spPr bwMode="auto">
          <a:xfrm>
            <a:off x="402432" y="2467769"/>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10248" name="Line 8"/>
          <p:cNvSpPr>
            <a:spLocks noChangeShapeType="1"/>
          </p:cNvSpPr>
          <p:nvPr/>
        </p:nvSpPr>
        <p:spPr bwMode="auto">
          <a:xfrm>
            <a:off x="402432" y="3909219"/>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10249" name="Line 9"/>
          <p:cNvSpPr>
            <a:spLocks noChangeShapeType="1"/>
          </p:cNvSpPr>
          <p:nvPr/>
        </p:nvSpPr>
        <p:spPr bwMode="auto">
          <a:xfrm>
            <a:off x="402432" y="4869657"/>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10250" name="Line 10"/>
          <p:cNvSpPr>
            <a:spLocks noChangeShapeType="1"/>
          </p:cNvSpPr>
          <p:nvPr/>
        </p:nvSpPr>
        <p:spPr bwMode="auto">
          <a:xfrm>
            <a:off x="402432" y="4389438"/>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10251" name="Line 11"/>
          <p:cNvSpPr>
            <a:spLocks noChangeShapeType="1"/>
          </p:cNvSpPr>
          <p:nvPr/>
        </p:nvSpPr>
        <p:spPr bwMode="auto">
          <a:xfrm>
            <a:off x="402432" y="5350669"/>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10252" name="Line 12"/>
          <p:cNvSpPr>
            <a:spLocks noChangeShapeType="1"/>
          </p:cNvSpPr>
          <p:nvPr/>
        </p:nvSpPr>
        <p:spPr bwMode="auto">
          <a:xfrm>
            <a:off x="402432" y="5830888"/>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grpSp>
        <p:nvGrpSpPr>
          <p:cNvPr id="10253" name="Group 13"/>
          <p:cNvGrpSpPr>
            <a:grpSpLocks/>
          </p:cNvGrpSpPr>
          <p:nvPr/>
        </p:nvGrpSpPr>
        <p:grpSpPr bwMode="auto">
          <a:xfrm>
            <a:off x="9372600" y="1084263"/>
            <a:ext cx="180182" cy="197644"/>
            <a:chOff x="-1" y="0"/>
            <a:chExt cx="360003" cy="394948"/>
          </a:xfrm>
        </p:grpSpPr>
        <p:pic>
          <p:nvPicPr>
            <p:cNvPr id="10254" name="Picture 14" descr="image3.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360003" cy="39494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0255" name="Picture 15" descr="image4.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11504" y="118958"/>
              <a:ext cx="136609" cy="15680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
        <p:nvSpPr>
          <p:cNvPr id="10256" name="Rectangle 16"/>
          <p:cNvSpPr>
            <a:spLocks/>
          </p:cNvSpPr>
          <p:nvPr/>
        </p:nvSpPr>
        <p:spPr bwMode="auto">
          <a:xfrm>
            <a:off x="867569" y="551557"/>
            <a:ext cx="5877719" cy="51296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spAutoFit/>
          </a:bodyPr>
          <a:lstStyle/>
          <a:p>
            <a:r>
              <a:rPr lang="it-IT" altLang="it-IT" sz="3000"/>
              <a:t>Build Up 3-4-3 Switch</a:t>
            </a:r>
          </a:p>
        </p:txBody>
      </p:sp>
      <p:sp>
        <p:nvSpPr>
          <p:cNvPr id="10257" name="Oval 17"/>
          <p:cNvSpPr>
            <a:spLocks/>
          </p:cNvSpPr>
          <p:nvPr/>
        </p:nvSpPr>
        <p:spPr bwMode="auto">
          <a:xfrm>
            <a:off x="9001125" y="2723357"/>
            <a:ext cx="225425" cy="224631"/>
          </a:xfrm>
          <a:prstGeom prst="ellipse">
            <a:avLst/>
          </a:prstGeom>
          <a:solidFill>
            <a:srgbClr val="174F8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0258" name="Oval 18"/>
          <p:cNvSpPr>
            <a:spLocks/>
          </p:cNvSpPr>
          <p:nvPr/>
        </p:nvSpPr>
        <p:spPr bwMode="auto">
          <a:xfrm>
            <a:off x="9316244" y="3909219"/>
            <a:ext cx="224631" cy="224631"/>
          </a:xfrm>
          <a:prstGeom prst="ellipse">
            <a:avLst/>
          </a:prstGeom>
          <a:solidFill>
            <a:srgbClr val="174F8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0259" name="Oval 19"/>
          <p:cNvSpPr>
            <a:spLocks/>
          </p:cNvSpPr>
          <p:nvPr/>
        </p:nvSpPr>
        <p:spPr bwMode="auto">
          <a:xfrm>
            <a:off x="10851357" y="3824288"/>
            <a:ext cx="225425" cy="225425"/>
          </a:xfrm>
          <a:prstGeom prst="ellipse">
            <a:avLst/>
          </a:prstGeom>
          <a:solidFill>
            <a:srgbClr val="174F8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grpSp>
        <p:nvGrpSpPr>
          <p:cNvPr id="10260" name="Group 20"/>
          <p:cNvGrpSpPr>
            <a:grpSpLocks/>
          </p:cNvGrpSpPr>
          <p:nvPr/>
        </p:nvGrpSpPr>
        <p:grpSpPr bwMode="auto">
          <a:xfrm>
            <a:off x="9777413" y="6192044"/>
            <a:ext cx="180182" cy="196850"/>
            <a:chOff x="-1" y="0"/>
            <a:chExt cx="360003" cy="394948"/>
          </a:xfrm>
        </p:grpSpPr>
        <p:pic>
          <p:nvPicPr>
            <p:cNvPr id="10261" name="Picture 21" descr="image3.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360003" cy="39494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0262" name="Picture 22" descr="image4.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11504" y="118958"/>
              <a:ext cx="136609" cy="15680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
        <p:nvSpPr>
          <p:cNvPr id="10263" name="Oval 23"/>
          <p:cNvSpPr>
            <a:spLocks/>
          </p:cNvSpPr>
          <p:nvPr/>
        </p:nvSpPr>
        <p:spPr bwMode="auto">
          <a:xfrm>
            <a:off x="9552782" y="839788"/>
            <a:ext cx="224631" cy="224632"/>
          </a:xfrm>
          <a:prstGeom prst="ellipse">
            <a:avLst/>
          </a:prstGeom>
          <a:solidFill>
            <a:srgbClr val="174F8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0264" name="Oval 24"/>
          <p:cNvSpPr>
            <a:spLocks/>
          </p:cNvSpPr>
          <p:nvPr/>
        </p:nvSpPr>
        <p:spPr bwMode="auto">
          <a:xfrm>
            <a:off x="8141494" y="1281907"/>
            <a:ext cx="224631" cy="224631"/>
          </a:xfrm>
          <a:prstGeom prst="ellipse">
            <a:avLst/>
          </a:prstGeom>
          <a:solidFill>
            <a:srgbClr val="174F8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0265" name="Oval 25"/>
          <p:cNvSpPr>
            <a:spLocks/>
          </p:cNvSpPr>
          <p:nvPr/>
        </p:nvSpPr>
        <p:spPr bwMode="auto">
          <a:xfrm>
            <a:off x="7689850" y="2242344"/>
            <a:ext cx="224632" cy="225425"/>
          </a:xfrm>
          <a:prstGeom prst="ellipse">
            <a:avLst/>
          </a:prstGeom>
          <a:solidFill>
            <a:srgbClr val="174F8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0266" name="Oval 26"/>
          <p:cNvSpPr>
            <a:spLocks/>
          </p:cNvSpPr>
          <p:nvPr/>
        </p:nvSpPr>
        <p:spPr bwMode="auto">
          <a:xfrm>
            <a:off x="11344275" y="6164263"/>
            <a:ext cx="225425" cy="224632"/>
          </a:xfrm>
          <a:prstGeom prst="ellipse">
            <a:avLst/>
          </a:prstGeom>
          <a:solidFill>
            <a:srgbClr val="174F8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0267" name="Oval 27"/>
          <p:cNvSpPr>
            <a:spLocks/>
          </p:cNvSpPr>
          <p:nvPr/>
        </p:nvSpPr>
        <p:spPr bwMode="auto">
          <a:xfrm>
            <a:off x="9664700" y="6388894"/>
            <a:ext cx="225425" cy="225425"/>
          </a:xfrm>
          <a:prstGeom prst="ellipse">
            <a:avLst/>
          </a:prstGeom>
          <a:solidFill>
            <a:srgbClr val="174F8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0268" name="Oval 28"/>
          <p:cNvSpPr>
            <a:spLocks/>
          </p:cNvSpPr>
          <p:nvPr/>
        </p:nvSpPr>
        <p:spPr bwMode="auto">
          <a:xfrm>
            <a:off x="10056813" y="4757738"/>
            <a:ext cx="225425" cy="224632"/>
          </a:xfrm>
          <a:prstGeom prst="ellipse">
            <a:avLst/>
          </a:prstGeom>
          <a:solidFill>
            <a:srgbClr val="174F8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0269" name="Line 29"/>
          <p:cNvSpPr>
            <a:spLocks noChangeShapeType="1"/>
          </p:cNvSpPr>
          <p:nvPr/>
        </p:nvSpPr>
        <p:spPr bwMode="auto">
          <a:xfrm flipH="1">
            <a:off x="8141494" y="1222375"/>
            <a:ext cx="1085056" cy="428625"/>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10270" name="AutoShape 30"/>
          <p:cNvSpPr>
            <a:spLocks/>
          </p:cNvSpPr>
          <p:nvPr/>
        </p:nvSpPr>
        <p:spPr bwMode="auto">
          <a:xfrm>
            <a:off x="7967663" y="2278063"/>
            <a:ext cx="1493044" cy="669925"/>
          </a:xfrm>
          <a:custGeom>
            <a:avLst/>
            <a:gdLst>
              <a:gd name="T0" fmla="*/ 10800 w 21600"/>
              <a:gd name="T1" fmla="+- 0 11611 1623"/>
              <a:gd name="T2" fmla="*/ 11611 h 19977"/>
              <a:gd name="T3" fmla="*/ 10800 w 21600"/>
              <a:gd name="T4" fmla="+- 0 11611 1623"/>
              <a:gd name="T5" fmla="*/ 11611 h 19977"/>
              <a:gd name="T6" fmla="*/ 10800 w 21600"/>
              <a:gd name="T7" fmla="+- 0 11611 1623"/>
              <a:gd name="T8" fmla="*/ 11611 h 19977"/>
              <a:gd name="T9" fmla="*/ 10800 w 21600"/>
              <a:gd name="T10" fmla="+- 0 11611 1623"/>
              <a:gd name="T11" fmla="*/ 11611 h 19977"/>
            </a:gdLst>
            <a:ahLst/>
            <a:cxnLst>
              <a:cxn ang="0">
                <a:pos x="T0" y="T2"/>
              </a:cxn>
              <a:cxn ang="0">
                <a:pos x="T3" y="T5"/>
              </a:cxn>
              <a:cxn ang="0">
                <a:pos x="T6" y="T8"/>
              </a:cxn>
              <a:cxn ang="0">
                <a:pos x="T9" y="T11"/>
              </a:cxn>
            </a:cxnLst>
            <a:rect l="0" t="0" r="r" b="b"/>
            <a:pathLst>
              <a:path w="21600" h="19977">
                <a:moveTo>
                  <a:pt x="0" y="5515"/>
                </a:moveTo>
                <a:cubicBezTo>
                  <a:pt x="4477" y="1946"/>
                  <a:pt x="8955" y="-1623"/>
                  <a:pt x="12555" y="787"/>
                </a:cubicBezTo>
                <a:cubicBezTo>
                  <a:pt x="16155" y="3198"/>
                  <a:pt x="18877" y="11587"/>
                  <a:pt x="21600" y="19977"/>
                </a:cubicBezTo>
              </a:path>
            </a:pathLst>
          </a:custGeom>
          <a:noFill/>
          <a:ln w="25400" cap="flat" cmpd="sng">
            <a:solidFill>
              <a:srgbClr val="000000"/>
            </a:solidFill>
            <a:prstDash val="dash"/>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a:defRPr sz="5000">
                <a:solidFill>
                  <a:srgbClr val="000000"/>
                </a:solidFill>
                <a:latin typeface="Helvetica Light" charset="0"/>
                <a:ea typeface="Helvetica Light" charset="0"/>
                <a:cs typeface="Helvetica Light" charset="0"/>
                <a:sym typeface="Helvetica Light" charset="0"/>
              </a:defRPr>
            </a:lvl1pPr>
            <a:lvl2pPr>
              <a:defRPr sz="5000">
                <a:solidFill>
                  <a:srgbClr val="000000"/>
                </a:solidFill>
                <a:latin typeface="Helvetica Light" charset="0"/>
                <a:ea typeface="Helvetica Light" charset="0"/>
                <a:cs typeface="Helvetica Light" charset="0"/>
                <a:sym typeface="Helvetica Light" charset="0"/>
              </a:defRPr>
            </a:lvl2pPr>
            <a:lvl3pPr>
              <a:defRPr sz="5000">
                <a:solidFill>
                  <a:srgbClr val="000000"/>
                </a:solidFill>
                <a:latin typeface="Helvetica Light" charset="0"/>
                <a:ea typeface="Helvetica Light" charset="0"/>
                <a:cs typeface="Helvetica Light" charset="0"/>
                <a:sym typeface="Helvetica Light" charset="0"/>
              </a:defRPr>
            </a:lvl3pPr>
            <a:lvl4pPr>
              <a:defRPr sz="5000">
                <a:solidFill>
                  <a:srgbClr val="000000"/>
                </a:solidFill>
                <a:latin typeface="Helvetica Light" charset="0"/>
                <a:ea typeface="Helvetica Light" charset="0"/>
                <a:cs typeface="Helvetica Light" charset="0"/>
                <a:sym typeface="Helvetica Light" charset="0"/>
              </a:defRPr>
            </a:lvl4pPr>
            <a:lvl5pPr>
              <a:defRPr sz="5000">
                <a:solidFill>
                  <a:srgbClr val="000000"/>
                </a:solidFill>
                <a:latin typeface="Helvetica Light" charset="0"/>
                <a:ea typeface="Helvetica Light" charset="0"/>
                <a:cs typeface="Helvetica Light" charset="0"/>
                <a:sym typeface="Helvetica Light" charset="0"/>
              </a:defRPr>
            </a:lvl5pPr>
            <a:lvl6pPr marL="4572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defTabSz="457200"/>
            <a:endParaRPr lang="it-IT" altLang="it-IT" sz="900"/>
          </a:p>
        </p:txBody>
      </p:sp>
      <p:sp>
        <p:nvSpPr>
          <p:cNvPr id="10271" name="AutoShape 31"/>
          <p:cNvSpPr>
            <a:spLocks/>
          </p:cNvSpPr>
          <p:nvPr/>
        </p:nvSpPr>
        <p:spPr bwMode="auto">
          <a:xfrm>
            <a:off x="8145463" y="2994819"/>
            <a:ext cx="904875" cy="188913"/>
          </a:xfrm>
          <a:custGeom>
            <a:avLst/>
            <a:gdLst>
              <a:gd name="T0" fmla="*/ 10800 w 21600"/>
              <a:gd name="T1" fmla="*/ 9948 h 19896"/>
              <a:gd name="T2" fmla="*/ 10800 w 21600"/>
              <a:gd name="T3" fmla="*/ 9948 h 19896"/>
              <a:gd name="T4" fmla="*/ 10800 w 21600"/>
              <a:gd name="T5" fmla="*/ 9948 h 19896"/>
              <a:gd name="T6" fmla="*/ 10800 w 21600"/>
              <a:gd name="T7" fmla="*/ 9948 h 19896"/>
            </a:gdLst>
            <a:ahLst/>
            <a:cxnLst>
              <a:cxn ang="0">
                <a:pos x="T0" y="T1"/>
              </a:cxn>
              <a:cxn ang="0">
                <a:pos x="T2" y="T3"/>
              </a:cxn>
              <a:cxn ang="0">
                <a:pos x="T4" y="T5"/>
              </a:cxn>
              <a:cxn ang="0">
                <a:pos x="T6" y="T7"/>
              </a:cxn>
            </a:cxnLst>
            <a:rect l="0" t="0" r="r" b="b"/>
            <a:pathLst>
              <a:path w="21600" h="19896">
                <a:moveTo>
                  <a:pt x="21600" y="0"/>
                </a:moveTo>
                <a:cubicBezTo>
                  <a:pt x="18835" y="8836"/>
                  <a:pt x="16070" y="17673"/>
                  <a:pt x="12470" y="19636"/>
                </a:cubicBezTo>
                <a:cubicBezTo>
                  <a:pt x="8870" y="21600"/>
                  <a:pt x="0" y="11782"/>
                  <a:pt x="0" y="11782"/>
                </a:cubicBezTo>
              </a:path>
            </a:pathLst>
          </a:custGeom>
          <a:noFill/>
          <a:ln w="25400" cap="flat" cmpd="sng">
            <a:solidFill>
              <a:srgbClr val="000000"/>
            </a:solidFill>
            <a:prstDash val="dash"/>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a:defRPr sz="5000">
                <a:solidFill>
                  <a:srgbClr val="000000"/>
                </a:solidFill>
                <a:latin typeface="Helvetica Light" charset="0"/>
                <a:ea typeface="Helvetica Light" charset="0"/>
                <a:cs typeface="Helvetica Light" charset="0"/>
                <a:sym typeface="Helvetica Light" charset="0"/>
              </a:defRPr>
            </a:lvl1pPr>
            <a:lvl2pPr>
              <a:defRPr sz="5000">
                <a:solidFill>
                  <a:srgbClr val="000000"/>
                </a:solidFill>
                <a:latin typeface="Helvetica Light" charset="0"/>
                <a:ea typeface="Helvetica Light" charset="0"/>
                <a:cs typeface="Helvetica Light" charset="0"/>
                <a:sym typeface="Helvetica Light" charset="0"/>
              </a:defRPr>
            </a:lvl2pPr>
            <a:lvl3pPr>
              <a:defRPr sz="5000">
                <a:solidFill>
                  <a:srgbClr val="000000"/>
                </a:solidFill>
                <a:latin typeface="Helvetica Light" charset="0"/>
                <a:ea typeface="Helvetica Light" charset="0"/>
                <a:cs typeface="Helvetica Light" charset="0"/>
                <a:sym typeface="Helvetica Light" charset="0"/>
              </a:defRPr>
            </a:lvl3pPr>
            <a:lvl4pPr>
              <a:defRPr sz="5000">
                <a:solidFill>
                  <a:srgbClr val="000000"/>
                </a:solidFill>
                <a:latin typeface="Helvetica Light" charset="0"/>
                <a:ea typeface="Helvetica Light" charset="0"/>
                <a:cs typeface="Helvetica Light" charset="0"/>
                <a:sym typeface="Helvetica Light" charset="0"/>
              </a:defRPr>
            </a:lvl4pPr>
            <a:lvl5pPr>
              <a:defRPr sz="5000">
                <a:solidFill>
                  <a:srgbClr val="000000"/>
                </a:solidFill>
                <a:latin typeface="Helvetica Light" charset="0"/>
                <a:ea typeface="Helvetica Light" charset="0"/>
                <a:cs typeface="Helvetica Light" charset="0"/>
                <a:sym typeface="Helvetica Light" charset="0"/>
              </a:defRPr>
            </a:lvl5pPr>
            <a:lvl6pPr marL="4572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defTabSz="457200"/>
            <a:endParaRPr lang="it-IT" altLang="it-IT" sz="900"/>
          </a:p>
        </p:txBody>
      </p:sp>
      <p:sp>
        <p:nvSpPr>
          <p:cNvPr id="10272" name="Line 32"/>
          <p:cNvSpPr>
            <a:spLocks noChangeShapeType="1"/>
          </p:cNvSpPr>
          <p:nvPr/>
        </p:nvSpPr>
        <p:spPr bwMode="auto">
          <a:xfrm flipH="1">
            <a:off x="8141494" y="1651000"/>
            <a:ext cx="3969" cy="1343819"/>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10273" name="Line 33"/>
          <p:cNvSpPr>
            <a:spLocks noChangeShapeType="1"/>
          </p:cNvSpPr>
          <p:nvPr/>
        </p:nvSpPr>
        <p:spPr bwMode="auto">
          <a:xfrm>
            <a:off x="8145463" y="2994819"/>
            <a:ext cx="1282700" cy="204788"/>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10274" name="Line 34"/>
          <p:cNvSpPr>
            <a:spLocks noChangeShapeType="1"/>
          </p:cNvSpPr>
          <p:nvPr/>
        </p:nvSpPr>
        <p:spPr bwMode="auto">
          <a:xfrm flipV="1">
            <a:off x="9957594" y="6045994"/>
            <a:ext cx="1386681" cy="283369"/>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10275" name="AutoShape 35"/>
          <p:cNvSpPr>
            <a:spLocks/>
          </p:cNvSpPr>
          <p:nvPr/>
        </p:nvSpPr>
        <p:spPr bwMode="auto">
          <a:xfrm>
            <a:off x="10282238" y="4142582"/>
            <a:ext cx="750888" cy="615156"/>
          </a:xfrm>
          <a:custGeom>
            <a:avLst/>
            <a:gdLst>
              <a:gd name="T0" fmla="*/ 10226 w 20453"/>
              <a:gd name="T1" fmla="*/ 10800 h 21600"/>
              <a:gd name="T2" fmla="*/ 10226 w 20453"/>
              <a:gd name="T3" fmla="*/ 10800 h 21600"/>
              <a:gd name="T4" fmla="*/ 10226 w 20453"/>
              <a:gd name="T5" fmla="*/ 10800 h 21600"/>
              <a:gd name="T6" fmla="*/ 10226 w 20453"/>
              <a:gd name="T7" fmla="*/ 10800 h 21600"/>
            </a:gdLst>
            <a:ahLst/>
            <a:cxnLst>
              <a:cxn ang="0">
                <a:pos x="T0" y="T1"/>
              </a:cxn>
              <a:cxn ang="0">
                <a:pos x="T2" y="T3"/>
              </a:cxn>
              <a:cxn ang="0">
                <a:pos x="T4" y="T5"/>
              </a:cxn>
              <a:cxn ang="0">
                <a:pos x="T6" y="T7"/>
              </a:cxn>
            </a:cxnLst>
            <a:rect l="0" t="0" r="r" b="b"/>
            <a:pathLst>
              <a:path w="20453" h="21600">
                <a:moveTo>
                  <a:pt x="19200" y="0"/>
                </a:moveTo>
                <a:cubicBezTo>
                  <a:pt x="20400" y="5703"/>
                  <a:pt x="21600" y="11406"/>
                  <a:pt x="18400" y="15006"/>
                </a:cubicBezTo>
                <a:cubicBezTo>
                  <a:pt x="15200" y="18606"/>
                  <a:pt x="7600" y="20103"/>
                  <a:pt x="0" y="21600"/>
                </a:cubicBezTo>
              </a:path>
            </a:pathLst>
          </a:custGeom>
          <a:noFill/>
          <a:ln w="25400" cap="flat" cmpd="sng">
            <a:solidFill>
              <a:srgbClr val="000000"/>
            </a:solidFill>
            <a:prstDash val="dash"/>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a:defRPr sz="5000">
                <a:solidFill>
                  <a:srgbClr val="000000"/>
                </a:solidFill>
                <a:latin typeface="Helvetica Light" charset="0"/>
                <a:ea typeface="Helvetica Light" charset="0"/>
                <a:cs typeface="Helvetica Light" charset="0"/>
                <a:sym typeface="Helvetica Light" charset="0"/>
              </a:defRPr>
            </a:lvl1pPr>
            <a:lvl2pPr>
              <a:defRPr sz="5000">
                <a:solidFill>
                  <a:srgbClr val="000000"/>
                </a:solidFill>
                <a:latin typeface="Helvetica Light" charset="0"/>
                <a:ea typeface="Helvetica Light" charset="0"/>
                <a:cs typeface="Helvetica Light" charset="0"/>
                <a:sym typeface="Helvetica Light" charset="0"/>
              </a:defRPr>
            </a:lvl2pPr>
            <a:lvl3pPr>
              <a:defRPr sz="5000">
                <a:solidFill>
                  <a:srgbClr val="000000"/>
                </a:solidFill>
                <a:latin typeface="Helvetica Light" charset="0"/>
                <a:ea typeface="Helvetica Light" charset="0"/>
                <a:cs typeface="Helvetica Light" charset="0"/>
                <a:sym typeface="Helvetica Light" charset="0"/>
              </a:defRPr>
            </a:lvl3pPr>
            <a:lvl4pPr>
              <a:defRPr sz="5000">
                <a:solidFill>
                  <a:srgbClr val="000000"/>
                </a:solidFill>
                <a:latin typeface="Helvetica Light" charset="0"/>
                <a:ea typeface="Helvetica Light" charset="0"/>
                <a:cs typeface="Helvetica Light" charset="0"/>
                <a:sym typeface="Helvetica Light" charset="0"/>
              </a:defRPr>
            </a:lvl4pPr>
            <a:lvl5pPr>
              <a:defRPr sz="5000">
                <a:solidFill>
                  <a:srgbClr val="000000"/>
                </a:solidFill>
                <a:latin typeface="Helvetica Light" charset="0"/>
                <a:ea typeface="Helvetica Light" charset="0"/>
                <a:cs typeface="Helvetica Light" charset="0"/>
                <a:sym typeface="Helvetica Light" charset="0"/>
              </a:defRPr>
            </a:lvl5pPr>
            <a:lvl6pPr marL="4572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defTabSz="457200"/>
            <a:endParaRPr lang="it-IT" altLang="it-IT" sz="900"/>
          </a:p>
        </p:txBody>
      </p:sp>
      <p:sp>
        <p:nvSpPr>
          <p:cNvPr id="10276" name="AutoShape 36"/>
          <p:cNvSpPr>
            <a:spLocks/>
          </p:cNvSpPr>
          <p:nvPr/>
        </p:nvSpPr>
        <p:spPr bwMode="auto">
          <a:xfrm>
            <a:off x="9601200" y="3778250"/>
            <a:ext cx="1707357" cy="261144"/>
          </a:xfrm>
          <a:custGeom>
            <a:avLst/>
            <a:gdLst>
              <a:gd name="T0" fmla="*/ 10800 w 21600"/>
              <a:gd name="T1" fmla="+- 0 11610 1621"/>
              <a:gd name="T2" fmla="*/ 11610 h 19979"/>
              <a:gd name="T3" fmla="*/ 10800 w 21600"/>
              <a:gd name="T4" fmla="+- 0 11610 1621"/>
              <a:gd name="T5" fmla="*/ 11610 h 19979"/>
              <a:gd name="T6" fmla="*/ 10800 w 21600"/>
              <a:gd name="T7" fmla="+- 0 11610 1621"/>
              <a:gd name="T8" fmla="*/ 11610 h 19979"/>
              <a:gd name="T9" fmla="*/ 10800 w 21600"/>
              <a:gd name="T10" fmla="+- 0 11610 1621"/>
              <a:gd name="T11" fmla="*/ 11610 h 19979"/>
            </a:gdLst>
            <a:ahLst/>
            <a:cxnLst>
              <a:cxn ang="0">
                <a:pos x="T0" y="T2"/>
              </a:cxn>
              <a:cxn ang="0">
                <a:pos x="T3" y="T5"/>
              </a:cxn>
              <a:cxn ang="0">
                <a:pos x="T6" y="T8"/>
              </a:cxn>
              <a:cxn ang="0">
                <a:pos x="T9" y="T11"/>
              </a:cxn>
            </a:cxnLst>
            <a:rect l="0" t="0" r="r" b="b"/>
            <a:pathLst>
              <a:path w="21600" h="19979">
                <a:moveTo>
                  <a:pt x="0" y="19979"/>
                </a:moveTo>
                <a:cubicBezTo>
                  <a:pt x="4574" y="11553"/>
                  <a:pt x="9148" y="3126"/>
                  <a:pt x="12748" y="753"/>
                </a:cubicBezTo>
                <a:cubicBezTo>
                  <a:pt x="16348" y="-1621"/>
                  <a:pt x="18974" y="2058"/>
                  <a:pt x="21600" y="5737"/>
                </a:cubicBezTo>
              </a:path>
            </a:pathLst>
          </a:custGeom>
          <a:noFill/>
          <a:ln w="25400" cap="flat" cmpd="sng">
            <a:solidFill>
              <a:srgbClr val="000000"/>
            </a:solidFill>
            <a:prstDash val="dash"/>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a:defRPr sz="5000">
                <a:solidFill>
                  <a:srgbClr val="000000"/>
                </a:solidFill>
                <a:latin typeface="Helvetica Light" charset="0"/>
                <a:ea typeface="Helvetica Light" charset="0"/>
                <a:cs typeface="Helvetica Light" charset="0"/>
                <a:sym typeface="Helvetica Light" charset="0"/>
              </a:defRPr>
            </a:lvl1pPr>
            <a:lvl2pPr>
              <a:defRPr sz="5000">
                <a:solidFill>
                  <a:srgbClr val="000000"/>
                </a:solidFill>
                <a:latin typeface="Helvetica Light" charset="0"/>
                <a:ea typeface="Helvetica Light" charset="0"/>
                <a:cs typeface="Helvetica Light" charset="0"/>
                <a:sym typeface="Helvetica Light" charset="0"/>
              </a:defRPr>
            </a:lvl2pPr>
            <a:lvl3pPr>
              <a:defRPr sz="5000">
                <a:solidFill>
                  <a:srgbClr val="000000"/>
                </a:solidFill>
                <a:latin typeface="Helvetica Light" charset="0"/>
                <a:ea typeface="Helvetica Light" charset="0"/>
                <a:cs typeface="Helvetica Light" charset="0"/>
                <a:sym typeface="Helvetica Light" charset="0"/>
              </a:defRPr>
            </a:lvl3pPr>
            <a:lvl4pPr>
              <a:defRPr sz="5000">
                <a:solidFill>
                  <a:srgbClr val="000000"/>
                </a:solidFill>
                <a:latin typeface="Helvetica Light" charset="0"/>
                <a:ea typeface="Helvetica Light" charset="0"/>
                <a:cs typeface="Helvetica Light" charset="0"/>
                <a:sym typeface="Helvetica Light" charset="0"/>
              </a:defRPr>
            </a:lvl4pPr>
            <a:lvl5pPr>
              <a:defRPr sz="5000">
                <a:solidFill>
                  <a:srgbClr val="000000"/>
                </a:solidFill>
                <a:latin typeface="Helvetica Light" charset="0"/>
                <a:ea typeface="Helvetica Light" charset="0"/>
                <a:cs typeface="Helvetica Light" charset="0"/>
                <a:sym typeface="Helvetica Light" charset="0"/>
              </a:defRPr>
            </a:lvl5pPr>
            <a:lvl6pPr marL="4572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defTabSz="457200"/>
            <a:endParaRPr lang="it-IT" altLang="it-IT" sz="900"/>
          </a:p>
        </p:txBody>
      </p:sp>
      <p:sp>
        <p:nvSpPr>
          <p:cNvPr id="10277" name="AutoShape 37"/>
          <p:cNvSpPr>
            <a:spLocks/>
          </p:cNvSpPr>
          <p:nvPr/>
        </p:nvSpPr>
        <p:spPr bwMode="auto">
          <a:xfrm>
            <a:off x="9331325" y="4338638"/>
            <a:ext cx="642938" cy="577850"/>
          </a:xfrm>
          <a:custGeom>
            <a:avLst/>
            <a:gdLst>
              <a:gd name="T0" fmla="+- 0 11588 1577"/>
              <a:gd name="T1" fmla="*/ T0 w 20023"/>
              <a:gd name="T2" fmla="*/ 10800 h 21600"/>
              <a:gd name="T3" fmla="+- 0 11588 1577"/>
              <a:gd name="T4" fmla="*/ T3 w 20023"/>
              <a:gd name="T5" fmla="*/ 10800 h 21600"/>
              <a:gd name="T6" fmla="+- 0 11588 1577"/>
              <a:gd name="T7" fmla="*/ T6 w 20023"/>
              <a:gd name="T8" fmla="*/ 10800 h 21600"/>
              <a:gd name="T9" fmla="+- 0 11588 1577"/>
              <a:gd name="T10" fmla="*/ T9 w 20023"/>
              <a:gd name="T11" fmla="*/ 10800 h 21600"/>
            </a:gdLst>
            <a:ahLst/>
            <a:cxnLst>
              <a:cxn ang="0">
                <a:pos x="T1" y="T2"/>
              </a:cxn>
              <a:cxn ang="0">
                <a:pos x="T4" y="T5"/>
              </a:cxn>
              <a:cxn ang="0">
                <a:pos x="T7" y="T8"/>
              </a:cxn>
              <a:cxn ang="0">
                <a:pos x="T10" y="T11"/>
              </a:cxn>
            </a:cxnLst>
            <a:rect l="0" t="0" r="r" b="b"/>
            <a:pathLst>
              <a:path w="20023" h="21600">
                <a:moveTo>
                  <a:pt x="20023" y="21600"/>
                </a:moveTo>
                <a:cubicBezTo>
                  <a:pt x="11935" y="18697"/>
                  <a:pt x="3847" y="15794"/>
                  <a:pt x="1135" y="12194"/>
                </a:cubicBezTo>
                <a:cubicBezTo>
                  <a:pt x="-1577" y="8594"/>
                  <a:pt x="1087" y="4297"/>
                  <a:pt x="3750" y="0"/>
                </a:cubicBezTo>
              </a:path>
            </a:pathLst>
          </a:custGeom>
          <a:noFill/>
          <a:ln w="25400" cap="flat" cmpd="sng">
            <a:solidFill>
              <a:srgbClr val="000000"/>
            </a:solidFill>
            <a:prstDash val="dash"/>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a:defRPr sz="5000">
                <a:solidFill>
                  <a:srgbClr val="000000"/>
                </a:solidFill>
                <a:latin typeface="Helvetica Light" charset="0"/>
                <a:ea typeface="Helvetica Light" charset="0"/>
                <a:cs typeface="Helvetica Light" charset="0"/>
                <a:sym typeface="Helvetica Light" charset="0"/>
              </a:defRPr>
            </a:lvl1pPr>
            <a:lvl2pPr>
              <a:defRPr sz="5000">
                <a:solidFill>
                  <a:srgbClr val="000000"/>
                </a:solidFill>
                <a:latin typeface="Helvetica Light" charset="0"/>
                <a:ea typeface="Helvetica Light" charset="0"/>
                <a:cs typeface="Helvetica Light" charset="0"/>
                <a:sym typeface="Helvetica Light" charset="0"/>
              </a:defRPr>
            </a:lvl2pPr>
            <a:lvl3pPr>
              <a:defRPr sz="5000">
                <a:solidFill>
                  <a:srgbClr val="000000"/>
                </a:solidFill>
                <a:latin typeface="Helvetica Light" charset="0"/>
                <a:ea typeface="Helvetica Light" charset="0"/>
                <a:cs typeface="Helvetica Light" charset="0"/>
                <a:sym typeface="Helvetica Light" charset="0"/>
              </a:defRPr>
            </a:lvl3pPr>
            <a:lvl4pPr>
              <a:defRPr sz="5000">
                <a:solidFill>
                  <a:srgbClr val="000000"/>
                </a:solidFill>
                <a:latin typeface="Helvetica Light" charset="0"/>
                <a:ea typeface="Helvetica Light" charset="0"/>
                <a:cs typeface="Helvetica Light" charset="0"/>
                <a:sym typeface="Helvetica Light" charset="0"/>
              </a:defRPr>
            </a:lvl4pPr>
            <a:lvl5pPr>
              <a:defRPr sz="5000">
                <a:solidFill>
                  <a:srgbClr val="000000"/>
                </a:solidFill>
                <a:latin typeface="Helvetica Light" charset="0"/>
                <a:ea typeface="Helvetica Light" charset="0"/>
                <a:cs typeface="Helvetica Light" charset="0"/>
                <a:sym typeface="Helvetica Light" charset="0"/>
              </a:defRPr>
            </a:lvl5pPr>
            <a:lvl6pPr marL="4572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defTabSz="457200"/>
            <a:endParaRPr lang="it-IT" altLang="it-IT" sz="900"/>
          </a:p>
        </p:txBody>
      </p:sp>
      <p:sp>
        <p:nvSpPr>
          <p:cNvPr id="10278" name="Line 38"/>
          <p:cNvSpPr>
            <a:spLocks noChangeShapeType="1"/>
          </p:cNvSpPr>
          <p:nvPr/>
        </p:nvSpPr>
        <p:spPr bwMode="auto">
          <a:xfrm flipV="1">
            <a:off x="11308557" y="3909219"/>
            <a:ext cx="0" cy="2136775"/>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10279" name="Line 39"/>
          <p:cNvSpPr>
            <a:spLocks noChangeShapeType="1"/>
          </p:cNvSpPr>
          <p:nvPr/>
        </p:nvSpPr>
        <p:spPr bwMode="auto">
          <a:xfrm flipH="1">
            <a:off x="10282238" y="3909219"/>
            <a:ext cx="1026319" cy="718344"/>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10280" name="Line 40"/>
          <p:cNvSpPr>
            <a:spLocks noChangeShapeType="1"/>
          </p:cNvSpPr>
          <p:nvPr/>
        </p:nvSpPr>
        <p:spPr bwMode="auto">
          <a:xfrm flipH="1" flipV="1">
            <a:off x="9664700" y="3909219"/>
            <a:ext cx="617538" cy="718344"/>
          </a:xfrm>
          <a:prstGeom prst="line">
            <a:avLst/>
          </a:prstGeom>
          <a:noFill/>
          <a:ln w="5715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10281" name="Rectangle 41"/>
          <p:cNvSpPr>
            <a:spLocks/>
          </p:cNvSpPr>
          <p:nvPr/>
        </p:nvSpPr>
        <p:spPr bwMode="auto">
          <a:xfrm>
            <a:off x="943769" y="3396357"/>
            <a:ext cx="5877719" cy="51296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spAutoFit/>
          </a:bodyPr>
          <a:lstStyle/>
          <a:p>
            <a:r>
              <a:rPr lang="it-IT" altLang="it-IT" sz="3000"/>
              <a:t>Attackers movements</a:t>
            </a:r>
          </a:p>
        </p:txBody>
      </p:sp>
      <p:grpSp>
        <p:nvGrpSpPr>
          <p:cNvPr id="10282" name="Group 42"/>
          <p:cNvGrpSpPr>
            <a:grpSpLocks/>
          </p:cNvGrpSpPr>
          <p:nvPr/>
        </p:nvGrpSpPr>
        <p:grpSpPr bwMode="auto">
          <a:xfrm>
            <a:off x="392113" y="6448426"/>
            <a:ext cx="366095" cy="146194"/>
            <a:chOff x="0" y="0"/>
            <a:chExt cx="732143" cy="291489"/>
          </a:xfrm>
        </p:grpSpPr>
        <p:sp>
          <p:nvSpPr>
            <p:cNvPr id="10283" name="Rectangle 43"/>
            <p:cNvSpPr>
              <a:spLocks/>
            </p:cNvSpPr>
            <p:nvPr/>
          </p:nvSpPr>
          <p:spPr bwMode="auto">
            <a:xfrm>
              <a:off x="174975" y="0"/>
              <a:ext cx="557168" cy="29148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2860" rIns="22860">
              <a:spAutoFit/>
            </a:bodyPr>
            <a:lstStyle>
              <a:lvl1pPr>
                <a:defRPr sz="5000">
                  <a:solidFill>
                    <a:srgbClr val="000000"/>
                  </a:solidFill>
                  <a:latin typeface="Helvetica Light" charset="0"/>
                  <a:ea typeface="Helvetica Light" charset="0"/>
                  <a:cs typeface="Helvetica Light" charset="0"/>
                  <a:sym typeface="Helvetica Light" charset="0"/>
                </a:defRPr>
              </a:lvl1pPr>
              <a:lvl2pPr>
                <a:defRPr sz="5000">
                  <a:solidFill>
                    <a:srgbClr val="000000"/>
                  </a:solidFill>
                  <a:latin typeface="Helvetica Light" charset="0"/>
                  <a:ea typeface="Helvetica Light" charset="0"/>
                  <a:cs typeface="Helvetica Light" charset="0"/>
                  <a:sym typeface="Helvetica Light" charset="0"/>
                </a:defRPr>
              </a:lvl2pPr>
              <a:lvl3pPr>
                <a:defRPr sz="5000">
                  <a:solidFill>
                    <a:srgbClr val="000000"/>
                  </a:solidFill>
                  <a:latin typeface="Helvetica Light" charset="0"/>
                  <a:ea typeface="Helvetica Light" charset="0"/>
                  <a:cs typeface="Helvetica Light" charset="0"/>
                  <a:sym typeface="Helvetica Light" charset="0"/>
                </a:defRPr>
              </a:lvl3pPr>
              <a:lvl4pPr>
                <a:defRPr sz="5000">
                  <a:solidFill>
                    <a:srgbClr val="000000"/>
                  </a:solidFill>
                  <a:latin typeface="Helvetica Light" charset="0"/>
                  <a:ea typeface="Helvetica Light" charset="0"/>
                  <a:cs typeface="Helvetica Light" charset="0"/>
                  <a:sym typeface="Helvetica Light" charset="0"/>
                </a:defRPr>
              </a:lvl4pPr>
              <a:lvl5pPr>
                <a:defRPr sz="5000">
                  <a:solidFill>
                    <a:srgbClr val="000000"/>
                  </a:solidFill>
                  <a:latin typeface="Helvetica Light" charset="0"/>
                  <a:ea typeface="Helvetica Light" charset="0"/>
                  <a:cs typeface="Helvetica Light" charset="0"/>
                  <a:sym typeface="Helvetica Light" charset="0"/>
                </a:defRPr>
              </a:lvl5pPr>
              <a:lvl6pPr marL="4572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defTabSz="457200"/>
              <a:r>
                <a:rPr lang="it-IT" altLang="it-IT" sz="350">
                  <a:latin typeface="Calibri" charset="0"/>
                  <a:ea typeface="Calibri" charset="0"/>
                  <a:cs typeface="Calibri" charset="0"/>
                  <a:sym typeface="Calibri" charset="0"/>
                </a:rPr>
                <a:t>Nicole Giorgi</a:t>
              </a:r>
            </a:p>
          </p:txBody>
        </p:sp>
        <p:pic>
          <p:nvPicPr>
            <p:cNvPr id="10284" name="Picture 44" descr="pasted-image.tiff"/>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13754"/>
              <a:ext cx="178232" cy="1782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Tree>
    <p:extLst>
      <p:ext uri="{BB962C8B-B14F-4D97-AF65-F5344CB8AC3E}">
        <p14:creationId xmlns:p14="http://schemas.microsoft.com/office/powerpoint/2010/main" val="1963958616"/>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Line 1"/>
          <p:cNvSpPr>
            <a:spLocks noChangeShapeType="1"/>
          </p:cNvSpPr>
          <p:nvPr/>
        </p:nvSpPr>
        <p:spPr bwMode="auto">
          <a:xfrm>
            <a:off x="321469" y="1506538"/>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11266" name="Line 2"/>
          <p:cNvSpPr>
            <a:spLocks noChangeShapeType="1"/>
          </p:cNvSpPr>
          <p:nvPr/>
        </p:nvSpPr>
        <p:spPr bwMode="auto">
          <a:xfrm>
            <a:off x="321469" y="1026319"/>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11267" name="Line 3"/>
          <p:cNvSpPr>
            <a:spLocks noChangeShapeType="1"/>
          </p:cNvSpPr>
          <p:nvPr/>
        </p:nvSpPr>
        <p:spPr bwMode="auto">
          <a:xfrm>
            <a:off x="321469" y="1987550"/>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11268" name="Line 4"/>
          <p:cNvSpPr>
            <a:spLocks noChangeShapeType="1"/>
          </p:cNvSpPr>
          <p:nvPr/>
        </p:nvSpPr>
        <p:spPr bwMode="auto">
          <a:xfrm>
            <a:off x="321469" y="2947988"/>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11269" name="Line 5"/>
          <p:cNvSpPr>
            <a:spLocks noChangeShapeType="1"/>
          </p:cNvSpPr>
          <p:nvPr/>
        </p:nvSpPr>
        <p:spPr bwMode="auto">
          <a:xfrm>
            <a:off x="321469" y="2467769"/>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11270" name="Line 6"/>
          <p:cNvSpPr>
            <a:spLocks noChangeShapeType="1"/>
          </p:cNvSpPr>
          <p:nvPr/>
        </p:nvSpPr>
        <p:spPr bwMode="auto">
          <a:xfrm>
            <a:off x="321469" y="3429000"/>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11271" name="Line 7"/>
          <p:cNvSpPr>
            <a:spLocks noChangeShapeType="1"/>
          </p:cNvSpPr>
          <p:nvPr/>
        </p:nvSpPr>
        <p:spPr bwMode="auto">
          <a:xfrm>
            <a:off x="321469" y="3909219"/>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11272" name="Line 8"/>
          <p:cNvSpPr>
            <a:spLocks noChangeShapeType="1"/>
          </p:cNvSpPr>
          <p:nvPr/>
        </p:nvSpPr>
        <p:spPr bwMode="auto">
          <a:xfrm>
            <a:off x="321469" y="4869657"/>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11273" name="Line 9"/>
          <p:cNvSpPr>
            <a:spLocks noChangeShapeType="1"/>
          </p:cNvSpPr>
          <p:nvPr/>
        </p:nvSpPr>
        <p:spPr bwMode="auto">
          <a:xfrm>
            <a:off x="321469" y="4389438"/>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11274" name="Line 10"/>
          <p:cNvSpPr>
            <a:spLocks noChangeShapeType="1"/>
          </p:cNvSpPr>
          <p:nvPr/>
        </p:nvSpPr>
        <p:spPr bwMode="auto">
          <a:xfrm>
            <a:off x="321469" y="5350669"/>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11275" name="Line 11"/>
          <p:cNvSpPr>
            <a:spLocks noChangeShapeType="1"/>
          </p:cNvSpPr>
          <p:nvPr/>
        </p:nvSpPr>
        <p:spPr bwMode="auto">
          <a:xfrm>
            <a:off x="321469" y="5830888"/>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pic>
        <p:nvPicPr>
          <p:cNvPr id="11276" name="Picture 12" descr="image7.jpe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398544" y="254000"/>
            <a:ext cx="4488656" cy="634920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1277" name="Rectangle 13"/>
          <p:cNvSpPr>
            <a:spLocks/>
          </p:cNvSpPr>
          <p:nvPr/>
        </p:nvSpPr>
        <p:spPr bwMode="auto">
          <a:xfrm>
            <a:off x="1175544" y="384076"/>
            <a:ext cx="5374481" cy="51296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spAutoFit/>
          </a:bodyPr>
          <a:lstStyle/>
          <a:p>
            <a:r>
              <a:rPr lang="it-IT" altLang="it-IT" sz="3000"/>
              <a:t>In-Out Right</a:t>
            </a:r>
          </a:p>
        </p:txBody>
      </p:sp>
      <p:sp>
        <p:nvSpPr>
          <p:cNvPr id="11278" name="Oval 14"/>
          <p:cNvSpPr>
            <a:spLocks/>
          </p:cNvSpPr>
          <p:nvPr/>
        </p:nvSpPr>
        <p:spPr bwMode="auto">
          <a:xfrm>
            <a:off x="9327357" y="671513"/>
            <a:ext cx="225425" cy="225425"/>
          </a:xfrm>
          <a:prstGeom prst="ellipse">
            <a:avLst/>
          </a:prstGeom>
          <a:solidFill>
            <a:srgbClr val="174F8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1279" name="Oval 15"/>
          <p:cNvSpPr>
            <a:spLocks/>
          </p:cNvSpPr>
          <p:nvPr/>
        </p:nvSpPr>
        <p:spPr bwMode="auto">
          <a:xfrm>
            <a:off x="10082213" y="1506538"/>
            <a:ext cx="225425" cy="225425"/>
          </a:xfrm>
          <a:prstGeom prst="ellipse">
            <a:avLst/>
          </a:prstGeom>
          <a:solidFill>
            <a:srgbClr val="174F8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1280" name="Oval 16"/>
          <p:cNvSpPr>
            <a:spLocks/>
          </p:cNvSpPr>
          <p:nvPr/>
        </p:nvSpPr>
        <p:spPr bwMode="auto">
          <a:xfrm>
            <a:off x="11226007" y="671513"/>
            <a:ext cx="224631" cy="225425"/>
          </a:xfrm>
          <a:prstGeom prst="ellipse">
            <a:avLst/>
          </a:prstGeom>
          <a:solidFill>
            <a:srgbClr val="174F8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1281" name="Oval 17"/>
          <p:cNvSpPr>
            <a:spLocks/>
          </p:cNvSpPr>
          <p:nvPr/>
        </p:nvSpPr>
        <p:spPr bwMode="auto">
          <a:xfrm>
            <a:off x="10082213" y="2835275"/>
            <a:ext cx="225425" cy="225425"/>
          </a:xfrm>
          <a:prstGeom prst="ellipse">
            <a:avLst/>
          </a:prstGeom>
          <a:solidFill>
            <a:srgbClr val="174F8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1282" name="Oval 18"/>
          <p:cNvSpPr>
            <a:spLocks/>
          </p:cNvSpPr>
          <p:nvPr/>
        </p:nvSpPr>
        <p:spPr bwMode="auto">
          <a:xfrm>
            <a:off x="11338719" y="3429000"/>
            <a:ext cx="224631" cy="224632"/>
          </a:xfrm>
          <a:prstGeom prst="ellipse">
            <a:avLst/>
          </a:prstGeom>
          <a:solidFill>
            <a:srgbClr val="174F8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1283" name="Oval 19"/>
          <p:cNvSpPr>
            <a:spLocks/>
          </p:cNvSpPr>
          <p:nvPr/>
        </p:nvSpPr>
        <p:spPr bwMode="auto">
          <a:xfrm>
            <a:off x="9857582" y="4052094"/>
            <a:ext cx="224631" cy="224631"/>
          </a:xfrm>
          <a:prstGeom prst="ellipse">
            <a:avLst/>
          </a:prstGeom>
          <a:solidFill>
            <a:srgbClr val="174F8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1284" name="Oval 20"/>
          <p:cNvSpPr>
            <a:spLocks/>
          </p:cNvSpPr>
          <p:nvPr/>
        </p:nvSpPr>
        <p:spPr bwMode="auto">
          <a:xfrm>
            <a:off x="11113294" y="4888707"/>
            <a:ext cx="225425" cy="224631"/>
          </a:xfrm>
          <a:prstGeom prst="ellipse">
            <a:avLst/>
          </a:prstGeom>
          <a:solidFill>
            <a:srgbClr val="174F8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1285" name="Oval 21"/>
          <p:cNvSpPr>
            <a:spLocks/>
          </p:cNvSpPr>
          <p:nvPr/>
        </p:nvSpPr>
        <p:spPr bwMode="auto">
          <a:xfrm>
            <a:off x="9552782" y="5237957"/>
            <a:ext cx="224631" cy="225425"/>
          </a:xfrm>
          <a:prstGeom prst="ellipse">
            <a:avLst/>
          </a:prstGeom>
          <a:solidFill>
            <a:srgbClr val="174F8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1286" name="Line 22"/>
          <p:cNvSpPr>
            <a:spLocks noChangeShapeType="1"/>
          </p:cNvSpPr>
          <p:nvPr/>
        </p:nvSpPr>
        <p:spPr bwMode="auto">
          <a:xfrm flipV="1">
            <a:off x="9857582" y="4888707"/>
            <a:ext cx="1255713" cy="461963"/>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11287" name="Line 23"/>
          <p:cNvSpPr>
            <a:spLocks noChangeShapeType="1"/>
          </p:cNvSpPr>
          <p:nvPr/>
        </p:nvSpPr>
        <p:spPr bwMode="auto">
          <a:xfrm flipH="1" flipV="1">
            <a:off x="10082213" y="4276725"/>
            <a:ext cx="1031082" cy="592932"/>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11288" name="Line 24"/>
          <p:cNvSpPr>
            <a:spLocks noChangeShapeType="1"/>
          </p:cNvSpPr>
          <p:nvPr/>
        </p:nvSpPr>
        <p:spPr bwMode="auto">
          <a:xfrm flipV="1">
            <a:off x="10082213" y="3653632"/>
            <a:ext cx="1143794" cy="398463"/>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11289" name="Line 25"/>
          <p:cNvSpPr>
            <a:spLocks noChangeShapeType="1"/>
          </p:cNvSpPr>
          <p:nvPr/>
        </p:nvSpPr>
        <p:spPr bwMode="auto">
          <a:xfrm flipH="1" flipV="1">
            <a:off x="10307638" y="3060700"/>
            <a:ext cx="918369" cy="592932"/>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11290" name="AutoShape 26"/>
          <p:cNvSpPr>
            <a:spLocks/>
          </p:cNvSpPr>
          <p:nvPr/>
        </p:nvSpPr>
        <p:spPr bwMode="auto">
          <a:xfrm>
            <a:off x="10207625" y="1520825"/>
            <a:ext cx="1184275" cy="412750"/>
          </a:xfrm>
          <a:custGeom>
            <a:avLst/>
            <a:gdLst>
              <a:gd name="T0" fmla="*/ 10800 w 21600"/>
              <a:gd name="T1" fmla="*/ 10004 h 20009"/>
              <a:gd name="T2" fmla="*/ 10800 w 21600"/>
              <a:gd name="T3" fmla="*/ 10004 h 20009"/>
              <a:gd name="T4" fmla="*/ 10800 w 21600"/>
              <a:gd name="T5" fmla="*/ 10004 h 20009"/>
              <a:gd name="T6" fmla="*/ 10800 w 21600"/>
              <a:gd name="T7" fmla="*/ 10004 h 20009"/>
            </a:gdLst>
            <a:ahLst/>
            <a:cxnLst>
              <a:cxn ang="0">
                <a:pos x="T0" y="T1"/>
              </a:cxn>
              <a:cxn ang="0">
                <a:pos x="T2" y="T3"/>
              </a:cxn>
              <a:cxn ang="0">
                <a:pos x="T4" y="T5"/>
              </a:cxn>
              <a:cxn ang="0">
                <a:pos x="T6" y="T7"/>
              </a:cxn>
            </a:cxnLst>
            <a:rect l="0" t="0" r="r" b="b"/>
            <a:pathLst>
              <a:path w="21600" h="20009">
                <a:moveTo>
                  <a:pt x="0" y="13095"/>
                </a:moveTo>
                <a:cubicBezTo>
                  <a:pt x="3898" y="17348"/>
                  <a:pt x="7795" y="21600"/>
                  <a:pt x="11395" y="19417"/>
                </a:cubicBezTo>
                <a:cubicBezTo>
                  <a:pt x="14995" y="17235"/>
                  <a:pt x="18298" y="8617"/>
                  <a:pt x="21600" y="0"/>
                </a:cubicBezTo>
              </a:path>
            </a:pathLst>
          </a:custGeom>
          <a:noFill/>
          <a:ln w="25400" cap="flat" cmpd="sng">
            <a:solidFill>
              <a:srgbClr val="000000"/>
            </a:solidFill>
            <a:prstDash val="dash"/>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a:defRPr sz="5000">
                <a:solidFill>
                  <a:srgbClr val="000000"/>
                </a:solidFill>
                <a:latin typeface="Helvetica Light" charset="0"/>
                <a:ea typeface="Helvetica Light" charset="0"/>
                <a:cs typeface="Helvetica Light" charset="0"/>
                <a:sym typeface="Helvetica Light" charset="0"/>
              </a:defRPr>
            </a:lvl1pPr>
            <a:lvl2pPr>
              <a:defRPr sz="5000">
                <a:solidFill>
                  <a:srgbClr val="000000"/>
                </a:solidFill>
                <a:latin typeface="Helvetica Light" charset="0"/>
                <a:ea typeface="Helvetica Light" charset="0"/>
                <a:cs typeface="Helvetica Light" charset="0"/>
                <a:sym typeface="Helvetica Light" charset="0"/>
              </a:defRPr>
            </a:lvl2pPr>
            <a:lvl3pPr>
              <a:defRPr sz="5000">
                <a:solidFill>
                  <a:srgbClr val="000000"/>
                </a:solidFill>
                <a:latin typeface="Helvetica Light" charset="0"/>
                <a:ea typeface="Helvetica Light" charset="0"/>
                <a:cs typeface="Helvetica Light" charset="0"/>
                <a:sym typeface="Helvetica Light" charset="0"/>
              </a:defRPr>
            </a:lvl3pPr>
            <a:lvl4pPr>
              <a:defRPr sz="5000">
                <a:solidFill>
                  <a:srgbClr val="000000"/>
                </a:solidFill>
                <a:latin typeface="Helvetica Light" charset="0"/>
                <a:ea typeface="Helvetica Light" charset="0"/>
                <a:cs typeface="Helvetica Light" charset="0"/>
                <a:sym typeface="Helvetica Light" charset="0"/>
              </a:defRPr>
            </a:lvl4pPr>
            <a:lvl5pPr>
              <a:defRPr sz="5000">
                <a:solidFill>
                  <a:srgbClr val="000000"/>
                </a:solidFill>
                <a:latin typeface="Helvetica Light" charset="0"/>
                <a:ea typeface="Helvetica Light" charset="0"/>
                <a:cs typeface="Helvetica Light" charset="0"/>
                <a:sym typeface="Helvetica Light" charset="0"/>
              </a:defRPr>
            </a:lvl5pPr>
            <a:lvl6pPr marL="4572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defTabSz="457200"/>
            <a:endParaRPr lang="it-IT" altLang="it-IT" sz="900"/>
          </a:p>
        </p:txBody>
      </p:sp>
      <p:sp>
        <p:nvSpPr>
          <p:cNvPr id="11291" name="AutoShape 27"/>
          <p:cNvSpPr>
            <a:spLocks/>
          </p:cNvSpPr>
          <p:nvPr/>
        </p:nvSpPr>
        <p:spPr bwMode="auto">
          <a:xfrm>
            <a:off x="10533857" y="470694"/>
            <a:ext cx="737394" cy="200819"/>
          </a:xfrm>
          <a:custGeom>
            <a:avLst/>
            <a:gdLst>
              <a:gd name="T0" fmla="*/ 10800 w 21600"/>
              <a:gd name="T1" fmla="+- 0 11571 1542"/>
              <a:gd name="T2" fmla="*/ 11571 h 20058"/>
              <a:gd name="T3" fmla="*/ 10800 w 21600"/>
              <a:gd name="T4" fmla="+- 0 11571 1542"/>
              <a:gd name="T5" fmla="*/ 11571 h 20058"/>
              <a:gd name="T6" fmla="*/ 10800 w 21600"/>
              <a:gd name="T7" fmla="+- 0 11571 1542"/>
              <a:gd name="T8" fmla="*/ 11571 h 20058"/>
              <a:gd name="T9" fmla="*/ 10800 w 21600"/>
              <a:gd name="T10" fmla="+- 0 11571 1542"/>
              <a:gd name="T11" fmla="*/ 11571 h 20058"/>
            </a:gdLst>
            <a:ahLst/>
            <a:cxnLst>
              <a:cxn ang="0">
                <a:pos x="T0" y="T2"/>
              </a:cxn>
              <a:cxn ang="0">
                <a:pos x="T3" y="T5"/>
              </a:cxn>
              <a:cxn ang="0">
                <a:pos x="T6" y="T8"/>
              </a:cxn>
              <a:cxn ang="0">
                <a:pos x="T9" y="T11"/>
              </a:cxn>
            </a:cxnLst>
            <a:rect l="0" t="0" r="r" b="b"/>
            <a:pathLst>
              <a:path w="21600" h="20058">
                <a:moveTo>
                  <a:pt x="21600" y="20058"/>
                </a:moveTo>
                <a:cubicBezTo>
                  <a:pt x="18205" y="11278"/>
                  <a:pt x="14810" y="2498"/>
                  <a:pt x="11210" y="478"/>
                </a:cubicBezTo>
                <a:cubicBezTo>
                  <a:pt x="7610" y="-1542"/>
                  <a:pt x="3805" y="3198"/>
                  <a:pt x="0" y="7937"/>
                </a:cubicBezTo>
              </a:path>
            </a:pathLst>
          </a:custGeom>
          <a:noFill/>
          <a:ln w="25400" cap="flat" cmpd="sng">
            <a:solidFill>
              <a:srgbClr val="000000"/>
            </a:solidFill>
            <a:prstDash val="dash"/>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a:defRPr sz="5000">
                <a:solidFill>
                  <a:srgbClr val="000000"/>
                </a:solidFill>
                <a:latin typeface="Helvetica Light" charset="0"/>
                <a:ea typeface="Helvetica Light" charset="0"/>
                <a:cs typeface="Helvetica Light" charset="0"/>
                <a:sym typeface="Helvetica Light" charset="0"/>
              </a:defRPr>
            </a:lvl1pPr>
            <a:lvl2pPr>
              <a:defRPr sz="5000">
                <a:solidFill>
                  <a:srgbClr val="000000"/>
                </a:solidFill>
                <a:latin typeface="Helvetica Light" charset="0"/>
                <a:ea typeface="Helvetica Light" charset="0"/>
                <a:cs typeface="Helvetica Light" charset="0"/>
                <a:sym typeface="Helvetica Light" charset="0"/>
              </a:defRPr>
            </a:lvl2pPr>
            <a:lvl3pPr>
              <a:defRPr sz="5000">
                <a:solidFill>
                  <a:srgbClr val="000000"/>
                </a:solidFill>
                <a:latin typeface="Helvetica Light" charset="0"/>
                <a:ea typeface="Helvetica Light" charset="0"/>
                <a:cs typeface="Helvetica Light" charset="0"/>
                <a:sym typeface="Helvetica Light" charset="0"/>
              </a:defRPr>
            </a:lvl3pPr>
            <a:lvl4pPr>
              <a:defRPr sz="5000">
                <a:solidFill>
                  <a:srgbClr val="000000"/>
                </a:solidFill>
                <a:latin typeface="Helvetica Light" charset="0"/>
                <a:ea typeface="Helvetica Light" charset="0"/>
                <a:cs typeface="Helvetica Light" charset="0"/>
                <a:sym typeface="Helvetica Light" charset="0"/>
              </a:defRPr>
            </a:lvl4pPr>
            <a:lvl5pPr>
              <a:defRPr sz="5000">
                <a:solidFill>
                  <a:srgbClr val="000000"/>
                </a:solidFill>
                <a:latin typeface="Helvetica Light" charset="0"/>
                <a:ea typeface="Helvetica Light" charset="0"/>
                <a:cs typeface="Helvetica Light" charset="0"/>
                <a:sym typeface="Helvetica Light" charset="0"/>
              </a:defRPr>
            </a:lvl5pPr>
            <a:lvl6pPr marL="4572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defTabSz="457200"/>
            <a:endParaRPr lang="it-IT" altLang="it-IT" sz="900"/>
          </a:p>
        </p:txBody>
      </p:sp>
      <p:sp>
        <p:nvSpPr>
          <p:cNvPr id="11292" name="AutoShape 28"/>
          <p:cNvSpPr>
            <a:spLocks/>
          </p:cNvSpPr>
          <p:nvPr/>
        </p:nvSpPr>
        <p:spPr bwMode="auto">
          <a:xfrm>
            <a:off x="9284494" y="923132"/>
            <a:ext cx="268288" cy="597694"/>
          </a:xfrm>
          <a:custGeom>
            <a:avLst/>
            <a:gdLst>
              <a:gd name="T0" fmla="+- 0 11596 1592"/>
              <a:gd name="T1" fmla="*/ T0 w 20008"/>
              <a:gd name="T2" fmla="*/ 10800 h 21600"/>
              <a:gd name="T3" fmla="+- 0 11596 1592"/>
              <a:gd name="T4" fmla="*/ T3 w 20008"/>
              <a:gd name="T5" fmla="*/ 10800 h 21600"/>
              <a:gd name="T6" fmla="+- 0 11596 1592"/>
              <a:gd name="T7" fmla="*/ T6 w 20008"/>
              <a:gd name="T8" fmla="*/ 10800 h 21600"/>
              <a:gd name="T9" fmla="+- 0 11596 1592"/>
              <a:gd name="T10" fmla="*/ T9 w 20008"/>
              <a:gd name="T11" fmla="*/ 10800 h 21600"/>
            </a:gdLst>
            <a:ahLst/>
            <a:cxnLst>
              <a:cxn ang="0">
                <a:pos x="T1" y="T2"/>
              </a:cxn>
              <a:cxn ang="0">
                <a:pos x="T4" y="T5"/>
              </a:cxn>
              <a:cxn ang="0">
                <a:pos x="T7" y="T8"/>
              </a:cxn>
              <a:cxn ang="0">
                <a:pos x="T10" y="T11"/>
              </a:cxn>
            </a:cxnLst>
            <a:rect l="0" t="0" r="r" b="b"/>
            <a:pathLst>
              <a:path w="20008" h="21600">
                <a:moveTo>
                  <a:pt x="6891" y="0"/>
                </a:moveTo>
                <a:cubicBezTo>
                  <a:pt x="2649" y="2204"/>
                  <a:pt x="-1592" y="4409"/>
                  <a:pt x="594" y="8009"/>
                </a:cubicBezTo>
                <a:cubicBezTo>
                  <a:pt x="2780" y="11609"/>
                  <a:pt x="11394" y="16604"/>
                  <a:pt x="20008" y="21600"/>
                </a:cubicBezTo>
              </a:path>
            </a:pathLst>
          </a:custGeom>
          <a:noFill/>
          <a:ln w="25400" cap="flat" cmpd="sng">
            <a:solidFill>
              <a:srgbClr val="000000"/>
            </a:solidFill>
            <a:prstDash val="dash"/>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a:defRPr sz="5000">
                <a:solidFill>
                  <a:srgbClr val="000000"/>
                </a:solidFill>
                <a:latin typeface="Helvetica Light" charset="0"/>
                <a:ea typeface="Helvetica Light" charset="0"/>
                <a:cs typeface="Helvetica Light" charset="0"/>
                <a:sym typeface="Helvetica Light" charset="0"/>
              </a:defRPr>
            </a:lvl1pPr>
            <a:lvl2pPr>
              <a:defRPr sz="5000">
                <a:solidFill>
                  <a:srgbClr val="000000"/>
                </a:solidFill>
                <a:latin typeface="Helvetica Light" charset="0"/>
                <a:ea typeface="Helvetica Light" charset="0"/>
                <a:cs typeface="Helvetica Light" charset="0"/>
                <a:sym typeface="Helvetica Light" charset="0"/>
              </a:defRPr>
            </a:lvl2pPr>
            <a:lvl3pPr>
              <a:defRPr sz="5000">
                <a:solidFill>
                  <a:srgbClr val="000000"/>
                </a:solidFill>
                <a:latin typeface="Helvetica Light" charset="0"/>
                <a:ea typeface="Helvetica Light" charset="0"/>
                <a:cs typeface="Helvetica Light" charset="0"/>
                <a:sym typeface="Helvetica Light" charset="0"/>
              </a:defRPr>
            </a:lvl3pPr>
            <a:lvl4pPr>
              <a:defRPr sz="5000">
                <a:solidFill>
                  <a:srgbClr val="000000"/>
                </a:solidFill>
                <a:latin typeface="Helvetica Light" charset="0"/>
                <a:ea typeface="Helvetica Light" charset="0"/>
                <a:cs typeface="Helvetica Light" charset="0"/>
                <a:sym typeface="Helvetica Light" charset="0"/>
              </a:defRPr>
            </a:lvl4pPr>
            <a:lvl5pPr>
              <a:defRPr sz="5000">
                <a:solidFill>
                  <a:srgbClr val="000000"/>
                </a:solidFill>
                <a:latin typeface="Helvetica Light" charset="0"/>
                <a:ea typeface="Helvetica Light" charset="0"/>
                <a:cs typeface="Helvetica Light" charset="0"/>
                <a:sym typeface="Helvetica Light" charset="0"/>
              </a:defRPr>
            </a:lvl5pPr>
            <a:lvl6pPr marL="4572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defTabSz="457200"/>
            <a:endParaRPr lang="it-IT" altLang="it-IT" sz="900"/>
          </a:p>
        </p:txBody>
      </p:sp>
      <p:sp>
        <p:nvSpPr>
          <p:cNvPr id="11293" name="Line 29"/>
          <p:cNvSpPr>
            <a:spLocks noChangeShapeType="1"/>
          </p:cNvSpPr>
          <p:nvPr/>
        </p:nvSpPr>
        <p:spPr bwMode="auto">
          <a:xfrm flipV="1">
            <a:off x="10307638" y="1520825"/>
            <a:ext cx="1143000" cy="1427163"/>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11294" name="Line 30"/>
          <p:cNvSpPr>
            <a:spLocks noChangeShapeType="1"/>
          </p:cNvSpPr>
          <p:nvPr/>
        </p:nvSpPr>
        <p:spPr bwMode="auto">
          <a:xfrm flipH="1" flipV="1">
            <a:off x="10533857" y="671513"/>
            <a:ext cx="858044" cy="849313"/>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11295" name="Line 31"/>
          <p:cNvSpPr>
            <a:spLocks noChangeShapeType="1"/>
          </p:cNvSpPr>
          <p:nvPr/>
        </p:nvSpPr>
        <p:spPr bwMode="auto">
          <a:xfrm flipH="1">
            <a:off x="9647238" y="671513"/>
            <a:ext cx="886619" cy="835025"/>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11296" name="Line 32"/>
          <p:cNvSpPr>
            <a:spLocks noChangeShapeType="1"/>
          </p:cNvSpPr>
          <p:nvPr/>
        </p:nvSpPr>
        <p:spPr bwMode="auto">
          <a:xfrm flipV="1">
            <a:off x="9647238" y="455613"/>
            <a:ext cx="0" cy="1050925"/>
          </a:xfrm>
          <a:prstGeom prst="line">
            <a:avLst/>
          </a:prstGeom>
          <a:noFill/>
          <a:ln w="5715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grpSp>
        <p:nvGrpSpPr>
          <p:cNvPr id="11297" name="Group 33"/>
          <p:cNvGrpSpPr>
            <a:grpSpLocks/>
          </p:cNvGrpSpPr>
          <p:nvPr/>
        </p:nvGrpSpPr>
        <p:grpSpPr bwMode="auto">
          <a:xfrm>
            <a:off x="9743282" y="5113338"/>
            <a:ext cx="180181" cy="197644"/>
            <a:chOff x="-1" y="0"/>
            <a:chExt cx="360003" cy="394948"/>
          </a:xfrm>
        </p:grpSpPr>
        <p:pic>
          <p:nvPicPr>
            <p:cNvPr id="11298" name="Picture 34" descr="image3.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360003" cy="39494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1299" name="Picture 35" descr="image4.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11504" y="118958"/>
              <a:ext cx="136609" cy="15680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11300" name="Group 36"/>
          <p:cNvGrpSpPr>
            <a:grpSpLocks/>
          </p:cNvGrpSpPr>
          <p:nvPr/>
        </p:nvGrpSpPr>
        <p:grpSpPr bwMode="auto">
          <a:xfrm>
            <a:off x="392113" y="6448426"/>
            <a:ext cx="366095" cy="146194"/>
            <a:chOff x="0" y="0"/>
            <a:chExt cx="732143" cy="291489"/>
          </a:xfrm>
        </p:grpSpPr>
        <p:sp>
          <p:nvSpPr>
            <p:cNvPr id="11301" name="Rectangle 37"/>
            <p:cNvSpPr>
              <a:spLocks/>
            </p:cNvSpPr>
            <p:nvPr/>
          </p:nvSpPr>
          <p:spPr bwMode="auto">
            <a:xfrm>
              <a:off x="174975" y="0"/>
              <a:ext cx="557168" cy="29148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2860" rIns="22860">
              <a:spAutoFit/>
            </a:bodyPr>
            <a:lstStyle>
              <a:lvl1pPr>
                <a:defRPr sz="5000">
                  <a:solidFill>
                    <a:srgbClr val="000000"/>
                  </a:solidFill>
                  <a:latin typeface="Helvetica Light" charset="0"/>
                  <a:ea typeface="Helvetica Light" charset="0"/>
                  <a:cs typeface="Helvetica Light" charset="0"/>
                  <a:sym typeface="Helvetica Light" charset="0"/>
                </a:defRPr>
              </a:lvl1pPr>
              <a:lvl2pPr>
                <a:defRPr sz="5000">
                  <a:solidFill>
                    <a:srgbClr val="000000"/>
                  </a:solidFill>
                  <a:latin typeface="Helvetica Light" charset="0"/>
                  <a:ea typeface="Helvetica Light" charset="0"/>
                  <a:cs typeface="Helvetica Light" charset="0"/>
                  <a:sym typeface="Helvetica Light" charset="0"/>
                </a:defRPr>
              </a:lvl2pPr>
              <a:lvl3pPr>
                <a:defRPr sz="5000">
                  <a:solidFill>
                    <a:srgbClr val="000000"/>
                  </a:solidFill>
                  <a:latin typeface="Helvetica Light" charset="0"/>
                  <a:ea typeface="Helvetica Light" charset="0"/>
                  <a:cs typeface="Helvetica Light" charset="0"/>
                  <a:sym typeface="Helvetica Light" charset="0"/>
                </a:defRPr>
              </a:lvl3pPr>
              <a:lvl4pPr>
                <a:defRPr sz="5000">
                  <a:solidFill>
                    <a:srgbClr val="000000"/>
                  </a:solidFill>
                  <a:latin typeface="Helvetica Light" charset="0"/>
                  <a:ea typeface="Helvetica Light" charset="0"/>
                  <a:cs typeface="Helvetica Light" charset="0"/>
                  <a:sym typeface="Helvetica Light" charset="0"/>
                </a:defRPr>
              </a:lvl4pPr>
              <a:lvl5pPr>
                <a:defRPr sz="5000">
                  <a:solidFill>
                    <a:srgbClr val="000000"/>
                  </a:solidFill>
                  <a:latin typeface="Helvetica Light" charset="0"/>
                  <a:ea typeface="Helvetica Light" charset="0"/>
                  <a:cs typeface="Helvetica Light" charset="0"/>
                  <a:sym typeface="Helvetica Light" charset="0"/>
                </a:defRPr>
              </a:lvl5pPr>
              <a:lvl6pPr marL="4572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defTabSz="457200"/>
              <a:r>
                <a:rPr lang="it-IT" altLang="it-IT" sz="350">
                  <a:latin typeface="Calibri" charset="0"/>
                  <a:ea typeface="Calibri" charset="0"/>
                  <a:cs typeface="Calibri" charset="0"/>
                  <a:sym typeface="Calibri" charset="0"/>
                </a:rPr>
                <a:t>Nicole Giorgi</a:t>
              </a:r>
            </a:p>
          </p:txBody>
        </p:sp>
        <p:pic>
          <p:nvPicPr>
            <p:cNvPr id="11302" name="Picture 38" descr="pasted-image.tiff"/>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13754"/>
              <a:ext cx="178232" cy="1782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Tree>
    <p:extLst>
      <p:ext uri="{BB962C8B-B14F-4D97-AF65-F5344CB8AC3E}">
        <p14:creationId xmlns:p14="http://schemas.microsoft.com/office/powerpoint/2010/main" val="1428804722"/>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Line 1"/>
          <p:cNvSpPr>
            <a:spLocks noChangeShapeType="1"/>
          </p:cNvSpPr>
          <p:nvPr/>
        </p:nvSpPr>
        <p:spPr bwMode="auto">
          <a:xfrm>
            <a:off x="321469" y="1506538"/>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12290" name="Line 2"/>
          <p:cNvSpPr>
            <a:spLocks noChangeShapeType="1"/>
          </p:cNvSpPr>
          <p:nvPr/>
        </p:nvSpPr>
        <p:spPr bwMode="auto">
          <a:xfrm>
            <a:off x="321469" y="1026319"/>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12291" name="Line 3"/>
          <p:cNvSpPr>
            <a:spLocks noChangeShapeType="1"/>
          </p:cNvSpPr>
          <p:nvPr/>
        </p:nvSpPr>
        <p:spPr bwMode="auto">
          <a:xfrm>
            <a:off x="321469" y="1987550"/>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12292" name="Line 4"/>
          <p:cNvSpPr>
            <a:spLocks noChangeShapeType="1"/>
          </p:cNvSpPr>
          <p:nvPr/>
        </p:nvSpPr>
        <p:spPr bwMode="auto">
          <a:xfrm>
            <a:off x="321469" y="2947988"/>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12293" name="Line 5"/>
          <p:cNvSpPr>
            <a:spLocks noChangeShapeType="1"/>
          </p:cNvSpPr>
          <p:nvPr/>
        </p:nvSpPr>
        <p:spPr bwMode="auto">
          <a:xfrm>
            <a:off x="321469" y="2467769"/>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12294" name="Line 6"/>
          <p:cNvSpPr>
            <a:spLocks noChangeShapeType="1"/>
          </p:cNvSpPr>
          <p:nvPr/>
        </p:nvSpPr>
        <p:spPr bwMode="auto">
          <a:xfrm>
            <a:off x="321469" y="3429000"/>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12295" name="Line 7"/>
          <p:cNvSpPr>
            <a:spLocks noChangeShapeType="1"/>
          </p:cNvSpPr>
          <p:nvPr/>
        </p:nvSpPr>
        <p:spPr bwMode="auto">
          <a:xfrm>
            <a:off x="321469" y="3909219"/>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12296" name="Line 8"/>
          <p:cNvSpPr>
            <a:spLocks noChangeShapeType="1"/>
          </p:cNvSpPr>
          <p:nvPr/>
        </p:nvSpPr>
        <p:spPr bwMode="auto">
          <a:xfrm>
            <a:off x="321469" y="4869657"/>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12297" name="Line 9"/>
          <p:cNvSpPr>
            <a:spLocks noChangeShapeType="1"/>
          </p:cNvSpPr>
          <p:nvPr/>
        </p:nvSpPr>
        <p:spPr bwMode="auto">
          <a:xfrm>
            <a:off x="321469" y="4389438"/>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12298" name="Line 10"/>
          <p:cNvSpPr>
            <a:spLocks noChangeShapeType="1"/>
          </p:cNvSpPr>
          <p:nvPr/>
        </p:nvSpPr>
        <p:spPr bwMode="auto">
          <a:xfrm>
            <a:off x="321469" y="5350669"/>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12299" name="Line 11"/>
          <p:cNvSpPr>
            <a:spLocks noChangeShapeType="1"/>
          </p:cNvSpPr>
          <p:nvPr/>
        </p:nvSpPr>
        <p:spPr bwMode="auto">
          <a:xfrm>
            <a:off x="321469" y="5830888"/>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pic>
        <p:nvPicPr>
          <p:cNvPr id="12300" name="Picture 12" descr="image7.jpe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403307" y="254000"/>
            <a:ext cx="4488656" cy="634920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2301" name="Rectangle 13"/>
          <p:cNvSpPr>
            <a:spLocks/>
          </p:cNvSpPr>
          <p:nvPr/>
        </p:nvSpPr>
        <p:spPr bwMode="auto">
          <a:xfrm>
            <a:off x="1175544" y="384076"/>
            <a:ext cx="5374481" cy="51296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spAutoFit/>
          </a:bodyPr>
          <a:lstStyle/>
          <a:p>
            <a:r>
              <a:rPr lang="it-IT" altLang="it-IT" sz="3000"/>
              <a:t>In-Out Left</a:t>
            </a:r>
          </a:p>
        </p:txBody>
      </p:sp>
      <p:sp>
        <p:nvSpPr>
          <p:cNvPr id="12302" name="Oval 14"/>
          <p:cNvSpPr>
            <a:spLocks/>
          </p:cNvSpPr>
          <p:nvPr/>
        </p:nvSpPr>
        <p:spPr bwMode="auto">
          <a:xfrm>
            <a:off x="8156575" y="800894"/>
            <a:ext cx="225425" cy="225425"/>
          </a:xfrm>
          <a:prstGeom prst="ellipse">
            <a:avLst/>
          </a:prstGeom>
          <a:solidFill>
            <a:srgbClr val="174F8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2303" name="Oval 15"/>
          <p:cNvSpPr>
            <a:spLocks/>
          </p:cNvSpPr>
          <p:nvPr/>
        </p:nvSpPr>
        <p:spPr bwMode="auto">
          <a:xfrm>
            <a:off x="9215438" y="1619250"/>
            <a:ext cx="224632" cy="224632"/>
          </a:xfrm>
          <a:prstGeom prst="ellipse">
            <a:avLst/>
          </a:prstGeom>
          <a:solidFill>
            <a:srgbClr val="174F8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2304" name="Oval 16"/>
          <p:cNvSpPr>
            <a:spLocks/>
          </p:cNvSpPr>
          <p:nvPr/>
        </p:nvSpPr>
        <p:spPr bwMode="auto">
          <a:xfrm>
            <a:off x="9777413" y="896938"/>
            <a:ext cx="225425" cy="224632"/>
          </a:xfrm>
          <a:prstGeom prst="ellipse">
            <a:avLst/>
          </a:prstGeom>
          <a:solidFill>
            <a:srgbClr val="174F8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2305" name="Oval 17"/>
          <p:cNvSpPr>
            <a:spLocks/>
          </p:cNvSpPr>
          <p:nvPr/>
        </p:nvSpPr>
        <p:spPr bwMode="auto">
          <a:xfrm>
            <a:off x="9102725" y="2947988"/>
            <a:ext cx="224632" cy="225425"/>
          </a:xfrm>
          <a:prstGeom prst="ellipse">
            <a:avLst/>
          </a:prstGeom>
          <a:solidFill>
            <a:srgbClr val="174F8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2306" name="Oval 18"/>
          <p:cNvSpPr>
            <a:spLocks/>
          </p:cNvSpPr>
          <p:nvPr/>
        </p:nvSpPr>
        <p:spPr bwMode="auto">
          <a:xfrm>
            <a:off x="7819232" y="3540919"/>
            <a:ext cx="224631" cy="225425"/>
          </a:xfrm>
          <a:prstGeom prst="ellipse">
            <a:avLst/>
          </a:prstGeom>
          <a:solidFill>
            <a:srgbClr val="174F8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2307" name="Oval 19"/>
          <p:cNvSpPr>
            <a:spLocks/>
          </p:cNvSpPr>
          <p:nvPr/>
        </p:nvSpPr>
        <p:spPr bwMode="auto">
          <a:xfrm>
            <a:off x="9327357" y="4052094"/>
            <a:ext cx="225425" cy="224631"/>
          </a:xfrm>
          <a:prstGeom prst="ellipse">
            <a:avLst/>
          </a:prstGeom>
          <a:solidFill>
            <a:srgbClr val="174F8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2308" name="Oval 20"/>
          <p:cNvSpPr>
            <a:spLocks/>
          </p:cNvSpPr>
          <p:nvPr/>
        </p:nvSpPr>
        <p:spPr bwMode="auto">
          <a:xfrm>
            <a:off x="8043863" y="4869657"/>
            <a:ext cx="225425" cy="225425"/>
          </a:xfrm>
          <a:prstGeom prst="ellipse">
            <a:avLst/>
          </a:prstGeom>
          <a:solidFill>
            <a:srgbClr val="174F8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2309" name="Oval 21"/>
          <p:cNvSpPr>
            <a:spLocks/>
          </p:cNvSpPr>
          <p:nvPr/>
        </p:nvSpPr>
        <p:spPr bwMode="auto">
          <a:xfrm>
            <a:off x="9552782" y="5237957"/>
            <a:ext cx="224631" cy="225425"/>
          </a:xfrm>
          <a:prstGeom prst="ellipse">
            <a:avLst/>
          </a:prstGeom>
          <a:solidFill>
            <a:srgbClr val="174F8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2310" name="Line 22"/>
          <p:cNvSpPr>
            <a:spLocks noChangeShapeType="1"/>
          </p:cNvSpPr>
          <p:nvPr/>
        </p:nvSpPr>
        <p:spPr bwMode="auto">
          <a:xfrm flipV="1">
            <a:off x="9647238" y="455613"/>
            <a:ext cx="0" cy="1050925"/>
          </a:xfrm>
          <a:prstGeom prst="line">
            <a:avLst/>
          </a:prstGeom>
          <a:noFill/>
          <a:ln w="5715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grpSp>
        <p:nvGrpSpPr>
          <p:cNvPr id="12311" name="Group 23"/>
          <p:cNvGrpSpPr>
            <a:grpSpLocks/>
          </p:cNvGrpSpPr>
          <p:nvPr/>
        </p:nvGrpSpPr>
        <p:grpSpPr bwMode="auto">
          <a:xfrm>
            <a:off x="9462294" y="5014913"/>
            <a:ext cx="180181" cy="196850"/>
            <a:chOff x="-1" y="0"/>
            <a:chExt cx="360003" cy="394948"/>
          </a:xfrm>
        </p:grpSpPr>
        <p:pic>
          <p:nvPicPr>
            <p:cNvPr id="12312" name="Picture 24" descr="image3.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360003" cy="39494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2313" name="Picture 25" descr="image4.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11504" y="118958"/>
              <a:ext cx="136609" cy="15680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
        <p:nvSpPr>
          <p:cNvPr id="12314" name="Line 26"/>
          <p:cNvSpPr>
            <a:spLocks noChangeShapeType="1"/>
          </p:cNvSpPr>
          <p:nvPr/>
        </p:nvSpPr>
        <p:spPr bwMode="auto">
          <a:xfrm flipH="1" flipV="1">
            <a:off x="8269288" y="5014913"/>
            <a:ext cx="1170782" cy="196850"/>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12315" name="Line 27"/>
          <p:cNvSpPr>
            <a:spLocks noChangeShapeType="1"/>
          </p:cNvSpPr>
          <p:nvPr/>
        </p:nvSpPr>
        <p:spPr bwMode="auto">
          <a:xfrm flipV="1">
            <a:off x="8269288" y="4276725"/>
            <a:ext cx="946150" cy="738188"/>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12316" name="Line 28"/>
          <p:cNvSpPr>
            <a:spLocks noChangeShapeType="1"/>
          </p:cNvSpPr>
          <p:nvPr/>
        </p:nvSpPr>
        <p:spPr bwMode="auto">
          <a:xfrm flipH="1" flipV="1">
            <a:off x="8043863" y="3766344"/>
            <a:ext cx="1171575" cy="510381"/>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12317" name="Line 29"/>
          <p:cNvSpPr>
            <a:spLocks noChangeShapeType="1"/>
          </p:cNvSpPr>
          <p:nvPr/>
        </p:nvSpPr>
        <p:spPr bwMode="auto">
          <a:xfrm flipV="1">
            <a:off x="8043863" y="2947988"/>
            <a:ext cx="959644" cy="818357"/>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12318" name="AutoShape 30"/>
          <p:cNvSpPr>
            <a:spLocks/>
          </p:cNvSpPr>
          <p:nvPr/>
        </p:nvSpPr>
        <p:spPr bwMode="auto">
          <a:xfrm>
            <a:off x="8079582" y="1446213"/>
            <a:ext cx="1100138" cy="510382"/>
          </a:xfrm>
          <a:custGeom>
            <a:avLst/>
            <a:gdLst>
              <a:gd name="T0" fmla="*/ 10490 w 20981"/>
              <a:gd name="T1" fmla="*/ 9997 h 19994"/>
              <a:gd name="T2" fmla="*/ 10490 w 20981"/>
              <a:gd name="T3" fmla="*/ 9997 h 19994"/>
              <a:gd name="T4" fmla="*/ 10490 w 20981"/>
              <a:gd name="T5" fmla="*/ 9997 h 19994"/>
              <a:gd name="T6" fmla="*/ 10490 w 20981"/>
              <a:gd name="T7" fmla="*/ 9997 h 19994"/>
            </a:gdLst>
            <a:ahLst/>
            <a:cxnLst>
              <a:cxn ang="0">
                <a:pos x="T0" y="T1"/>
              </a:cxn>
              <a:cxn ang="0">
                <a:pos x="T2" y="T3"/>
              </a:cxn>
              <a:cxn ang="0">
                <a:pos x="T4" y="T5"/>
              </a:cxn>
              <a:cxn ang="0">
                <a:pos x="T6" y="T7"/>
              </a:cxn>
            </a:cxnLst>
            <a:rect l="0" t="0" r="r" b="b"/>
            <a:pathLst>
              <a:path w="20981" h="19994">
                <a:moveTo>
                  <a:pt x="20651" y="13508"/>
                </a:moveTo>
                <a:cubicBezTo>
                  <a:pt x="21125" y="17554"/>
                  <a:pt x="21600" y="21600"/>
                  <a:pt x="18158" y="19349"/>
                </a:cubicBezTo>
                <a:cubicBezTo>
                  <a:pt x="14716" y="17097"/>
                  <a:pt x="7358" y="8549"/>
                  <a:pt x="0" y="0"/>
                </a:cubicBezTo>
              </a:path>
            </a:pathLst>
          </a:custGeom>
          <a:noFill/>
          <a:ln w="25400" cap="flat" cmpd="sng">
            <a:solidFill>
              <a:srgbClr val="000000"/>
            </a:solidFill>
            <a:prstDash val="dash"/>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a:defRPr sz="5000">
                <a:solidFill>
                  <a:srgbClr val="000000"/>
                </a:solidFill>
                <a:latin typeface="Helvetica Light" charset="0"/>
                <a:ea typeface="Helvetica Light" charset="0"/>
                <a:cs typeface="Helvetica Light" charset="0"/>
                <a:sym typeface="Helvetica Light" charset="0"/>
              </a:defRPr>
            </a:lvl1pPr>
            <a:lvl2pPr>
              <a:defRPr sz="5000">
                <a:solidFill>
                  <a:srgbClr val="000000"/>
                </a:solidFill>
                <a:latin typeface="Helvetica Light" charset="0"/>
                <a:ea typeface="Helvetica Light" charset="0"/>
                <a:cs typeface="Helvetica Light" charset="0"/>
                <a:sym typeface="Helvetica Light" charset="0"/>
              </a:defRPr>
            </a:lvl2pPr>
            <a:lvl3pPr>
              <a:defRPr sz="5000">
                <a:solidFill>
                  <a:srgbClr val="000000"/>
                </a:solidFill>
                <a:latin typeface="Helvetica Light" charset="0"/>
                <a:ea typeface="Helvetica Light" charset="0"/>
                <a:cs typeface="Helvetica Light" charset="0"/>
                <a:sym typeface="Helvetica Light" charset="0"/>
              </a:defRPr>
            </a:lvl3pPr>
            <a:lvl4pPr>
              <a:defRPr sz="5000">
                <a:solidFill>
                  <a:srgbClr val="000000"/>
                </a:solidFill>
                <a:latin typeface="Helvetica Light" charset="0"/>
                <a:ea typeface="Helvetica Light" charset="0"/>
                <a:cs typeface="Helvetica Light" charset="0"/>
                <a:sym typeface="Helvetica Light" charset="0"/>
              </a:defRPr>
            </a:lvl4pPr>
            <a:lvl5pPr>
              <a:defRPr sz="5000">
                <a:solidFill>
                  <a:srgbClr val="000000"/>
                </a:solidFill>
                <a:latin typeface="Helvetica Light" charset="0"/>
                <a:ea typeface="Helvetica Light" charset="0"/>
                <a:cs typeface="Helvetica Light" charset="0"/>
                <a:sym typeface="Helvetica Light" charset="0"/>
              </a:defRPr>
            </a:lvl5pPr>
            <a:lvl6pPr marL="4572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defTabSz="457200"/>
            <a:endParaRPr lang="it-IT" altLang="it-IT" sz="900"/>
          </a:p>
        </p:txBody>
      </p:sp>
      <p:sp>
        <p:nvSpPr>
          <p:cNvPr id="12319" name="AutoShape 31"/>
          <p:cNvSpPr>
            <a:spLocks/>
          </p:cNvSpPr>
          <p:nvPr/>
        </p:nvSpPr>
        <p:spPr bwMode="auto">
          <a:xfrm>
            <a:off x="8182769" y="479425"/>
            <a:ext cx="839788" cy="257175"/>
          </a:xfrm>
          <a:custGeom>
            <a:avLst/>
            <a:gdLst>
              <a:gd name="T0" fmla="*/ 10800 w 21600"/>
              <a:gd name="T1" fmla="+- 0 11153 707"/>
              <a:gd name="T2" fmla="*/ 11153 h 20893"/>
              <a:gd name="T3" fmla="*/ 10800 w 21600"/>
              <a:gd name="T4" fmla="+- 0 11153 707"/>
              <a:gd name="T5" fmla="*/ 11153 h 20893"/>
              <a:gd name="T6" fmla="*/ 10800 w 21600"/>
              <a:gd name="T7" fmla="+- 0 11153 707"/>
              <a:gd name="T8" fmla="*/ 11153 h 20893"/>
              <a:gd name="T9" fmla="*/ 10800 w 21600"/>
              <a:gd name="T10" fmla="+- 0 11153 707"/>
              <a:gd name="T11" fmla="*/ 11153 h 20893"/>
            </a:gdLst>
            <a:ahLst/>
            <a:cxnLst>
              <a:cxn ang="0">
                <a:pos x="T0" y="T2"/>
              </a:cxn>
              <a:cxn ang="0">
                <a:pos x="T3" y="T5"/>
              </a:cxn>
              <a:cxn ang="0">
                <a:pos x="T6" y="T8"/>
              </a:cxn>
              <a:cxn ang="0">
                <a:pos x="T9" y="T11"/>
              </a:cxn>
            </a:cxnLst>
            <a:rect l="0" t="0" r="r" b="b"/>
            <a:pathLst>
              <a:path w="21600" h="20893">
                <a:moveTo>
                  <a:pt x="0" y="20893"/>
                </a:moveTo>
                <a:cubicBezTo>
                  <a:pt x="960" y="13503"/>
                  <a:pt x="1920" y="6114"/>
                  <a:pt x="5520" y="2704"/>
                </a:cubicBezTo>
                <a:cubicBezTo>
                  <a:pt x="9120" y="-707"/>
                  <a:pt x="15360" y="-139"/>
                  <a:pt x="21600" y="430"/>
                </a:cubicBezTo>
              </a:path>
            </a:pathLst>
          </a:custGeom>
          <a:noFill/>
          <a:ln w="25400" cap="flat" cmpd="sng">
            <a:solidFill>
              <a:srgbClr val="000000"/>
            </a:solidFill>
            <a:prstDash val="dash"/>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a:defRPr sz="5000">
                <a:solidFill>
                  <a:srgbClr val="000000"/>
                </a:solidFill>
                <a:latin typeface="Helvetica Light" charset="0"/>
                <a:ea typeface="Helvetica Light" charset="0"/>
                <a:cs typeface="Helvetica Light" charset="0"/>
                <a:sym typeface="Helvetica Light" charset="0"/>
              </a:defRPr>
            </a:lvl1pPr>
            <a:lvl2pPr>
              <a:defRPr sz="5000">
                <a:solidFill>
                  <a:srgbClr val="000000"/>
                </a:solidFill>
                <a:latin typeface="Helvetica Light" charset="0"/>
                <a:ea typeface="Helvetica Light" charset="0"/>
                <a:cs typeface="Helvetica Light" charset="0"/>
                <a:sym typeface="Helvetica Light" charset="0"/>
              </a:defRPr>
            </a:lvl2pPr>
            <a:lvl3pPr>
              <a:defRPr sz="5000">
                <a:solidFill>
                  <a:srgbClr val="000000"/>
                </a:solidFill>
                <a:latin typeface="Helvetica Light" charset="0"/>
                <a:ea typeface="Helvetica Light" charset="0"/>
                <a:cs typeface="Helvetica Light" charset="0"/>
                <a:sym typeface="Helvetica Light" charset="0"/>
              </a:defRPr>
            </a:lvl3pPr>
            <a:lvl4pPr>
              <a:defRPr sz="5000">
                <a:solidFill>
                  <a:srgbClr val="000000"/>
                </a:solidFill>
                <a:latin typeface="Helvetica Light" charset="0"/>
                <a:ea typeface="Helvetica Light" charset="0"/>
                <a:cs typeface="Helvetica Light" charset="0"/>
                <a:sym typeface="Helvetica Light" charset="0"/>
              </a:defRPr>
            </a:lvl4pPr>
            <a:lvl5pPr>
              <a:defRPr sz="5000">
                <a:solidFill>
                  <a:srgbClr val="000000"/>
                </a:solidFill>
                <a:latin typeface="Helvetica Light" charset="0"/>
                <a:ea typeface="Helvetica Light" charset="0"/>
                <a:cs typeface="Helvetica Light" charset="0"/>
                <a:sym typeface="Helvetica Light" charset="0"/>
              </a:defRPr>
            </a:lvl5pPr>
            <a:lvl6pPr marL="4572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defTabSz="457200"/>
            <a:endParaRPr lang="it-IT" altLang="it-IT" sz="900"/>
          </a:p>
        </p:txBody>
      </p:sp>
      <p:sp>
        <p:nvSpPr>
          <p:cNvPr id="12320" name="AutoShape 32"/>
          <p:cNvSpPr>
            <a:spLocks/>
          </p:cNvSpPr>
          <p:nvPr/>
        </p:nvSpPr>
        <p:spPr bwMode="auto">
          <a:xfrm>
            <a:off x="9619457" y="1193800"/>
            <a:ext cx="389731" cy="539750"/>
          </a:xfrm>
          <a:custGeom>
            <a:avLst/>
            <a:gdLst>
              <a:gd name="T0" fmla="*/ 9988 w 19977"/>
              <a:gd name="T1" fmla="*/ 10163 h 20327"/>
              <a:gd name="T2" fmla="*/ 9988 w 19977"/>
              <a:gd name="T3" fmla="*/ 10163 h 20327"/>
              <a:gd name="T4" fmla="*/ 9988 w 19977"/>
              <a:gd name="T5" fmla="*/ 10163 h 20327"/>
              <a:gd name="T6" fmla="*/ 9988 w 19977"/>
              <a:gd name="T7" fmla="*/ 10163 h 20327"/>
            </a:gdLst>
            <a:ahLst/>
            <a:cxnLst>
              <a:cxn ang="0">
                <a:pos x="T0" y="T1"/>
              </a:cxn>
              <a:cxn ang="0">
                <a:pos x="T2" y="T3"/>
              </a:cxn>
              <a:cxn ang="0">
                <a:pos x="T4" y="T5"/>
              </a:cxn>
              <a:cxn ang="0">
                <a:pos x="T6" y="T7"/>
              </a:cxn>
            </a:cxnLst>
            <a:rect l="0" t="0" r="r" b="b"/>
            <a:pathLst>
              <a:path w="19977" h="20327">
                <a:moveTo>
                  <a:pt x="14825" y="0"/>
                </a:moveTo>
                <a:cubicBezTo>
                  <a:pt x="18213" y="7463"/>
                  <a:pt x="21600" y="14927"/>
                  <a:pt x="19129" y="18263"/>
                </a:cubicBezTo>
                <a:cubicBezTo>
                  <a:pt x="16658" y="21600"/>
                  <a:pt x="3348" y="19844"/>
                  <a:pt x="0" y="20020"/>
                </a:cubicBezTo>
              </a:path>
            </a:pathLst>
          </a:custGeom>
          <a:noFill/>
          <a:ln w="25400" cap="flat" cmpd="sng">
            <a:solidFill>
              <a:srgbClr val="000000"/>
            </a:solidFill>
            <a:prstDash val="dash"/>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a:defRPr sz="5000">
                <a:solidFill>
                  <a:srgbClr val="000000"/>
                </a:solidFill>
                <a:latin typeface="Helvetica Light" charset="0"/>
                <a:ea typeface="Helvetica Light" charset="0"/>
                <a:cs typeface="Helvetica Light" charset="0"/>
                <a:sym typeface="Helvetica Light" charset="0"/>
              </a:defRPr>
            </a:lvl1pPr>
            <a:lvl2pPr>
              <a:defRPr sz="5000">
                <a:solidFill>
                  <a:srgbClr val="000000"/>
                </a:solidFill>
                <a:latin typeface="Helvetica Light" charset="0"/>
                <a:ea typeface="Helvetica Light" charset="0"/>
                <a:cs typeface="Helvetica Light" charset="0"/>
                <a:sym typeface="Helvetica Light" charset="0"/>
              </a:defRPr>
            </a:lvl2pPr>
            <a:lvl3pPr>
              <a:defRPr sz="5000">
                <a:solidFill>
                  <a:srgbClr val="000000"/>
                </a:solidFill>
                <a:latin typeface="Helvetica Light" charset="0"/>
                <a:ea typeface="Helvetica Light" charset="0"/>
                <a:cs typeface="Helvetica Light" charset="0"/>
                <a:sym typeface="Helvetica Light" charset="0"/>
              </a:defRPr>
            </a:lvl3pPr>
            <a:lvl4pPr>
              <a:defRPr sz="5000">
                <a:solidFill>
                  <a:srgbClr val="000000"/>
                </a:solidFill>
                <a:latin typeface="Helvetica Light" charset="0"/>
                <a:ea typeface="Helvetica Light" charset="0"/>
                <a:cs typeface="Helvetica Light" charset="0"/>
                <a:sym typeface="Helvetica Light" charset="0"/>
              </a:defRPr>
            </a:lvl4pPr>
            <a:lvl5pPr>
              <a:defRPr sz="5000">
                <a:solidFill>
                  <a:srgbClr val="000000"/>
                </a:solidFill>
                <a:latin typeface="Helvetica Light" charset="0"/>
                <a:ea typeface="Helvetica Light" charset="0"/>
                <a:cs typeface="Helvetica Light" charset="0"/>
                <a:sym typeface="Helvetica Light" charset="0"/>
              </a:defRPr>
            </a:lvl5pPr>
            <a:lvl6pPr marL="4572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defTabSz="457200"/>
            <a:endParaRPr lang="it-IT" altLang="it-IT" sz="900"/>
          </a:p>
        </p:txBody>
      </p:sp>
      <p:sp>
        <p:nvSpPr>
          <p:cNvPr id="12321" name="Line 33"/>
          <p:cNvSpPr>
            <a:spLocks noChangeShapeType="1"/>
          </p:cNvSpPr>
          <p:nvPr/>
        </p:nvSpPr>
        <p:spPr bwMode="auto">
          <a:xfrm flipH="1" flipV="1">
            <a:off x="8043863" y="1506538"/>
            <a:ext cx="959644" cy="1292225"/>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12322" name="Line 34"/>
          <p:cNvSpPr>
            <a:spLocks noChangeShapeType="1"/>
          </p:cNvSpPr>
          <p:nvPr/>
        </p:nvSpPr>
        <p:spPr bwMode="auto">
          <a:xfrm flipV="1">
            <a:off x="8043863" y="606425"/>
            <a:ext cx="847725" cy="839788"/>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12323" name="Line 35"/>
          <p:cNvSpPr>
            <a:spLocks noChangeShapeType="1"/>
          </p:cNvSpPr>
          <p:nvPr/>
        </p:nvSpPr>
        <p:spPr bwMode="auto">
          <a:xfrm>
            <a:off x="9003507" y="606425"/>
            <a:ext cx="615950" cy="1012825"/>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grpSp>
        <p:nvGrpSpPr>
          <p:cNvPr id="12324" name="Group 36"/>
          <p:cNvGrpSpPr>
            <a:grpSpLocks/>
          </p:cNvGrpSpPr>
          <p:nvPr/>
        </p:nvGrpSpPr>
        <p:grpSpPr bwMode="auto">
          <a:xfrm>
            <a:off x="392113" y="6448426"/>
            <a:ext cx="366095" cy="146194"/>
            <a:chOff x="0" y="0"/>
            <a:chExt cx="732143" cy="291489"/>
          </a:xfrm>
        </p:grpSpPr>
        <p:sp>
          <p:nvSpPr>
            <p:cNvPr id="12325" name="Rectangle 37"/>
            <p:cNvSpPr>
              <a:spLocks/>
            </p:cNvSpPr>
            <p:nvPr/>
          </p:nvSpPr>
          <p:spPr bwMode="auto">
            <a:xfrm>
              <a:off x="174975" y="0"/>
              <a:ext cx="557168" cy="29148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2860" rIns="22860">
              <a:spAutoFit/>
            </a:bodyPr>
            <a:lstStyle>
              <a:lvl1pPr>
                <a:defRPr sz="5000">
                  <a:solidFill>
                    <a:srgbClr val="000000"/>
                  </a:solidFill>
                  <a:latin typeface="Helvetica Light" charset="0"/>
                  <a:ea typeface="Helvetica Light" charset="0"/>
                  <a:cs typeface="Helvetica Light" charset="0"/>
                  <a:sym typeface="Helvetica Light" charset="0"/>
                </a:defRPr>
              </a:lvl1pPr>
              <a:lvl2pPr>
                <a:defRPr sz="5000">
                  <a:solidFill>
                    <a:srgbClr val="000000"/>
                  </a:solidFill>
                  <a:latin typeface="Helvetica Light" charset="0"/>
                  <a:ea typeface="Helvetica Light" charset="0"/>
                  <a:cs typeface="Helvetica Light" charset="0"/>
                  <a:sym typeface="Helvetica Light" charset="0"/>
                </a:defRPr>
              </a:lvl2pPr>
              <a:lvl3pPr>
                <a:defRPr sz="5000">
                  <a:solidFill>
                    <a:srgbClr val="000000"/>
                  </a:solidFill>
                  <a:latin typeface="Helvetica Light" charset="0"/>
                  <a:ea typeface="Helvetica Light" charset="0"/>
                  <a:cs typeface="Helvetica Light" charset="0"/>
                  <a:sym typeface="Helvetica Light" charset="0"/>
                </a:defRPr>
              </a:lvl3pPr>
              <a:lvl4pPr>
                <a:defRPr sz="5000">
                  <a:solidFill>
                    <a:srgbClr val="000000"/>
                  </a:solidFill>
                  <a:latin typeface="Helvetica Light" charset="0"/>
                  <a:ea typeface="Helvetica Light" charset="0"/>
                  <a:cs typeface="Helvetica Light" charset="0"/>
                  <a:sym typeface="Helvetica Light" charset="0"/>
                </a:defRPr>
              </a:lvl4pPr>
              <a:lvl5pPr>
                <a:defRPr sz="5000">
                  <a:solidFill>
                    <a:srgbClr val="000000"/>
                  </a:solidFill>
                  <a:latin typeface="Helvetica Light" charset="0"/>
                  <a:ea typeface="Helvetica Light" charset="0"/>
                  <a:cs typeface="Helvetica Light" charset="0"/>
                  <a:sym typeface="Helvetica Light" charset="0"/>
                </a:defRPr>
              </a:lvl5pPr>
              <a:lvl6pPr marL="4572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defTabSz="457200"/>
              <a:r>
                <a:rPr lang="it-IT" altLang="it-IT" sz="350">
                  <a:latin typeface="Calibri" charset="0"/>
                  <a:ea typeface="Calibri" charset="0"/>
                  <a:cs typeface="Calibri" charset="0"/>
                  <a:sym typeface="Calibri" charset="0"/>
                </a:rPr>
                <a:t>Nicole Giorgi</a:t>
              </a:r>
            </a:p>
          </p:txBody>
        </p:sp>
        <p:pic>
          <p:nvPicPr>
            <p:cNvPr id="12326" name="Picture 38" descr="pasted-image.tiff"/>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13754"/>
              <a:ext cx="178232" cy="1782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Tree>
    <p:extLst>
      <p:ext uri="{BB962C8B-B14F-4D97-AF65-F5344CB8AC3E}">
        <p14:creationId xmlns:p14="http://schemas.microsoft.com/office/powerpoint/2010/main" val="758821900"/>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7" name="Picture 1" descr="image2.jpe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398544" y="254000"/>
            <a:ext cx="4488656" cy="634920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nvGrpSpPr>
          <p:cNvPr id="4098" name="Group 2"/>
          <p:cNvGrpSpPr>
            <a:grpSpLocks/>
          </p:cNvGrpSpPr>
          <p:nvPr/>
        </p:nvGrpSpPr>
        <p:grpSpPr bwMode="auto">
          <a:xfrm>
            <a:off x="8507413" y="1686719"/>
            <a:ext cx="90488" cy="98425"/>
            <a:chOff x="0" y="-2"/>
            <a:chExt cx="180006" cy="197479"/>
          </a:xfrm>
        </p:grpSpPr>
        <p:pic>
          <p:nvPicPr>
            <p:cNvPr id="4099" name="Picture 3" descr="image1.t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2"/>
              <a:ext cx="180006" cy="19747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4100" name="Picture 4" descr="image1.jpe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6282" y="59421"/>
              <a:ext cx="68128" cy="784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
        <p:nvSpPr>
          <p:cNvPr id="4101" name="AutoShape 5"/>
          <p:cNvSpPr>
            <a:spLocks/>
          </p:cNvSpPr>
          <p:nvPr/>
        </p:nvSpPr>
        <p:spPr bwMode="auto">
          <a:xfrm>
            <a:off x="8487569" y="1077913"/>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grpSp>
        <p:nvGrpSpPr>
          <p:cNvPr id="4102" name="Group 6"/>
          <p:cNvGrpSpPr>
            <a:grpSpLocks/>
          </p:cNvGrpSpPr>
          <p:nvPr/>
        </p:nvGrpSpPr>
        <p:grpSpPr bwMode="auto">
          <a:xfrm>
            <a:off x="9207500" y="2493636"/>
            <a:ext cx="225425" cy="297517"/>
            <a:chOff x="-1" y="-5417"/>
            <a:chExt cx="450006" cy="595035"/>
          </a:xfrm>
        </p:grpSpPr>
        <p:sp>
          <p:nvSpPr>
            <p:cNvPr id="4103" name="Oval 7"/>
            <p:cNvSpPr>
              <a:spLocks/>
            </p:cNvSpPr>
            <p:nvPr/>
          </p:nvSpPr>
          <p:spPr bwMode="auto">
            <a:xfrm>
              <a:off x="-1" y="67099"/>
              <a:ext cx="450006" cy="450005"/>
            </a:xfrm>
            <a:prstGeom prst="ellipse">
              <a:avLst/>
            </a:prstGeom>
            <a:solidFill>
              <a:srgbClr val="DCBD23"/>
            </a:solidFill>
            <a:ln w="25400" cap="flat" cmpd="sng">
              <a:solidFill>
                <a:srgbClr val="A18A1A"/>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lstStyle/>
            <a:p>
              <a:endParaRPr lang="it-IT" altLang="it-IT" sz="1600">
                <a:latin typeface="Helvetica Light" charset="0"/>
                <a:ea typeface="Helvetica Light" charset="0"/>
                <a:cs typeface="Helvetica Light" charset="0"/>
                <a:sym typeface="Helvetica Light" charset="0"/>
              </a:endParaRPr>
            </a:p>
          </p:txBody>
        </p:sp>
        <p:sp>
          <p:nvSpPr>
            <p:cNvPr id="4104" name="Rectangle 8"/>
            <p:cNvSpPr>
              <a:spLocks/>
            </p:cNvSpPr>
            <p:nvPr/>
          </p:nvSpPr>
          <p:spPr bwMode="auto">
            <a:xfrm>
              <a:off x="65899" y="-5417"/>
              <a:ext cx="318201" cy="59503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spAutoFit/>
            </a:bodyPr>
            <a:lstStyle/>
            <a:p>
              <a:r>
                <a:rPr lang="it-IT" altLang="it-IT" sz="1600">
                  <a:latin typeface="Helvetica Light" charset="0"/>
                  <a:ea typeface="Helvetica Light" charset="0"/>
                  <a:cs typeface="Helvetica Light" charset="0"/>
                  <a:sym typeface="Helvetica Light" charset="0"/>
                </a:rPr>
                <a:t>A</a:t>
              </a:r>
            </a:p>
          </p:txBody>
        </p:sp>
      </p:grpSp>
      <p:sp>
        <p:nvSpPr>
          <p:cNvPr id="4105" name="AutoShape 9"/>
          <p:cNvSpPr>
            <a:spLocks/>
          </p:cNvSpPr>
          <p:nvPr/>
        </p:nvSpPr>
        <p:spPr bwMode="auto">
          <a:xfrm>
            <a:off x="8489950" y="2286794"/>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grpSp>
        <p:nvGrpSpPr>
          <p:cNvPr id="4106" name="Group 10"/>
          <p:cNvGrpSpPr>
            <a:grpSpLocks/>
          </p:cNvGrpSpPr>
          <p:nvPr/>
        </p:nvGrpSpPr>
        <p:grpSpPr bwMode="auto">
          <a:xfrm>
            <a:off x="2880519" y="196850"/>
            <a:ext cx="1620044" cy="646113"/>
            <a:chOff x="-2" y="0"/>
            <a:chExt cx="3240007" cy="1292021"/>
          </a:xfrm>
        </p:grpSpPr>
        <p:sp>
          <p:nvSpPr>
            <p:cNvPr id="4107" name="Rectangle 11"/>
            <p:cNvSpPr>
              <a:spLocks/>
            </p:cNvSpPr>
            <p:nvPr/>
          </p:nvSpPr>
          <p:spPr bwMode="auto">
            <a:xfrm>
              <a:off x="-2" y="0"/>
              <a:ext cx="3240007" cy="1292021"/>
            </a:xfrm>
            <a:prstGeom prst="rect">
              <a:avLst/>
            </a:prstGeom>
            <a:solidFill>
              <a:srgbClr val="5FBCCE"/>
            </a:solidFill>
            <a:ln w="9525" cap="flat" cmpd="sng">
              <a:solidFill>
                <a:srgbClr val="F95815"/>
              </a:solidFill>
              <a:prstDash val="solid"/>
              <a:round/>
              <a:headEnd type="none" w="med" len="med"/>
              <a:tailEnd type="none" w="med" len="med"/>
            </a:ln>
            <a:effectLst>
              <a:outerShdw blurRad="38100" dist="23000" dir="5400000" algn="ctr" rotWithShape="0">
                <a:srgbClr val="000000">
                  <a:alpha val="34999"/>
                </a:srgbClr>
              </a:outerShdw>
            </a:effectLst>
          </p:spPr>
          <p:txBody>
            <a:bodyPr lIns="25400" tIns="25400" rIns="25400" bIns="25400" anchor="ctr"/>
            <a:lstStyle>
              <a:lvl1pPr defTabSz="457200">
                <a:defRPr sz="5000">
                  <a:solidFill>
                    <a:srgbClr val="000000"/>
                  </a:solidFill>
                  <a:latin typeface="Helvetica" charset="0"/>
                  <a:ea typeface="Helvetica" charset="0"/>
                  <a:cs typeface="Helvetica" charset="0"/>
                  <a:sym typeface="Helvetica" charset="0"/>
                </a:defRPr>
              </a:lvl1pPr>
              <a:lvl2pPr defTabSz="457200">
                <a:defRPr sz="5000">
                  <a:solidFill>
                    <a:srgbClr val="000000"/>
                  </a:solidFill>
                  <a:latin typeface="Helvetica" charset="0"/>
                  <a:ea typeface="Helvetica" charset="0"/>
                  <a:cs typeface="Helvetica" charset="0"/>
                  <a:sym typeface="Helvetica" charset="0"/>
                </a:defRPr>
              </a:lvl2pPr>
              <a:lvl3pPr defTabSz="457200">
                <a:defRPr sz="5000">
                  <a:solidFill>
                    <a:srgbClr val="000000"/>
                  </a:solidFill>
                  <a:latin typeface="Helvetica" charset="0"/>
                  <a:ea typeface="Helvetica" charset="0"/>
                  <a:cs typeface="Helvetica" charset="0"/>
                  <a:sym typeface="Helvetica" charset="0"/>
                </a:defRPr>
              </a:lvl3pPr>
              <a:lvl4pPr defTabSz="457200">
                <a:defRPr sz="5000">
                  <a:solidFill>
                    <a:srgbClr val="000000"/>
                  </a:solidFill>
                  <a:latin typeface="Helvetica" charset="0"/>
                  <a:ea typeface="Helvetica" charset="0"/>
                  <a:cs typeface="Helvetica" charset="0"/>
                  <a:sym typeface="Helvetica" charset="0"/>
                </a:defRPr>
              </a:lvl4pPr>
              <a:lvl5pPr defTabSz="457200">
                <a:defRPr sz="5000">
                  <a:solidFill>
                    <a:srgbClr val="000000"/>
                  </a:solidFill>
                  <a:latin typeface="Helvetica" charset="0"/>
                  <a:ea typeface="Helvetica" charset="0"/>
                  <a:cs typeface="Helvetica" charset="0"/>
                  <a:sym typeface="Helvetica" charset="0"/>
                </a:defRPr>
              </a:lvl5pPr>
              <a:lvl6pPr marL="457200" algn="ctr" defTabSz="457200"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6pPr>
              <a:lvl7pPr marL="914400" algn="ctr" defTabSz="457200"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7pPr>
              <a:lvl8pPr marL="1371600" algn="ctr" defTabSz="457200"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8pPr>
              <a:lvl9pPr marL="1828800" algn="ctr" defTabSz="457200"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9pPr>
            </a:lstStyle>
            <a:p>
              <a:endParaRPr lang="it-IT" altLang="it-IT" sz="900">
                <a:solidFill>
                  <a:srgbClr val="FFFFFF"/>
                </a:solidFill>
                <a:latin typeface="Calibri" charset="0"/>
                <a:ea typeface="Calibri" charset="0"/>
                <a:cs typeface="Calibri" charset="0"/>
                <a:sym typeface="Calibri" charset="0"/>
              </a:endParaRPr>
            </a:p>
          </p:txBody>
        </p:sp>
        <p:sp>
          <p:nvSpPr>
            <p:cNvPr id="4108" name="Rectangle 12"/>
            <p:cNvSpPr>
              <a:spLocks/>
            </p:cNvSpPr>
            <p:nvPr/>
          </p:nvSpPr>
          <p:spPr bwMode="auto">
            <a:xfrm>
              <a:off x="305910" y="369055"/>
              <a:ext cx="2628180" cy="55390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59" tIns="22859" rIns="22859" bIns="22859" anchor="ctr">
              <a:spAutoFit/>
            </a:bodyPr>
            <a:lstStyle>
              <a:lvl1pPr defTabSz="457200">
                <a:defRPr sz="5000">
                  <a:solidFill>
                    <a:srgbClr val="000000"/>
                  </a:solidFill>
                  <a:latin typeface="Helvetica" charset="0"/>
                  <a:ea typeface="Helvetica" charset="0"/>
                  <a:cs typeface="Helvetica" charset="0"/>
                  <a:sym typeface="Helvetica" charset="0"/>
                </a:defRPr>
              </a:lvl1pPr>
              <a:lvl2pPr defTabSz="457200">
                <a:defRPr sz="5000">
                  <a:solidFill>
                    <a:srgbClr val="000000"/>
                  </a:solidFill>
                  <a:latin typeface="Helvetica" charset="0"/>
                  <a:ea typeface="Helvetica" charset="0"/>
                  <a:cs typeface="Helvetica" charset="0"/>
                  <a:sym typeface="Helvetica" charset="0"/>
                </a:defRPr>
              </a:lvl2pPr>
              <a:lvl3pPr defTabSz="457200">
                <a:defRPr sz="5000">
                  <a:solidFill>
                    <a:srgbClr val="000000"/>
                  </a:solidFill>
                  <a:latin typeface="Helvetica" charset="0"/>
                  <a:ea typeface="Helvetica" charset="0"/>
                  <a:cs typeface="Helvetica" charset="0"/>
                  <a:sym typeface="Helvetica" charset="0"/>
                </a:defRPr>
              </a:lvl3pPr>
              <a:lvl4pPr defTabSz="457200">
                <a:defRPr sz="5000">
                  <a:solidFill>
                    <a:srgbClr val="000000"/>
                  </a:solidFill>
                  <a:latin typeface="Helvetica" charset="0"/>
                  <a:ea typeface="Helvetica" charset="0"/>
                  <a:cs typeface="Helvetica" charset="0"/>
                  <a:sym typeface="Helvetica" charset="0"/>
                </a:defRPr>
              </a:lvl4pPr>
              <a:lvl5pPr defTabSz="457200">
                <a:defRPr sz="5000">
                  <a:solidFill>
                    <a:srgbClr val="000000"/>
                  </a:solidFill>
                  <a:latin typeface="Helvetica" charset="0"/>
                  <a:ea typeface="Helvetica" charset="0"/>
                  <a:cs typeface="Helvetica" charset="0"/>
                  <a:sym typeface="Helvetica" charset="0"/>
                </a:defRPr>
              </a:lvl5pPr>
              <a:lvl6pPr marL="457200" algn="ctr" defTabSz="457200"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6pPr>
              <a:lvl7pPr marL="914400" algn="ctr" defTabSz="457200"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7pPr>
              <a:lvl8pPr marL="1371600" algn="ctr" defTabSz="457200"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8pPr>
              <a:lvl9pPr marL="1828800" algn="ctr" defTabSz="457200"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9pPr>
            </a:lstStyle>
            <a:p>
              <a:r>
                <a:rPr lang="it-IT" altLang="it-IT" sz="1500" b="1" i="1">
                  <a:latin typeface="Calibri" charset="0"/>
                  <a:ea typeface="Calibri" charset="0"/>
                  <a:cs typeface="Calibri" charset="0"/>
                  <a:sym typeface="Calibri" charset="0"/>
                </a:rPr>
                <a:t>Technique</a:t>
              </a:r>
            </a:p>
          </p:txBody>
        </p:sp>
      </p:grpSp>
      <p:sp>
        <p:nvSpPr>
          <p:cNvPr id="4109" name="AutoShape 13"/>
          <p:cNvSpPr>
            <a:spLocks/>
          </p:cNvSpPr>
          <p:nvPr/>
        </p:nvSpPr>
        <p:spPr bwMode="auto">
          <a:xfrm>
            <a:off x="8507413" y="4038600"/>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4110" name="AutoShape 14"/>
          <p:cNvSpPr>
            <a:spLocks/>
          </p:cNvSpPr>
          <p:nvPr/>
        </p:nvSpPr>
        <p:spPr bwMode="auto">
          <a:xfrm>
            <a:off x="8498682" y="2947988"/>
            <a:ext cx="185738"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4111" name="AutoShape 15"/>
          <p:cNvSpPr>
            <a:spLocks/>
          </p:cNvSpPr>
          <p:nvPr/>
        </p:nvSpPr>
        <p:spPr bwMode="auto">
          <a:xfrm>
            <a:off x="8955882" y="2622550"/>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4112" name="AutoShape 16"/>
          <p:cNvSpPr>
            <a:spLocks/>
          </p:cNvSpPr>
          <p:nvPr/>
        </p:nvSpPr>
        <p:spPr bwMode="auto">
          <a:xfrm>
            <a:off x="7974013" y="2642394"/>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grpSp>
        <p:nvGrpSpPr>
          <p:cNvPr id="4113" name="Group 17"/>
          <p:cNvGrpSpPr>
            <a:grpSpLocks/>
          </p:cNvGrpSpPr>
          <p:nvPr/>
        </p:nvGrpSpPr>
        <p:grpSpPr bwMode="auto">
          <a:xfrm>
            <a:off x="8447088" y="3780304"/>
            <a:ext cx="225425" cy="297517"/>
            <a:chOff x="-1" y="-5417"/>
            <a:chExt cx="450006" cy="595035"/>
          </a:xfrm>
        </p:grpSpPr>
        <p:sp>
          <p:nvSpPr>
            <p:cNvPr id="4114" name="Oval 18"/>
            <p:cNvSpPr>
              <a:spLocks/>
            </p:cNvSpPr>
            <p:nvPr/>
          </p:nvSpPr>
          <p:spPr bwMode="auto">
            <a:xfrm>
              <a:off x="-1" y="67099"/>
              <a:ext cx="450006" cy="450005"/>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latin typeface="Helvetica Light" charset="0"/>
                <a:ea typeface="Helvetica Light" charset="0"/>
                <a:cs typeface="Helvetica Light" charset="0"/>
                <a:sym typeface="Helvetica Light" charset="0"/>
              </a:endParaRPr>
            </a:p>
          </p:txBody>
        </p:sp>
        <p:sp>
          <p:nvSpPr>
            <p:cNvPr id="4115" name="Rectangle 19"/>
            <p:cNvSpPr>
              <a:spLocks/>
            </p:cNvSpPr>
            <p:nvPr/>
          </p:nvSpPr>
          <p:spPr bwMode="auto">
            <a:xfrm>
              <a:off x="65899" y="-5417"/>
              <a:ext cx="318201" cy="59503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spAutoFit/>
            </a:bodyPr>
            <a:lstStyle/>
            <a:p>
              <a:r>
                <a:rPr lang="it-IT" altLang="it-IT" sz="1600">
                  <a:latin typeface="Helvetica Light" charset="0"/>
                  <a:ea typeface="Helvetica Light" charset="0"/>
                  <a:cs typeface="Helvetica Light" charset="0"/>
                  <a:sym typeface="Helvetica Light" charset="0"/>
                </a:rPr>
                <a:t>C</a:t>
              </a:r>
            </a:p>
          </p:txBody>
        </p:sp>
      </p:grpSp>
      <p:grpSp>
        <p:nvGrpSpPr>
          <p:cNvPr id="4116" name="Group 20"/>
          <p:cNvGrpSpPr>
            <a:grpSpLocks/>
          </p:cNvGrpSpPr>
          <p:nvPr/>
        </p:nvGrpSpPr>
        <p:grpSpPr bwMode="auto">
          <a:xfrm>
            <a:off x="8447088" y="1357779"/>
            <a:ext cx="225425" cy="297517"/>
            <a:chOff x="-1" y="-5417"/>
            <a:chExt cx="450006" cy="595035"/>
          </a:xfrm>
        </p:grpSpPr>
        <p:sp>
          <p:nvSpPr>
            <p:cNvPr id="4117" name="Oval 21"/>
            <p:cNvSpPr>
              <a:spLocks/>
            </p:cNvSpPr>
            <p:nvPr/>
          </p:nvSpPr>
          <p:spPr bwMode="auto">
            <a:xfrm>
              <a:off x="-1" y="67099"/>
              <a:ext cx="450006" cy="450005"/>
            </a:xfrm>
            <a:prstGeom prst="ellipse">
              <a:avLst/>
            </a:prstGeom>
            <a:solidFill>
              <a:srgbClr val="DCBD23"/>
            </a:solidFill>
            <a:ln w="25400" cap="flat" cmpd="sng">
              <a:solidFill>
                <a:srgbClr val="A18A1A"/>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lstStyle/>
            <a:p>
              <a:endParaRPr lang="it-IT" altLang="it-IT" sz="1600">
                <a:latin typeface="Helvetica Light" charset="0"/>
                <a:ea typeface="Helvetica Light" charset="0"/>
                <a:cs typeface="Helvetica Light" charset="0"/>
                <a:sym typeface="Helvetica Light" charset="0"/>
              </a:endParaRPr>
            </a:p>
          </p:txBody>
        </p:sp>
        <p:sp>
          <p:nvSpPr>
            <p:cNvPr id="4118" name="Rectangle 22"/>
            <p:cNvSpPr>
              <a:spLocks/>
            </p:cNvSpPr>
            <p:nvPr/>
          </p:nvSpPr>
          <p:spPr bwMode="auto">
            <a:xfrm>
              <a:off x="65899" y="-5417"/>
              <a:ext cx="318201" cy="59503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spAutoFit/>
            </a:bodyPr>
            <a:lstStyle/>
            <a:p>
              <a:r>
                <a:rPr lang="it-IT" altLang="it-IT" sz="1600">
                  <a:latin typeface="Helvetica Light" charset="0"/>
                  <a:ea typeface="Helvetica Light" charset="0"/>
                  <a:cs typeface="Helvetica Light" charset="0"/>
                  <a:sym typeface="Helvetica Light" charset="0"/>
                </a:rPr>
                <a:t>B</a:t>
              </a:r>
            </a:p>
          </p:txBody>
        </p:sp>
      </p:grpSp>
      <p:sp>
        <p:nvSpPr>
          <p:cNvPr id="4119" name="Line 23"/>
          <p:cNvSpPr>
            <a:spLocks noChangeShapeType="1"/>
          </p:cNvSpPr>
          <p:nvPr/>
        </p:nvSpPr>
        <p:spPr bwMode="auto">
          <a:xfrm flipH="1" flipV="1">
            <a:off x="8597900" y="2186782"/>
            <a:ext cx="609600" cy="342900"/>
          </a:xfrm>
          <a:prstGeom prst="line">
            <a:avLst/>
          </a:prstGeom>
          <a:noFill/>
          <a:ln w="63500" cap="flat" cmpd="sng">
            <a:solidFill>
              <a:srgbClr val="000000"/>
            </a:solidFill>
            <a:prstDash val="sysDot"/>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4120" name="Line 24"/>
          <p:cNvSpPr>
            <a:spLocks noChangeShapeType="1"/>
          </p:cNvSpPr>
          <p:nvPr/>
        </p:nvSpPr>
        <p:spPr bwMode="auto">
          <a:xfrm>
            <a:off x="8503444" y="1785144"/>
            <a:ext cx="32544" cy="401638"/>
          </a:xfrm>
          <a:prstGeom prst="line">
            <a:avLst/>
          </a:prstGeom>
          <a:noFill/>
          <a:ln w="635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4121" name="AutoShape 25"/>
          <p:cNvSpPr>
            <a:spLocks/>
          </p:cNvSpPr>
          <p:nvPr/>
        </p:nvSpPr>
        <p:spPr bwMode="auto">
          <a:xfrm rot="10800000" flipV="1">
            <a:off x="7789069" y="2186782"/>
            <a:ext cx="746919" cy="54451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cubicBezTo>
                  <a:pt x="5400" y="0"/>
                  <a:pt x="10800" y="5400"/>
                  <a:pt x="10800" y="10800"/>
                </a:cubicBezTo>
                <a:cubicBezTo>
                  <a:pt x="10800" y="16200"/>
                  <a:pt x="16200" y="21600"/>
                  <a:pt x="21600" y="21600"/>
                </a:cubicBezTo>
              </a:path>
            </a:pathLst>
          </a:custGeom>
          <a:noFill/>
          <a:ln w="25400" cap="flat" cmpd="sng">
            <a:solidFill>
              <a:srgbClr val="000000"/>
            </a:solidFill>
            <a:prstDash val="solid"/>
            <a:miter lim="400000"/>
            <a:headEnd type="none" w="med" len="med"/>
            <a:tailEnd type="triangl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lstStyle/>
          <a:p>
            <a:endParaRPr lang="it-IT" altLang="it-IT" sz="900">
              <a:latin typeface="Helvetica Light" charset="0"/>
              <a:ea typeface="Helvetica Light" charset="0"/>
              <a:cs typeface="Helvetica Light" charset="0"/>
              <a:sym typeface="Helvetica Light" charset="0"/>
            </a:endParaRPr>
          </a:p>
        </p:txBody>
      </p:sp>
      <p:sp>
        <p:nvSpPr>
          <p:cNvPr id="4122" name="Line 26"/>
          <p:cNvSpPr>
            <a:spLocks noChangeShapeType="1"/>
          </p:cNvSpPr>
          <p:nvPr/>
        </p:nvSpPr>
        <p:spPr bwMode="auto">
          <a:xfrm>
            <a:off x="7789069" y="2827338"/>
            <a:ext cx="781050" cy="989013"/>
          </a:xfrm>
          <a:prstGeom prst="line">
            <a:avLst/>
          </a:prstGeom>
          <a:noFill/>
          <a:ln w="635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4123" name="Rectangle 27"/>
          <p:cNvSpPr>
            <a:spLocks/>
          </p:cNvSpPr>
          <p:nvPr/>
        </p:nvSpPr>
        <p:spPr bwMode="auto">
          <a:xfrm>
            <a:off x="9055894" y="2163436"/>
            <a:ext cx="165110" cy="29751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5400" tIns="25400" rIns="25400" bIns="25400" anchor="ctr">
            <a:spAutoFit/>
          </a:bodyPr>
          <a:lstStyle/>
          <a:p>
            <a:r>
              <a:rPr lang="it-IT" altLang="it-IT" sz="1600">
                <a:latin typeface="Helvetica Light" charset="0"/>
                <a:ea typeface="Helvetica Light" charset="0"/>
                <a:cs typeface="Helvetica Light" charset="0"/>
                <a:sym typeface="Helvetica Light" charset="0"/>
              </a:rPr>
              <a:t>1</a:t>
            </a:r>
          </a:p>
        </p:txBody>
      </p:sp>
      <p:sp>
        <p:nvSpPr>
          <p:cNvPr id="4124" name="Rectangle 28"/>
          <p:cNvSpPr>
            <a:spLocks/>
          </p:cNvSpPr>
          <p:nvPr/>
        </p:nvSpPr>
        <p:spPr bwMode="auto">
          <a:xfrm>
            <a:off x="8558213" y="1865779"/>
            <a:ext cx="165110" cy="29751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5400" tIns="25400" rIns="25400" bIns="25400" anchor="ctr">
            <a:spAutoFit/>
          </a:bodyPr>
          <a:lstStyle/>
          <a:p>
            <a:r>
              <a:rPr lang="it-IT" altLang="it-IT" sz="1600">
                <a:latin typeface="Helvetica Light" charset="0"/>
                <a:ea typeface="Helvetica Light" charset="0"/>
                <a:cs typeface="Helvetica Light" charset="0"/>
                <a:sym typeface="Helvetica Light" charset="0"/>
              </a:rPr>
              <a:t>2</a:t>
            </a:r>
          </a:p>
        </p:txBody>
      </p:sp>
      <p:sp>
        <p:nvSpPr>
          <p:cNvPr id="4125" name="Rectangle 29"/>
          <p:cNvSpPr>
            <a:spLocks/>
          </p:cNvSpPr>
          <p:nvPr/>
        </p:nvSpPr>
        <p:spPr bwMode="auto">
          <a:xfrm>
            <a:off x="7934325" y="2122161"/>
            <a:ext cx="165110" cy="29751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5400" tIns="25400" rIns="25400" bIns="25400" anchor="ctr">
            <a:spAutoFit/>
          </a:bodyPr>
          <a:lstStyle/>
          <a:p>
            <a:r>
              <a:rPr lang="it-IT" altLang="it-IT" sz="1600">
                <a:latin typeface="Helvetica Light" charset="0"/>
                <a:ea typeface="Helvetica Light" charset="0"/>
                <a:cs typeface="Helvetica Light" charset="0"/>
                <a:sym typeface="Helvetica Light" charset="0"/>
              </a:rPr>
              <a:t>3</a:t>
            </a:r>
          </a:p>
        </p:txBody>
      </p:sp>
      <p:sp>
        <p:nvSpPr>
          <p:cNvPr id="4126" name="Rectangle 30"/>
          <p:cNvSpPr>
            <a:spLocks/>
          </p:cNvSpPr>
          <p:nvPr/>
        </p:nvSpPr>
        <p:spPr bwMode="auto">
          <a:xfrm>
            <a:off x="8099425" y="3612029"/>
            <a:ext cx="165110" cy="29751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5400" tIns="25400" rIns="25400" bIns="25400" anchor="ctr">
            <a:spAutoFit/>
          </a:bodyPr>
          <a:lstStyle/>
          <a:p>
            <a:r>
              <a:rPr lang="it-IT" altLang="it-IT" sz="1600">
                <a:latin typeface="Helvetica Light" charset="0"/>
                <a:ea typeface="Helvetica Light" charset="0"/>
                <a:cs typeface="Helvetica Light" charset="0"/>
                <a:sym typeface="Helvetica Light" charset="0"/>
              </a:rPr>
              <a:t>4</a:t>
            </a:r>
          </a:p>
        </p:txBody>
      </p:sp>
      <p:sp>
        <p:nvSpPr>
          <p:cNvPr id="4127" name="Rectangle 31"/>
          <p:cNvSpPr>
            <a:spLocks/>
          </p:cNvSpPr>
          <p:nvPr/>
        </p:nvSpPr>
        <p:spPr bwMode="auto">
          <a:xfrm>
            <a:off x="346869" y="961073"/>
            <a:ext cx="6518275" cy="131318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spAutoFit/>
          </a:bodyPr>
          <a:lstStyle/>
          <a:p>
            <a:pPr algn="l"/>
            <a:r>
              <a:rPr lang="it-IT" altLang="it-IT">
                <a:latin typeface="Helvetica Light" charset="0"/>
                <a:ea typeface="Helvetica Light" charset="0"/>
                <a:cs typeface="Helvetica Light" charset="0"/>
                <a:sym typeface="Helvetica Light" charset="0"/>
              </a:rPr>
              <a:t>Circuito di passaggi e ricezione:</a:t>
            </a:r>
          </a:p>
          <a:p>
            <a:pPr algn="l"/>
            <a:endParaRPr lang="it-IT" altLang="it-IT" sz="1600">
              <a:latin typeface="Helvetica Light" charset="0"/>
              <a:ea typeface="Helvetica Light" charset="0"/>
              <a:cs typeface="Helvetica Light" charset="0"/>
              <a:sym typeface="Helvetica Light" charset="0"/>
            </a:endParaRPr>
          </a:p>
          <a:p>
            <a:pPr algn="l"/>
            <a:r>
              <a:rPr lang="it-IT" altLang="it-IT" sz="1600">
                <a:latin typeface="Helvetica Light" charset="0"/>
                <a:ea typeface="Helvetica Light" charset="0"/>
                <a:cs typeface="Helvetica Light" charset="0"/>
                <a:sym typeface="Helvetica Light" charset="0"/>
              </a:rPr>
              <a:t>Possiamo lavorare con passaggi di push e/o strisciato.</a:t>
            </a:r>
          </a:p>
          <a:p>
            <a:pPr algn="l"/>
            <a:r>
              <a:rPr lang="it-IT" altLang="it-IT" sz="1600">
                <a:latin typeface="Helvetica Light" charset="0"/>
                <a:ea typeface="Helvetica Light" charset="0"/>
                <a:cs typeface="Helvetica Light" charset="0"/>
                <a:sym typeface="Helvetica Light" charset="0"/>
              </a:rPr>
              <a:t>Ricezioni: statiche, dinamiche a scappare verso sinistra e destra, offensive di dritto e di rovescio, avvolgenti (con mezzo giro/pivot).</a:t>
            </a:r>
          </a:p>
        </p:txBody>
      </p:sp>
      <p:sp>
        <p:nvSpPr>
          <p:cNvPr id="4128" name="Rectangle 32"/>
          <p:cNvSpPr>
            <a:spLocks/>
          </p:cNvSpPr>
          <p:nvPr/>
        </p:nvSpPr>
        <p:spPr bwMode="auto">
          <a:xfrm>
            <a:off x="321469" y="2419420"/>
            <a:ext cx="6543675" cy="152862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spAutoFit/>
          </a:bodyPr>
          <a:lstStyle/>
          <a:p>
            <a:pPr algn="l"/>
            <a:r>
              <a:rPr lang="it-IT" altLang="it-IT" sz="1600">
                <a:latin typeface="Helvetica Light" charset="0"/>
                <a:ea typeface="Helvetica Light" charset="0"/>
                <a:cs typeface="Helvetica Light" charset="0"/>
                <a:sym typeface="Helvetica Light" charset="0"/>
              </a:rPr>
              <a:t>A comincia sull’esterno destro del rombo e riceve almeno 8/10 passaggi da ciascun compagno, poi cambia l’uomo in centro.</a:t>
            </a:r>
          </a:p>
          <a:p>
            <a:pPr algn="l"/>
            <a:endParaRPr lang="it-IT" altLang="it-IT" sz="1600">
              <a:latin typeface="Helvetica Light" charset="0"/>
              <a:ea typeface="Helvetica Light" charset="0"/>
              <a:cs typeface="Helvetica Light" charset="0"/>
              <a:sym typeface="Helvetica Light" charset="0"/>
            </a:endParaRPr>
          </a:p>
          <a:p>
            <a:pPr algn="l"/>
            <a:r>
              <a:rPr lang="it-IT" altLang="it-IT" sz="1600">
                <a:latin typeface="Helvetica Light" charset="0"/>
                <a:ea typeface="Helvetica Light" charset="0"/>
                <a:cs typeface="Helvetica Light" charset="0"/>
                <a:sym typeface="Helvetica Light" charset="0"/>
              </a:rPr>
              <a:t>Le varianti sono i diversi tipi di ricezione e la posizione di partenza del giocatore in centro (cambiando il cono di partenza, cambiano i movimenti e le ricezioni.</a:t>
            </a:r>
          </a:p>
        </p:txBody>
      </p:sp>
      <p:sp>
        <p:nvSpPr>
          <p:cNvPr id="4129" name="Rectangle 33"/>
          <p:cNvSpPr>
            <a:spLocks/>
          </p:cNvSpPr>
          <p:nvPr/>
        </p:nvSpPr>
        <p:spPr bwMode="auto">
          <a:xfrm>
            <a:off x="321469" y="4212818"/>
            <a:ext cx="6543675" cy="54373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spAutoFit/>
          </a:bodyPr>
          <a:lstStyle/>
          <a:p>
            <a:pPr algn="l"/>
            <a:r>
              <a:rPr lang="it-IT" altLang="it-IT" sz="1600">
                <a:latin typeface="Helvetica Light" charset="0"/>
                <a:ea typeface="Helvetica Light" charset="0"/>
                <a:cs typeface="Helvetica Light" charset="0"/>
                <a:sym typeface="Helvetica Light" charset="0"/>
              </a:rPr>
              <a:t>Regolare le distanze dei coni a seconda del livello e dell’età dei giocatori.</a:t>
            </a:r>
          </a:p>
        </p:txBody>
      </p:sp>
      <p:grpSp>
        <p:nvGrpSpPr>
          <p:cNvPr id="4130" name="Group 34"/>
          <p:cNvGrpSpPr>
            <a:grpSpLocks/>
          </p:cNvGrpSpPr>
          <p:nvPr/>
        </p:nvGrpSpPr>
        <p:grpSpPr bwMode="auto">
          <a:xfrm>
            <a:off x="392113" y="6448426"/>
            <a:ext cx="521577" cy="169277"/>
            <a:chOff x="0" y="0"/>
            <a:chExt cx="1043200" cy="337513"/>
          </a:xfrm>
        </p:grpSpPr>
        <p:sp>
          <p:nvSpPr>
            <p:cNvPr id="4131" name="Rectangle 35"/>
            <p:cNvSpPr>
              <a:spLocks/>
            </p:cNvSpPr>
            <p:nvPr/>
          </p:nvSpPr>
          <p:spPr bwMode="auto">
            <a:xfrm>
              <a:off x="174976" y="0"/>
              <a:ext cx="868224" cy="337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2860" rIns="22860">
              <a:spAutoFit/>
            </a:bodyPr>
            <a:lstStyle>
              <a:lvl1pPr>
                <a:defRPr sz="5000">
                  <a:solidFill>
                    <a:srgbClr val="000000"/>
                  </a:solidFill>
                  <a:latin typeface="Helvetica" charset="0"/>
                  <a:ea typeface="Helvetica" charset="0"/>
                  <a:cs typeface="Helvetica" charset="0"/>
                  <a:sym typeface="Helvetica" charset="0"/>
                </a:defRPr>
              </a:lvl1pPr>
              <a:lvl2pPr>
                <a:defRPr sz="5000">
                  <a:solidFill>
                    <a:srgbClr val="000000"/>
                  </a:solidFill>
                  <a:latin typeface="Helvetica" charset="0"/>
                  <a:ea typeface="Helvetica" charset="0"/>
                  <a:cs typeface="Helvetica" charset="0"/>
                  <a:sym typeface="Helvetica" charset="0"/>
                </a:defRPr>
              </a:lvl2pPr>
              <a:lvl3pPr>
                <a:defRPr sz="5000">
                  <a:solidFill>
                    <a:srgbClr val="000000"/>
                  </a:solidFill>
                  <a:latin typeface="Helvetica" charset="0"/>
                  <a:ea typeface="Helvetica" charset="0"/>
                  <a:cs typeface="Helvetica" charset="0"/>
                  <a:sym typeface="Helvetica" charset="0"/>
                </a:defRPr>
              </a:lvl3pPr>
              <a:lvl4pPr>
                <a:defRPr sz="5000">
                  <a:solidFill>
                    <a:srgbClr val="000000"/>
                  </a:solidFill>
                  <a:latin typeface="Helvetica" charset="0"/>
                  <a:ea typeface="Helvetica" charset="0"/>
                  <a:cs typeface="Helvetica" charset="0"/>
                  <a:sym typeface="Helvetica" charset="0"/>
                </a:defRPr>
              </a:lvl4pPr>
              <a:lvl5pPr>
                <a:defRPr sz="5000">
                  <a:solidFill>
                    <a:srgbClr val="000000"/>
                  </a:solidFill>
                  <a:latin typeface="Helvetica" charset="0"/>
                  <a:ea typeface="Helvetica" charset="0"/>
                  <a:cs typeface="Helvetica" charset="0"/>
                  <a:sym typeface="Helvetica" charset="0"/>
                </a:defRPr>
              </a:lvl5pPr>
              <a:lvl6pPr marL="4572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6pPr>
              <a:lvl7pPr marL="9144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7pPr>
              <a:lvl8pPr marL="13716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8pPr>
              <a:lvl9pPr marL="18288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9pPr>
            </a:lstStyle>
            <a:p>
              <a:pPr defTabSz="457200"/>
              <a:r>
                <a:rPr lang="it-IT" altLang="it-IT" sz="500" dirty="0">
                  <a:latin typeface="Calibri" charset="0"/>
                  <a:ea typeface="Calibri" charset="0"/>
                  <a:cs typeface="Calibri" charset="0"/>
                  <a:sym typeface="Calibri" charset="0"/>
                </a:rPr>
                <a:t>Stefano Angius</a:t>
              </a:r>
            </a:p>
          </p:txBody>
        </p:sp>
        <p:pic>
          <p:nvPicPr>
            <p:cNvPr id="4132" name="Picture 36" descr="pasted-image.tiff"/>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13754"/>
              <a:ext cx="178232" cy="1782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Tree>
    <p:extLst>
      <p:ext uri="{BB962C8B-B14F-4D97-AF65-F5344CB8AC3E}">
        <p14:creationId xmlns:p14="http://schemas.microsoft.com/office/powerpoint/2010/main" val="527027377"/>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3" name="Picture 1" descr="image6.jpe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486650" y="242888"/>
            <a:ext cx="4320382" cy="304720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3314" name="Picture 2" descr="image6.jpe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486650" y="3567113"/>
            <a:ext cx="4320382" cy="304720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3315" name="Line 3"/>
          <p:cNvSpPr>
            <a:spLocks noChangeShapeType="1"/>
          </p:cNvSpPr>
          <p:nvPr/>
        </p:nvSpPr>
        <p:spPr bwMode="auto">
          <a:xfrm>
            <a:off x="402432" y="1506538"/>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13316" name="Line 4"/>
          <p:cNvSpPr>
            <a:spLocks noChangeShapeType="1"/>
          </p:cNvSpPr>
          <p:nvPr/>
        </p:nvSpPr>
        <p:spPr bwMode="auto">
          <a:xfrm>
            <a:off x="402432" y="1026319"/>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13317" name="Line 5"/>
          <p:cNvSpPr>
            <a:spLocks noChangeShapeType="1"/>
          </p:cNvSpPr>
          <p:nvPr/>
        </p:nvSpPr>
        <p:spPr bwMode="auto">
          <a:xfrm>
            <a:off x="402432" y="1987550"/>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13318" name="Line 6"/>
          <p:cNvSpPr>
            <a:spLocks noChangeShapeType="1"/>
          </p:cNvSpPr>
          <p:nvPr/>
        </p:nvSpPr>
        <p:spPr bwMode="auto">
          <a:xfrm>
            <a:off x="402432" y="2947988"/>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13319" name="Line 7"/>
          <p:cNvSpPr>
            <a:spLocks noChangeShapeType="1"/>
          </p:cNvSpPr>
          <p:nvPr/>
        </p:nvSpPr>
        <p:spPr bwMode="auto">
          <a:xfrm>
            <a:off x="402432" y="2467769"/>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13320" name="Line 8"/>
          <p:cNvSpPr>
            <a:spLocks noChangeShapeType="1"/>
          </p:cNvSpPr>
          <p:nvPr/>
        </p:nvSpPr>
        <p:spPr bwMode="auto">
          <a:xfrm>
            <a:off x="402432" y="3909219"/>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13321" name="Line 9"/>
          <p:cNvSpPr>
            <a:spLocks noChangeShapeType="1"/>
          </p:cNvSpPr>
          <p:nvPr/>
        </p:nvSpPr>
        <p:spPr bwMode="auto">
          <a:xfrm>
            <a:off x="402432" y="4869657"/>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13322" name="Line 10"/>
          <p:cNvSpPr>
            <a:spLocks noChangeShapeType="1"/>
          </p:cNvSpPr>
          <p:nvPr/>
        </p:nvSpPr>
        <p:spPr bwMode="auto">
          <a:xfrm>
            <a:off x="402432" y="4389438"/>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13323" name="Line 11"/>
          <p:cNvSpPr>
            <a:spLocks noChangeShapeType="1"/>
          </p:cNvSpPr>
          <p:nvPr/>
        </p:nvSpPr>
        <p:spPr bwMode="auto">
          <a:xfrm>
            <a:off x="402432" y="5350669"/>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13324" name="Line 12"/>
          <p:cNvSpPr>
            <a:spLocks noChangeShapeType="1"/>
          </p:cNvSpPr>
          <p:nvPr/>
        </p:nvSpPr>
        <p:spPr bwMode="auto">
          <a:xfrm>
            <a:off x="402432" y="5830888"/>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grpSp>
        <p:nvGrpSpPr>
          <p:cNvPr id="13325" name="Group 13"/>
          <p:cNvGrpSpPr>
            <a:grpSpLocks/>
          </p:cNvGrpSpPr>
          <p:nvPr/>
        </p:nvGrpSpPr>
        <p:grpSpPr bwMode="auto">
          <a:xfrm>
            <a:off x="9042400" y="3006725"/>
            <a:ext cx="179388" cy="196850"/>
            <a:chOff x="-1" y="0"/>
            <a:chExt cx="360003" cy="394948"/>
          </a:xfrm>
        </p:grpSpPr>
        <p:pic>
          <p:nvPicPr>
            <p:cNvPr id="13326" name="Picture 14" descr="image3.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360003" cy="39494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3327" name="Picture 15" descr="image4.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11504" y="118958"/>
              <a:ext cx="136609" cy="15680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
        <p:nvSpPr>
          <p:cNvPr id="13328" name="Rectangle 16"/>
          <p:cNvSpPr>
            <a:spLocks/>
          </p:cNvSpPr>
          <p:nvPr/>
        </p:nvSpPr>
        <p:spPr bwMode="auto">
          <a:xfrm>
            <a:off x="867569" y="551557"/>
            <a:ext cx="5877719" cy="51296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spAutoFit/>
          </a:bodyPr>
          <a:lstStyle/>
          <a:p>
            <a:r>
              <a:rPr lang="it-IT" altLang="it-IT" sz="3000"/>
              <a:t>3Vs3 with a closed central square</a:t>
            </a:r>
          </a:p>
        </p:txBody>
      </p:sp>
      <p:sp>
        <p:nvSpPr>
          <p:cNvPr id="13329" name="Oval 17"/>
          <p:cNvSpPr>
            <a:spLocks/>
          </p:cNvSpPr>
          <p:nvPr/>
        </p:nvSpPr>
        <p:spPr bwMode="auto">
          <a:xfrm>
            <a:off x="10169525" y="2947988"/>
            <a:ext cx="224632" cy="225425"/>
          </a:xfrm>
          <a:prstGeom prst="ellipse">
            <a:avLst/>
          </a:prstGeom>
          <a:solidFill>
            <a:srgbClr val="174F8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3330" name="Oval 18"/>
          <p:cNvSpPr>
            <a:spLocks/>
          </p:cNvSpPr>
          <p:nvPr/>
        </p:nvSpPr>
        <p:spPr bwMode="auto">
          <a:xfrm>
            <a:off x="9739313" y="4664869"/>
            <a:ext cx="225425" cy="225425"/>
          </a:xfrm>
          <a:prstGeom prst="ellipse">
            <a:avLst/>
          </a:prstGeom>
          <a:solidFill>
            <a:srgbClr val="174F8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3331" name="Oval 19"/>
          <p:cNvSpPr>
            <a:spLocks/>
          </p:cNvSpPr>
          <p:nvPr/>
        </p:nvSpPr>
        <p:spPr bwMode="auto">
          <a:xfrm>
            <a:off x="9698038" y="5930107"/>
            <a:ext cx="225425" cy="224631"/>
          </a:xfrm>
          <a:prstGeom prst="ellipse">
            <a:avLst/>
          </a:prstGeom>
          <a:solidFill>
            <a:srgbClr val="174F8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grpSp>
        <p:nvGrpSpPr>
          <p:cNvPr id="13332" name="Group 20"/>
          <p:cNvGrpSpPr>
            <a:grpSpLocks/>
          </p:cNvGrpSpPr>
          <p:nvPr/>
        </p:nvGrpSpPr>
        <p:grpSpPr bwMode="auto">
          <a:xfrm>
            <a:off x="9867900" y="5732463"/>
            <a:ext cx="179388" cy="197644"/>
            <a:chOff x="-1" y="0"/>
            <a:chExt cx="360003" cy="394948"/>
          </a:xfrm>
        </p:grpSpPr>
        <p:pic>
          <p:nvPicPr>
            <p:cNvPr id="13333" name="Picture 21" descr="image3.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360003" cy="39494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3334" name="Picture 22" descr="image4.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11504" y="118958"/>
              <a:ext cx="136609" cy="15680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
        <p:nvSpPr>
          <p:cNvPr id="13335" name="Oval 23"/>
          <p:cNvSpPr>
            <a:spLocks/>
          </p:cNvSpPr>
          <p:nvPr/>
        </p:nvSpPr>
        <p:spPr bwMode="auto">
          <a:xfrm>
            <a:off x="9540875" y="2043113"/>
            <a:ext cx="224632" cy="225425"/>
          </a:xfrm>
          <a:prstGeom prst="ellipse">
            <a:avLst/>
          </a:prstGeom>
          <a:solidFill>
            <a:srgbClr val="174F8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3336" name="Oval 24"/>
          <p:cNvSpPr>
            <a:spLocks/>
          </p:cNvSpPr>
          <p:nvPr/>
        </p:nvSpPr>
        <p:spPr bwMode="auto">
          <a:xfrm>
            <a:off x="8816975" y="2947988"/>
            <a:ext cx="225425" cy="225425"/>
          </a:xfrm>
          <a:prstGeom prst="ellipse">
            <a:avLst/>
          </a:prstGeom>
          <a:solidFill>
            <a:srgbClr val="174F8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3337" name="Oval 25"/>
          <p:cNvSpPr>
            <a:spLocks/>
          </p:cNvSpPr>
          <p:nvPr/>
        </p:nvSpPr>
        <p:spPr bwMode="auto">
          <a:xfrm>
            <a:off x="8647907" y="5753894"/>
            <a:ext cx="224631" cy="225425"/>
          </a:xfrm>
          <a:prstGeom prst="ellipse">
            <a:avLst/>
          </a:prstGeom>
          <a:solidFill>
            <a:srgbClr val="174F8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3338" name="Oval 26"/>
          <p:cNvSpPr>
            <a:spLocks/>
          </p:cNvSpPr>
          <p:nvPr/>
        </p:nvSpPr>
        <p:spPr bwMode="auto">
          <a:xfrm>
            <a:off x="8669338" y="4869657"/>
            <a:ext cx="224632" cy="225425"/>
          </a:xfrm>
          <a:prstGeom prst="ellipse">
            <a:avLst/>
          </a:prstGeom>
          <a:solidFill>
            <a:srgbClr val="174F8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3339" name="Rectangle 27"/>
          <p:cNvSpPr>
            <a:spLocks/>
          </p:cNvSpPr>
          <p:nvPr/>
        </p:nvSpPr>
        <p:spPr bwMode="auto">
          <a:xfrm>
            <a:off x="943769" y="3396357"/>
            <a:ext cx="5877719" cy="51296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spAutoFit/>
          </a:bodyPr>
          <a:lstStyle/>
          <a:p>
            <a:r>
              <a:rPr lang="it-IT" altLang="it-IT" sz="3000"/>
              <a:t>4Vs4 – 1Vs1</a:t>
            </a:r>
          </a:p>
        </p:txBody>
      </p:sp>
      <p:sp>
        <p:nvSpPr>
          <p:cNvPr id="13340" name="Rectangle 28"/>
          <p:cNvSpPr>
            <a:spLocks/>
          </p:cNvSpPr>
          <p:nvPr/>
        </p:nvSpPr>
        <p:spPr bwMode="auto">
          <a:xfrm>
            <a:off x="867569" y="18951"/>
            <a:ext cx="5877719" cy="51296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spAutoFit/>
          </a:bodyPr>
          <a:lstStyle/>
          <a:p>
            <a:r>
              <a:rPr lang="it-IT" altLang="it-IT" sz="3000"/>
              <a:t>GAME FORM</a:t>
            </a:r>
          </a:p>
        </p:txBody>
      </p:sp>
      <p:sp>
        <p:nvSpPr>
          <p:cNvPr id="13341" name="AutoShape 29"/>
          <p:cNvSpPr>
            <a:spLocks/>
          </p:cNvSpPr>
          <p:nvPr/>
        </p:nvSpPr>
        <p:spPr bwMode="auto">
          <a:xfrm>
            <a:off x="8484394" y="1987550"/>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3342" name="AutoShape 30"/>
          <p:cNvSpPr>
            <a:spLocks/>
          </p:cNvSpPr>
          <p:nvPr/>
        </p:nvSpPr>
        <p:spPr bwMode="auto">
          <a:xfrm>
            <a:off x="10666413" y="1970882"/>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3343" name="AutoShape 31"/>
          <p:cNvSpPr>
            <a:spLocks/>
          </p:cNvSpPr>
          <p:nvPr/>
        </p:nvSpPr>
        <p:spPr bwMode="auto">
          <a:xfrm>
            <a:off x="10666413" y="3105150"/>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3344" name="AutoShape 32"/>
          <p:cNvSpPr>
            <a:spLocks/>
          </p:cNvSpPr>
          <p:nvPr/>
        </p:nvSpPr>
        <p:spPr bwMode="auto">
          <a:xfrm>
            <a:off x="8484394" y="3105150"/>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3345" name="Rectangle 33" descr="image1.png"/>
          <p:cNvSpPr>
            <a:spLocks/>
          </p:cNvSpPr>
          <p:nvPr/>
        </p:nvSpPr>
        <p:spPr bwMode="auto">
          <a:xfrm>
            <a:off x="9374188" y="2467769"/>
            <a:ext cx="515938" cy="297656"/>
          </a:xfrm>
          <a:prstGeom prst="rect">
            <a:avLst/>
          </a:prstGeom>
          <a:blipFill dpi="0" rotWithShape="0">
            <a:blip r:embed="rId5"/>
            <a:srcRect/>
            <a:tile tx="0" ty="0" sx="100000" sy="100000" flip="none" algn="tl"/>
          </a:blip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3346" name="Oval 34"/>
          <p:cNvSpPr>
            <a:spLocks/>
          </p:cNvSpPr>
          <p:nvPr/>
        </p:nvSpPr>
        <p:spPr bwMode="auto">
          <a:xfrm>
            <a:off x="9957594" y="2919413"/>
            <a:ext cx="224631" cy="224632"/>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3347" name="Oval 35"/>
          <p:cNvSpPr>
            <a:spLocks/>
          </p:cNvSpPr>
          <p:nvPr/>
        </p:nvSpPr>
        <p:spPr bwMode="auto">
          <a:xfrm>
            <a:off x="8872538" y="2652713"/>
            <a:ext cx="225425" cy="224632"/>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3348" name="Oval 36"/>
          <p:cNvSpPr>
            <a:spLocks/>
          </p:cNvSpPr>
          <p:nvPr/>
        </p:nvSpPr>
        <p:spPr bwMode="auto">
          <a:xfrm>
            <a:off x="9765507" y="2130425"/>
            <a:ext cx="225425" cy="224632"/>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3349" name="AutoShape 37"/>
          <p:cNvSpPr>
            <a:spLocks/>
          </p:cNvSpPr>
          <p:nvPr/>
        </p:nvSpPr>
        <p:spPr bwMode="auto">
          <a:xfrm>
            <a:off x="8467725" y="4479925"/>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3350" name="AutoShape 38"/>
          <p:cNvSpPr>
            <a:spLocks/>
          </p:cNvSpPr>
          <p:nvPr/>
        </p:nvSpPr>
        <p:spPr bwMode="auto">
          <a:xfrm>
            <a:off x="9189244" y="4479925"/>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3351" name="AutoShape 39"/>
          <p:cNvSpPr>
            <a:spLocks/>
          </p:cNvSpPr>
          <p:nvPr/>
        </p:nvSpPr>
        <p:spPr bwMode="auto">
          <a:xfrm>
            <a:off x="9957594" y="5257800"/>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3352" name="AutoShape 40"/>
          <p:cNvSpPr>
            <a:spLocks/>
          </p:cNvSpPr>
          <p:nvPr/>
        </p:nvSpPr>
        <p:spPr bwMode="auto">
          <a:xfrm>
            <a:off x="9964738" y="5979319"/>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3353" name="AutoShape 41"/>
          <p:cNvSpPr>
            <a:spLocks/>
          </p:cNvSpPr>
          <p:nvPr/>
        </p:nvSpPr>
        <p:spPr bwMode="auto">
          <a:xfrm>
            <a:off x="9221788" y="5979319"/>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3354" name="AutoShape 42"/>
          <p:cNvSpPr>
            <a:spLocks/>
          </p:cNvSpPr>
          <p:nvPr/>
        </p:nvSpPr>
        <p:spPr bwMode="auto">
          <a:xfrm>
            <a:off x="9223375" y="5214938"/>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3355" name="AutoShape 43"/>
          <p:cNvSpPr>
            <a:spLocks/>
          </p:cNvSpPr>
          <p:nvPr/>
        </p:nvSpPr>
        <p:spPr bwMode="auto">
          <a:xfrm>
            <a:off x="8484394" y="5979319"/>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3356" name="AutoShape 44"/>
          <p:cNvSpPr>
            <a:spLocks/>
          </p:cNvSpPr>
          <p:nvPr/>
        </p:nvSpPr>
        <p:spPr bwMode="auto">
          <a:xfrm>
            <a:off x="8467725" y="5214938"/>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3357" name="AutoShape 45"/>
          <p:cNvSpPr>
            <a:spLocks/>
          </p:cNvSpPr>
          <p:nvPr/>
        </p:nvSpPr>
        <p:spPr bwMode="auto">
          <a:xfrm>
            <a:off x="9957594" y="4479925"/>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3358" name="Oval 46"/>
          <p:cNvSpPr>
            <a:spLocks/>
          </p:cNvSpPr>
          <p:nvPr/>
        </p:nvSpPr>
        <p:spPr bwMode="auto">
          <a:xfrm>
            <a:off x="8929688" y="4890294"/>
            <a:ext cx="224632" cy="224631"/>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3359" name="Oval 47"/>
          <p:cNvSpPr>
            <a:spLocks/>
          </p:cNvSpPr>
          <p:nvPr/>
        </p:nvSpPr>
        <p:spPr bwMode="auto">
          <a:xfrm>
            <a:off x="9540875" y="5566569"/>
            <a:ext cx="224632" cy="225425"/>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3360" name="Oval 48"/>
          <p:cNvSpPr>
            <a:spLocks/>
          </p:cNvSpPr>
          <p:nvPr/>
        </p:nvSpPr>
        <p:spPr bwMode="auto">
          <a:xfrm>
            <a:off x="8893175" y="5529263"/>
            <a:ext cx="225425" cy="224632"/>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3361" name="Oval 49"/>
          <p:cNvSpPr>
            <a:spLocks/>
          </p:cNvSpPr>
          <p:nvPr/>
        </p:nvSpPr>
        <p:spPr bwMode="auto">
          <a:xfrm>
            <a:off x="9698038" y="4989513"/>
            <a:ext cx="225425" cy="225425"/>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3362" name="Rectangle 50"/>
          <p:cNvSpPr>
            <a:spLocks/>
          </p:cNvSpPr>
          <p:nvPr/>
        </p:nvSpPr>
        <p:spPr bwMode="auto">
          <a:xfrm>
            <a:off x="402432" y="1555800"/>
            <a:ext cx="6543675" cy="97462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spAutoFit/>
          </a:bodyPr>
          <a:lstStyle/>
          <a:p>
            <a:r>
              <a:rPr lang="it-IT" altLang="it-IT" sz="3000"/>
              <a:t>Ball Possession with a closed space in the middle of the pitch</a:t>
            </a:r>
          </a:p>
        </p:txBody>
      </p:sp>
      <p:sp>
        <p:nvSpPr>
          <p:cNvPr id="13363" name="Rectangle 51"/>
          <p:cNvSpPr>
            <a:spLocks/>
          </p:cNvSpPr>
          <p:nvPr/>
        </p:nvSpPr>
        <p:spPr bwMode="auto">
          <a:xfrm>
            <a:off x="277813" y="4425207"/>
            <a:ext cx="6543675" cy="97462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spAutoFit/>
          </a:bodyPr>
          <a:lstStyle/>
          <a:p>
            <a:r>
              <a:rPr lang="it-IT" altLang="it-IT" sz="3000"/>
              <a:t>Ball Possession 4Vs4, each player must stay in his own square.</a:t>
            </a:r>
          </a:p>
        </p:txBody>
      </p:sp>
      <p:grpSp>
        <p:nvGrpSpPr>
          <p:cNvPr id="13364" name="Group 52"/>
          <p:cNvGrpSpPr>
            <a:grpSpLocks/>
          </p:cNvGrpSpPr>
          <p:nvPr/>
        </p:nvGrpSpPr>
        <p:grpSpPr bwMode="auto">
          <a:xfrm>
            <a:off x="392113" y="6448426"/>
            <a:ext cx="366095" cy="146194"/>
            <a:chOff x="0" y="0"/>
            <a:chExt cx="732143" cy="291489"/>
          </a:xfrm>
        </p:grpSpPr>
        <p:sp>
          <p:nvSpPr>
            <p:cNvPr id="13365" name="Rectangle 53"/>
            <p:cNvSpPr>
              <a:spLocks/>
            </p:cNvSpPr>
            <p:nvPr/>
          </p:nvSpPr>
          <p:spPr bwMode="auto">
            <a:xfrm>
              <a:off x="174975" y="0"/>
              <a:ext cx="557168" cy="29148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2860" rIns="22860">
              <a:spAutoFit/>
            </a:bodyPr>
            <a:lstStyle>
              <a:lvl1pPr>
                <a:defRPr sz="5000">
                  <a:solidFill>
                    <a:srgbClr val="000000"/>
                  </a:solidFill>
                  <a:latin typeface="Helvetica Light" charset="0"/>
                  <a:ea typeface="Helvetica Light" charset="0"/>
                  <a:cs typeface="Helvetica Light" charset="0"/>
                  <a:sym typeface="Helvetica Light" charset="0"/>
                </a:defRPr>
              </a:lvl1pPr>
              <a:lvl2pPr>
                <a:defRPr sz="5000">
                  <a:solidFill>
                    <a:srgbClr val="000000"/>
                  </a:solidFill>
                  <a:latin typeface="Helvetica Light" charset="0"/>
                  <a:ea typeface="Helvetica Light" charset="0"/>
                  <a:cs typeface="Helvetica Light" charset="0"/>
                  <a:sym typeface="Helvetica Light" charset="0"/>
                </a:defRPr>
              </a:lvl2pPr>
              <a:lvl3pPr>
                <a:defRPr sz="5000">
                  <a:solidFill>
                    <a:srgbClr val="000000"/>
                  </a:solidFill>
                  <a:latin typeface="Helvetica Light" charset="0"/>
                  <a:ea typeface="Helvetica Light" charset="0"/>
                  <a:cs typeface="Helvetica Light" charset="0"/>
                  <a:sym typeface="Helvetica Light" charset="0"/>
                </a:defRPr>
              </a:lvl3pPr>
              <a:lvl4pPr>
                <a:defRPr sz="5000">
                  <a:solidFill>
                    <a:srgbClr val="000000"/>
                  </a:solidFill>
                  <a:latin typeface="Helvetica Light" charset="0"/>
                  <a:ea typeface="Helvetica Light" charset="0"/>
                  <a:cs typeface="Helvetica Light" charset="0"/>
                  <a:sym typeface="Helvetica Light" charset="0"/>
                </a:defRPr>
              </a:lvl4pPr>
              <a:lvl5pPr>
                <a:defRPr sz="5000">
                  <a:solidFill>
                    <a:srgbClr val="000000"/>
                  </a:solidFill>
                  <a:latin typeface="Helvetica Light" charset="0"/>
                  <a:ea typeface="Helvetica Light" charset="0"/>
                  <a:cs typeface="Helvetica Light" charset="0"/>
                  <a:sym typeface="Helvetica Light" charset="0"/>
                </a:defRPr>
              </a:lvl5pPr>
              <a:lvl6pPr marL="4572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defTabSz="457200"/>
              <a:r>
                <a:rPr lang="it-IT" altLang="it-IT" sz="350">
                  <a:latin typeface="Calibri" charset="0"/>
                  <a:ea typeface="Calibri" charset="0"/>
                  <a:cs typeface="Calibri" charset="0"/>
                  <a:sym typeface="Calibri" charset="0"/>
                </a:rPr>
                <a:t>Nicole Giorgi</a:t>
              </a:r>
            </a:p>
          </p:txBody>
        </p:sp>
        <p:pic>
          <p:nvPicPr>
            <p:cNvPr id="13366" name="Picture 54" descr="pasted-image.tiff"/>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13754"/>
              <a:ext cx="178232" cy="1782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Tree>
    <p:extLst>
      <p:ext uri="{BB962C8B-B14F-4D97-AF65-F5344CB8AC3E}">
        <p14:creationId xmlns:p14="http://schemas.microsoft.com/office/powerpoint/2010/main" val="1761777414"/>
      </p:ext>
    </p:extLst>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7" name="Picture 1" descr="image6.jpe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486650" y="242888"/>
            <a:ext cx="4320382" cy="304720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4338" name="Picture 2" descr="image6.jpe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486650" y="3567113"/>
            <a:ext cx="4320382" cy="304720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4339" name="Line 3"/>
          <p:cNvSpPr>
            <a:spLocks noChangeShapeType="1"/>
          </p:cNvSpPr>
          <p:nvPr/>
        </p:nvSpPr>
        <p:spPr bwMode="auto">
          <a:xfrm>
            <a:off x="402432" y="1506538"/>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14340" name="Line 4"/>
          <p:cNvSpPr>
            <a:spLocks noChangeShapeType="1"/>
          </p:cNvSpPr>
          <p:nvPr/>
        </p:nvSpPr>
        <p:spPr bwMode="auto">
          <a:xfrm>
            <a:off x="402432" y="1026319"/>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14341" name="Line 5"/>
          <p:cNvSpPr>
            <a:spLocks noChangeShapeType="1"/>
          </p:cNvSpPr>
          <p:nvPr/>
        </p:nvSpPr>
        <p:spPr bwMode="auto">
          <a:xfrm>
            <a:off x="402432" y="1987550"/>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14342" name="Line 6"/>
          <p:cNvSpPr>
            <a:spLocks noChangeShapeType="1"/>
          </p:cNvSpPr>
          <p:nvPr/>
        </p:nvSpPr>
        <p:spPr bwMode="auto">
          <a:xfrm>
            <a:off x="402432" y="2947988"/>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14343" name="Line 7"/>
          <p:cNvSpPr>
            <a:spLocks noChangeShapeType="1"/>
          </p:cNvSpPr>
          <p:nvPr/>
        </p:nvSpPr>
        <p:spPr bwMode="auto">
          <a:xfrm>
            <a:off x="402432" y="2467769"/>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14344" name="Line 8"/>
          <p:cNvSpPr>
            <a:spLocks noChangeShapeType="1"/>
          </p:cNvSpPr>
          <p:nvPr/>
        </p:nvSpPr>
        <p:spPr bwMode="auto">
          <a:xfrm>
            <a:off x="402432" y="3909219"/>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14345" name="Line 9"/>
          <p:cNvSpPr>
            <a:spLocks noChangeShapeType="1"/>
          </p:cNvSpPr>
          <p:nvPr/>
        </p:nvSpPr>
        <p:spPr bwMode="auto">
          <a:xfrm>
            <a:off x="402432" y="4869657"/>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14346" name="Line 10"/>
          <p:cNvSpPr>
            <a:spLocks noChangeShapeType="1"/>
          </p:cNvSpPr>
          <p:nvPr/>
        </p:nvSpPr>
        <p:spPr bwMode="auto">
          <a:xfrm>
            <a:off x="402432" y="4389438"/>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14347" name="Line 11"/>
          <p:cNvSpPr>
            <a:spLocks noChangeShapeType="1"/>
          </p:cNvSpPr>
          <p:nvPr/>
        </p:nvSpPr>
        <p:spPr bwMode="auto">
          <a:xfrm>
            <a:off x="402432" y="5350669"/>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14348" name="Line 12"/>
          <p:cNvSpPr>
            <a:spLocks noChangeShapeType="1"/>
          </p:cNvSpPr>
          <p:nvPr/>
        </p:nvSpPr>
        <p:spPr bwMode="auto">
          <a:xfrm>
            <a:off x="402432" y="5830888"/>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grpSp>
        <p:nvGrpSpPr>
          <p:cNvPr id="14349" name="Group 13"/>
          <p:cNvGrpSpPr>
            <a:grpSpLocks/>
          </p:cNvGrpSpPr>
          <p:nvPr/>
        </p:nvGrpSpPr>
        <p:grpSpPr bwMode="auto">
          <a:xfrm>
            <a:off x="9372600" y="1084263"/>
            <a:ext cx="180182" cy="197644"/>
            <a:chOff x="-1" y="0"/>
            <a:chExt cx="360003" cy="394948"/>
          </a:xfrm>
        </p:grpSpPr>
        <p:pic>
          <p:nvPicPr>
            <p:cNvPr id="14350" name="Picture 14" descr="image3.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360003" cy="39494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4351" name="Picture 15" descr="image4.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11504" y="118958"/>
              <a:ext cx="136609" cy="15680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
        <p:nvSpPr>
          <p:cNvPr id="14352" name="Rectangle 16"/>
          <p:cNvSpPr>
            <a:spLocks/>
          </p:cNvSpPr>
          <p:nvPr/>
        </p:nvSpPr>
        <p:spPr bwMode="auto">
          <a:xfrm>
            <a:off x="867569" y="551557"/>
            <a:ext cx="5877719" cy="51296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spAutoFit/>
          </a:bodyPr>
          <a:lstStyle/>
          <a:p>
            <a:r>
              <a:rPr lang="it-IT" altLang="it-IT" sz="3000"/>
              <a:t>6 Vs 6 with inverted goal</a:t>
            </a:r>
          </a:p>
        </p:txBody>
      </p:sp>
      <p:sp>
        <p:nvSpPr>
          <p:cNvPr id="14353" name="Oval 17"/>
          <p:cNvSpPr>
            <a:spLocks/>
          </p:cNvSpPr>
          <p:nvPr/>
        </p:nvSpPr>
        <p:spPr bwMode="auto">
          <a:xfrm>
            <a:off x="10964069" y="1393825"/>
            <a:ext cx="225425" cy="225425"/>
          </a:xfrm>
          <a:prstGeom prst="ellipse">
            <a:avLst/>
          </a:prstGeom>
          <a:solidFill>
            <a:srgbClr val="174F8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grpSp>
        <p:nvGrpSpPr>
          <p:cNvPr id="14354" name="Group 18"/>
          <p:cNvGrpSpPr>
            <a:grpSpLocks/>
          </p:cNvGrpSpPr>
          <p:nvPr/>
        </p:nvGrpSpPr>
        <p:grpSpPr bwMode="auto">
          <a:xfrm>
            <a:off x="9147175" y="6079332"/>
            <a:ext cx="180182" cy="197644"/>
            <a:chOff x="-1" y="0"/>
            <a:chExt cx="360003" cy="394948"/>
          </a:xfrm>
        </p:grpSpPr>
        <p:pic>
          <p:nvPicPr>
            <p:cNvPr id="14355" name="Picture 19" descr="image3.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360003" cy="39494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4356" name="Picture 20" descr="image4.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11504" y="118958"/>
              <a:ext cx="136609" cy="15680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
        <p:nvSpPr>
          <p:cNvPr id="14357" name="Oval 21"/>
          <p:cNvSpPr>
            <a:spLocks/>
          </p:cNvSpPr>
          <p:nvPr/>
        </p:nvSpPr>
        <p:spPr bwMode="auto">
          <a:xfrm>
            <a:off x="9552782" y="839788"/>
            <a:ext cx="224631" cy="224632"/>
          </a:xfrm>
          <a:prstGeom prst="ellipse">
            <a:avLst/>
          </a:prstGeom>
          <a:solidFill>
            <a:srgbClr val="174F8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4358" name="Oval 22"/>
          <p:cNvSpPr>
            <a:spLocks/>
          </p:cNvSpPr>
          <p:nvPr/>
        </p:nvSpPr>
        <p:spPr bwMode="auto">
          <a:xfrm>
            <a:off x="8141494" y="1281907"/>
            <a:ext cx="224631" cy="224631"/>
          </a:xfrm>
          <a:prstGeom prst="ellipse">
            <a:avLst/>
          </a:prstGeom>
          <a:solidFill>
            <a:srgbClr val="174F8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4359" name="Oval 23"/>
          <p:cNvSpPr>
            <a:spLocks/>
          </p:cNvSpPr>
          <p:nvPr/>
        </p:nvSpPr>
        <p:spPr bwMode="auto">
          <a:xfrm>
            <a:off x="9496425" y="1762125"/>
            <a:ext cx="225425" cy="225425"/>
          </a:xfrm>
          <a:prstGeom prst="ellipse">
            <a:avLst/>
          </a:prstGeom>
          <a:solidFill>
            <a:srgbClr val="174F8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4360" name="Oval 24"/>
          <p:cNvSpPr>
            <a:spLocks/>
          </p:cNvSpPr>
          <p:nvPr/>
        </p:nvSpPr>
        <p:spPr bwMode="auto">
          <a:xfrm>
            <a:off x="9259888" y="6276975"/>
            <a:ext cx="225425" cy="224632"/>
          </a:xfrm>
          <a:prstGeom prst="ellipse">
            <a:avLst/>
          </a:prstGeom>
          <a:solidFill>
            <a:srgbClr val="174F8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4361" name="Rectangle 25"/>
          <p:cNvSpPr>
            <a:spLocks/>
          </p:cNvSpPr>
          <p:nvPr/>
        </p:nvSpPr>
        <p:spPr bwMode="auto">
          <a:xfrm>
            <a:off x="943769" y="3396357"/>
            <a:ext cx="5877719" cy="51296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spAutoFit/>
          </a:bodyPr>
          <a:lstStyle/>
          <a:p>
            <a:r>
              <a:rPr lang="it-IT" altLang="it-IT" sz="3000"/>
              <a:t>6 Vs 5 – 6 Vs 6</a:t>
            </a:r>
          </a:p>
        </p:txBody>
      </p:sp>
      <p:sp>
        <p:nvSpPr>
          <p:cNvPr id="14362" name="Rectangle 26" descr="image1.png"/>
          <p:cNvSpPr>
            <a:spLocks/>
          </p:cNvSpPr>
          <p:nvPr/>
        </p:nvSpPr>
        <p:spPr bwMode="auto">
          <a:xfrm>
            <a:off x="9372600" y="2405063"/>
            <a:ext cx="584994" cy="125413"/>
          </a:xfrm>
          <a:prstGeom prst="rect">
            <a:avLst/>
          </a:prstGeom>
          <a:blipFill dpi="0" rotWithShape="0">
            <a:blip r:embed="rId5"/>
            <a:srcRect/>
            <a:tile tx="0" ty="0" sx="100000" sy="100000" flip="none" algn="tl"/>
          </a:blip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4363" name="Oval 27"/>
          <p:cNvSpPr>
            <a:spLocks/>
          </p:cNvSpPr>
          <p:nvPr/>
        </p:nvSpPr>
        <p:spPr bwMode="auto">
          <a:xfrm>
            <a:off x="7916863" y="2947988"/>
            <a:ext cx="224632" cy="225425"/>
          </a:xfrm>
          <a:prstGeom prst="ellipse">
            <a:avLst/>
          </a:prstGeom>
          <a:solidFill>
            <a:srgbClr val="174F8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4364" name="Oval 28"/>
          <p:cNvSpPr>
            <a:spLocks/>
          </p:cNvSpPr>
          <p:nvPr/>
        </p:nvSpPr>
        <p:spPr bwMode="auto">
          <a:xfrm>
            <a:off x="10964069" y="2835275"/>
            <a:ext cx="225425" cy="225425"/>
          </a:xfrm>
          <a:prstGeom prst="ellipse">
            <a:avLst/>
          </a:prstGeom>
          <a:solidFill>
            <a:srgbClr val="174F8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4365" name="Oval 29"/>
          <p:cNvSpPr>
            <a:spLocks/>
          </p:cNvSpPr>
          <p:nvPr/>
        </p:nvSpPr>
        <p:spPr bwMode="auto">
          <a:xfrm>
            <a:off x="8254207" y="3060700"/>
            <a:ext cx="224631" cy="224632"/>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4366" name="Oval 30"/>
          <p:cNvSpPr>
            <a:spLocks/>
          </p:cNvSpPr>
          <p:nvPr/>
        </p:nvSpPr>
        <p:spPr bwMode="auto">
          <a:xfrm>
            <a:off x="10739438" y="2947988"/>
            <a:ext cx="224632" cy="225425"/>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4367" name="Oval 31"/>
          <p:cNvSpPr>
            <a:spLocks/>
          </p:cNvSpPr>
          <p:nvPr/>
        </p:nvSpPr>
        <p:spPr bwMode="auto">
          <a:xfrm>
            <a:off x="9552782" y="1987550"/>
            <a:ext cx="224631" cy="224632"/>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4368" name="Oval 32"/>
          <p:cNvSpPr>
            <a:spLocks/>
          </p:cNvSpPr>
          <p:nvPr/>
        </p:nvSpPr>
        <p:spPr bwMode="auto">
          <a:xfrm>
            <a:off x="8254207" y="1619250"/>
            <a:ext cx="224631" cy="224632"/>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4369" name="Oval 33"/>
          <p:cNvSpPr>
            <a:spLocks/>
          </p:cNvSpPr>
          <p:nvPr/>
        </p:nvSpPr>
        <p:spPr bwMode="auto">
          <a:xfrm>
            <a:off x="9440069" y="1281907"/>
            <a:ext cx="224631" cy="224631"/>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4370" name="Oval 34"/>
          <p:cNvSpPr>
            <a:spLocks/>
          </p:cNvSpPr>
          <p:nvPr/>
        </p:nvSpPr>
        <p:spPr bwMode="auto">
          <a:xfrm>
            <a:off x="10739438" y="1619250"/>
            <a:ext cx="224632" cy="224632"/>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4371" name="Line 35"/>
          <p:cNvSpPr>
            <a:spLocks noChangeShapeType="1"/>
          </p:cNvSpPr>
          <p:nvPr/>
        </p:nvSpPr>
        <p:spPr bwMode="auto">
          <a:xfrm>
            <a:off x="9713119" y="5350669"/>
            <a:ext cx="8731" cy="1263650"/>
          </a:xfrm>
          <a:prstGeom prst="line">
            <a:avLst/>
          </a:prstGeom>
          <a:noFill/>
          <a:ln w="28575" cap="flat" cmpd="sng">
            <a:solidFill>
              <a:srgbClr val="000000"/>
            </a:solidFill>
            <a:prstDash val="dash"/>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14372" name="Oval 36"/>
          <p:cNvSpPr>
            <a:spLocks/>
          </p:cNvSpPr>
          <p:nvPr/>
        </p:nvSpPr>
        <p:spPr bwMode="auto">
          <a:xfrm>
            <a:off x="8028782" y="3796507"/>
            <a:ext cx="225425" cy="225425"/>
          </a:xfrm>
          <a:prstGeom prst="ellipse">
            <a:avLst/>
          </a:prstGeom>
          <a:solidFill>
            <a:srgbClr val="174F8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4373" name="Oval 37"/>
          <p:cNvSpPr>
            <a:spLocks/>
          </p:cNvSpPr>
          <p:nvPr/>
        </p:nvSpPr>
        <p:spPr bwMode="auto">
          <a:xfrm>
            <a:off x="8771732" y="4645025"/>
            <a:ext cx="224631" cy="224632"/>
          </a:xfrm>
          <a:prstGeom prst="ellipse">
            <a:avLst/>
          </a:prstGeom>
          <a:solidFill>
            <a:srgbClr val="174F8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4374" name="Oval 38"/>
          <p:cNvSpPr>
            <a:spLocks/>
          </p:cNvSpPr>
          <p:nvPr/>
        </p:nvSpPr>
        <p:spPr bwMode="auto">
          <a:xfrm>
            <a:off x="9159082" y="5290344"/>
            <a:ext cx="225425" cy="224631"/>
          </a:xfrm>
          <a:prstGeom prst="ellipse">
            <a:avLst/>
          </a:prstGeom>
          <a:solidFill>
            <a:srgbClr val="174F8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4375" name="Oval 39"/>
          <p:cNvSpPr>
            <a:spLocks/>
          </p:cNvSpPr>
          <p:nvPr/>
        </p:nvSpPr>
        <p:spPr bwMode="auto">
          <a:xfrm>
            <a:off x="8028782" y="5627688"/>
            <a:ext cx="225425" cy="225425"/>
          </a:xfrm>
          <a:prstGeom prst="ellipse">
            <a:avLst/>
          </a:prstGeom>
          <a:solidFill>
            <a:srgbClr val="174F8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4376" name="Oval 40"/>
          <p:cNvSpPr>
            <a:spLocks/>
          </p:cNvSpPr>
          <p:nvPr/>
        </p:nvSpPr>
        <p:spPr bwMode="auto">
          <a:xfrm>
            <a:off x="9609138" y="4164807"/>
            <a:ext cx="225425" cy="224631"/>
          </a:xfrm>
          <a:prstGeom prst="ellipse">
            <a:avLst/>
          </a:prstGeom>
          <a:solidFill>
            <a:srgbClr val="174F8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4377" name="Oval 41"/>
          <p:cNvSpPr>
            <a:spLocks/>
          </p:cNvSpPr>
          <p:nvPr/>
        </p:nvSpPr>
        <p:spPr bwMode="auto">
          <a:xfrm>
            <a:off x="9496425" y="4389438"/>
            <a:ext cx="225425" cy="225425"/>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4378" name="Oval 42"/>
          <p:cNvSpPr>
            <a:spLocks/>
          </p:cNvSpPr>
          <p:nvPr/>
        </p:nvSpPr>
        <p:spPr bwMode="auto">
          <a:xfrm>
            <a:off x="9102725" y="5740400"/>
            <a:ext cx="224632" cy="224632"/>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4379" name="Oval 43"/>
          <p:cNvSpPr>
            <a:spLocks/>
          </p:cNvSpPr>
          <p:nvPr/>
        </p:nvSpPr>
        <p:spPr bwMode="auto">
          <a:xfrm>
            <a:off x="10964069" y="5718175"/>
            <a:ext cx="225425" cy="225425"/>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4380" name="Oval 44"/>
          <p:cNvSpPr>
            <a:spLocks/>
          </p:cNvSpPr>
          <p:nvPr/>
        </p:nvSpPr>
        <p:spPr bwMode="auto">
          <a:xfrm>
            <a:off x="8366125" y="5606257"/>
            <a:ext cx="225425" cy="224631"/>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4381" name="Oval 45"/>
          <p:cNvSpPr>
            <a:spLocks/>
          </p:cNvSpPr>
          <p:nvPr/>
        </p:nvSpPr>
        <p:spPr bwMode="auto">
          <a:xfrm>
            <a:off x="8978107" y="4843463"/>
            <a:ext cx="225425" cy="224632"/>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4382" name="Oval 46"/>
          <p:cNvSpPr>
            <a:spLocks/>
          </p:cNvSpPr>
          <p:nvPr/>
        </p:nvSpPr>
        <p:spPr bwMode="auto">
          <a:xfrm>
            <a:off x="8141494" y="4052094"/>
            <a:ext cx="224631" cy="224631"/>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4383" name="Rectangle 47" descr="image1.png"/>
          <p:cNvSpPr>
            <a:spLocks/>
          </p:cNvSpPr>
          <p:nvPr/>
        </p:nvSpPr>
        <p:spPr bwMode="auto">
          <a:xfrm>
            <a:off x="10446544" y="6488113"/>
            <a:ext cx="584994" cy="126207"/>
          </a:xfrm>
          <a:prstGeom prst="rect">
            <a:avLst/>
          </a:prstGeom>
          <a:blipFill dpi="0" rotWithShape="0">
            <a:blip r:embed="rId5"/>
            <a:srcRect/>
            <a:tile tx="0" ty="0" sx="100000" sy="100000" flip="none" algn="tl"/>
          </a:blip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4384" name="Rectangle 48"/>
          <p:cNvSpPr>
            <a:spLocks/>
          </p:cNvSpPr>
          <p:nvPr/>
        </p:nvSpPr>
        <p:spPr bwMode="auto">
          <a:xfrm>
            <a:off x="402432" y="1043980"/>
            <a:ext cx="6419056" cy="143629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spAutoFit/>
          </a:bodyPr>
          <a:lstStyle/>
          <a:p>
            <a:r>
              <a:rPr lang="it-IT" altLang="it-IT" sz="3000"/>
              <a:t>Blue team must score in the inverted goal shooting from everywhere, the yellow team score in the normal goal</a:t>
            </a:r>
          </a:p>
        </p:txBody>
      </p:sp>
      <p:sp>
        <p:nvSpPr>
          <p:cNvPr id="14385" name="Rectangle 49"/>
          <p:cNvSpPr>
            <a:spLocks/>
          </p:cNvSpPr>
          <p:nvPr/>
        </p:nvSpPr>
        <p:spPr bwMode="auto">
          <a:xfrm>
            <a:off x="402432" y="3954810"/>
            <a:ext cx="6543675" cy="189795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spAutoFit/>
          </a:bodyPr>
          <a:lstStyle/>
          <a:p>
            <a:r>
              <a:rPr lang="it-IT" altLang="it-IT" sz="3000"/>
              <a:t>Blue team start attacking from left 6 against 5, if yellows keeps the ball have to change side and score on the blue goal on the middle line</a:t>
            </a:r>
          </a:p>
        </p:txBody>
      </p:sp>
      <p:grpSp>
        <p:nvGrpSpPr>
          <p:cNvPr id="14386" name="Group 50"/>
          <p:cNvGrpSpPr>
            <a:grpSpLocks/>
          </p:cNvGrpSpPr>
          <p:nvPr/>
        </p:nvGrpSpPr>
        <p:grpSpPr bwMode="auto">
          <a:xfrm>
            <a:off x="392113" y="6448425"/>
            <a:ext cx="629665" cy="146194"/>
            <a:chOff x="0" y="-2"/>
            <a:chExt cx="1259249" cy="291489"/>
          </a:xfrm>
        </p:grpSpPr>
        <p:sp>
          <p:nvSpPr>
            <p:cNvPr id="14387" name="Rectangle 51"/>
            <p:cNvSpPr>
              <a:spLocks/>
            </p:cNvSpPr>
            <p:nvPr/>
          </p:nvSpPr>
          <p:spPr bwMode="auto">
            <a:xfrm>
              <a:off x="174975" y="-2"/>
              <a:ext cx="1084274" cy="29148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22860" rIns="22860">
              <a:spAutoFit/>
            </a:bodyPr>
            <a:lstStyle>
              <a:lvl1pPr>
                <a:defRPr sz="5000">
                  <a:solidFill>
                    <a:srgbClr val="000000"/>
                  </a:solidFill>
                  <a:latin typeface="Helvetica Light" charset="0"/>
                  <a:ea typeface="Helvetica Light" charset="0"/>
                  <a:cs typeface="Helvetica Light" charset="0"/>
                  <a:sym typeface="Helvetica Light" charset="0"/>
                </a:defRPr>
              </a:lvl1pPr>
              <a:lvl2pPr>
                <a:defRPr sz="5000">
                  <a:solidFill>
                    <a:srgbClr val="000000"/>
                  </a:solidFill>
                  <a:latin typeface="Helvetica Light" charset="0"/>
                  <a:ea typeface="Helvetica Light" charset="0"/>
                  <a:cs typeface="Helvetica Light" charset="0"/>
                  <a:sym typeface="Helvetica Light" charset="0"/>
                </a:defRPr>
              </a:lvl2pPr>
              <a:lvl3pPr>
                <a:defRPr sz="5000">
                  <a:solidFill>
                    <a:srgbClr val="000000"/>
                  </a:solidFill>
                  <a:latin typeface="Helvetica Light" charset="0"/>
                  <a:ea typeface="Helvetica Light" charset="0"/>
                  <a:cs typeface="Helvetica Light" charset="0"/>
                  <a:sym typeface="Helvetica Light" charset="0"/>
                </a:defRPr>
              </a:lvl3pPr>
              <a:lvl4pPr>
                <a:defRPr sz="5000">
                  <a:solidFill>
                    <a:srgbClr val="000000"/>
                  </a:solidFill>
                  <a:latin typeface="Helvetica Light" charset="0"/>
                  <a:ea typeface="Helvetica Light" charset="0"/>
                  <a:cs typeface="Helvetica Light" charset="0"/>
                  <a:sym typeface="Helvetica Light" charset="0"/>
                </a:defRPr>
              </a:lvl4pPr>
              <a:lvl5pPr>
                <a:defRPr sz="5000">
                  <a:solidFill>
                    <a:srgbClr val="000000"/>
                  </a:solidFill>
                  <a:latin typeface="Helvetica Light" charset="0"/>
                  <a:ea typeface="Helvetica Light" charset="0"/>
                  <a:cs typeface="Helvetica Light" charset="0"/>
                  <a:sym typeface="Helvetica Light" charset="0"/>
                </a:defRPr>
              </a:lvl5pPr>
              <a:lvl6pPr marL="4572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defTabSz="457200"/>
              <a:r>
                <a:rPr lang="it-IT" altLang="it-IT" sz="350">
                  <a:latin typeface="Calibri" charset="0"/>
                  <a:ea typeface="Calibri" charset="0"/>
                  <a:cs typeface="Calibri" charset="0"/>
                  <a:sym typeface="Calibri" charset="0"/>
                </a:rPr>
                <a:t>Nicole Giorgi</a:t>
              </a:r>
            </a:p>
          </p:txBody>
        </p:sp>
        <p:pic>
          <p:nvPicPr>
            <p:cNvPr id="14388" name="Picture 52" descr="pasted-image.tiff"/>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13754"/>
              <a:ext cx="178232" cy="1782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Tree>
    <p:extLst>
      <p:ext uri="{BB962C8B-B14F-4D97-AF65-F5344CB8AC3E}">
        <p14:creationId xmlns:p14="http://schemas.microsoft.com/office/powerpoint/2010/main" val="688472262"/>
      </p:ext>
    </p:extLst>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1" name="Picture 1" descr="image6.jpe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486650" y="242888"/>
            <a:ext cx="4320382" cy="304720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5362" name="Picture 2" descr="image6.jpe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486650" y="3567113"/>
            <a:ext cx="4320382" cy="304720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5363" name="Line 3"/>
          <p:cNvSpPr>
            <a:spLocks noChangeShapeType="1"/>
          </p:cNvSpPr>
          <p:nvPr/>
        </p:nvSpPr>
        <p:spPr bwMode="auto">
          <a:xfrm>
            <a:off x="402432" y="1506538"/>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15364" name="Line 4"/>
          <p:cNvSpPr>
            <a:spLocks noChangeShapeType="1"/>
          </p:cNvSpPr>
          <p:nvPr/>
        </p:nvSpPr>
        <p:spPr bwMode="auto">
          <a:xfrm>
            <a:off x="402432" y="1026319"/>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15365" name="Line 5"/>
          <p:cNvSpPr>
            <a:spLocks noChangeShapeType="1"/>
          </p:cNvSpPr>
          <p:nvPr/>
        </p:nvSpPr>
        <p:spPr bwMode="auto">
          <a:xfrm>
            <a:off x="402432" y="1987550"/>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15366" name="Line 6"/>
          <p:cNvSpPr>
            <a:spLocks noChangeShapeType="1"/>
          </p:cNvSpPr>
          <p:nvPr/>
        </p:nvSpPr>
        <p:spPr bwMode="auto">
          <a:xfrm>
            <a:off x="402432" y="2947988"/>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15367" name="Line 7"/>
          <p:cNvSpPr>
            <a:spLocks noChangeShapeType="1"/>
          </p:cNvSpPr>
          <p:nvPr/>
        </p:nvSpPr>
        <p:spPr bwMode="auto">
          <a:xfrm>
            <a:off x="402432" y="2467769"/>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15368" name="Line 8"/>
          <p:cNvSpPr>
            <a:spLocks noChangeShapeType="1"/>
          </p:cNvSpPr>
          <p:nvPr/>
        </p:nvSpPr>
        <p:spPr bwMode="auto">
          <a:xfrm>
            <a:off x="402432" y="3909219"/>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15369" name="Line 9"/>
          <p:cNvSpPr>
            <a:spLocks noChangeShapeType="1"/>
          </p:cNvSpPr>
          <p:nvPr/>
        </p:nvSpPr>
        <p:spPr bwMode="auto">
          <a:xfrm>
            <a:off x="402432" y="4869657"/>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15370" name="Line 10"/>
          <p:cNvSpPr>
            <a:spLocks noChangeShapeType="1"/>
          </p:cNvSpPr>
          <p:nvPr/>
        </p:nvSpPr>
        <p:spPr bwMode="auto">
          <a:xfrm>
            <a:off x="402432" y="4389438"/>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15371" name="Line 11"/>
          <p:cNvSpPr>
            <a:spLocks noChangeShapeType="1"/>
          </p:cNvSpPr>
          <p:nvPr/>
        </p:nvSpPr>
        <p:spPr bwMode="auto">
          <a:xfrm>
            <a:off x="402432" y="5350669"/>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15372" name="Line 12"/>
          <p:cNvSpPr>
            <a:spLocks noChangeShapeType="1"/>
          </p:cNvSpPr>
          <p:nvPr/>
        </p:nvSpPr>
        <p:spPr bwMode="auto">
          <a:xfrm>
            <a:off x="402432" y="5830888"/>
            <a:ext cx="6543675" cy="0"/>
          </a:xfrm>
          <a:prstGeom prst="line">
            <a:avLst/>
          </a:prstGeom>
          <a:noFill/>
          <a:ln w="63500"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grpSp>
        <p:nvGrpSpPr>
          <p:cNvPr id="15373" name="Group 13"/>
          <p:cNvGrpSpPr>
            <a:grpSpLocks/>
          </p:cNvGrpSpPr>
          <p:nvPr/>
        </p:nvGrpSpPr>
        <p:grpSpPr bwMode="auto">
          <a:xfrm>
            <a:off x="8337550" y="2975769"/>
            <a:ext cx="180182" cy="197644"/>
            <a:chOff x="-1" y="0"/>
            <a:chExt cx="360003" cy="394948"/>
          </a:xfrm>
        </p:grpSpPr>
        <p:pic>
          <p:nvPicPr>
            <p:cNvPr id="15374" name="Picture 14" descr="image3.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360003" cy="39494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5375" name="Picture 15" descr="image4.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11504" y="118958"/>
              <a:ext cx="136609" cy="15680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
        <p:nvSpPr>
          <p:cNvPr id="15376" name="Rectangle 16"/>
          <p:cNvSpPr>
            <a:spLocks/>
          </p:cNvSpPr>
          <p:nvPr/>
        </p:nvSpPr>
        <p:spPr bwMode="auto">
          <a:xfrm>
            <a:off x="867569" y="551557"/>
            <a:ext cx="5877719" cy="51296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spAutoFit/>
          </a:bodyPr>
          <a:lstStyle/>
          <a:p>
            <a:r>
              <a:rPr lang="it-IT" altLang="it-IT" sz="3000"/>
              <a:t>4 Vs 4 and 1Vs1</a:t>
            </a:r>
          </a:p>
        </p:txBody>
      </p:sp>
      <p:sp>
        <p:nvSpPr>
          <p:cNvPr id="15377" name="Oval 17"/>
          <p:cNvSpPr>
            <a:spLocks/>
          </p:cNvSpPr>
          <p:nvPr/>
        </p:nvSpPr>
        <p:spPr bwMode="auto">
          <a:xfrm>
            <a:off x="11119644" y="2947988"/>
            <a:ext cx="224631" cy="225425"/>
          </a:xfrm>
          <a:prstGeom prst="ellipse">
            <a:avLst/>
          </a:prstGeom>
          <a:solidFill>
            <a:srgbClr val="174F8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5378" name="Oval 18"/>
          <p:cNvSpPr>
            <a:spLocks/>
          </p:cNvSpPr>
          <p:nvPr/>
        </p:nvSpPr>
        <p:spPr bwMode="auto">
          <a:xfrm>
            <a:off x="9721057" y="2467769"/>
            <a:ext cx="224631" cy="224631"/>
          </a:xfrm>
          <a:prstGeom prst="ellipse">
            <a:avLst/>
          </a:prstGeom>
          <a:solidFill>
            <a:srgbClr val="174F8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5379" name="Oval 19"/>
          <p:cNvSpPr>
            <a:spLocks/>
          </p:cNvSpPr>
          <p:nvPr/>
        </p:nvSpPr>
        <p:spPr bwMode="auto">
          <a:xfrm>
            <a:off x="10626725" y="6388894"/>
            <a:ext cx="224632" cy="225425"/>
          </a:xfrm>
          <a:prstGeom prst="ellipse">
            <a:avLst/>
          </a:prstGeom>
          <a:solidFill>
            <a:srgbClr val="174F8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grpSp>
        <p:nvGrpSpPr>
          <p:cNvPr id="15380" name="Group 20"/>
          <p:cNvGrpSpPr>
            <a:grpSpLocks/>
          </p:cNvGrpSpPr>
          <p:nvPr/>
        </p:nvGrpSpPr>
        <p:grpSpPr bwMode="auto">
          <a:xfrm>
            <a:off x="9675813" y="5870575"/>
            <a:ext cx="180182" cy="196850"/>
            <a:chOff x="-1" y="0"/>
            <a:chExt cx="360003" cy="394948"/>
          </a:xfrm>
        </p:grpSpPr>
        <p:pic>
          <p:nvPicPr>
            <p:cNvPr id="15381" name="Picture 21" descr="image3.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360003" cy="39494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5382" name="Picture 22" descr="image4.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11504" y="118958"/>
              <a:ext cx="136609" cy="15680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
        <p:nvSpPr>
          <p:cNvPr id="15383" name="Oval 23"/>
          <p:cNvSpPr>
            <a:spLocks/>
          </p:cNvSpPr>
          <p:nvPr/>
        </p:nvSpPr>
        <p:spPr bwMode="auto">
          <a:xfrm>
            <a:off x="9957594" y="1642269"/>
            <a:ext cx="224631" cy="224631"/>
          </a:xfrm>
          <a:prstGeom prst="ellipse">
            <a:avLst/>
          </a:prstGeom>
          <a:solidFill>
            <a:srgbClr val="174F8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5384" name="Oval 24"/>
          <p:cNvSpPr>
            <a:spLocks/>
          </p:cNvSpPr>
          <p:nvPr/>
        </p:nvSpPr>
        <p:spPr bwMode="auto">
          <a:xfrm>
            <a:off x="8028782" y="2947988"/>
            <a:ext cx="225425" cy="225425"/>
          </a:xfrm>
          <a:prstGeom prst="ellipse">
            <a:avLst/>
          </a:prstGeom>
          <a:solidFill>
            <a:srgbClr val="174F8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5385" name="Oval 25"/>
          <p:cNvSpPr>
            <a:spLocks/>
          </p:cNvSpPr>
          <p:nvPr/>
        </p:nvSpPr>
        <p:spPr bwMode="auto">
          <a:xfrm>
            <a:off x="8517732" y="2130425"/>
            <a:ext cx="224631" cy="224632"/>
          </a:xfrm>
          <a:prstGeom prst="ellipse">
            <a:avLst/>
          </a:prstGeom>
          <a:solidFill>
            <a:srgbClr val="174F8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5386" name="Oval 26"/>
          <p:cNvSpPr>
            <a:spLocks/>
          </p:cNvSpPr>
          <p:nvPr/>
        </p:nvSpPr>
        <p:spPr bwMode="auto">
          <a:xfrm>
            <a:off x="10626725" y="6614319"/>
            <a:ext cx="224632" cy="224631"/>
          </a:xfrm>
          <a:prstGeom prst="ellipse">
            <a:avLst/>
          </a:prstGeom>
          <a:solidFill>
            <a:srgbClr val="174F8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5387" name="Oval 27"/>
          <p:cNvSpPr>
            <a:spLocks/>
          </p:cNvSpPr>
          <p:nvPr/>
        </p:nvSpPr>
        <p:spPr bwMode="auto">
          <a:xfrm>
            <a:off x="9664700" y="6051550"/>
            <a:ext cx="225425" cy="225425"/>
          </a:xfrm>
          <a:prstGeom prst="ellipse">
            <a:avLst/>
          </a:prstGeom>
          <a:solidFill>
            <a:srgbClr val="174F8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5388" name="Oval 28"/>
          <p:cNvSpPr>
            <a:spLocks/>
          </p:cNvSpPr>
          <p:nvPr/>
        </p:nvSpPr>
        <p:spPr bwMode="auto">
          <a:xfrm>
            <a:off x="8629650" y="6632575"/>
            <a:ext cx="225425" cy="225425"/>
          </a:xfrm>
          <a:prstGeom prst="ellipse">
            <a:avLst/>
          </a:prstGeom>
          <a:solidFill>
            <a:srgbClr val="174F8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5389" name="Rectangle 29"/>
          <p:cNvSpPr>
            <a:spLocks/>
          </p:cNvSpPr>
          <p:nvPr/>
        </p:nvSpPr>
        <p:spPr bwMode="auto">
          <a:xfrm>
            <a:off x="943769" y="3396357"/>
            <a:ext cx="5877719" cy="51296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spAutoFit/>
          </a:bodyPr>
          <a:lstStyle/>
          <a:p>
            <a:r>
              <a:rPr lang="it-IT" altLang="it-IT" sz="3000"/>
              <a:t>1Vs0 2Vs1 3Vs2 4Vs3 5Vs4 6Vs5</a:t>
            </a:r>
          </a:p>
        </p:txBody>
      </p:sp>
      <p:sp>
        <p:nvSpPr>
          <p:cNvPr id="15390" name="Oval 30"/>
          <p:cNvSpPr>
            <a:spLocks/>
          </p:cNvSpPr>
          <p:nvPr/>
        </p:nvSpPr>
        <p:spPr bwMode="auto">
          <a:xfrm>
            <a:off x="8517732" y="2888457"/>
            <a:ext cx="224631" cy="225425"/>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5391" name="Oval 31"/>
          <p:cNvSpPr>
            <a:spLocks/>
          </p:cNvSpPr>
          <p:nvPr/>
        </p:nvSpPr>
        <p:spPr bwMode="auto">
          <a:xfrm>
            <a:off x="8742363" y="2355057"/>
            <a:ext cx="224632" cy="225425"/>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5392" name="Oval 32"/>
          <p:cNvSpPr>
            <a:spLocks/>
          </p:cNvSpPr>
          <p:nvPr/>
        </p:nvSpPr>
        <p:spPr bwMode="auto">
          <a:xfrm>
            <a:off x="9495632" y="2580482"/>
            <a:ext cx="225425" cy="224631"/>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5393" name="Oval 33"/>
          <p:cNvSpPr>
            <a:spLocks/>
          </p:cNvSpPr>
          <p:nvPr/>
        </p:nvSpPr>
        <p:spPr bwMode="auto">
          <a:xfrm>
            <a:off x="10851357" y="2947988"/>
            <a:ext cx="225425" cy="225425"/>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5394" name="Oval 34"/>
          <p:cNvSpPr>
            <a:spLocks/>
          </p:cNvSpPr>
          <p:nvPr/>
        </p:nvSpPr>
        <p:spPr bwMode="auto">
          <a:xfrm>
            <a:off x="9664700" y="1642269"/>
            <a:ext cx="225425" cy="224631"/>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5395" name="Oval 35"/>
          <p:cNvSpPr>
            <a:spLocks/>
          </p:cNvSpPr>
          <p:nvPr/>
        </p:nvSpPr>
        <p:spPr bwMode="auto">
          <a:xfrm>
            <a:off x="8629650" y="6353175"/>
            <a:ext cx="225425" cy="224632"/>
          </a:xfrm>
          <a:prstGeom prst="ellipse">
            <a:avLst/>
          </a:prstGeom>
          <a:solidFill>
            <a:srgbClr val="174F8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5396" name="Rectangle 36" descr="image1.png"/>
          <p:cNvSpPr>
            <a:spLocks/>
          </p:cNvSpPr>
          <p:nvPr/>
        </p:nvSpPr>
        <p:spPr bwMode="auto">
          <a:xfrm>
            <a:off x="9473407" y="6515100"/>
            <a:ext cx="584994" cy="125413"/>
          </a:xfrm>
          <a:prstGeom prst="rect">
            <a:avLst/>
          </a:prstGeom>
          <a:blipFill dpi="0" rotWithShape="0">
            <a:blip r:embed="rId5"/>
            <a:srcRect/>
            <a:tile tx="0" ty="0" sx="100000" sy="100000" flip="none" algn="tl"/>
          </a:blip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5397" name="Oval 37"/>
          <p:cNvSpPr>
            <a:spLocks/>
          </p:cNvSpPr>
          <p:nvPr/>
        </p:nvSpPr>
        <p:spPr bwMode="auto">
          <a:xfrm>
            <a:off x="8855075" y="3567113"/>
            <a:ext cx="224632" cy="224632"/>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5398" name="Oval 38"/>
          <p:cNvSpPr>
            <a:spLocks/>
          </p:cNvSpPr>
          <p:nvPr/>
        </p:nvSpPr>
        <p:spPr bwMode="auto">
          <a:xfrm>
            <a:off x="8855075" y="3342482"/>
            <a:ext cx="224632" cy="224631"/>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5399" name="Oval 39"/>
          <p:cNvSpPr>
            <a:spLocks/>
          </p:cNvSpPr>
          <p:nvPr/>
        </p:nvSpPr>
        <p:spPr bwMode="auto">
          <a:xfrm>
            <a:off x="10401300" y="3643313"/>
            <a:ext cx="225425" cy="224632"/>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5400" name="Oval 40"/>
          <p:cNvSpPr>
            <a:spLocks/>
          </p:cNvSpPr>
          <p:nvPr/>
        </p:nvSpPr>
        <p:spPr bwMode="auto">
          <a:xfrm>
            <a:off x="10365582" y="3418682"/>
            <a:ext cx="224631" cy="224631"/>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5401" name="Oval 41"/>
          <p:cNvSpPr>
            <a:spLocks/>
          </p:cNvSpPr>
          <p:nvPr/>
        </p:nvSpPr>
        <p:spPr bwMode="auto">
          <a:xfrm>
            <a:off x="10626725" y="3396457"/>
            <a:ext cx="224632" cy="224631"/>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sp>
        <p:nvSpPr>
          <p:cNvPr id="15402" name="Oval 42"/>
          <p:cNvSpPr>
            <a:spLocks/>
          </p:cNvSpPr>
          <p:nvPr/>
        </p:nvSpPr>
        <p:spPr bwMode="auto">
          <a:xfrm>
            <a:off x="8629650" y="3454400"/>
            <a:ext cx="225425" cy="225425"/>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endParaRPr>
          </a:p>
        </p:txBody>
      </p:sp>
      <p:grpSp>
        <p:nvGrpSpPr>
          <p:cNvPr id="15403" name="Group 43"/>
          <p:cNvGrpSpPr>
            <a:grpSpLocks/>
          </p:cNvGrpSpPr>
          <p:nvPr/>
        </p:nvGrpSpPr>
        <p:grpSpPr bwMode="auto">
          <a:xfrm>
            <a:off x="10221913" y="3643313"/>
            <a:ext cx="179388" cy="197644"/>
            <a:chOff x="-1" y="0"/>
            <a:chExt cx="360003" cy="394948"/>
          </a:xfrm>
        </p:grpSpPr>
        <p:pic>
          <p:nvPicPr>
            <p:cNvPr id="15404" name="Picture 44" descr="image3.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360003" cy="39494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5405" name="Picture 45" descr="image4.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11504" y="118958"/>
              <a:ext cx="136609" cy="15680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15406" name="Group 46"/>
          <p:cNvGrpSpPr>
            <a:grpSpLocks/>
          </p:cNvGrpSpPr>
          <p:nvPr/>
        </p:nvGrpSpPr>
        <p:grpSpPr bwMode="auto">
          <a:xfrm>
            <a:off x="8450263" y="6640513"/>
            <a:ext cx="179388" cy="197644"/>
            <a:chOff x="-1" y="0"/>
            <a:chExt cx="360003" cy="394948"/>
          </a:xfrm>
        </p:grpSpPr>
        <p:pic>
          <p:nvPicPr>
            <p:cNvPr id="15407" name="Picture 47" descr="image3.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360003" cy="39494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5408" name="Picture 48" descr="image4.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11504" y="118958"/>
              <a:ext cx="136609" cy="15680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15409" name="Group 49"/>
          <p:cNvGrpSpPr>
            <a:grpSpLocks/>
          </p:cNvGrpSpPr>
          <p:nvPr/>
        </p:nvGrpSpPr>
        <p:grpSpPr bwMode="auto">
          <a:xfrm>
            <a:off x="10896600" y="6479382"/>
            <a:ext cx="180182" cy="197644"/>
            <a:chOff x="-1" y="0"/>
            <a:chExt cx="360003" cy="394948"/>
          </a:xfrm>
        </p:grpSpPr>
        <p:pic>
          <p:nvPicPr>
            <p:cNvPr id="15410" name="Picture 50" descr="image3.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360003" cy="39494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5411" name="Picture 51" descr="image4.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11504" y="118958"/>
              <a:ext cx="136609" cy="15680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15412" name="Group 52"/>
          <p:cNvGrpSpPr>
            <a:grpSpLocks/>
          </p:cNvGrpSpPr>
          <p:nvPr/>
        </p:nvGrpSpPr>
        <p:grpSpPr bwMode="auto">
          <a:xfrm>
            <a:off x="10165557" y="3355975"/>
            <a:ext cx="180181" cy="197644"/>
            <a:chOff x="-1" y="0"/>
            <a:chExt cx="360003" cy="394948"/>
          </a:xfrm>
        </p:grpSpPr>
        <p:pic>
          <p:nvPicPr>
            <p:cNvPr id="15413" name="Picture 53" descr="image3.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360003" cy="39494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5414" name="Picture 54" descr="image4.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11504" y="118958"/>
              <a:ext cx="136609" cy="15680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15415" name="Group 55"/>
          <p:cNvGrpSpPr>
            <a:grpSpLocks/>
          </p:cNvGrpSpPr>
          <p:nvPr/>
        </p:nvGrpSpPr>
        <p:grpSpPr bwMode="auto">
          <a:xfrm>
            <a:off x="8427244" y="3544888"/>
            <a:ext cx="180181" cy="196850"/>
            <a:chOff x="-1" y="0"/>
            <a:chExt cx="360003" cy="394948"/>
          </a:xfrm>
        </p:grpSpPr>
        <p:pic>
          <p:nvPicPr>
            <p:cNvPr id="15416" name="Picture 56" descr="image3.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360003" cy="39494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5417" name="Picture 57" descr="image4.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11504" y="118958"/>
              <a:ext cx="136609" cy="15680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
        <p:nvSpPr>
          <p:cNvPr id="15418" name="Rectangle 58"/>
          <p:cNvSpPr>
            <a:spLocks/>
          </p:cNvSpPr>
          <p:nvPr/>
        </p:nvSpPr>
        <p:spPr bwMode="auto">
          <a:xfrm>
            <a:off x="414338" y="1422274"/>
            <a:ext cx="6543675" cy="143629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spAutoFit/>
          </a:bodyPr>
          <a:lstStyle/>
          <a:p>
            <a:r>
              <a:rPr lang="it-IT" altLang="it-IT" sz="3000" dirty="0"/>
              <a:t>Blue team start with the </a:t>
            </a:r>
            <a:r>
              <a:rPr lang="it-IT" altLang="it-IT" sz="3000" dirty="0" err="1"/>
              <a:t>ball</a:t>
            </a:r>
            <a:r>
              <a:rPr lang="it-IT" altLang="it-IT" sz="3000" dirty="0"/>
              <a:t>, </a:t>
            </a:r>
            <a:r>
              <a:rPr lang="it-IT" altLang="it-IT" sz="3000" dirty="0" err="1"/>
              <a:t>after</a:t>
            </a:r>
            <a:r>
              <a:rPr lang="it-IT" altLang="it-IT" sz="3000" dirty="0"/>
              <a:t> 5 </a:t>
            </a:r>
            <a:r>
              <a:rPr lang="it-IT" altLang="it-IT" sz="3000" dirty="0" err="1"/>
              <a:t>passes</a:t>
            </a:r>
            <a:r>
              <a:rPr lang="it-IT" altLang="it-IT" sz="3000" dirty="0"/>
              <a:t> </a:t>
            </a:r>
            <a:r>
              <a:rPr lang="it-IT" altLang="it-IT" sz="3000" dirty="0" err="1"/>
              <a:t>they</a:t>
            </a:r>
            <a:r>
              <a:rPr lang="it-IT" altLang="it-IT" sz="3000" dirty="0"/>
              <a:t> can pass the </a:t>
            </a:r>
            <a:r>
              <a:rPr lang="it-IT" altLang="it-IT" sz="3000" dirty="0" err="1"/>
              <a:t>ball</a:t>
            </a:r>
            <a:r>
              <a:rPr lang="it-IT" altLang="it-IT" sz="3000" dirty="0"/>
              <a:t> to the blue </a:t>
            </a:r>
            <a:r>
              <a:rPr lang="it-IT" altLang="it-IT" sz="3000" dirty="0" err="1"/>
              <a:t>striker</a:t>
            </a:r>
            <a:r>
              <a:rPr lang="it-IT" altLang="it-IT" sz="3000" dirty="0"/>
              <a:t> </a:t>
            </a:r>
            <a:r>
              <a:rPr lang="it-IT" altLang="it-IT" sz="3000" dirty="0" err="1"/>
              <a:t>who</a:t>
            </a:r>
            <a:r>
              <a:rPr lang="it-IT" altLang="it-IT" sz="3000" dirty="0"/>
              <a:t> </a:t>
            </a:r>
            <a:r>
              <a:rPr lang="it-IT" altLang="it-IT" sz="3000" dirty="0" err="1"/>
              <a:t>will</a:t>
            </a:r>
            <a:r>
              <a:rPr lang="it-IT" altLang="it-IT" sz="3000" dirty="0"/>
              <a:t> play a 1vs1 to score</a:t>
            </a:r>
          </a:p>
        </p:txBody>
      </p:sp>
      <p:sp>
        <p:nvSpPr>
          <p:cNvPr id="15419" name="Rectangle 59"/>
          <p:cNvSpPr>
            <a:spLocks/>
          </p:cNvSpPr>
          <p:nvPr/>
        </p:nvSpPr>
        <p:spPr bwMode="auto">
          <a:xfrm>
            <a:off x="402432" y="3916859"/>
            <a:ext cx="6543675" cy="23596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spAutoFit/>
          </a:bodyPr>
          <a:lstStyle/>
          <a:p>
            <a:r>
              <a:rPr lang="it-IT" altLang="it-IT" sz="3000"/>
              <a:t>A Blue Player start attacking against yellow goalkeeper, 8 seconds to score and after 2 yellows starts a 2 against 1, 8 seconds more and 2 blue will start again, so the game continues</a:t>
            </a:r>
          </a:p>
        </p:txBody>
      </p:sp>
      <p:grpSp>
        <p:nvGrpSpPr>
          <p:cNvPr id="15420" name="Group 60"/>
          <p:cNvGrpSpPr>
            <a:grpSpLocks/>
          </p:cNvGrpSpPr>
          <p:nvPr/>
        </p:nvGrpSpPr>
        <p:grpSpPr bwMode="auto">
          <a:xfrm>
            <a:off x="392113" y="6448426"/>
            <a:ext cx="366095" cy="146194"/>
            <a:chOff x="0" y="0"/>
            <a:chExt cx="732143" cy="291489"/>
          </a:xfrm>
        </p:grpSpPr>
        <p:sp>
          <p:nvSpPr>
            <p:cNvPr id="15421" name="Rectangle 61"/>
            <p:cNvSpPr>
              <a:spLocks/>
            </p:cNvSpPr>
            <p:nvPr/>
          </p:nvSpPr>
          <p:spPr bwMode="auto">
            <a:xfrm>
              <a:off x="174975" y="0"/>
              <a:ext cx="557168" cy="29148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2860" rIns="22860">
              <a:spAutoFit/>
            </a:bodyPr>
            <a:lstStyle>
              <a:lvl1pPr>
                <a:defRPr sz="5000">
                  <a:solidFill>
                    <a:srgbClr val="000000"/>
                  </a:solidFill>
                  <a:latin typeface="Helvetica Light" charset="0"/>
                  <a:ea typeface="Helvetica Light" charset="0"/>
                  <a:cs typeface="Helvetica Light" charset="0"/>
                  <a:sym typeface="Helvetica Light" charset="0"/>
                </a:defRPr>
              </a:lvl1pPr>
              <a:lvl2pPr>
                <a:defRPr sz="5000">
                  <a:solidFill>
                    <a:srgbClr val="000000"/>
                  </a:solidFill>
                  <a:latin typeface="Helvetica Light" charset="0"/>
                  <a:ea typeface="Helvetica Light" charset="0"/>
                  <a:cs typeface="Helvetica Light" charset="0"/>
                  <a:sym typeface="Helvetica Light" charset="0"/>
                </a:defRPr>
              </a:lvl2pPr>
              <a:lvl3pPr>
                <a:defRPr sz="5000">
                  <a:solidFill>
                    <a:srgbClr val="000000"/>
                  </a:solidFill>
                  <a:latin typeface="Helvetica Light" charset="0"/>
                  <a:ea typeface="Helvetica Light" charset="0"/>
                  <a:cs typeface="Helvetica Light" charset="0"/>
                  <a:sym typeface="Helvetica Light" charset="0"/>
                </a:defRPr>
              </a:lvl3pPr>
              <a:lvl4pPr>
                <a:defRPr sz="5000">
                  <a:solidFill>
                    <a:srgbClr val="000000"/>
                  </a:solidFill>
                  <a:latin typeface="Helvetica Light" charset="0"/>
                  <a:ea typeface="Helvetica Light" charset="0"/>
                  <a:cs typeface="Helvetica Light" charset="0"/>
                  <a:sym typeface="Helvetica Light" charset="0"/>
                </a:defRPr>
              </a:lvl4pPr>
              <a:lvl5pPr>
                <a:defRPr sz="5000">
                  <a:solidFill>
                    <a:srgbClr val="000000"/>
                  </a:solidFill>
                  <a:latin typeface="Helvetica Light" charset="0"/>
                  <a:ea typeface="Helvetica Light" charset="0"/>
                  <a:cs typeface="Helvetica Light" charset="0"/>
                  <a:sym typeface="Helvetica Light" charset="0"/>
                </a:defRPr>
              </a:lvl5pPr>
              <a:lvl6pPr marL="4572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9144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13716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1828800" algn="ctr"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defTabSz="457200"/>
              <a:r>
                <a:rPr lang="it-IT" altLang="it-IT" sz="350">
                  <a:latin typeface="Calibri" charset="0"/>
                  <a:ea typeface="Calibri" charset="0"/>
                  <a:cs typeface="Calibri" charset="0"/>
                  <a:sym typeface="Calibri" charset="0"/>
                </a:rPr>
                <a:t>Nicole Giorgi</a:t>
              </a:r>
            </a:p>
          </p:txBody>
        </p:sp>
        <p:pic>
          <p:nvPicPr>
            <p:cNvPr id="15422" name="Picture 62" descr="pasted-image.tiff"/>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13754"/>
              <a:ext cx="178232" cy="1782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Tree>
    <p:extLst>
      <p:ext uri="{BB962C8B-B14F-4D97-AF65-F5344CB8AC3E}">
        <p14:creationId xmlns:p14="http://schemas.microsoft.com/office/powerpoint/2010/main" val="511417398"/>
      </p:ext>
    </p:extLst>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3" name="Picture 1" descr="ANH.jpe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8259" y="0"/>
            <a:ext cx="1922928" cy="192264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2" name="CasellaDiTesto 1"/>
          <p:cNvSpPr txBox="1"/>
          <p:nvPr/>
        </p:nvSpPr>
        <p:spPr>
          <a:xfrm>
            <a:off x="188259" y="1922645"/>
            <a:ext cx="1896035" cy="646331"/>
          </a:xfrm>
          <a:prstGeom prst="rect">
            <a:avLst/>
          </a:prstGeom>
          <a:noFill/>
        </p:spPr>
        <p:txBody>
          <a:bodyPr wrap="square" rtlCol="0">
            <a:spAutoFit/>
          </a:bodyPr>
          <a:lstStyle/>
          <a:p>
            <a:pPr algn="ctr"/>
            <a:r>
              <a:rPr lang="it-IT" dirty="0"/>
              <a:t>Tecnico Federale</a:t>
            </a:r>
          </a:p>
          <a:p>
            <a:pPr algn="ctr"/>
            <a:r>
              <a:rPr lang="it-IT" dirty="0"/>
              <a:t>Carolina </a:t>
            </a:r>
            <a:r>
              <a:rPr lang="it-IT" dirty="0" err="1"/>
              <a:t>Pelazza</a:t>
            </a:r>
            <a:endParaRPr lang="it-IT" dirty="0"/>
          </a:p>
        </p:txBody>
      </p:sp>
    </p:spTree>
    <p:extLst>
      <p:ext uri="{BB962C8B-B14F-4D97-AF65-F5344CB8AC3E}">
        <p14:creationId xmlns:p14="http://schemas.microsoft.com/office/powerpoint/2010/main" val="1703793719"/>
      </p:ext>
    </p:extLst>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7" name="Picture 1" descr="image2.jpe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486650" y="460375"/>
            <a:ext cx="4319588" cy="304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4098" name="Picture 2" descr="image2.jpe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486650" y="3760788"/>
            <a:ext cx="4319588" cy="304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4099" name="AutoShape 3"/>
          <p:cNvSpPr>
            <a:spLocks/>
          </p:cNvSpPr>
          <p:nvPr/>
        </p:nvSpPr>
        <p:spPr bwMode="auto">
          <a:xfrm>
            <a:off x="9347200" y="1066800"/>
            <a:ext cx="207963" cy="1778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FE31E"/>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0000"/>
              </a:solidFill>
            </a:endParaRPr>
          </a:p>
        </p:txBody>
      </p:sp>
      <p:sp>
        <p:nvSpPr>
          <p:cNvPr id="4100" name="AutoShape 4"/>
          <p:cNvSpPr>
            <a:spLocks/>
          </p:cNvSpPr>
          <p:nvPr/>
        </p:nvSpPr>
        <p:spPr bwMode="auto">
          <a:xfrm>
            <a:off x="8669338" y="1676400"/>
            <a:ext cx="207962" cy="1793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FE31E"/>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endParaRPr>
          </a:p>
        </p:txBody>
      </p:sp>
      <p:sp>
        <p:nvSpPr>
          <p:cNvPr id="4101" name="AutoShape 5"/>
          <p:cNvSpPr>
            <a:spLocks/>
          </p:cNvSpPr>
          <p:nvPr/>
        </p:nvSpPr>
        <p:spPr bwMode="auto">
          <a:xfrm>
            <a:off x="8234363" y="1676400"/>
            <a:ext cx="207962" cy="1793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FE31E"/>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endParaRPr>
          </a:p>
        </p:txBody>
      </p:sp>
      <p:sp>
        <p:nvSpPr>
          <p:cNvPr id="4102" name="AutoShape 6"/>
          <p:cNvSpPr>
            <a:spLocks/>
          </p:cNvSpPr>
          <p:nvPr/>
        </p:nvSpPr>
        <p:spPr bwMode="auto">
          <a:xfrm>
            <a:off x="8669338" y="1403350"/>
            <a:ext cx="207962" cy="1778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FDF1E"/>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endParaRPr>
          </a:p>
        </p:txBody>
      </p:sp>
      <p:sp>
        <p:nvSpPr>
          <p:cNvPr id="4103" name="AutoShape 7"/>
          <p:cNvSpPr>
            <a:spLocks/>
          </p:cNvSpPr>
          <p:nvPr/>
        </p:nvSpPr>
        <p:spPr bwMode="auto">
          <a:xfrm>
            <a:off x="8215313" y="1403350"/>
            <a:ext cx="209550" cy="1778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FDF1E"/>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endParaRPr>
          </a:p>
        </p:txBody>
      </p:sp>
      <p:sp>
        <p:nvSpPr>
          <p:cNvPr id="4104" name="AutoShape 8"/>
          <p:cNvSpPr>
            <a:spLocks/>
          </p:cNvSpPr>
          <p:nvPr/>
        </p:nvSpPr>
        <p:spPr bwMode="auto">
          <a:xfrm>
            <a:off x="9793288" y="1058863"/>
            <a:ext cx="207962" cy="1778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FE31E"/>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0000"/>
              </a:solidFill>
            </a:endParaRPr>
          </a:p>
        </p:txBody>
      </p:sp>
      <p:sp>
        <p:nvSpPr>
          <p:cNvPr id="4105" name="AutoShape 9"/>
          <p:cNvSpPr>
            <a:spLocks/>
          </p:cNvSpPr>
          <p:nvPr/>
        </p:nvSpPr>
        <p:spPr bwMode="auto">
          <a:xfrm>
            <a:off x="9347200" y="1430338"/>
            <a:ext cx="207963" cy="17938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FE31E"/>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0000"/>
              </a:solidFill>
            </a:endParaRPr>
          </a:p>
        </p:txBody>
      </p:sp>
      <p:sp>
        <p:nvSpPr>
          <p:cNvPr id="4106" name="AutoShape 10"/>
          <p:cNvSpPr>
            <a:spLocks/>
          </p:cNvSpPr>
          <p:nvPr/>
        </p:nvSpPr>
        <p:spPr bwMode="auto">
          <a:xfrm>
            <a:off x="9799638" y="1454150"/>
            <a:ext cx="207962" cy="1793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FE31E"/>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0000"/>
              </a:solidFill>
            </a:endParaRPr>
          </a:p>
        </p:txBody>
      </p:sp>
      <p:sp>
        <p:nvSpPr>
          <p:cNvPr id="4107" name="AutoShape 11"/>
          <p:cNvSpPr>
            <a:spLocks/>
          </p:cNvSpPr>
          <p:nvPr/>
        </p:nvSpPr>
        <p:spPr bwMode="auto">
          <a:xfrm>
            <a:off x="8877300" y="2586038"/>
            <a:ext cx="207963" cy="1778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FE31E"/>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0000"/>
              </a:solidFill>
            </a:endParaRPr>
          </a:p>
        </p:txBody>
      </p:sp>
      <p:sp>
        <p:nvSpPr>
          <p:cNvPr id="4108" name="AutoShape 12"/>
          <p:cNvSpPr>
            <a:spLocks/>
          </p:cNvSpPr>
          <p:nvPr/>
        </p:nvSpPr>
        <p:spPr bwMode="auto">
          <a:xfrm>
            <a:off x="9266238" y="2586038"/>
            <a:ext cx="207962" cy="1778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FE31E"/>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0000"/>
              </a:solidFill>
            </a:endParaRPr>
          </a:p>
        </p:txBody>
      </p:sp>
      <p:sp>
        <p:nvSpPr>
          <p:cNvPr id="4109" name="AutoShape 13"/>
          <p:cNvSpPr>
            <a:spLocks/>
          </p:cNvSpPr>
          <p:nvPr/>
        </p:nvSpPr>
        <p:spPr bwMode="auto">
          <a:xfrm>
            <a:off x="9266238" y="2236788"/>
            <a:ext cx="207962" cy="17938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FE31E"/>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0000"/>
              </a:solidFill>
            </a:endParaRPr>
          </a:p>
        </p:txBody>
      </p:sp>
      <p:sp>
        <p:nvSpPr>
          <p:cNvPr id="4110" name="AutoShape 14"/>
          <p:cNvSpPr>
            <a:spLocks/>
          </p:cNvSpPr>
          <p:nvPr/>
        </p:nvSpPr>
        <p:spPr bwMode="auto">
          <a:xfrm>
            <a:off x="8877300" y="2236788"/>
            <a:ext cx="207963" cy="17938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FE31E"/>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0000"/>
              </a:solidFill>
            </a:endParaRPr>
          </a:p>
        </p:txBody>
      </p:sp>
      <p:sp>
        <p:nvSpPr>
          <p:cNvPr id="4111" name="AutoShape 15"/>
          <p:cNvSpPr>
            <a:spLocks/>
          </p:cNvSpPr>
          <p:nvPr/>
        </p:nvSpPr>
        <p:spPr bwMode="auto">
          <a:xfrm>
            <a:off x="10172700" y="1970088"/>
            <a:ext cx="207963" cy="1778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FE31E"/>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0000"/>
              </a:solidFill>
            </a:endParaRPr>
          </a:p>
        </p:txBody>
      </p:sp>
      <p:sp>
        <p:nvSpPr>
          <p:cNvPr id="4112" name="AutoShape 16"/>
          <p:cNvSpPr>
            <a:spLocks/>
          </p:cNvSpPr>
          <p:nvPr/>
        </p:nvSpPr>
        <p:spPr bwMode="auto">
          <a:xfrm>
            <a:off x="10591800" y="2325688"/>
            <a:ext cx="207963" cy="17938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FE31E"/>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0000"/>
              </a:solidFill>
            </a:endParaRPr>
          </a:p>
        </p:txBody>
      </p:sp>
      <p:sp>
        <p:nvSpPr>
          <p:cNvPr id="4113" name="AutoShape 17"/>
          <p:cNvSpPr>
            <a:spLocks/>
          </p:cNvSpPr>
          <p:nvPr/>
        </p:nvSpPr>
        <p:spPr bwMode="auto">
          <a:xfrm>
            <a:off x="10172700" y="2325688"/>
            <a:ext cx="207963" cy="17938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FE31E"/>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0000"/>
              </a:solidFill>
            </a:endParaRPr>
          </a:p>
        </p:txBody>
      </p:sp>
      <p:sp>
        <p:nvSpPr>
          <p:cNvPr id="4114" name="AutoShape 18"/>
          <p:cNvSpPr>
            <a:spLocks/>
          </p:cNvSpPr>
          <p:nvPr/>
        </p:nvSpPr>
        <p:spPr bwMode="auto">
          <a:xfrm>
            <a:off x="10591800" y="1970088"/>
            <a:ext cx="207963" cy="1778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FE31E"/>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0000"/>
              </a:solidFill>
            </a:endParaRPr>
          </a:p>
        </p:txBody>
      </p:sp>
      <p:sp>
        <p:nvSpPr>
          <p:cNvPr id="4115" name="AutoShape 19"/>
          <p:cNvSpPr>
            <a:spLocks/>
          </p:cNvSpPr>
          <p:nvPr/>
        </p:nvSpPr>
        <p:spPr bwMode="auto">
          <a:xfrm>
            <a:off x="10953750" y="1358900"/>
            <a:ext cx="207963" cy="1793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FE31E"/>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0000"/>
              </a:solidFill>
            </a:endParaRPr>
          </a:p>
        </p:txBody>
      </p:sp>
      <p:sp>
        <p:nvSpPr>
          <p:cNvPr id="4116" name="AutoShape 20"/>
          <p:cNvSpPr>
            <a:spLocks/>
          </p:cNvSpPr>
          <p:nvPr/>
        </p:nvSpPr>
        <p:spPr bwMode="auto">
          <a:xfrm>
            <a:off x="10548938" y="1358900"/>
            <a:ext cx="207962" cy="1793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FE31E"/>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0000"/>
              </a:solidFill>
            </a:endParaRPr>
          </a:p>
        </p:txBody>
      </p:sp>
      <p:sp>
        <p:nvSpPr>
          <p:cNvPr id="4117" name="AutoShape 21"/>
          <p:cNvSpPr>
            <a:spLocks/>
          </p:cNvSpPr>
          <p:nvPr/>
        </p:nvSpPr>
        <p:spPr bwMode="auto">
          <a:xfrm>
            <a:off x="10955338" y="1019175"/>
            <a:ext cx="207962" cy="1793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FE31E"/>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0000"/>
              </a:solidFill>
            </a:endParaRPr>
          </a:p>
        </p:txBody>
      </p:sp>
      <p:sp>
        <p:nvSpPr>
          <p:cNvPr id="4118" name="AutoShape 22"/>
          <p:cNvSpPr>
            <a:spLocks/>
          </p:cNvSpPr>
          <p:nvPr/>
        </p:nvSpPr>
        <p:spPr bwMode="auto">
          <a:xfrm>
            <a:off x="10548938" y="1017588"/>
            <a:ext cx="207962" cy="1619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FE31E"/>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0000"/>
              </a:solidFill>
            </a:endParaRPr>
          </a:p>
        </p:txBody>
      </p:sp>
      <p:sp>
        <p:nvSpPr>
          <p:cNvPr id="4119" name="Rectangle 23"/>
          <p:cNvSpPr>
            <a:spLocks/>
          </p:cNvSpPr>
          <p:nvPr/>
        </p:nvSpPr>
        <p:spPr bwMode="auto">
          <a:xfrm>
            <a:off x="3525838" y="177800"/>
            <a:ext cx="5138737" cy="4460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spAutoFit/>
          </a:bodyPr>
          <a:lstStyle/>
          <a:p>
            <a:pPr algn="ctr"/>
            <a:r>
              <a:rPr lang="it-IT" altLang="it-IT" sz="2400" b="1">
                <a:solidFill>
                  <a:srgbClr val="FF0000"/>
                </a:solidFill>
              </a:rPr>
              <a:t>TECHNIQUE</a:t>
            </a:r>
          </a:p>
        </p:txBody>
      </p:sp>
      <p:sp>
        <p:nvSpPr>
          <p:cNvPr id="4120" name="Rectangle 24"/>
          <p:cNvSpPr>
            <a:spLocks/>
          </p:cNvSpPr>
          <p:nvPr/>
        </p:nvSpPr>
        <p:spPr bwMode="auto">
          <a:xfrm>
            <a:off x="552450" y="784225"/>
            <a:ext cx="6710363" cy="20478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spAutoFit/>
          </a:bodyPr>
          <a:lstStyle/>
          <a:p>
            <a:r>
              <a:rPr lang="it-IT" altLang="it-IT" b="1"/>
              <a:t>1. OCCUPY THE SQUARE</a:t>
            </a:r>
          </a:p>
          <a:p>
            <a:r>
              <a:rPr lang="it-IT" altLang="it-IT" sz="1600"/>
              <a:t>We do many squares based on the number of players. We must always have a square in less than the number of players. The players lead the ball with various types of skills around the square. When the coach whistles they have to go each one to occupy a square (in each square can stay only one player). The player who occupies no square is eliminated from the game and the exercise continues removing one square and rebuilding players lead the ball.</a:t>
            </a:r>
          </a:p>
        </p:txBody>
      </p:sp>
      <p:sp>
        <p:nvSpPr>
          <p:cNvPr id="4121" name="Oval 25"/>
          <p:cNvSpPr>
            <a:spLocks/>
          </p:cNvSpPr>
          <p:nvPr/>
        </p:nvSpPr>
        <p:spPr bwMode="auto">
          <a:xfrm>
            <a:off x="10213975" y="1219200"/>
            <a:ext cx="187325" cy="217488"/>
          </a:xfrm>
          <a:prstGeom prst="ellipse">
            <a:avLst/>
          </a:prstGeom>
          <a:solidFill>
            <a:srgbClr val="5C86AE"/>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endParaRPr>
          </a:p>
        </p:txBody>
      </p:sp>
      <p:sp>
        <p:nvSpPr>
          <p:cNvPr id="4122" name="Oval 26"/>
          <p:cNvSpPr>
            <a:spLocks/>
          </p:cNvSpPr>
          <p:nvPr/>
        </p:nvSpPr>
        <p:spPr bwMode="auto">
          <a:xfrm>
            <a:off x="11114088" y="1841500"/>
            <a:ext cx="188912" cy="217488"/>
          </a:xfrm>
          <a:prstGeom prst="ellipse">
            <a:avLst/>
          </a:prstGeom>
          <a:solidFill>
            <a:srgbClr val="5C86AE"/>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endParaRPr>
          </a:p>
        </p:txBody>
      </p:sp>
      <p:sp>
        <p:nvSpPr>
          <p:cNvPr id="4123" name="Oval 27"/>
          <p:cNvSpPr>
            <a:spLocks/>
          </p:cNvSpPr>
          <p:nvPr/>
        </p:nvSpPr>
        <p:spPr bwMode="auto">
          <a:xfrm>
            <a:off x="7961313" y="1155700"/>
            <a:ext cx="188912" cy="217488"/>
          </a:xfrm>
          <a:prstGeom prst="ellipse">
            <a:avLst/>
          </a:prstGeom>
          <a:solidFill>
            <a:srgbClr val="5C86AE"/>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endParaRPr>
          </a:p>
        </p:txBody>
      </p:sp>
      <p:sp>
        <p:nvSpPr>
          <p:cNvPr id="4124" name="Oval 28"/>
          <p:cNvSpPr>
            <a:spLocks/>
          </p:cNvSpPr>
          <p:nvPr/>
        </p:nvSpPr>
        <p:spPr bwMode="auto">
          <a:xfrm>
            <a:off x="9285288" y="1862138"/>
            <a:ext cx="188912" cy="217487"/>
          </a:xfrm>
          <a:prstGeom prst="ellipse">
            <a:avLst/>
          </a:prstGeom>
          <a:solidFill>
            <a:srgbClr val="5C86AE"/>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endParaRPr>
          </a:p>
        </p:txBody>
      </p:sp>
      <p:sp>
        <p:nvSpPr>
          <p:cNvPr id="4125" name="Oval 29"/>
          <p:cNvSpPr>
            <a:spLocks/>
          </p:cNvSpPr>
          <p:nvPr/>
        </p:nvSpPr>
        <p:spPr bwMode="auto">
          <a:xfrm>
            <a:off x="10212388" y="2794000"/>
            <a:ext cx="188912" cy="219075"/>
          </a:xfrm>
          <a:prstGeom prst="ellipse">
            <a:avLst/>
          </a:prstGeom>
          <a:solidFill>
            <a:srgbClr val="5C86AE"/>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endParaRPr>
          </a:p>
        </p:txBody>
      </p:sp>
      <p:sp>
        <p:nvSpPr>
          <p:cNvPr id="4126" name="Oval 30"/>
          <p:cNvSpPr>
            <a:spLocks/>
          </p:cNvSpPr>
          <p:nvPr/>
        </p:nvSpPr>
        <p:spPr bwMode="auto">
          <a:xfrm>
            <a:off x="8348663" y="2894013"/>
            <a:ext cx="187325" cy="217487"/>
          </a:xfrm>
          <a:prstGeom prst="ellipse">
            <a:avLst/>
          </a:prstGeom>
          <a:solidFill>
            <a:srgbClr val="5C86AE"/>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endParaRPr>
          </a:p>
        </p:txBody>
      </p:sp>
      <p:grpSp>
        <p:nvGrpSpPr>
          <p:cNvPr id="4127" name="Group 31"/>
          <p:cNvGrpSpPr>
            <a:grpSpLocks/>
          </p:cNvGrpSpPr>
          <p:nvPr/>
        </p:nvGrpSpPr>
        <p:grpSpPr bwMode="auto">
          <a:xfrm>
            <a:off x="9501188" y="1819275"/>
            <a:ext cx="96837" cy="157163"/>
            <a:chOff x="-1" y="-1"/>
            <a:chExt cx="95714" cy="156096"/>
          </a:xfrm>
        </p:grpSpPr>
        <p:pic>
          <p:nvPicPr>
            <p:cNvPr id="4128" name="Picture 32" descr="image3.t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 y="-1"/>
              <a:ext cx="95714" cy="15609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4129" name="Picture 33" descr="image1.jpe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9629" y="47012"/>
              <a:ext cx="36285" cy="6200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4130" name="Group 34"/>
          <p:cNvGrpSpPr>
            <a:grpSpLocks/>
          </p:cNvGrpSpPr>
          <p:nvPr/>
        </p:nvGrpSpPr>
        <p:grpSpPr bwMode="auto">
          <a:xfrm>
            <a:off x="10123488" y="2901950"/>
            <a:ext cx="95250" cy="157163"/>
            <a:chOff x="-1" y="-1"/>
            <a:chExt cx="95714" cy="156096"/>
          </a:xfrm>
        </p:grpSpPr>
        <p:pic>
          <p:nvPicPr>
            <p:cNvPr id="4131" name="Picture 35" descr="image3.t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 y="-1"/>
              <a:ext cx="95714" cy="15609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4132" name="Picture 36" descr="image1.jpe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9629" y="47012"/>
              <a:ext cx="36285" cy="6200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4133" name="Group 37"/>
          <p:cNvGrpSpPr>
            <a:grpSpLocks/>
          </p:cNvGrpSpPr>
          <p:nvPr/>
        </p:nvGrpSpPr>
        <p:grpSpPr bwMode="auto">
          <a:xfrm>
            <a:off x="8167688" y="1211263"/>
            <a:ext cx="96837" cy="157162"/>
            <a:chOff x="-1" y="-1"/>
            <a:chExt cx="95714" cy="156096"/>
          </a:xfrm>
        </p:grpSpPr>
        <p:pic>
          <p:nvPicPr>
            <p:cNvPr id="4134" name="Picture 38" descr="image3.t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 y="-1"/>
              <a:ext cx="95714" cy="15609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4135" name="Picture 39" descr="image1.jpe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9629" y="47012"/>
              <a:ext cx="36285" cy="6200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4136" name="Group 40"/>
          <p:cNvGrpSpPr>
            <a:grpSpLocks/>
          </p:cNvGrpSpPr>
          <p:nvPr/>
        </p:nvGrpSpPr>
        <p:grpSpPr bwMode="auto">
          <a:xfrm>
            <a:off x="8537575" y="2903538"/>
            <a:ext cx="95250" cy="155575"/>
            <a:chOff x="-1" y="-1"/>
            <a:chExt cx="95714" cy="156096"/>
          </a:xfrm>
        </p:grpSpPr>
        <p:pic>
          <p:nvPicPr>
            <p:cNvPr id="4137" name="Picture 41" descr="image3.t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 y="-1"/>
              <a:ext cx="95714" cy="15609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4138" name="Picture 42" descr="image1.jpe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9629" y="47012"/>
              <a:ext cx="36285" cy="6200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4139" name="Group 43"/>
          <p:cNvGrpSpPr>
            <a:grpSpLocks/>
          </p:cNvGrpSpPr>
          <p:nvPr/>
        </p:nvGrpSpPr>
        <p:grpSpPr bwMode="auto">
          <a:xfrm>
            <a:off x="10199688" y="1081088"/>
            <a:ext cx="95250" cy="155575"/>
            <a:chOff x="-1" y="-1"/>
            <a:chExt cx="95714" cy="156096"/>
          </a:xfrm>
        </p:grpSpPr>
        <p:pic>
          <p:nvPicPr>
            <p:cNvPr id="4140" name="Picture 44" descr="image3.t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 y="-1"/>
              <a:ext cx="95714" cy="15609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4141" name="Picture 45" descr="image1.jpe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9629" y="47012"/>
              <a:ext cx="36285" cy="6200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4142" name="Group 46"/>
          <p:cNvGrpSpPr>
            <a:grpSpLocks/>
          </p:cNvGrpSpPr>
          <p:nvPr/>
        </p:nvGrpSpPr>
        <p:grpSpPr bwMode="auto">
          <a:xfrm>
            <a:off x="11303000" y="1741488"/>
            <a:ext cx="96838" cy="155575"/>
            <a:chOff x="-1" y="-1"/>
            <a:chExt cx="95714" cy="156096"/>
          </a:xfrm>
        </p:grpSpPr>
        <p:pic>
          <p:nvPicPr>
            <p:cNvPr id="4143" name="Picture 47" descr="image3.t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 y="-1"/>
              <a:ext cx="95714" cy="15609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4144" name="Picture 48" descr="image1.jpe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9629" y="47012"/>
              <a:ext cx="36285" cy="6200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pic>
        <p:nvPicPr>
          <p:cNvPr id="4145" name="Picture 49" descr="image4.pn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rot="3000000">
            <a:off x="8350250" y="1001713"/>
            <a:ext cx="498475" cy="5143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4146" name="Picture 50" descr="image4.tif"/>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rot="19200000">
            <a:off x="11131550" y="1169988"/>
            <a:ext cx="496888" cy="512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4147" name="Picture 51" descr="image4.tif"/>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rot="6000000">
            <a:off x="9533731" y="1977232"/>
            <a:ext cx="496887" cy="5143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4148" name="Picture 52" descr="image4.tif"/>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rot="19200000">
            <a:off x="8364538" y="2336800"/>
            <a:ext cx="498475" cy="5127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4149" name="Picture 53" descr="image4.tif"/>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rot="18600000" flipH="1">
            <a:off x="9535319" y="2717006"/>
            <a:ext cx="498475" cy="5127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4150" name="Picture 54" descr="image4.tif"/>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rot="16200000">
            <a:off x="9647237" y="646113"/>
            <a:ext cx="498475" cy="5143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4151" name="AutoShape 55"/>
          <p:cNvSpPr>
            <a:spLocks/>
          </p:cNvSpPr>
          <p:nvPr/>
        </p:nvSpPr>
        <p:spPr bwMode="auto">
          <a:xfrm>
            <a:off x="8866188" y="4181475"/>
            <a:ext cx="207962" cy="1778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FE31E"/>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0000"/>
              </a:solidFill>
            </a:endParaRPr>
          </a:p>
        </p:txBody>
      </p:sp>
      <p:sp>
        <p:nvSpPr>
          <p:cNvPr id="4152" name="AutoShape 56"/>
          <p:cNvSpPr>
            <a:spLocks/>
          </p:cNvSpPr>
          <p:nvPr/>
        </p:nvSpPr>
        <p:spPr bwMode="auto">
          <a:xfrm>
            <a:off x="10171113" y="4181475"/>
            <a:ext cx="207962" cy="1778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FE31E"/>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0000"/>
              </a:solidFill>
            </a:endParaRPr>
          </a:p>
        </p:txBody>
      </p:sp>
      <p:sp>
        <p:nvSpPr>
          <p:cNvPr id="4153" name="AutoShape 57"/>
          <p:cNvSpPr>
            <a:spLocks/>
          </p:cNvSpPr>
          <p:nvPr/>
        </p:nvSpPr>
        <p:spPr bwMode="auto">
          <a:xfrm>
            <a:off x="10171113" y="5551488"/>
            <a:ext cx="207962" cy="1778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FE31E"/>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0000"/>
              </a:solidFill>
            </a:endParaRPr>
          </a:p>
        </p:txBody>
      </p:sp>
      <p:sp>
        <p:nvSpPr>
          <p:cNvPr id="4154" name="AutoShape 58"/>
          <p:cNvSpPr>
            <a:spLocks/>
          </p:cNvSpPr>
          <p:nvPr/>
        </p:nvSpPr>
        <p:spPr bwMode="auto">
          <a:xfrm>
            <a:off x="8882063" y="5551488"/>
            <a:ext cx="207962" cy="1778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FE31E"/>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0000"/>
              </a:solidFill>
            </a:endParaRPr>
          </a:p>
        </p:txBody>
      </p:sp>
      <p:sp>
        <p:nvSpPr>
          <p:cNvPr id="4155" name="AutoShape 59"/>
          <p:cNvSpPr>
            <a:spLocks/>
          </p:cNvSpPr>
          <p:nvPr/>
        </p:nvSpPr>
        <p:spPr bwMode="auto">
          <a:xfrm>
            <a:off x="9799638" y="5086350"/>
            <a:ext cx="207962" cy="1778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F00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0000"/>
              </a:solidFill>
            </a:endParaRPr>
          </a:p>
        </p:txBody>
      </p:sp>
      <p:sp>
        <p:nvSpPr>
          <p:cNvPr id="4156" name="AutoShape 60"/>
          <p:cNvSpPr>
            <a:spLocks/>
          </p:cNvSpPr>
          <p:nvPr/>
        </p:nvSpPr>
        <p:spPr bwMode="auto">
          <a:xfrm>
            <a:off x="9223375" y="5092700"/>
            <a:ext cx="209550" cy="1793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F00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0000"/>
              </a:solidFill>
            </a:endParaRPr>
          </a:p>
        </p:txBody>
      </p:sp>
      <p:sp>
        <p:nvSpPr>
          <p:cNvPr id="4157" name="AutoShape 61"/>
          <p:cNvSpPr>
            <a:spLocks/>
          </p:cNvSpPr>
          <p:nvPr/>
        </p:nvSpPr>
        <p:spPr bwMode="auto">
          <a:xfrm>
            <a:off x="9220200" y="4581525"/>
            <a:ext cx="207963" cy="1778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F00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0000"/>
              </a:solidFill>
            </a:endParaRPr>
          </a:p>
        </p:txBody>
      </p:sp>
      <p:sp>
        <p:nvSpPr>
          <p:cNvPr id="4158" name="AutoShape 62"/>
          <p:cNvSpPr>
            <a:spLocks/>
          </p:cNvSpPr>
          <p:nvPr/>
        </p:nvSpPr>
        <p:spPr bwMode="auto">
          <a:xfrm>
            <a:off x="9818688" y="4581525"/>
            <a:ext cx="207962" cy="1778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F00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0000"/>
              </a:solidFill>
            </a:endParaRPr>
          </a:p>
        </p:txBody>
      </p:sp>
      <p:sp>
        <p:nvSpPr>
          <p:cNvPr id="4159" name="Oval 63"/>
          <p:cNvSpPr>
            <a:spLocks/>
          </p:cNvSpPr>
          <p:nvPr/>
        </p:nvSpPr>
        <p:spPr bwMode="auto">
          <a:xfrm>
            <a:off x="10558463" y="5053013"/>
            <a:ext cx="188912" cy="219075"/>
          </a:xfrm>
          <a:prstGeom prst="ellipse">
            <a:avLst/>
          </a:prstGeom>
          <a:solidFill>
            <a:srgbClr val="5C86AE"/>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endParaRPr>
          </a:p>
        </p:txBody>
      </p:sp>
      <p:sp>
        <p:nvSpPr>
          <p:cNvPr id="4160" name="Oval 64"/>
          <p:cNvSpPr>
            <a:spLocks/>
          </p:cNvSpPr>
          <p:nvPr/>
        </p:nvSpPr>
        <p:spPr bwMode="auto">
          <a:xfrm>
            <a:off x="9361488" y="5775325"/>
            <a:ext cx="187325" cy="217488"/>
          </a:xfrm>
          <a:prstGeom prst="ellipse">
            <a:avLst/>
          </a:prstGeom>
          <a:solidFill>
            <a:srgbClr val="5C86AE"/>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endParaRPr>
          </a:p>
        </p:txBody>
      </p:sp>
      <p:sp>
        <p:nvSpPr>
          <p:cNvPr id="4161" name="Oval 65"/>
          <p:cNvSpPr>
            <a:spLocks/>
          </p:cNvSpPr>
          <p:nvPr/>
        </p:nvSpPr>
        <p:spPr bwMode="auto">
          <a:xfrm>
            <a:off x="8520113" y="4222750"/>
            <a:ext cx="188912" cy="217488"/>
          </a:xfrm>
          <a:prstGeom prst="ellipse">
            <a:avLst/>
          </a:prstGeom>
          <a:solidFill>
            <a:srgbClr val="5C86AE"/>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endParaRPr>
          </a:p>
        </p:txBody>
      </p:sp>
      <p:sp>
        <p:nvSpPr>
          <p:cNvPr id="4162" name="Oval 66"/>
          <p:cNvSpPr>
            <a:spLocks/>
          </p:cNvSpPr>
          <p:nvPr/>
        </p:nvSpPr>
        <p:spPr bwMode="auto">
          <a:xfrm>
            <a:off x="9904413" y="3956050"/>
            <a:ext cx="188912" cy="217488"/>
          </a:xfrm>
          <a:prstGeom prst="ellipse">
            <a:avLst/>
          </a:prstGeom>
          <a:solidFill>
            <a:srgbClr val="5C86AE"/>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endParaRPr>
          </a:p>
        </p:txBody>
      </p:sp>
      <p:sp>
        <p:nvSpPr>
          <p:cNvPr id="4163" name="Oval 67"/>
          <p:cNvSpPr>
            <a:spLocks/>
          </p:cNvSpPr>
          <p:nvPr/>
        </p:nvSpPr>
        <p:spPr bwMode="auto">
          <a:xfrm>
            <a:off x="9472613" y="4983163"/>
            <a:ext cx="188912" cy="217487"/>
          </a:xfrm>
          <a:prstGeom prst="ellipse">
            <a:avLst/>
          </a:prstGeom>
          <a:solidFill>
            <a:srgbClr val="FFC0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endParaRPr>
          </a:p>
        </p:txBody>
      </p:sp>
      <p:sp>
        <p:nvSpPr>
          <p:cNvPr id="4164" name="Oval 68"/>
          <p:cNvSpPr>
            <a:spLocks/>
          </p:cNvSpPr>
          <p:nvPr/>
        </p:nvSpPr>
        <p:spPr bwMode="auto">
          <a:xfrm>
            <a:off x="9582150" y="4711700"/>
            <a:ext cx="188913" cy="219075"/>
          </a:xfrm>
          <a:prstGeom prst="ellipse">
            <a:avLst/>
          </a:prstGeom>
          <a:solidFill>
            <a:srgbClr val="FFC0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endParaRPr>
          </a:p>
        </p:txBody>
      </p:sp>
      <p:grpSp>
        <p:nvGrpSpPr>
          <p:cNvPr id="4165" name="Group 69"/>
          <p:cNvGrpSpPr>
            <a:grpSpLocks/>
          </p:cNvGrpSpPr>
          <p:nvPr/>
        </p:nvGrpSpPr>
        <p:grpSpPr bwMode="auto">
          <a:xfrm>
            <a:off x="9771063" y="4024313"/>
            <a:ext cx="95250" cy="157162"/>
            <a:chOff x="-1" y="-1"/>
            <a:chExt cx="95714" cy="156096"/>
          </a:xfrm>
        </p:grpSpPr>
        <p:pic>
          <p:nvPicPr>
            <p:cNvPr id="4166" name="Picture 70" descr="image3.t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 y="-1"/>
              <a:ext cx="95714" cy="15609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4167" name="Picture 71" descr="image1.jpe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9629" y="47012"/>
              <a:ext cx="36285" cy="6200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4168" name="Group 72"/>
          <p:cNvGrpSpPr>
            <a:grpSpLocks/>
          </p:cNvGrpSpPr>
          <p:nvPr/>
        </p:nvGrpSpPr>
        <p:grpSpPr bwMode="auto">
          <a:xfrm>
            <a:off x="8534400" y="4503738"/>
            <a:ext cx="95250" cy="155575"/>
            <a:chOff x="-1" y="-1"/>
            <a:chExt cx="95714" cy="156096"/>
          </a:xfrm>
        </p:grpSpPr>
        <p:pic>
          <p:nvPicPr>
            <p:cNvPr id="4169" name="Picture 73" descr="image3.t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 y="-1"/>
              <a:ext cx="95714" cy="15609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4170" name="Picture 74" descr="image1.jpe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9629" y="47012"/>
              <a:ext cx="36285" cy="6200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4171" name="Group 75"/>
          <p:cNvGrpSpPr>
            <a:grpSpLocks/>
          </p:cNvGrpSpPr>
          <p:nvPr/>
        </p:nvGrpSpPr>
        <p:grpSpPr bwMode="auto">
          <a:xfrm>
            <a:off x="9628188" y="5818188"/>
            <a:ext cx="95250" cy="155575"/>
            <a:chOff x="-1" y="-1"/>
            <a:chExt cx="95714" cy="156096"/>
          </a:xfrm>
        </p:grpSpPr>
        <p:pic>
          <p:nvPicPr>
            <p:cNvPr id="4172" name="Picture 76" descr="image3.t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 y="-1"/>
              <a:ext cx="95714" cy="15609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4173" name="Picture 77" descr="image1.jpe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9629" y="47012"/>
              <a:ext cx="36285" cy="6200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4174" name="Group 78"/>
          <p:cNvGrpSpPr>
            <a:grpSpLocks/>
          </p:cNvGrpSpPr>
          <p:nvPr/>
        </p:nvGrpSpPr>
        <p:grpSpPr bwMode="auto">
          <a:xfrm>
            <a:off x="10579100" y="4852988"/>
            <a:ext cx="95250" cy="155575"/>
            <a:chOff x="-1" y="-1"/>
            <a:chExt cx="95714" cy="156096"/>
          </a:xfrm>
        </p:grpSpPr>
        <p:pic>
          <p:nvPicPr>
            <p:cNvPr id="4175" name="Picture 79" descr="image3.t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 y="-1"/>
              <a:ext cx="95714" cy="15609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4176" name="Picture 80" descr="image1.jpe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9629" y="47012"/>
              <a:ext cx="36285" cy="6200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pic>
        <p:nvPicPr>
          <p:cNvPr id="4177" name="Picture 81" descr="image4.tif"/>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rot="18600000" flipH="1">
            <a:off x="9183688" y="3851275"/>
            <a:ext cx="496887" cy="5127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4178" name="Picture 82" descr="image4.tif"/>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rot="13200000" flipH="1">
            <a:off x="8355013" y="4721225"/>
            <a:ext cx="496887" cy="5127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4179" name="Picture 83" descr="image4.tif"/>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rot="3300000" flipH="1">
            <a:off x="9486106" y="5247482"/>
            <a:ext cx="496887" cy="5143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4180" name="Picture 84" descr="image4.tif"/>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rot="8400000" flipH="1" flipV="1">
            <a:off x="10372725" y="4284663"/>
            <a:ext cx="496888" cy="5143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4181" name="Rectangle 85"/>
          <p:cNvSpPr>
            <a:spLocks/>
          </p:cNvSpPr>
          <p:nvPr/>
        </p:nvSpPr>
        <p:spPr bwMode="auto">
          <a:xfrm>
            <a:off x="593725" y="3927475"/>
            <a:ext cx="6342063" cy="15652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spAutoFit/>
          </a:bodyPr>
          <a:lstStyle/>
          <a:p>
            <a:r>
              <a:rPr lang="it-IT" altLang="it-IT" b="1"/>
              <a:t>2. IN &amp; OUT</a:t>
            </a:r>
          </a:p>
          <a:p>
            <a:r>
              <a:rPr lang="it-IT" altLang="it-IT" sz="1600"/>
              <a:t>We have two square, one bigger yellow and another red inside the yellow one. In the red square there are two or more defenders. Outside the yellow square blu players lead the ball. To score, the blu players must to go inside the red square leading the ball and they have to go out without the defenders take them the ball. </a:t>
            </a:r>
          </a:p>
        </p:txBody>
      </p:sp>
      <p:grpSp>
        <p:nvGrpSpPr>
          <p:cNvPr id="4182" name="Group 86"/>
          <p:cNvGrpSpPr>
            <a:grpSpLocks/>
          </p:cNvGrpSpPr>
          <p:nvPr/>
        </p:nvGrpSpPr>
        <p:grpSpPr bwMode="auto">
          <a:xfrm>
            <a:off x="474663" y="6513513"/>
            <a:ext cx="933450" cy="204787"/>
            <a:chOff x="0" y="-1"/>
            <a:chExt cx="932800" cy="205742"/>
          </a:xfrm>
        </p:grpSpPr>
        <p:sp>
          <p:nvSpPr>
            <p:cNvPr id="4183" name="Rectangle 87"/>
            <p:cNvSpPr>
              <a:spLocks/>
            </p:cNvSpPr>
            <p:nvPr/>
          </p:nvSpPr>
          <p:spPr bwMode="auto">
            <a:xfrm>
              <a:off x="174975" y="0"/>
              <a:ext cx="757825" cy="20574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p>
              <a:r>
                <a:rPr lang="it-IT" altLang="it-IT" sz="700"/>
                <a:t>Carolina Pelazza</a:t>
              </a:r>
            </a:p>
          </p:txBody>
        </p:sp>
        <p:pic>
          <p:nvPicPr>
            <p:cNvPr id="4184" name="Picture 88" descr="pasted-image.tiff"/>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13754"/>
              <a:ext cx="178232" cy="1782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Tree>
    <p:extLst>
      <p:ext uri="{BB962C8B-B14F-4D97-AF65-F5344CB8AC3E}">
        <p14:creationId xmlns:p14="http://schemas.microsoft.com/office/powerpoint/2010/main" val="1076981193"/>
      </p:ext>
    </p:extLst>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1" name="Picture 1" descr="image2.jpe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486650" y="242888"/>
            <a:ext cx="4319588" cy="30464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5122" name="Picture 2" descr="image2.jpe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486650" y="3567113"/>
            <a:ext cx="4319588" cy="30464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5123" name="AutoShape 3"/>
          <p:cNvSpPr>
            <a:spLocks/>
          </p:cNvSpPr>
          <p:nvPr/>
        </p:nvSpPr>
        <p:spPr bwMode="auto">
          <a:xfrm>
            <a:off x="10287000" y="2468563"/>
            <a:ext cx="150813" cy="1492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FE31E"/>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0000"/>
              </a:solidFill>
            </a:endParaRPr>
          </a:p>
        </p:txBody>
      </p:sp>
      <p:sp>
        <p:nvSpPr>
          <p:cNvPr id="5124" name="AutoShape 4"/>
          <p:cNvSpPr>
            <a:spLocks/>
          </p:cNvSpPr>
          <p:nvPr/>
        </p:nvSpPr>
        <p:spPr bwMode="auto">
          <a:xfrm>
            <a:off x="10134600" y="2473325"/>
            <a:ext cx="152400" cy="1476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FE31E"/>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0000"/>
              </a:solidFill>
            </a:endParaRPr>
          </a:p>
        </p:txBody>
      </p:sp>
      <p:sp>
        <p:nvSpPr>
          <p:cNvPr id="5125" name="AutoShape 5"/>
          <p:cNvSpPr>
            <a:spLocks/>
          </p:cNvSpPr>
          <p:nvPr/>
        </p:nvSpPr>
        <p:spPr bwMode="auto">
          <a:xfrm>
            <a:off x="10693400" y="3060700"/>
            <a:ext cx="152400" cy="1492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FE31E"/>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0000"/>
              </a:solidFill>
            </a:endParaRPr>
          </a:p>
        </p:txBody>
      </p:sp>
      <p:sp>
        <p:nvSpPr>
          <p:cNvPr id="5126" name="AutoShape 6"/>
          <p:cNvSpPr>
            <a:spLocks/>
          </p:cNvSpPr>
          <p:nvPr/>
        </p:nvSpPr>
        <p:spPr bwMode="auto">
          <a:xfrm>
            <a:off x="7991475" y="2339975"/>
            <a:ext cx="152400" cy="1476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FE31E"/>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0000"/>
              </a:solidFill>
            </a:endParaRPr>
          </a:p>
        </p:txBody>
      </p:sp>
      <p:sp>
        <p:nvSpPr>
          <p:cNvPr id="5127" name="AutoShape 7"/>
          <p:cNvSpPr>
            <a:spLocks/>
          </p:cNvSpPr>
          <p:nvPr/>
        </p:nvSpPr>
        <p:spPr bwMode="auto">
          <a:xfrm>
            <a:off x="8267700" y="2179638"/>
            <a:ext cx="152400" cy="14763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FE31E"/>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0000"/>
              </a:solidFill>
            </a:endParaRPr>
          </a:p>
        </p:txBody>
      </p:sp>
      <p:sp>
        <p:nvSpPr>
          <p:cNvPr id="5128" name="AutoShape 8"/>
          <p:cNvSpPr>
            <a:spLocks/>
          </p:cNvSpPr>
          <p:nvPr/>
        </p:nvSpPr>
        <p:spPr bwMode="auto">
          <a:xfrm>
            <a:off x="8597900" y="2227263"/>
            <a:ext cx="152400" cy="1492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FE31E"/>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0000"/>
              </a:solidFill>
            </a:endParaRPr>
          </a:p>
        </p:txBody>
      </p:sp>
      <p:sp>
        <p:nvSpPr>
          <p:cNvPr id="5129" name="AutoShape 9"/>
          <p:cNvSpPr>
            <a:spLocks/>
          </p:cNvSpPr>
          <p:nvPr/>
        </p:nvSpPr>
        <p:spPr bwMode="auto">
          <a:xfrm>
            <a:off x="8331200" y="3060700"/>
            <a:ext cx="152400" cy="1492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FE31E"/>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0000"/>
              </a:solidFill>
            </a:endParaRPr>
          </a:p>
        </p:txBody>
      </p:sp>
      <p:sp>
        <p:nvSpPr>
          <p:cNvPr id="5130" name="AutoShape 10"/>
          <p:cNvSpPr>
            <a:spLocks/>
          </p:cNvSpPr>
          <p:nvPr/>
        </p:nvSpPr>
        <p:spPr bwMode="auto">
          <a:xfrm>
            <a:off x="11034713" y="2138363"/>
            <a:ext cx="152400" cy="1492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FE31E"/>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0000"/>
              </a:solidFill>
            </a:endParaRPr>
          </a:p>
        </p:txBody>
      </p:sp>
      <p:sp>
        <p:nvSpPr>
          <p:cNvPr id="5131" name="AutoShape 11"/>
          <p:cNvSpPr>
            <a:spLocks/>
          </p:cNvSpPr>
          <p:nvPr/>
        </p:nvSpPr>
        <p:spPr bwMode="auto">
          <a:xfrm>
            <a:off x="10871200" y="2138363"/>
            <a:ext cx="150813" cy="1492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FE31E"/>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0000"/>
              </a:solidFill>
            </a:endParaRPr>
          </a:p>
        </p:txBody>
      </p:sp>
      <p:sp>
        <p:nvSpPr>
          <p:cNvPr id="5132" name="AutoShape 12"/>
          <p:cNvSpPr>
            <a:spLocks/>
          </p:cNvSpPr>
          <p:nvPr/>
        </p:nvSpPr>
        <p:spPr bwMode="auto">
          <a:xfrm>
            <a:off x="10718800" y="2138363"/>
            <a:ext cx="152400" cy="1492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FE31E"/>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0000"/>
              </a:solidFill>
            </a:endParaRPr>
          </a:p>
        </p:txBody>
      </p:sp>
      <p:sp>
        <p:nvSpPr>
          <p:cNvPr id="5133" name="AutoShape 13"/>
          <p:cNvSpPr>
            <a:spLocks/>
          </p:cNvSpPr>
          <p:nvPr/>
        </p:nvSpPr>
        <p:spPr bwMode="auto">
          <a:xfrm>
            <a:off x="10437813" y="2465388"/>
            <a:ext cx="152400" cy="14763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FE31E"/>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0000"/>
              </a:solidFill>
            </a:endParaRPr>
          </a:p>
        </p:txBody>
      </p:sp>
      <p:sp>
        <p:nvSpPr>
          <p:cNvPr id="5134" name="AutoShape 14"/>
          <p:cNvSpPr>
            <a:spLocks/>
          </p:cNvSpPr>
          <p:nvPr/>
        </p:nvSpPr>
        <p:spPr bwMode="auto">
          <a:xfrm>
            <a:off x="10450513" y="1722438"/>
            <a:ext cx="150812" cy="14763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FE31E"/>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0000"/>
              </a:solidFill>
            </a:endParaRPr>
          </a:p>
        </p:txBody>
      </p:sp>
      <p:sp>
        <p:nvSpPr>
          <p:cNvPr id="5135" name="AutoShape 15"/>
          <p:cNvSpPr>
            <a:spLocks/>
          </p:cNvSpPr>
          <p:nvPr/>
        </p:nvSpPr>
        <p:spPr bwMode="auto">
          <a:xfrm>
            <a:off x="10287000" y="1714500"/>
            <a:ext cx="150813" cy="1476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FE31E"/>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0000"/>
              </a:solidFill>
            </a:endParaRPr>
          </a:p>
        </p:txBody>
      </p:sp>
      <p:sp>
        <p:nvSpPr>
          <p:cNvPr id="5136" name="AutoShape 16"/>
          <p:cNvSpPr>
            <a:spLocks/>
          </p:cNvSpPr>
          <p:nvPr/>
        </p:nvSpPr>
        <p:spPr bwMode="auto">
          <a:xfrm>
            <a:off x="10134600" y="1722438"/>
            <a:ext cx="150813" cy="14763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FE31E"/>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0000"/>
              </a:solidFill>
            </a:endParaRPr>
          </a:p>
        </p:txBody>
      </p:sp>
      <p:sp>
        <p:nvSpPr>
          <p:cNvPr id="5137" name="AutoShape 17"/>
          <p:cNvSpPr>
            <a:spLocks/>
          </p:cNvSpPr>
          <p:nvPr/>
        </p:nvSpPr>
        <p:spPr bwMode="auto">
          <a:xfrm>
            <a:off x="8432800" y="1670050"/>
            <a:ext cx="152400" cy="1476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FE31E"/>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0000"/>
              </a:solidFill>
            </a:endParaRPr>
          </a:p>
        </p:txBody>
      </p:sp>
      <p:sp>
        <p:nvSpPr>
          <p:cNvPr id="5138" name="AutoShape 18"/>
          <p:cNvSpPr>
            <a:spLocks/>
          </p:cNvSpPr>
          <p:nvPr/>
        </p:nvSpPr>
        <p:spPr bwMode="auto">
          <a:xfrm>
            <a:off x="8432800" y="1257300"/>
            <a:ext cx="152400" cy="1476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FE31E"/>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0000"/>
              </a:solidFill>
            </a:endParaRPr>
          </a:p>
        </p:txBody>
      </p:sp>
      <p:sp>
        <p:nvSpPr>
          <p:cNvPr id="5139" name="AutoShape 19"/>
          <p:cNvSpPr>
            <a:spLocks/>
          </p:cNvSpPr>
          <p:nvPr/>
        </p:nvSpPr>
        <p:spPr bwMode="auto">
          <a:xfrm>
            <a:off x="8053388" y="596900"/>
            <a:ext cx="152400" cy="1476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FE31E"/>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0000"/>
              </a:solidFill>
            </a:endParaRPr>
          </a:p>
        </p:txBody>
      </p:sp>
      <p:sp>
        <p:nvSpPr>
          <p:cNvPr id="5140" name="Oval 20"/>
          <p:cNvSpPr>
            <a:spLocks/>
          </p:cNvSpPr>
          <p:nvPr/>
        </p:nvSpPr>
        <p:spPr bwMode="auto">
          <a:xfrm>
            <a:off x="8509000" y="2965450"/>
            <a:ext cx="188913" cy="219075"/>
          </a:xfrm>
          <a:prstGeom prst="ellipse">
            <a:avLst/>
          </a:prstGeom>
          <a:solidFill>
            <a:srgbClr val="5C86AE"/>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endParaRPr>
          </a:p>
        </p:txBody>
      </p:sp>
      <p:sp>
        <p:nvSpPr>
          <p:cNvPr id="5141" name="Oval 21"/>
          <p:cNvSpPr>
            <a:spLocks/>
          </p:cNvSpPr>
          <p:nvPr/>
        </p:nvSpPr>
        <p:spPr bwMode="auto">
          <a:xfrm>
            <a:off x="10895013" y="2967038"/>
            <a:ext cx="188912" cy="217487"/>
          </a:xfrm>
          <a:prstGeom prst="ellipse">
            <a:avLst/>
          </a:prstGeom>
          <a:solidFill>
            <a:srgbClr val="5C86AE"/>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endParaRPr>
          </a:p>
        </p:txBody>
      </p:sp>
      <p:grpSp>
        <p:nvGrpSpPr>
          <p:cNvPr id="5142" name="Group 22"/>
          <p:cNvGrpSpPr>
            <a:grpSpLocks/>
          </p:cNvGrpSpPr>
          <p:nvPr/>
        </p:nvGrpSpPr>
        <p:grpSpPr bwMode="auto">
          <a:xfrm>
            <a:off x="8647113" y="2809875"/>
            <a:ext cx="95250" cy="155575"/>
            <a:chOff x="-1" y="-1"/>
            <a:chExt cx="95714" cy="156096"/>
          </a:xfrm>
        </p:grpSpPr>
        <p:pic>
          <p:nvPicPr>
            <p:cNvPr id="5143" name="Picture 23" descr="image3.t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 y="-1"/>
              <a:ext cx="95714" cy="15609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5144" name="Picture 24" descr="image1.jpe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9629" y="47012"/>
              <a:ext cx="36285" cy="6200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
        <p:nvSpPr>
          <p:cNvPr id="5145" name="Line 25"/>
          <p:cNvSpPr>
            <a:spLocks noChangeShapeType="1"/>
          </p:cNvSpPr>
          <p:nvPr/>
        </p:nvSpPr>
        <p:spPr bwMode="auto">
          <a:xfrm>
            <a:off x="8432800" y="2728913"/>
            <a:ext cx="1778000" cy="55562"/>
          </a:xfrm>
          <a:prstGeom prst="line">
            <a:avLst/>
          </a:prstGeom>
          <a:noFill/>
          <a:ln w="635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5146" name="Line 26"/>
          <p:cNvSpPr>
            <a:spLocks noChangeShapeType="1"/>
          </p:cNvSpPr>
          <p:nvPr/>
        </p:nvSpPr>
        <p:spPr bwMode="auto">
          <a:xfrm flipH="1" flipV="1">
            <a:off x="10361613" y="2805113"/>
            <a:ext cx="484187" cy="114300"/>
          </a:xfrm>
          <a:prstGeom prst="line">
            <a:avLst/>
          </a:prstGeom>
          <a:noFill/>
          <a:ln w="6350" cap="flat" cmpd="sng">
            <a:solidFill>
              <a:srgbClr val="000000"/>
            </a:solidFill>
            <a:prstDash val="dash"/>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5147" name="AutoShape 27"/>
          <p:cNvSpPr>
            <a:spLocks/>
          </p:cNvSpPr>
          <p:nvPr/>
        </p:nvSpPr>
        <p:spPr bwMode="auto">
          <a:xfrm>
            <a:off x="8137525" y="2436813"/>
            <a:ext cx="688975" cy="342900"/>
          </a:xfrm>
          <a:custGeom>
            <a:avLst/>
            <a:gdLst>
              <a:gd name="T0" fmla="+- 0 10967 523"/>
              <a:gd name="T1" fmla="*/ T0 w 20888"/>
              <a:gd name="T2" fmla="+- 0 11092 585"/>
              <a:gd name="T3" fmla="*/ 11092 h 21015"/>
              <a:gd name="T4" fmla="+- 0 10967 523"/>
              <a:gd name="T5" fmla="*/ T4 w 20888"/>
              <a:gd name="T6" fmla="+- 0 11092 585"/>
              <a:gd name="T7" fmla="*/ 11092 h 21015"/>
              <a:gd name="T8" fmla="+- 0 10967 523"/>
              <a:gd name="T9" fmla="*/ T8 w 20888"/>
              <a:gd name="T10" fmla="+- 0 11092 585"/>
              <a:gd name="T11" fmla="*/ 11092 h 21015"/>
              <a:gd name="T12" fmla="+- 0 10967 523"/>
              <a:gd name="T13" fmla="*/ T12 w 20888"/>
              <a:gd name="T14" fmla="+- 0 11092 585"/>
              <a:gd name="T15" fmla="*/ 11092 h 21015"/>
            </a:gdLst>
            <a:ahLst/>
            <a:cxnLst>
              <a:cxn ang="0">
                <a:pos x="T1" y="T3"/>
              </a:cxn>
              <a:cxn ang="0">
                <a:pos x="T5" y="T7"/>
              </a:cxn>
              <a:cxn ang="0">
                <a:pos x="T9" y="T11"/>
              </a:cxn>
              <a:cxn ang="0">
                <a:pos x="T13" y="T15"/>
              </a:cxn>
            </a:cxnLst>
            <a:rect l="0" t="0" r="r" b="b"/>
            <a:pathLst>
              <a:path w="20888" h="21015">
                <a:moveTo>
                  <a:pt x="18184" y="21015"/>
                </a:moveTo>
                <a:cubicBezTo>
                  <a:pt x="14488" y="19463"/>
                  <a:pt x="10791" y="17911"/>
                  <a:pt x="11241" y="16359"/>
                </a:cubicBezTo>
                <a:cubicBezTo>
                  <a:pt x="11691" y="14807"/>
                  <a:pt x="20691" y="12996"/>
                  <a:pt x="20884" y="11702"/>
                </a:cubicBezTo>
                <a:cubicBezTo>
                  <a:pt x="21077" y="10409"/>
                  <a:pt x="12527" y="9633"/>
                  <a:pt x="12398" y="8598"/>
                </a:cubicBezTo>
                <a:cubicBezTo>
                  <a:pt x="12270" y="7564"/>
                  <a:pt x="20691" y="6917"/>
                  <a:pt x="20113" y="5494"/>
                </a:cubicBezTo>
                <a:cubicBezTo>
                  <a:pt x="19534" y="4071"/>
                  <a:pt x="12270" y="-585"/>
                  <a:pt x="8927" y="62"/>
                </a:cubicBezTo>
                <a:cubicBezTo>
                  <a:pt x="5584" y="708"/>
                  <a:pt x="634" y="6399"/>
                  <a:pt x="56" y="9374"/>
                </a:cubicBezTo>
                <a:cubicBezTo>
                  <a:pt x="-523" y="12349"/>
                  <a:pt x="3527" y="16359"/>
                  <a:pt x="5456" y="17911"/>
                </a:cubicBezTo>
                <a:cubicBezTo>
                  <a:pt x="7384" y="19463"/>
                  <a:pt x="9506" y="19075"/>
                  <a:pt x="11627" y="18687"/>
                </a:cubicBezTo>
              </a:path>
            </a:pathLst>
          </a:custGeom>
          <a:noFill/>
          <a:ln w="12700" cap="flat" cmpd="sng">
            <a:solidFill>
              <a:srgbClr val="000000"/>
            </a:solidFill>
            <a:prstDash val="solid"/>
            <a:miter lim="8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nchor="ctr"/>
          <a:lstStyle/>
          <a:p>
            <a:pPr algn="ctr"/>
            <a:endParaRPr lang="it-IT" altLang="it-IT">
              <a:solidFill>
                <a:srgbClr val="FFFFFF"/>
              </a:solidFill>
            </a:endParaRPr>
          </a:p>
        </p:txBody>
      </p:sp>
      <p:sp>
        <p:nvSpPr>
          <p:cNvPr id="5148" name="AutoShape 28"/>
          <p:cNvSpPr>
            <a:spLocks/>
          </p:cNvSpPr>
          <p:nvPr/>
        </p:nvSpPr>
        <p:spPr bwMode="auto">
          <a:xfrm>
            <a:off x="10183813" y="1654175"/>
            <a:ext cx="950912" cy="1139825"/>
          </a:xfrm>
          <a:custGeom>
            <a:avLst/>
            <a:gdLst>
              <a:gd name="T0" fmla="+- 0 10553 207"/>
              <a:gd name="T1" fmla="*/ T0 w 20693"/>
              <a:gd name="T2" fmla="+- 0 10893 186"/>
              <a:gd name="T3" fmla="*/ 10893 h 21414"/>
              <a:gd name="T4" fmla="+- 0 10553 207"/>
              <a:gd name="T5" fmla="*/ T4 w 20693"/>
              <a:gd name="T6" fmla="+- 0 10893 186"/>
              <a:gd name="T7" fmla="*/ 10893 h 21414"/>
              <a:gd name="T8" fmla="+- 0 10553 207"/>
              <a:gd name="T9" fmla="*/ T8 w 20693"/>
              <a:gd name="T10" fmla="+- 0 10893 186"/>
              <a:gd name="T11" fmla="*/ 10893 h 21414"/>
              <a:gd name="T12" fmla="+- 0 10553 207"/>
              <a:gd name="T13" fmla="*/ T12 w 20693"/>
              <a:gd name="T14" fmla="+- 0 10893 186"/>
              <a:gd name="T15" fmla="*/ 10893 h 21414"/>
            </a:gdLst>
            <a:ahLst/>
            <a:cxnLst>
              <a:cxn ang="0">
                <a:pos x="T1" y="T3"/>
              </a:cxn>
              <a:cxn ang="0">
                <a:pos x="T5" y="T7"/>
              </a:cxn>
              <a:cxn ang="0">
                <a:pos x="T9" y="T11"/>
              </a:cxn>
              <a:cxn ang="0">
                <a:pos x="T13" y="T15"/>
              </a:cxn>
            </a:cxnLst>
            <a:rect l="0" t="0" r="r" b="b"/>
            <a:pathLst>
              <a:path w="20693" h="21414">
                <a:moveTo>
                  <a:pt x="2787" y="21414"/>
                </a:moveTo>
                <a:cubicBezTo>
                  <a:pt x="1290" y="20022"/>
                  <a:pt x="-207" y="18629"/>
                  <a:pt x="23" y="17595"/>
                </a:cubicBezTo>
                <a:cubicBezTo>
                  <a:pt x="254" y="16561"/>
                  <a:pt x="3938" y="15845"/>
                  <a:pt x="4168" y="15208"/>
                </a:cubicBezTo>
                <a:cubicBezTo>
                  <a:pt x="4399" y="14572"/>
                  <a:pt x="1221" y="14095"/>
                  <a:pt x="1405" y="13776"/>
                </a:cubicBezTo>
                <a:cubicBezTo>
                  <a:pt x="1589" y="13458"/>
                  <a:pt x="4306" y="13220"/>
                  <a:pt x="5274" y="13299"/>
                </a:cubicBezTo>
                <a:cubicBezTo>
                  <a:pt x="6241" y="13379"/>
                  <a:pt x="6241" y="13975"/>
                  <a:pt x="7208" y="14254"/>
                </a:cubicBezTo>
                <a:cubicBezTo>
                  <a:pt x="8175" y="14532"/>
                  <a:pt x="10386" y="14890"/>
                  <a:pt x="11077" y="14970"/>
                </a:cubicBezTo>
                <a:cubicBezTo>
                  <a:pt x="11767" y="15049"/>
                  <a:pt x="9879" y="14930"/>
                  <a:pt x="11353" y="14731"/>
                </a:cubicBezTo>
                <a:cubicBezTo>
                  <a:pt x="12827" y="14532"/>
                  <a:pt x="18445" y="14532"/>
                  <a:pt x="19919" y="13776"/>
                </a:cubicBezTo>
                <a:cubicBezTo>
                  <a:pt x="21393" y="13021"/>
                  <a:pt x="20334" y="11231"/>
                  <a:pt x="20196" y="10196"/>
                </a:cubicBezTo>
                <a:cubicBezTo>
                  <a:pt x="20057" y="9162"/>
                  <a:pt x="19919" y="8366"/>
                  <a:pt x="19090" y="7571"/>
                </a:cubicBezTo>
                <a:cubicBezTo>
                  <a:pt x="18261" y="6775"/>
                  <a:pt x="16695" y="5502"/>
                  <a:pt x="15222" y="5423"/>
                </a:cubicBezTo>
                <a:cubicBezTo>
                  <a:pt x="13748" y="5343"/>
                  <a:pt x="11952" y="6616"/>
                  <a:pt x="10248" y="7094"/>
                </a:cubicBezTo>
                <a:cubicBezTo>
                  <a:pt x="8544" y="7571"/>
                  <a:pt x="6425" y="8486"/>
                  <a:pt x="4997" y="8287"/>
                </a:cubicBezTo>
                <a:cubicBezTo>
                  <a:pt x="3570" y="8088"/>
                  <a:pt x="2234" y="6656"/>
                  <a:pt x="1681" y="5900"/>
                </a:cubicBezTo>
                <a:cubicBezTo>
                  <a:pt x="1129" y="5144"/>
                  <a:pt x="1313" y="4667"/>
                  <a:pt x="1681" y="3752"/>
                </a:cubicBezTo>
                <a:cubicBezTo>
                  <a:pt x="2050" y="2837"/>
                  <a:pt x="3477" y="1007"/>
                  <a:pt x="3892" y="411"/>
                </a:cubicBezTo>
                <a:cubicBezTo>
                  <a:pt x="4306" y="-186"/>
                  <a:pt x="4237" y="-7"/>
                  <a:pt x="4168" y="172"/>
                </a:cubicBezTo>
              </a:path>
            </a:pathLst>
          </a:custGeom>
          <a:noFill/>
          <a:ln w="12700" cap="flat" cmpd="sng">
            <a:solidFill>
              <a:srgbClr val="000000"/>
            </a:solidFill>
            <a:prstDash val="solid"/>
            <a:miter lim="800000"/>
            <a:headEnd type="none" w="med" len="med"/>
            <a:tailEnd type="triangl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nchor="ctr"/>
          <a:lstStyle/>
          <a:p>
            <a:pPr algn="ctr"/>
            <a:endParaRPr lang="it-IT" altLang="it-IT">
              <a:solidFill>
                <a:srgbClr val="FFFFFF"/>
              </a:solidFill>
            </a:endParaRPr>
          </a:p>
        </p:txBody>
      </p:sp>
      <p:sp>
        <p:nvSpPr>
          <p:cNvPr id="5149" name="Line 29"/>
          <p:cNvSpPr>
            <a:spLocks noChangeShapeType="1"/>
          </p:cNvSpPr>
          <p:nvPr/>
        </p:nvSpPr>
        <p:spPr bwMode="auto">
          <a:xfrm flipH="1" flipV="1">
            <a:off x="8331200" y="1562100"/>
            <a:ext cx="2030413" cy="112713"/>
          </a:xfrm>
          <a:prstGeom prst="line">
            <a:avLst/>
          </a:prstGeom>
          <a:noFill/>
          <a:ln w="635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5150" name="Line 30"/>
          <p:cNvSpPr>
            <a:spLocks noChangeShapeType="1"/>
          </p:cNvSpPr>
          <p:nvPr/>
        </p:nvSpPr>
        <p:spPr bwMode="auto">
          <a:xfrm flipH="1" flipV="1">
            <a:off x="8205788" y="1603375"/>
            <a:ext cx="392112" cy="1179513"/>
          </a:xfrm>
          <a:prstGeom prst="line">
            <a:avLst/>
          </a:prstGeom>
          <a:noFill/>
          <a:ln w="6350" cap="flat" cmpd="sng">
            <a:solidFill>
              <a:srgbClr val="000000"/>
            </a:solidFill>
            <a:prstDash val="dash"/>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5151" name="Rectangle 31"/>
          <p:cNvSpPr>
            <a:spLocks/>
          </p:cNvSpPr>
          <p:nvPr/>
        </p:nvSpPr>
        <p:spPr bwMode="auto">
          <a:xfrm>
            <a:off x="8661400" y="2917825"/>
            <a:ext cx="223838" cy="3571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p>
            <a:r>
              <a:rPr lang="it-IT" altLang="it-IT"/>
              <a:t>1</a:t>
            </a:r>
          </a:p>
        </p:txBody>
      </p:sp>
      <p:sp>
        <p:nvSpPr>
          <p:cNvPr id="5152" name="Rectangle 32"/>
          <p:cNvSpPr>
            <a:spLocks/>
          </p:cNvSpPr>
          <p:nvPr/>
        </p:nvSpPr>
        <p:spPr bwMode="auto">
          <a:xfrm>
            <a:off x="11055350" y="2917825"/>
            <a:ext cx="223838" cy="3571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p>
            <a:r>
              <a:rPr lang="it-IT" altLang="it-IT"/>
              <a:t>2</a:t>
            </a:r>
          </a:p>
        </p:txBody>
      </p:sp>
      <p:sp>
        <p:nvSpPr>
          <p:cNvPr id="5153" name="AutoShape 33"/>
          <p:cNvSpPr>
            <a:spLocks/>
          </p:cNvSpPr>
          <p:nvPr/>
        </p:nvSpPr>
        <p:spPr bwMode="auto">
          <a:xfrm>
            <a:off x="7918450" y="455613"/>
            <a:ext cx="461963" cy="1068387"/>
          </a:xfrm>
          <a:custGeom>
            <a:avLst/>
            <a:gdLst>
              <a:gd name="T0" fmla="+- 0 10580 586"/>
              <a:gd name="T1" fmla="*/ T0 w 19989"/>
              <a:gd name="T2" fmla="+- 0 10915 230"/>
              <a:gd name="T3" fmla="*/ 10915 h 21370"/>
              <a:gd name="T4" fmla="+- 0 10580 586"/>
              <a:gd name="T5" fmla="*/ T4 w 19989"/>
              <a:gd name="T6" fmla="+- 0 10915 230"/>
              <a:gd name="T7" fmla="*/ 10915 h 21370"/>
              <a:gd name="T8" fmla="+- 0 10580 586"/>
              <a:gd name="T9" fmla="*/ T8 w 19989"/>
              <a:gd name="T10" fmla="+- 0 10915 230"/>
              <a:gd name="T11" fmla="*/ 10915 h 21370"/>
              <a:gd name="T12" fmla="+- 0 10580 586"/>
              <a:gd name="T13" fmla="*/ T12 w 19989"/>
              <a:gd name="T14" fmla="+- 0 10915 230"/>
              <a:gd name="T15" fmla="*/ 10915 h 21370"/>
            </a:gdLst>
            <a:ahLst/>
            <a:cxnLst>
              <a:cxn ang="0">
                <a:pos x="T1" y="T3"/>
              </a:cxn>
              <a:cxn ang="0">
                <a:pos x="T5" y="T7"/>
              </a:cxn>
              <a:cxn ang="0">
                <a:pos x="T9" y="T11"/>
              </a:cxn>
              <a:cxn ang="0">
                <a:pos x="T13" y="T15"/>
              </a:cxn>
            </a:cxnLst>
            <a:rect l="0" t="0" r="r" b="b"/>
            <a:pathLst>
              <a:path w="19989" h="21370">
                <a:moveTo>
                  <a:pt x="11221" y="21370"/>
                </a:moveTo>
                <a:cubicBezTo>
                  <a:pt x="6736" y="20586"/>
                  <a:pt x="2251" y="19803"/>
                  <a:pt x="2434" y="18829"/>
                </a:cubicBezTo>
                <a:cubicBezTo>
                  <a:pt x="2617" y="17855"/>
                  <a:pt x="12228" y="16457"/>
                  <a:pt x="12319" y="15525"/>
                </a:cubicBezTo>
                <a:cubicBezTo>
                  <a:pt x="12411" y="14594"/>
                  <a:pt x="3441" y="14043"/>
                  <a:pt x="2983" y="13238"/>
                </a:cubicBezTo>
                <a:cubicBezTo>
                  <a:pt x="2526" y="12434"/>
                  <a:pt x="9665" y="11502"/>
                  <a:pt x="9573" y="10697"/>
                </a:cubicBezTo>
                <a:cubicBezTo>
                  <a:pt x="9482" y="9892"/>
                  <a:pt x="3990" y="9596"/>
                  <a:pt x="2434" y="8410"/>
                </a:cubicBezTo>
                <a:cubicBezTo>
                  <a:pt x="878" y="7224"/>
                  <a:pt x="-586" y="4979"/>
                  <a:pt x="238" y="3582"/>
                </a:cubicBezTo>
                <a:cubicBezTo>
                  <a:pt x="1061" y="2184"/>
                  <a:pt x="4173" y="278"/>
                  <a:pt x="7377" y="24"/>
                </a:cubicBezTo>
                <a:cubicBezTo>
                  <a:pt x="10580" y="-230"/>
                  <a:pt x="17902" y="1634"/>
                  <a:pt x="19458" y="2057"/>
                </a:cubicBezTo>
                <a:cubicBezTo>
                  <a:pt x="21014" y="2481"/>
                  <a:pt x="18863" y="2523"/>
                  <a:pt x="16712" y="2565"/>
                </a:cubicBezTo>
              </a:path>
            </a:pathLst>
          </a:custGeom>
          <a:noFill/>
          <a:ln w="12700" cap="flat" cmpd="sng">
            <a:solidFill>
              <a:srgbClr val="000000"/>
            </a:solidFill>
            <a:prstDash val="solid"/>
            <a:miter lim="8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nchor="ctr"/>
          <a:lstStyle/>
          <a:p>
            <a:pPr algn="ctr"/>
            <a:endParaRPr lang="it-IT" altLang="it-IT">
              <a:solidFill>
                <a:srgbClr val="FFFFFF"/>
              </a:solidFill>
            </a:endParaRPr>
          </a:p>
        </p:txBody>
      </p:sp>
      <p:sp>
        <p:nvSpPr>
          <p:cNvPr id="5154" name="Line 34"/>
          <p:cNvSpPr>
            <a:spLocks noChangeShapeType="1"/>
          </p:cNvSpPr>
          <p:nvPr/>
        </p:nvSpPr>
        <p:spPr bwMode="auto">
          <a:xfrm flipH="1" flipV="1">
            <a:off x="9739313" y="1168400"/>
            <a:ext cx="635000" cy="493713"/>
          </a:xfrm>
          <a:prstGeom prst="line">
            <a:avLst/>
          </a:prstGeom>
          <a:noFill/>
          <a:ln w="6350" cap="flat" cmpd="sng">
            <a:solidFill>
              <a:srgbClr val="000000"/>
            </a:solidFill>
            <a:prstDash val="dash"/>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5155" name="Line 35"/>
          <p:cNvSpPr>
            <a:spLocks noChangeShapeType="1"/>
          </p:cNvSpPr>
          <p:nvPr/>
        </p:nvSpPr>
        <p:spPr bwMode="auto">
          <a:xfrm>
            <a:off x="8420100" y="596900"/>
            <a:ext cx="1225550" cy="569913"/>
          </a:xfrm>
          <a:prstGeom prst="line">
            <a:avLst/>
          </a:prstGeom>
          <a:noFill/>
          <a:ln w="635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5156" name="AutoShape 36"/>
          <p:cNvSpPr>
            <a:spLocks/>
          </p:cNvSpPr>
          <p:nvPr/>
        </p:nvSpPr>
        <p:spPr bwMode="auto">
          <a:xfrm>
            <a:off x="9652000" y="393700"/>
            <a:ext cx="127000" cy="762000"/>
          </a:xfrm>
          <a:custGeom>
            <a:avLst/>
            <a:gdLst>
              <a:gd name="T0" fmla="*/ 10463 w 20927"/>
              <a:gd name="T1" fmla="*/ 10800 h 21600"/>
              <a:gd name="T2" fmla="*/ 10463 w 20927"/>
              <a:gd name="T3" fmla="*/ 10800 h 21600"/>
              <a:gd name="T4" fmla="*/ 10463 w 20927"/>
              <a:gd name="T5" fmla="*/ 10800 h 21600"/>
              <a:gd name="T6" fmla="*/ 10463 w 20927"/>
              <a:gd name="T7" fmla="*/ 10800 h 21600"/>
            </a:gdLst>
            <a:ahLst/>
            <a:cxnLst>
              <a:cxn ang="0">
                <a:pos x="T0" y="T1"/>
              </a:cxn>
              <a:cxn ang="0">
                <a:pos x="T2" y="T3"/>
              </a:cxn>
              <a:cxn ang="0">
                <a:pos x="T4" y="T5"/>
              </a:cxn>
              <a:cxn ang="0">
                <a:pos x="T6" y="T7"/>
              </a:cxn>
            </a:cxnLst>
            <a:rect l="0" t="0" r="r" b="b"/>
            <a:pathLst>
              <a:path w="20927" h="21600">
                <a:moveTo>
                  <a:pt x="10452" y="21600"/>
                </a:moveTo>
                <a:lnTo>
                  <a:pt x="6271" y="17280"/>
                </a:lnTo>
                <a:cubicBezTo>
                  <a:pt x="5923" y="16320"/>
                  <a:pt x="1742" y="11820"/>
                  <a:pt x="4181" y="11520"/>
                </a:cubicBezTo>
                <a:cubicBezTo>
                  <a:pt x="6619" y="11220"/>
                  <a:pt x="21600" y="17400"/>
                  <a:pt x="20903" y="15480"/>
                </a:cubicBezTo>
                <a:cubicBezTo>
                  <a:pt x="20207" y="13560"/>
                  <a:pt x="0" y="0"/>
                  <a:pt x="0" y="0"/>
                </a:cubicBezTo>
              </a:path>
            </a:pathLst>
          </a:custGeom>
          <a:noFill/>
          <a:ln w="12700" cap="flat" cmpd="sng">
            <a:solidFill>
              <a:srgbClr val="000000"/>
            </a:solidFill>
            <a:prstDash val="solid"/>
            <a:miter lim="800000"/>
            <a:headEnd type="none" w="med" len="med"/>
            <a:tailEnd type="triangl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nchor="ctr"/>
          <a:lstStyle/>
          <a:p>
            <a:pPr algn="ctr"/>
            <a:endParaRPr lang="it-IT" altLang="it-IT">
              <a:solidFill>
                <a:srgbClr val="FFFFFF"/>
              </a:solidFill>
            </a:endParaRPr>
          </a:p>
        </p:txBody>
      </p:sp>
      <p:sp>
        <p:nvSpPr>
          <p:cNvPr id="5157" name="AutoShape 37"/>
          <p:cNvSpPr>
            <a:spLocks/>
          </p:cNvSpPr>
          <p:nvPr/>
        </p:nvSpPr>
        <p:spPr bwMode="auto">
          <a:xfrm>
            <a:off x="8510588" y="4271963"/>
            <a:ext cx="150812" cy="14763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FE31E"/>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0000"/>
              </a:solidFill>
            </a:endParaRPr>
          </a:p>
        </p:txBody>
      </p:sp>
      <p:sp>
        <p:nvSpPr>
          <p:cNvPr id="5158" name="AutoShape 38"/>
          <p:cNvSpPr>
            <a:spLocks/>
          </p:cNvSpPr>
          <p:nvPr/>
        </p:nvSpPr>
        <p:spPr bwMode="auto">
          <a:xfrm>
            <a:off x="8129588" y="4581525"/>
            <a:ext cx="152400" cy="1476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FE31E"/>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0000"/>
              </a:solidFill>
            </a:endParaRPr>
          </a:p>
        </p:txBody>
      </p:sp>
      <p:sp>
        <p:nvSpPr>
          <p:cNvPr id="5159" name="AutoShape 39"/>
          <p:cNvSpPr>
            <a:spLocks/>
          </p:cNvSpPr>
          <p:nvPr/>
        </p:nvSpPr>
        <p:spPr bwMode="auto">
          <a:xfrm>
            <a:off x="11075988" y="5394325"/>
            <a:ext cx="150812" cy="1476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FE31E"/>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0000"/>
              </a:solidFill>
            </a:endParaRPr>
          </a:p>
        </p:txBody>
      </p:sp>
      <p:sp>
        <p:nvSpPr>
          <p:cNvPr id="5160" name="AutoShape 40"/>
          <p:cNvSpPr>
            <a:spLocks/>
          </p:cNvSpPr>
          <p:nvPr/>
        </p:nvSpPr>
        <p:spPr bwMode="auto">
          <a:xfrm>
            <a:off x="8407400" y="5006975"/>
            <a:ext cx="152400" cy="1476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FE31E"/>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0000"/>
              </a:solidFill>
            </a:endParaRPr>
          </a:p>
        </p:txBody>
      </p:sp>
      <p:sp>
        <p:nvSpPr>
          <p:cNvPr id="5161" name="AutoShape 41"/>
          <p:cNvSpPr>
            <a:spLocks/>
          </p:cNvSpPr>
          <p:nvPr/>
        </p:nvSpPr>
        <p:spPr bwMode="auto">
          <a:xfrm>
            <a:off x="8255000" y="5006975"/>
            <a:ext cx="152400" cy="1476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FE31E"/>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0000"/>
              </a:solidFill>
            </a:endParaRPr>
          </a:p>
        </p:txBody>
      </p:sp>
      <p:sp>
        <p:nvSpPr>
          <p:cNvPr id="5162" name="AutoShape 42"/>
          <p:cNvSpPr>
            <a:spLocks/>
          </p:cNvSpPr>
          <p:nvPr/>
        </p:nvSpPr>
        <p:spPr bwMode="auto">
          <a:xfrm>
            <a:off x="8102600" y="5006975"/>
            <a:ext cx="152400" cy="1476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FE31E"/>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0000"/>
              </a:solidFill>
            </a:endParaRPr>
          </a:p>
        </p:txBody>
      </p:sp>
      <p:sp>
        <p:nvSpPr>
          <p:cNvPr id="5163" name="AutoShape 43"/>
          <p:cNvSpPr>
            <a:spLocks/>
          </p:cNvSpPr>
          <p:nvPr/>
        </p:nvSpPr>
        <p:spPr bwMode="auto">
          <a:xfrm>
            <a:off x="8539163" y="5691188"/>
            <a:ext cx="152400" cy="1492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FE31E"/>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0000"/>
              </a:solidFill>
            </a:endParaRPr>
          </a:p>
        </p:txBody>
      </p:sp>
      <p:sp>
        <p:nvSpPr>
          <p:cNvPr id="5164" name="AutoShape 44"/>
          <p:cNvSpPr>
            <a:spLocks/>
          </p:cNvSpPr>
          <p:nvPr/>
        </p:nvSpPr>
        <p:spPr bwMode="auto">
          <a:xfrm>
            <a:off x="8221663" y="6211888"/>
            <a:ext cx="150812" cy="1492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FE31E"/>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0000"/>
              </a:solidFill>
            </a:endParaRPr>
          </a:p>
        </p:txBody>
      </p:sp>
      <p:sp>
        <p:nvSpPr>
          <p:cNvPr id="5165" name="AutoShape 45"/>
          <p:cNvSpPr>
            <a:spLocks/>
          </p:cNvSpPr>
          <p:nvPr/>
        </p:nvSpPr>
        <p:spPr bwMode="auto">
          <a:xfrm>
            <a:off x="8129588" y="3938588"/>
            <a:ext cx="152400" cy="1492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FE31E"/>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0000"/>
              </a:solidFill>
            </a:endParaRPr>
          </a:p>
        </p:txBody>
      </p:sp>
      <p:sp>
        <p:nvSpPr>
          <p:cNvPr id="5166" name="Oval 46"/>
          <p:cNvSpPr>
            <a:spLocks/>
          </p:cNvSpPr>
          <p:nvPr/>
        </p:nvSpPr>
        <p:spPr bwMode="auto">
          <a:xfrm>
            <a:off x="11263313" y="5467350"/>
            <a:ext cx="187325" cy="217488"/>
          </a:xfrm>
          <a:prstGeom prst="ellipse">
            <a:avLst/>
          </a:prstGeom>
          <a:solidFill>
            <a:srgbClr val="5C86AE"/>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endParaRPr>
          </a:p>
        </p:txBody>
      </p:sp>
      <p:sp>
        <p:nvSpPr>
          <p:cNvPr id="5167" name="Oval 47"/>
          <p:cNvSpPr>
            <a:spLocks/>
          </p:cNvSpPr>
          <p:nvPr/>
        </p:nvSpPr>
        <p:spPr bwMode="auto">
          <a:xfrm>
            <a:off x="8407400" y="6199188"/>
            <a:ext cx="188913" cy="217487"/>
          </a:xfrm>
          <a:prstGeom prst="ellipse">
            <a:avLst/>
          </a:prstGeom>
          <a:solidFill>
            <a:srgbClr val="5C86AE"/>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endParaRPr>
          </a:p>
        </p:txBody>
      </p:sp>
      <p:sp>
        <p:nvSpPr>
          <p:cNvPr id="5168" name="Oval 48"/>
          <p:cNvSpPr>
            <a:spLocks/>
          </p:cNvSpPr>
          <p:nvPr/>
        </p:nvSpPr>
        <p:spPr bwMode="auto">
          <a:xfrm>
            <a:off x="8728075" y="3589338"/>
            <a:ext cx="188913" cy="217487"/>
          </a:xfrm>
          <a:prstGeom prst="ellipse">
            <a:avLst/>
          </a:prstGeom>
          <a:solidFill>
            <a:srgbClr val="5C86AE"/>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endParaRPr>
          </a:p>
        </p:txBody>
      </p:sp>
      <p:grpSp>
        <p:nvGrpSpPr>
          <p:cNvPr id="5169" name="Group 49"/>
          <p:cNvGrpSpPr>
            <a:grpSpLocks/>
          </p:cNvGrpSpPr>
          <p:nvPr/>
        </p:nvGrpSpPr>
        <p:grpSpPr bwMode="auto">
          <a:xfrm>
            <a:off x="11149013" y="5599113"/>
            <a:ext cx="95250" cy="157162"/>
            <a:chOff x="-1" y="-1"/>
            <a:chExt cx="95714" cy="156096"/>
          </a:xfrm>
        </p:grpSpPr>
        <p:pic>
          <p:nvPicPr>
            <p:cNvPr id="5170" name="Picture 50" descr="image3.t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 y="-1"/>
              <a:ext cx="95714" cy="15609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5171" name="Picture 51" descr="image1.jpe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9629" y="47012"/>
              <a:ext cx="36285" cy="6200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
        <p:nvSpPr>
          <p:cNvPr id="5172" name="Line 52"/>
          <p:cNvSpPr>
            <a:spLocks noChangeShapeType="1"/>
          </p:cNvSpPr>
          <p:nvPr/>
        </p:nvSpPr>
        <p:spPr bwMode="auto">
          <a:xfrm flipH="1">
            <a:off x="8750300" y="5684838"/>
            <a:ext cx="2325688" cy="0"/>
          </a:xfrm>
          <a:prstGeom prst="line">
            <a:avLst/>
          </a:prstGeom>
          <a:noFill/>
          <a:ln w="635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5173" name="Line 53"/>
          <p:cNvSpPr>
            <a:spLocks noChangeShapeType="1"/>
          </p:cNvSpPr>
          <p:nvPr/>
        </p:nvSpPr>
        <p:spPr bwMode="auto">
          <a:xfrm flipV="1">
            <a:off x="8585200" y="5756275"/>
            <a:ext cx="165100" cy="455613"/>
          </a:xfrm>
          <a:prstGeom prst="line">
            <a:avLst/>
          </a:prstGeom>
          <a:noFill/>
          <a:ln w="6350" cap="flat" cmpd="sng">
            <a:solidFill>
              <a:srgbClr val="000000"/>
            </a:solidFill>
            <a:prstDash val="dash"/>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5174" name="AutoShape 54"/>
          <p:cNvSpPr>
            <a:spLocks/>
          </p:cNvSpPr>
          <p:nvPr/>
        </p:nvSpPr>
        <p:spPr bwMode="auto">
          <a:xfrm>
            <a:off x="7974013" y="3898900"/>
            <a:ext cx="882650" cy="1752600"/>
          </a:xfrm>
          <a:custGeom>
            <a:avLst/>
            <a:gdLst>
              <a:gd name="T0" fmla="+- 0 10482 93"/>
              <a:gd name="T1" fmla="*/ T0 w 20778"/>
              <a:gd name="T2" fmla="*/ 10800 h 21600"/>
              <a:gd name="T3" fmla="+- 0 10482 93"/>
              <a:gd name="T4" fmla="*/ T3 w 20778"/>
              <a:gd name="T5" fmla="*/ 10800 h 21600"/>
              <a:gd name="T6" fmla="+- 0 10482 93"/>
              <a:gd name="T7" fmla="*/ T6 w 20778"/>
              <a:gd name="T8" fmla="*/ 10800 h 21600"/>
              <a:gd name="T9" fmla="+- 0 10482 93"/>
              <a:gd name="T10" fmla="*/ T9 w 20778"/>
              <a:gd name="T11" fmla="*/ 10800 h 21600"/>
            </a:gdLst>
            <a:ahLst/>
            <a:cxnLst>
              <a:cxn ang="0">
                <a:pos x="T1" y="T2"/>
              </a:cxn>
              <a:cxn ang="0">
                <a:pos x="T4" y="T5"/>
              </a:cxn>
              <a:cxn ang="0">
                <a:pos x="T7" y="T8"/>
              </a:cxn>
              <a:cxn ang="0">
                <a:pos x="T10" y="T11"/>
              </a:cxn>
            </a:cxnLst>
            <a:rect l="0" t="0" r="r" b="b"/>
            <a:pathLst>
              <a:path w="20778" h="21600">
                <a:moveTo>
                  <a:pt x="19462" y="21600"/>
                </a:moveTo>
                <a:cubicBezTo>
                  <a:pt x="16643" y="21483"/>
                  <a:pt x="13825" y="21365"/>
                  <a:pt x="13476" y="20974"/>
                </a:cubicBezTo>
                <a:cubicBezTo>
                  <a:pt x="13126" y="20583"/>
                  <a:pt x="17716" y="19826"/>
                  <a:pt x="17367" y="19252"/>
                </a:cubicBezTo>
                <a:cubicBezTo>
                  <a:pt x="17017" y="18678"/>
                  <a:pt x="13276" y="17896"/>
                  <a:pt x="11380" y="17530"/>
                </a:cubicBezTo>
                <a:cubicBezTo>
                  <a:pt x="9485" y="17165"/>
                  <a:pt x="4895" y="17243"/>
                  <a:pt x="5993" y="17061"/>
                </a:cubicBezTo>
                <a:cubicBezTo>
                  <a:pt x="7090" y="16878"/>
                  <a:pt x="16618" y="17243"/>
                  <a:pt x="17965" y="16435"/>
                </a:cubicBezTo>
                <a:cubicBezTo>
                  <a:pt x="19312" y="15626"/>
                  <a:pt x="16519" y="12965"/>
                  <a:pt x="14074" y="12209"/>
                </a:cubicBezTo>
                <a:cubicBezTo>
                  <a:pt x="11630" y="11452"/>
                  <a:pt x="5644" y="12443"/>
                  <a:pt x="3299" y="11896"/>
                </a:cubicBezTo>
                <a:cubicBezTo>
                  <a:pt x="955" y="11348"/>
                  <a:pt x="-93" y="9574"/>
                  <a:pt x="7" y="8922"/>
                </a:cubicBezTo>
                <a:cubicBezTo>
                  <a:pt x="107" y="8270"/>
                  <a:pt x="1902" y="8191"/>
                  <a:pt x="3898" y="7983"/>
                </a:cubicBezTo>
                <a:cubicBezTo>
                  <a:pt x="5893" y="7774"/>
                  <a:pt x="9235" y="7878"/>
                  <a:pt x="11979" y="7670"/>
                </a:cubicBezTo>
                <a:cubicBezTo>
                  <a:pt x="14723" y="7461"/>
                  <a:pt x="19212" y="7252"/>
                  <a:pt x="20360" y="6730"/>
                </a:cubicBezTo>
                <a:cubicBezTo>
                  <a:pt x="21507" y="6209"/>
                  <a:pt x="20060" y="5035"/>
                  <a:pt x="18863" y="4539"/>
                </a:cubicBezTo>
                <a:cubicBezTo>
                  <a:pt x="17666" y="4043"/>
                  <a:pt x="15022" y="3783"/>
                  <a:pt x="13176" y="3757"/>
                </a:cubicBezTo>
                <a:cubicBezTo>
                  <a:pt x="11331" y="3730"/>
                  <a:pt x="9634" y="4357"/>
                  <a:pt x="7789" y="4383"/>
                </a:cubicBezTo>
                <a:cubicBezTo>
                  <a:pt x="5943" y="4409"/>
                  <a:pt x="3100" y="4461"/>
                  <a:pt x="2102" y="3913"/>
                </a:cubicBezTo>
                <a:cubicBezTo>
                  <a:pt x="1104" y="3365"/>
                  <a:pt x="1154" y="1748"/>
                  <a:pt x="1803" y="1096"/>
                </a:cubicBezTo>
                <a:cubicBezTo>
                  <a:pt x="2451" y="443"/>
                  <a:pt x="5993" y="0"/>
                  <a:pt x="5993" y="0"/>
                </a:cubicBezTo>
              </a:path>
            </a:pathLst>
          </a:custGeom>
          <a:noFill/>
          <a:ln w="12700" cap="flat" cmpd="sng">
            <a:solidFill>
              <a:srgbClr val="000000"/>
            </a:solidFill>
            <a:prstDash val="solid"/>
            <a:miter lim="800000"/>
            <a:headEnd type="none" w="med" len="med"/>
            <a:tailEnd type="triangl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nchor="ctr"/>
          <a:lstStyle/>
          <a:p>
            <a:pPr algn="ctr"/>
            <a:endParaRPr lang="it-IT" altLang="it-IT">
              <a:solidFill>
                <a:srgbClr val="FFFFFF"/>
              </a:solidFill>
            </a:endParaRPr>
          </a:p>
        </p:txBody>
      </p:sp>
      <p:sp>
        <p:nvSpPr>
          <p:cNvPr id="5175" name="Line 55"/>
          <p:cNvSpPr>
            <a:spLocks noChangeShapeType="1"/>
          </p:cNvSpPr>
          <p:nvPr/>
        </p:nvSpPr>
        <p:spPr bwMode="auto">
          <a:xfrm>
            <a:off x="8823325" y="3806825"/>
            <a:ext cx="685800" cy="863600"/>
          </a:xfrm>
          <a:prstGeom prst="line">
            <a:avLst/>
          </a:prstGeom>
          <a:noFill/>
          <a:ln w="6350" cap="flat" cmpd="sng">
            <a:solidFill>
              <a:srgbClr val="000000"/>
            </a:solidFill>
            <a:prstDash val="dash"/>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5176" name="Line 56"/>
          <p:cNvSpPr>
            <a:spLocks noChangeShapeType="1"/>
          </p:cNvSpPr>
          <p:nvPr/>
        </p:nvSpPr>
        <p:spPr bwMode="auto">
          <a:xfrm>
            <a:off x="8255000" y="3897313"/>
            <a:ext cx="1390650" cy="758825"/>
          </a:xfrm>
          <a:prstGeom prst="line">
            <a:avLst/>
          </a:prstGeom>
          <a:noFill/>
          <a:ln w="635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5177" name="Rectangle 57"/>
          <p:cNvSpPr>
            <a:spLocks/>
          </p:cNvSpPr>
          <p:nvPr/>
        </p:nvSpPr>
        <p:spPr bwMode="auto">
          <a:xfrm>
            <a:off x="8591550" y="6122988"/>
            <a:ext cx="223838" cy="3587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p>
            <a:r>
              <a:rPr lang="it-IT" altLang="it-IT"/>
              <a:t>1</a:t>
            </a:r>
          </a:p>
        </p:txBody>
      </p:sp>
      <p:sp>
        <p:nvSpPr>
          <p:cNvPr id="5178" name="Rectangle 58"/>
          <p:cNvSpPr>
            <a:spLocks/>
          </p:cNvSpPr>
          <p:nvPr/>
        </p:nvSpPr>
        <p:spPr bwMode="auto">
          <a:xfrm>
            <a:off x="8851900" y="3354388"/>
            <a:ext cx="344488" cy="3587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spAutoFit/>
          </a:bodyPr>
          <a:lstStyle/>
          <a:p>
            <a:r>
              <a:rPr lang="it-IT" altLang="it-IT"/>
              <a:t>3</a:t>
            </a:r>
          </a:p>
        </p:txBody>
      </p:sp>
      <p:sp>
        <p:nvSpPr>
          <p:cNvPr id="5179" name="Rectangle 59"/>
          <p:cNvSpPr>
            <a:spLocks/>
          </p:cNvSpPr>
          <p:nvPr/>
        </p:nvSpPr>
        <p:spPr bwMode="auto">
          <a:xfrm>
            <a:off x="11431588" y="5541963"/>
            <a:ext cx="449262" cy="3571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spAutoFit/>
          </a:bodyPr>
          <a:lstStyle/>
          <a:p>
            <a:r>
              <a:rPr lang="it-IT" altLang="it-IT"/>
              <a:t>2</a:t>
            </a:r>
          </a:p>
        </p:txBody>
      </p:sp>
      <p:sp>
        <p:nvSpPr>
          <p:cNvPr id="5180" name="AutoShape 60"/>
          <p:cNvSpPr>
            <a:spLocks/>
          </p:cNvSpPr>
          <p:nvPr/>
        </p:nvSpPr>
        <p:spPr bwMode="auto">
          <a:xfrm>
            <a:off x="9545638" y="3771900"/>
            <a:ext cx="133350" cy="825500"/>
          </a:xfrm>
          <a:custGeom>
            <a:avLst/>
            <a:gdLst>
              <a:gd name="T0" fmla="+- 0 10686 1455"/>
              <a:gd name="T1" fmla="*/ T0 w 18463"/>
              <a:gd name="T2" fmla="*/ 10800 h 21600"/>
              <a:gd name="T3" fmla="+- 0 10686 1455"/>
              <a:gd name="T4" fmla="*/ T3 w 18463"/>
              <a:gd name="T5" fmla="*/ 10800 h 21600"/>
              <a:gd name="T6" fmla="+- 0 10686 1455"/>
              <a:gd name="T7" fmla="*/ T6 w 18463"/>
              <a:gd name="T8" fmla="*/ 10800 h 21600"/>
              <a:gd name="T9" fmla="+- 0 10686 1455"/>
              <a:gd name="T10" fmla="*/ T9 w 18463"/>
              <a:gd name="T11" fmla="*/ 10800 h 21600"/>
            </a:gdLst>
            <a:ahLst/>
            <a:cxnLst>
              <a:cxn ang="0">
                <a:pos x="T1" y="T2"/>
              </a:cxn>
              <a:cxn ang="0">
                <a:pos x="T4" y="T5"/>
              </a:cxn>
              <a:cxn ang="0">
                <a:pos x="T7" y="T8"/>
              </a:cxn>
              <a:cxn ang="0">
                <a:pos x="T10" y="T11"/>
              </a:cxn>
            </a:cxnLst>
            <a:rect l="0" t="0" r="r" b="b"/>
            <a:pathLst>
              <a:path w="18463" h="21600">
                <a:moveTo>
                  <a:pt x="5842" y="21600"/>
                </a:moveTo>
                <a:cubicBezTo>
                  <a:pt x="2194" y="15951"/>
                  <a:pt x="-1455" y="10302"/>
                  <a:pt x="588" y="8972"/>
                </a:cubicBezTo>
                <a:cubicBezTo>
                  <a:pt x="2632" y="7643"/>
                  <a:pt x="16058" y="15120"/>
                  <a:pt x="18102" y="13625"/>
                </a:cubicBezTo>
                <a:cubicBezTo>
                  <a:pt x="20145" y="12129"/>
                  <a:pt x="12848" y="0"/>
                  <a:pt x="12848" y="0"/>
                </a:cubicBezTo>
              </a:path>
            </a:pathLst>
          </a:custGeom>
          <a:noFill/>
          <a:ln w="12700" cap="flat" cmpd="sng">
            <a:solidFill>
              <a:srgbClr val="000000"/>
            </a:solidFill>
            <a:prstDash val="solid"/>
            <a:miter lim="800000"/>
            <a:headEnd type="none" w="med" len="med"/>
            <a:tailEnd type="triangl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nchor="ctr"/>
          <a:lstStyle/>
          <a:p>
            <a:pPr algn="ctr"/>
            <a:endParaRPr lang="it-IT" altLang="it-IT">
              <a:solidFill>
                <a:srgbClr val="FFFFFF"/>
              </a:solidFill>
            </a:endParaRPr>
          </a:p>
        </p:txBody>
      </p:sp>
      <p:sp>
        <p:nvSpPr>
          <p:cNvPr id="5181" name="Rectangle 61"/>
          <p:cNvSpPr>
            <a:spLocks/>
          </p:cNvSpPr>
          <p:nvPr/>
        </p:nvSpPr>
        <p:spPr bwMode="auto">
          <a:xfrm>
            <a:off x="579438" y="393700"/>
            <a:ext cx="6592887" cy="15890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spAutoFit/>
          </a:bodyPr>
          <a:lstStyle/>
          <a:p>
            <a:r>
              <a:rPr lang="it-IT" altLang="it-IT" b="1"/>
              <a:t>3. SKILLS MIX</a:t>
            </a:r>
          </a:p>
          <a:p>
            <a:r>
              <a:rPr lang="it-IT" altLang="it-IT" sz="1600" b="1"/>
              <a:t> </a:t>
            </a:r>
            <a:r>
              <a:rPr lang="it-IT" altLang="it-IT" sz="1600"/>
              <a:t>Player 1 starts leading the ball, makes a round on himself to cover the ball and passes</a:t>
            </a:r>
            <a:r>
              <a:rPr lang="it-IT" altLang="it-IT"/>
              <a:t> </a:t>
            </a:r>
            <a:r>
              <a:rPr lang="it-IT" altLang="it-IT" sz="1600"/>
              <a:t>it to player 2 who receives in movement and blows up the ball on the cones. Then he passes in the goal  to player 1, who rereives, leads the ball until the cone and passes with a backhand shot in the D to player 2 who stops the ball and shots in the goal.</a:t>
            </a:r>
            <a:endParaRPr lang="it-IT" altLang="it-IT" sz="1600" b="1"/>
          </a:p>
        </p:txBody>
      </p:sp>
      <p:sp>
        <p:nvSpPr>
          <p:cNvPr id="5182" name="Rectangle 62"/>
          <p:cNvSpPr>
            <a:spLocks/>
          </p:cNvSpPr>
          <p:nvPr/>
        </p:nvSpPr>
        <p:spPr bwMode="auto">
          <a:xfrm>
            <a:off x="579438" y="3476625"/>
            <a:ext cx="6748462" cy="10826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spAutoFit/>
          </a:bodyPr>
          <a:lstStyle/>
          <a:p>
            <a:r>
              <a:rPr lang="it-IT" altLang="it-IT" b="1"/>
              <a:t>4. SKILLS MIX 2</a:t>
            </a:r>
          </a:p>
          <a:p>
            <a:r>
              <a:rPr lang="it-IT" altLang="it-IT" sz="1600"/>
              <a:t>Player 2 passes the ball to player 1 who runs to the ball, takes it, makes a fake and leads this until the last cone. Then passes tha ball to player 3 who goes  to the D’s border, receives and shots in the goal.</a:t>
            </a:r>
          </a:p>
        </p:txBody>
      </p:sp>
      <p:grpSp>
        <p:nvGrpSpPr>
          <p:cNvPr id="5183" name="Group 63"/>
          <p:cNvGrpSpPr>
            <a:grpSpLocks/>
          </p:cNvGrpSpPr>
          <p:nvPr/>
        </p:nvGrpSpPr>
        <p:grpSpPr bwMode="auto">
          <a:xfrm>
            <a:off x="474663" y="6500813"/>
            <a:ext cx="933450" cy="204787"/>
            <a:chOff x="0" y="-1"/>
            <a:chExt cx="932800" cy="205742"/>
          </a:xfrm>
        </p:grpSpPr>
        <p:sp>
          <p:nvSpPr>
            <p:cNvPr id="5184" name="Rectangle 64"/>
            <p:cNvSpPr>
              <a:spLocks/>
            </p:cNvSpPr>
            <p:nvPr/>
          </p:nvSpPr>
          <p:spPr bwMode="auto">
            <a:xfrm>
              <a:off x="174975" y="0"/>
              <a:ext cx="757825" cy="20574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p>
              <a:r>
                <a:rPr lang="it-IT" altLang="it-IT" sz="700"/>
                <a:t>Carolina Pelazza</a:t>
              </a:r>
            </a:p>
          </p:txBody>
        </p:sp>
        <p:pic>
          <p:nvPicPr>
            <p:cNvPr id="5185" name="Picture 65" descr="pasted-image.tiff"/>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13754"/>
              <a:ext cx="178232" cy="1782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Tree>
    <p:extLst>
      <p:ext uri="{BB962C8B-B14F-4D97-AF65-F5344CB8AC3E}">
        <p14:creationId xmlns:p14="http://schemas.microsoft.com/office/powerpoint/2010/main" val="1830733835"/>
      </p:ext>
    </p:extLst>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5" name="Picture 1" descr="image2.jpe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458075" y="552450"/>
            <a:ext cx="4319588" cy="30464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6146" name="Picture 2" descr="image2.jpe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458075" y="3598863"/>
            <a:ext cx="4319588" cy="304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6147" name="Picture 3" descr="image5.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rot="16200000">
            <a:off x="7359651" y="1368425"/>
            <a:ext cx="404812" cy="2047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6148" name="Picture 4" descr="image5.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11560970" y="1367631"/>
            <a:ext cx="404812" cy="206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6149" name="AutoShape 5"/>
          <p:cNvSpPr>
            <a:spLocks/>
          </p:cNvSpPr>
          <p:nvPr/>
        </p:nvSpPr>
        <p:spPr bwMode="auto">
          <a:xfrm>
            <a:off x="7691438" y="1379538"/>
            <a:ext cx="188912" cy="18256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12896" y="2976"/>
                </a:lnTo>
                <a:lnTo>
                  <a:pt x="16200" y="1447"/>
                </a:lnTo>
                <a:lnTo>
                  <a:pt x="16528" y="5072"/>
                </a:lnTo>
                <a:lnTo>
                  <a:pt x="20153" y="5400"/>
                </a:lnTo>
                <a:lnTo>
                  <a:pt x="18624" y="8704"/>
                </a:lnTo>
                <a:lnTo>
                  <a:pt x="21600" y="10800"/>
                </a:lnTo>
                <a:lnTo>
                  <a:pt x="18624" y="12896"/>
                </a:lnTo>
                <a:lnTo>
                  <a:pt x="20153" y="16200"/>
                </a:lnTo>
                <a:lnTo>
                  <a:pt x="16528" y="16528"/>
                </a:lnTo>
                <a:lnTo>
                  <a:pt x="16200" y="20153"/>
                </a:lnTo>
                <a:lnTo>
                  <a:pt x="12896" y="18624"/>
                </a:lnTo>
                <a:lnTo>
                  <a:pt x="10800" y="21600"/>
                </a:lnTo>
                <a:lnTo>
                  <a:pt x="8704" y="18624"/>
                </a:lnTo>
                <a:lnTo>
                  <a:pt x="5400" y="20153"/>
                </a:lnTo>
                <a:lnTo>
                  <a:pt x="5072" y="16528"/>
                </a:lnTo>
                <a:lnTo>
                  <a:pt x="1447" y="16200"/>
                </a:lnTo>
                <a:lnTo>
                  <a:pt x="2976" y="12896"/>
                </a:lnTo>
                <a:lnTo>
                  <a:pt x="0" y="10800"/>
                </a:lnTo>
                <a:lnTo>
                  <a:pt x="2976" y="8704"/>
                </a:lnTo>
                <a:lnTo>
                  <a:pt x="1447" y="5400"/>
                </a:lnTo>
                <a:lnTo>
                  <a:pt x="5072" y="5072"/>
                </a:lnTo>
                <a:lnTo>
                  <a:pt x="5400" y="1447"/>
                </a:lnTo>
                <a:lnTo>
                  <a:pt x="8704" y="2976"/>
                </a:lnTo>
                <a:close/>
              </a:path>
            </a:pathLst>
          </a:custGeom>
          <a:solidFill>
            <a:srgbClr val="4472C4"/>
          </a:solidFill>
          <a:ln w="6350" cap="flat" cmpd="sng">
            <a:solidFill>
              <a:schemeClr val="accent1"/>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nchor="ctr"/>
          <a:lstStyle/>
          <a:p>
            <a:pPr algn="ctr"/>
            <a:endParaRPr lang="it-IT" altLang="it-IT">
              <a:solidFill>
                <a:srgbClr val="FFFFFF"/>
              </a:solidFill>
            </a:endParaRPr>
          </a:p>
        </p:txBody>
      </p:sp>
      <p:sp>
        <p:nvSpPr>
          <p:cNvPr id="6150" name="AutoShape 6"/>
          <p:cNvSpPr>
            <a:spLocks/>
          </p:cNvSpPr>
          <p:nvPr/>
        </p:nvSpPr>
        <p:spPr bwMode="auto">
          <a:xfrm>
            <a:off x="11352213" y="1379538"/>
            <a:ext cx="188912" cy="18256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12896" y="2976"/>
                </a:lnTo>
                <a:lnTo>
                  <a:pt x="16200" y="1447"/>
                </a:lnTo>
                <a:lnTo>
                  <a:pt x="16528" y="5072"/>
                </a:lnTo>
                <a:lnTo>
                  <a:pt x="20153" y="5400"/>
                </a:lnTo>
                <a:lnTo>
                  <a:pt x="18624" y="8704"/>
                </a:lnTo>
                <a:lnTo>
                  <a:pt x="21600" y="10800"/>
                </a:lnTo>
                <a:lnTo>
                  <a:pt x="18624" y="12896"/>
                </a:lnTo>
                <a:lnTo>
                  <a:pt x="20153" y="16200"/>
                </a:lnTo>
                <a:lnTo>
                  <a:pt x="16528" y="16528"/>
                </a:lnTo>
                <a:lnTo>
                  <a:pt x="16200" y="20153"/>
                </a:lnTo>
                <a:lnTo>
                  <a:pt x="12896" y="18624"/>
                </a:lnTo>
                <a:lnTo>
                  <a:pt x="10800" y="21600"/>
                </a:lnTo>
                <a:lnTo>
                  <a:pt x="8704" y="18624"/>
                </a:lnTo>
                <a:lnTo>
                  <a:pt x="5400" y="20153"/>
                </a:lnTo>
                <a:lnTo>
                  <a:pt x="5072" y="16528"/>
                </a:lnTo>
                <a:lnTo>
                  <a:pt x="1447" y="16200"/>
                </a:lnTo>
                <a:lnTo>
                  <a:pt x="2976" y="12896"/>
                </a:lnTo>
                <a:lnTo>
                  <a:pt x="0" y="10800"/>
                </a:lnTo>
                <a:lnTo>
                  <a:pt x="2976" y="8704"/>
                </a:lnTo>
                <a:lnTo>
                  <a:pt x="1447" y="5400"/>
                </a:lnTo>
                <a:lnTo>
                  <a:pt x="5072" y="5072"/>
                </a:lnTo>
                <a:lnTo>
                  <a:pt x="5400" y="1447"/>
                </a:lnTo>
                <a:lnTo>
                  <a:pt x="8704" y="2976"/>
                </a:lnTo>
                <a:close/>
              </a:path>
            </a:pathLst>
          </a:custGeom>
          <a:solidFill>
            <a:srgbClr val="FFFF00"/>
          </a:solidFill>
          <a:ln w="6350" cap="flat" cmpd="sng">
            <a:solidFill>
              <a:schemeClr val="accent1"/>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nchor="ctr"/>
          <a:lstStyle/>
          <a:p>
            <a:pPr algn="ctr"/>
            <a:endParaRPr lang="it-IT" altLang="it-IT">
              <a:solidFill>
                <a:srgbClr val="FFFFFF"/>
              </a:solidFill>
            </a:endParaRPr>
          </a:p>
        </p:txBody>
      </p:sp>
      <p:sp>
        <p:nvSpPr>
          <p:cNvPr id="6151" name="AutoShape 7"/>
          <p:cNvSpPr>
            <a:spLocks/>
          </p:cNvSpPr>
          <p:nvPr/>
        </p:nvSpPr>
        <p:spPr bwMode="auto">
          <a:xfrm>
            <a:off x="9509125" y="731838"/>
            <a:ext cx="188913" cy="18415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12896" y="2976"/>
                </a:lnTo>
                <a:lnTo>
                  <a:pt x="16200" y="1447"/>
                </a:lnTo>
                <a:lnTo>
                  <a:pt x="16528" y="5072"/>
                </a:lnTo>
                <a:lnTo>
                  <a:pt x="20153" y="5400"/>
                </a:lnTo>
                <a:lnTo>
                  <a:pt x="18624" y="8704"/>
                </a:lnTo>
                <a:lnTo>
                  <a:pt x="21600" y="10800"/>
                </a:lnTo>
                <a:lnTo>
                  <a:pt x="18624" y="12896"/>
                </a:lnTo>
                <a:lnTo>
                  <a:pt x="20153" y="16200"/>
                </a:lnTo>
                <a:lnTo>
                  <a:pt x="16528" y="16528"/>
                </a:lnTo>
                <a:lnTo>
                  <a:pt x="16200" y="20153"/>
                </a:lnTo>
                <a:lnTo>
                  <a:pt x="12896" y="18624"/>
                </a:lnTo>
                <a:lnTo>
                  <a:pt x="10800" y="21600"/>
                </a:lnTo>
                <a:lnTo>
                  <a:pt x="8704" y="18624"/>
                </a:lnTo>
                <a:lnTo>
                  <a:pt x="5400" y="20153"/>
                </a:lnTo>
                <a:lnTo>
                  <a:pt x="5072" y="16528"/>
                </a:lnTo>
                <a:lnTo>
                  <a:pt x="1447" y="16200"/>
                </a:lnTo>
                <a:lnTo>
                  <a:pt x="2976" y="12896"/>
                </a:lnTo>
                <a:lnTo>
                  <a:pt x="0" y="10800"/>
                </a:lnTo>
                <a:lnTo>
                  <a:pt x="2976" y="8704"/>
                </a:lnTo>
                <a:lnTo>
                  <a:pt x="1447" y="5400"/>
                </a:lnTo>
                <a:lnTo>
                  <a:pt x="5072" y="5072"/>
                </a:lnTo>
                <a:lnTo>
                  <a:pt x="5400" y="1447"/>
                </a:lnTo>
                <a:lnTo>
                  <a:pt x="8704" y="2976"/>
                </a:lnTo>
                <a:close/>
              </a:path>
            </a:pathLst>
          </a:custGeom>
          <a:solidFill>
            <a:srgbClr val="FFC000"/>
          </a:solidFill>
          <a:ln w="6350" cap="flat" cmpd="sng">
            <a:solidFill>
              <a:schemeClr val="accent1"/>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nchor="ctr"/>
          <a:lstStyle/>
          <a:p>
            <a:pPr algn="ctr"/>
            <a:endParaRPr lang="it-IT" altLang="it-IT">
              <a:solidFill>
                <a:srgbClr val="FFFFFF"/>
              </a:solidFill>
            </a:endParaRPr>
          </a:p>
        </p:txBody>
      </p:sp>
      <p:sp>
        <p:nvSpPr>
          <p:cNvPr id="6152" name="Oval 8"/>
          <p:cNvSpPr>
            <a:spLocks/>
          </p:cNvSpPr>
          <p:nvPr/>
        </p:nvSpPr>
        <p:spPr bwMode="auto">
          <a:xfrm>
            <a:off x="8291513" y="1022350"/>
            <a:ext cx="155575" cy="163513"/>
          </a:xfrm>
          <a:prstGeom prst="ellipse">
            <a:avLst/>
          </a:prstGeom>
          <a:solidFill>
            <a:srgbClr val="5C86AE"/>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endParaRPr>
          </a:p>
        </p:txBody>
      </p:sp>
      <p:sp>
        <p:nvSpPr>
          <p:cNvPr id="6153" name="Oval 9"/>
          <p:cNvSpPr>
            <a:spLocks/>
          </p:cNvSpPr>
          <p:nvPr/>
        </p:nvSpPr>
        <p:spPr bwMode="auto">
          <a:xfrm>
            <a:off x="9172575" y="723900"/>
            <a:ext cx="155575" cy="165100"/>
          </a:xfrm>
          <a:prstGeom prst="ellipse">
            <a:avLst/>
          </a:prstGeom>
          <a:solidFill>
            <a:srgbClr val="5C86AE"/>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endParaRPr>
          </a:p>
        </p:txBody>
      </p:sp>
      <p:sp>
        <p:nvSpPr>
          <p:cNvPr id="6154" name="Oval 10"/>
          <p:cNvSpPr>
            <a:spLocks/>
          </p:cNvSpPr>
          <p:nvPr/>
        </p:nvSpPr>
        <p:spPr bwMode="auto">
          <a:xfrm>
            <a:off x="7961313" y="1930400"/>
            <a:ext cx="153987" cy="165100"/>
          </a:xfrm>
          <a:prstGeom prst="ellipse">
            <a:avLst/>
          </a:prstGeom>
          <a:solidFill>
            <a:srgbClr val="5C86AE"/>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endParaRPr>
          </a:p>
        </p:txBody>
      </p:sp>
      <p:sp>
        <p:nvSpPr>
          <p:cNvPr id="6155" name="Oval 11"/>
          <p:cNvSpPr>
            <a:spLocks/>
          </p:cNvSpPr>
          <p:nvPr/>
        </p:nvSpPr>
        <p:spPr bwMode="auto">
          <a:xfrm>
            <a:off x="9701213" y="1673225"/>
            <a:ext cx="153987" cy="165100"/>
          </a:xfrm>
          <a:prstGeom prst="ellipse">
            <a:avLst/>
          </a:prstGeom>
          <a:solidFill>
            <a:srgbClr val="FFFF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endParaRPr>
          </a:p>
        </p:txBody>
      </p:sp>
      <p:sp>
        <p:nvSpPr>
          <p:cNvPr id="6156" name="Oval 12"/>
          <p:cNvSpPr>
            <a:spLocks/>
          </p:cNvSpPr>
          <p:nvPr/>
        </p:nvSpPr>
        <p:spPr bwMode="auto">
          <a:xfrm>
            <a:off x="10036175" y="1289050"/>
            <a:ext cx="155575" cy="165100"/>
          </a:xfrm>
          <a:prstGeom prst="ellipse">
            <a:avLst/>
          </a:prstGeom>
          <a:solidFill>
            <a:srgbClr val="FFFF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endParaRPr>
          </a:p>
        </p:txBody>
      </p:sp>
      <p:sp>
        <p:nvSpPr>
          <p:cNvPr id="6157" name="Oval 13"/>
          <p:cNvSpPr>
            <a:spLocks/>
          </p:cNvSpPr>
          <p:nvPr/>
        </p:nvSpPr>
        <p:spPr bwMode="auto">
          <a:xfrm>
            <a:off x="10658475" y="1185863"/>
            <a:ext cx="155575" cy="165100"/>
          </a:xfrm>
          <a:prstGeom prst="ellipse">
            <a:avLst/>
          </a:prstGeom>
          <a:solidFill>
            <a:srgbClr val="FFFF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endParaRPr>
          </a:p>
        </p:txBody>
      </p:sp>
      <p:sp>
        <p:nvSpPr>
          <p:cNvPr id="6158" name="Oval 14"/>
          <p:cNvSpPr>
            <a:spLocks/>
          </p:cNvSpPr>
          <p:nvPr/>
        </p:nvSpPr>
        <p:spPr bwMode="auto">
          <a:xfrm>
            <a:off x="8916988" y="1828800"/>
            <a:ext cx="155575" cy="165100"/>
          </a:xfrm>
          <a:prstGeom prst="ellipse">
            <a:avLst/>
          </a:prstGeom>
          <a:solidFill>
            <a:srgbClr val="FFC0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endParaRPr>
          </a:p>
        </p:txBody>
      </p:sp>
      <p:sp>
        <p:nvSpPr>
          <p:cNvPr id="6159" name="Oval 15"/>
          <p:cNvSpPr>
            <a:spLocks/>
          </p:cNvSpPr>
          <p:nvPr/>
        </p:nvSpPr>
        <p:spPr bwMode="auto">
          <a:xfrm>
            <a:off x="9448800" y="1130300"/>
            <a:ext cx="153988" cy="163513"/>
          </a:xfrm>
          <a:prstGeom prst="ellipse">
            <a:avLst/>
          </a:prstGeom>
          <a:solidFill>
            <a:srgbClr val="FFC0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endParaRPr>
          </a:p>
        </p:txBody>
      </p:sp>
      <p:sp>
        <p:nvSpPr>
          <p:cNvPr id="6160" name="Oval 16"/>
          <p:cNvSpPr>
            <a:spLocks/>
          </p:cNvSpPr>
          <p:nvPr/>
        </p:nvSpPr>
        <p:spPr bwMode="auto">
          <a:xfrm>
            <a:off x="8916988" y="1057275"/>
            <a:ext cx="155575" cy="165100"/>
          </a:xfrm>
          <a:prstGeom prst="ellipse">
            <a:avLst/>
          </a:prstGeom>
          <a:solidFill>
            <a:srgbClr val="FFC0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endParaRPr>
          </a:p>
        </p:txBody>
      </p:sp>
      <p:sp>
        <p:nvSpPr>
          <p:cNvPr id="6161" name="Oval 17"/>
          <p:cNvSpPr>
            <a:spLocks/>
          </p:cNvSpPr>
          <p:nvPr/>
        </p:nvSpPr>
        <p:spPr bwMode="auto">
          <a:xfrm>
            <a:off x="9323388" y="1533525"/>
            <a:ext cx="153987" cy="165100"/>
          </a:xfrm>
          <a:prstGeom prst="ellipse">
            <a:avLst/>
          </a:prstGeom>
          <a:solidFill>
            <a:srgbClr val="FF00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endParaRPr>
          </a:p>
        </p:txBody>
      </p:sp>
      <p:grpSp>
        <p:nvGrpSpPr>
          <p:cNvPr id="6162" name="Group 18"/>
          <p:cNvGrpSpPr>
            <a:grpSpLocks/>
          </p:cNvGrpSpPr>
          <p:nvPr/>
        </p:nvGrpSpPr>
        <p:grpSpPr bwMode="auto">
          <a:xfrm>
            <a:off x="8364538" y="1222375"/>
            <a:ext cx="66675" cy="93663"/>
            <a:chOff x="0" y="-1"/>
            <a:chExt cx="66764" cy="93917"/>
          </a:xfrm>
        </p:grpSpPr>
        <p:pic>
          <p:nvPicPr>
            <p:cNvPr id="6163" name="Picture 19" descr="image3.tif"/>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1"/>
              <a:ext cx="66764" cy="9391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6164" name="Picture 20" descr="image1.jpe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0787" y="28285"/>
              <a:ext cx="25279" cy="3723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
        <p:nvSpPr>
          <p:cNvPr id="6165" name="Line 21"/>
          <p:cNvSpPr>
            <a:spLocks noChangeShapeType="1"/>
          </p:cNvSpPr>
          <p:nvPr/>
        </p:nvSpPr>
        <p:spPr bwMode="auto">
          <a:xfrm>
            <a:off x="8693150" y="714375"/>
            <a:ext cx="20638" cy="1638300"/>
          </a:xfrm>
          <a:prstGeom prst="line">
            <a:avLst/>
          </a:prstGeom>
          <a:noFill/>
          <a:ln w="6350" cap="flat" cmpd="sng">
            <a:solidFill>
              <a:srgbClr val="000000"/>
            </a:solidFill>
            <a:prstDash val="lgDash"/>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6166" name="Line 22"/>
          <p:cNvSpPr>
            <a:spLocks noChangeShapeType="1"/>
          </p:cNvSpPr>
          <p:nvPr/>
        </p:nvSpPr>
        <p:spPr bwMode="auto">
          <a:xfrm>
            <a:off x="10567988" y="693738"/>
            <a:ext cx="20637" cy="1638300"/>
          </a:xfrm>
          <a:prstGeom prst="line">
            <a:avLst/>
          </a:prstGeom>
          <a:noFill/>
          <a:ln w="6350" cap="flat" cmpd="sng">
            <a:solidFill>
              <a:srgbClr val="000000"/>
            </a:solidFill>
            <a:prstDash val="lgDash"/>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6167" name="Rectangle 23"/>
          <p:cNvSpPr>
            <a:spLocks/>
          </p:cNvSpPr>
          <p:nvPr/>
        </p:nvSpPr>
        <p:spPr bwMode="auto">
          <a:xfrm>
            <a:off x="3443288" y="234950"/>
            <a:ext cx="5303837" cy="4476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spAutoFit/>
          </a:bodyPr>
          <a:lstStyle/>
          <a:p>
            <a:pPr algn="ctr"/>
            <a:r>
              <a:rPr lang="it-IT" altLang="it-IT" sz="2400" b="1">
                <a:solidFill>
                  <a:srgbClr val="FF0000"/>
                </a:solidFill>
              </a:rPr>
              <a:t>GAME</a:t>
            </a:r>
            <a:r>
              <a:rPr lang="it-IT" altLang="it-IT" b="1">
                <a:solidFill>
                  <a:srgbClr val="FF0000"/>
                </a:solidFill>
              </a:rPr>
              <a:t> </a:t>
            </a:r>
            <a:r>
              <a:rPr lang="it-IT" altLang="it-IT" sz="2400" b="1">
                <a:solidFill>
                  <a:srgbClr val="FF0000"/>
                </a:solidFill>
              </a:rPr>
              <a:t>FORM</a:t>
            </a:r>
          </a:p>
        </p:txBody>
      </p:sp>
      <p:sp>
        <p:nvSpPr>
          <p:cNvPr id="6168" name="AutoShape 24"/>
          <p:cNvSpPr>
            <a:spLocks/>
          </p:cNvSpPr>
          <p:nvPr/>
        </p:nvSpPr>
        <p:spPr bwMode="auto">
          <a:xfrm>
            <a:off x="8213725" y="6421438"/>
            <a:ext cx="150813" cy="14763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FE31E"/>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0000"/>
              </a:solidFill>
            </a:endParaRPr>
          </a:p>
        </p:txBody>
      </p:sp>
      <p:sp>
        <p:nvSpPr>
          <p:cNvPr id="6169" name="AutoShape 25"/>
          <p:cNvSpPr>
            <a:spLocks/>
          </p:cNvSpPr>
          <p:nvPr/>
        </p:nvSpPr>
        <p:spPr bwMode="auto">
          <a:xfrm>
            <a:off x="8213725" y="6099175"/>
            <a:ext cx="150813" cy="1476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FE31E"/>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0000"/>
              </a:solidFill>
            </a:endParaRPr>
          </a:p>
        </p:txBody>
      </p:sp>
      <p:sp>
        <p:nvSpPr>
          <p:cNvPr id="6170" name="AutoShape 26"/>
          <p:cNvSpPr>
            <a:spLocks/>
          </p:cNvSpPr>
          <p:nvPr/>
        </p:nvSpPr>
        <p:spPr bwMode="auto">
          <a:xfrm>
            <a:off x="8213725" y="5745163"/>
            <a:ext cx="150813" cy="14763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FE31E"/>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0000"/>
              </a:solidFill>
            </a:endParaRPr>
          </a:p>
        </p:txBody>
      </p:sp>
      <p:sp>
        <p:nvSpPr>
          <p:cNvPr id="6171" name="AutoShape 27"/>
          <p:cNvSpPr>
            <a:spLocks/>
          </p:cNvSpPr>
          <p:nvPr/>
        </p:nvSpPr>
        <p:spPr bwMode="auto">
          <a:xfrm>
            <a:off x="8220075" y="5449888"/>
            <a:ext cx="150813" cy="14763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FE31E"/>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0000"/>
              </a:solidFill>
            </a:endParaRPr>
          </a:p>
        </p:txBody>
      </p:sp>
      <p:sp>
        <p:nvSpPr>
          <p:cNvPr id="6172" name="AutoShape 28"/>
          <p:cNvSpPr>
            <a:spLocks/>
          </p:cNvSpPr>
          <p:nvPr/>
        </p:nvSpPr>
        <p:spPr bwMode="auto">
          <a:xfrm>
            <a:off x="10737850" y="6442075"/>
            <a:ext cx="152400" cy="1476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FE31E"/>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0000"/>
              </a:solidFill>
            </a:endParaRPr>
          </a:p>
        </p:txBody>
      </p:sp>
      <p:sp>
        <p:nvSpPr>
          <p:cNvPr id="6173" name="AutoShape 29"/>
          <p:cNvSpPr>
            <a:spLocks/>
          </p:cNvSpPr>
          <p:nvPr/>
        </p:nvSpPr>
        <p:spPr bwMode="auto">
          <a:xfrm>
            <a:off x="10737850" y="6096000"/>
            <a:ext cx="152400" cy="1492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FE31E"/>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0000"/>
              </a:solidFill>
            </a:endParaRPr>
          </a:p>
        </p:txBody>
      </p:sp>
      <p:sp>
        <p:nvSpPr>
          <p:cNvPr id="6174" name="AutoShape 30"/>
          <p:cNvSpPr>
            <a:spLocks/>
          </p:cNvSpPr>
          <p:nvPr/>
        </p:nvSpPr>
        <p:spPr bwMode="auto">
          <a:xfrm>
            <a:off x="10737850" y="5745163"/>
            <a:ext cx="152400" cy="14763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FE31E"/>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0000"/>
              </a:solidFill>
            </a:endParaRPr>
          </a:p>
        </p:txBody>
      </p:sp>
      <p:sp>
        <p:nvSpPr>
          <p:cNvPr id="6175" name="AutoShape 31"/>
          <p:cNvSpPr>
            <a:spLocks/>
          </p:cNvSpPr>
          <p:nvPr/>
        </p:nvSpPr>
        <p:spPr bwMode="auto">
          <a:xfrm>
            <a:off x="10737850" y="5449888"/>
            <a:ext cx="152400" cy="14763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FE31E"/>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0000"/>
              </a:solidFill>
            </a:endParaRPr>
          </a:p>
        </p:txBody>
      </p:sp>
      <p:sp>
        <p:nvSpPr>
          <p:cNvPr id="6176" name="Line 32"/>
          <p:cNvSpPr>
            <a:spLocks noChangeShapeType="1"/>
          </p:cNvSpPr>
          <p:nvPr/>
        </p:nvSpPr>
        <p:spPr bwMode="auto">
          <a:xfrm>
            <a:off x="8704263" y="5392738"/>
            <a:ext cx="0" cy="1196975"/>
          </a:xfrm>
          <a:prstGeom prst="line">
            <a:avLst/>
          </a:prstGeom>
          <a:noFill/>
          <a:ln w="6350" cap="flat" cmpd="sng">
            <a:solidFill>
              <a:srgbClr val="000000"/>
            </a:solidFill>
            <a:prstDash val="lgDash"/>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6177" name="Line 33"/>
          <p:cNvSpPr>
            <a:spLocks noChangeShapeType="1"/>
          </p:cNvSpPr>
          <p:nvPr/>
        </p:nvSpPr>
        <p:spPr bwMode="auto">
          <a:xfrm>
            <a:off x="10393363" y="5392738"/>
            <a:ext cx="0" cy="1196975"/>
          </a:xfrm>
          <a:prstGeom prst="line">
            <a:avLst/>
          </a:prstGeom>
          <a:noFill/>
          <a:ln w="6350" cap="flat" cmpd="sng">
            <a:solidFill>
              <a:srgbClr val="000000"/>
            </a:solidFill>
            <a:prstDash val="lgDash"/>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6178" name="Oval 34"/>
          <p:cNvSpPr>
            <a:spLocks/>
          </p:cNvSpPr>
          <p:nvPr/>
        </p:nvSpPr>
        <p:spPr bwMode="auto">
          <a:xfrm>
            <a:off x="8455025" y="5943600"/>
            <a:ext cx="153988" cy="165100"/>
          </a:xfrm>
          <a:prstGeom prst="ellipse">
            <a:avLst/>
          </a:prstGeom>
          <a:solidFill>
            <a:srgbClr val="5C86AE"/>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endParaRPr>
          </a:p>
        </p:txBody>
      </p:sp>
      <p:sp>
        <p:nvSpPr>
          <p:cNvPr id="6179" name="Line 35"/>
          <p:cNvSpPr>
            <a:spLocks noChangeShapeType="1"/>
          </p:cNvSpPr>
          <p:nvPr/>
        </p:nvSpPr>
        <p:spPr bwMode="auto">
          <a:xfrm flipH="1" flipV="1">
            <a:off x="9548813" y="5399088"/>
            <a:ext cx="0" cy="1254125"/>
          </a:xfrm>
          <a:prstGeom prst="line">
            <a:avLst/>
          </a:prstGeom>
          <a:noFill/>
          <a:ln w="6350" cap="flat" cmpd="sng">
            <a:solidFill>
              <a:srgbClr val="FF0000"/>
            </a:solidFill>
            <a:prstDash val="dashDot"/>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6180" name="Oval 36"/>
          <p:cNvSpPr>
            <a:spLocks/>
          </p:cNvSpPr>
          <p:nvPr/>
        </p:nvSpPr>
        <p:spPr bwMode="auto">
          <a:xfrm>
            <a:off x="9959975" y="6350000"/>
            <a:ext cx="153988" cy="165100"/>
          </a:xfrm>
          <a:prstGeom prst="ellipse">
            <a:avLst/>
          </a:prstGeom>
          <a:solidFill>
            <a:srgbClr val="5C86AE"/>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endParaRPr>
          </a:p>
        </p:txBody>
      </p:sp>
      <p:sp>
        <p:nvSpPr>
          <p:cNvPr id="6181" name="Oval 37"/>
          <p:cNvSpPr>
            <a:spLocks/>
          </p:cNvSpPr>
          <p:nvPr/>
        </p:nvSpPr>
        <p:spPr bwMode="auto">
          <a:xfrm>
            <a:off x="9701213" y="5913438"/>
            <a:ext cx="153987" cy="165100"/>
          </a:xfrm>
          <a:prstGeom prst="ellipse">
            <a:avLst/>
          </a:prstGeom>
          <a:solidFill>
            <a:srgbClr val="5C86AE"/>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endParaRPr>
          </a:p>
        </p:txBody>
      </p:sp>
      <p:sp>
        <p:nvSpPr>
          <p:cNvPr id="6182" name="Oval 38"/>
          <p:cNvSpPr>
            <a:spLocks/>
          </p:cNvSpPr>
          <p:nvPr/>
        </p:nvSpPr>
        <p:spPr bwMode="auto">
          <a:xfrm>
            <a:off x="10044113" y="5597525"/>
            <a:ext cx="153987" cy="165100"/>
          </a:xfrm>
          <a:prstGeom prst="ellipse">
            <a:avLst/>
          </a:prstGeom>
          <a:solidFill>
            <a:srgbClr val="5C86AE"/>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endParaRPr>
          </a:p>
        </p:txBody>
      </p:sp>
      <p:sp>
        <p:nvSpPr>
          <p:cNvPr id="6183" name="Oval 39"/>
          <p:cNvSpPr>
            <a:spLocks/>
          </p:cNvSpPr>
          <p:nvPr/>
        </p:nvSpPr>
        <p:spPr bwMode="auto">
          <a:xfrm>
            <a:off x="10504488" y="5922963"/>
            <a:ext cx="153987" cy="165100"/>
          </a:xfrm>
          <a:prstGeom prst="ellipse">
            <a:avLst/>
          </a:prstGeom>
          <a:solidFill>
            <a:srgbClr val="FFC0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endParaRPr>
          </a:p>
        </p:txBody>
      </p:sp>
      <p:sp>
        <p:nvSpPr>
          <p:cNvPr id="6184" name="Oval 40"/>
          <p:cNvSpPr>
            <a:spLocks/>
          </p:cNvSpPr>
          <p:nvPr/>
        </p:nvSpPr>
        <p:spPr bwMode="auto">
          <a:xfrm>
            <a:off x="8913813" y="5908675"/>
            <a:ext cx="155575" cy="165100"/>
          </a:xfrm>
          <a:prstGeom prst="ellipse">
            <a:avLst/>
          </a:prstGeom>
          <a:solidFill>
            <a:srgbClr val="FFC0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endParaRPr>
          </a:p>
        </p:txBody>
      </p:sp>
      <p:sp>
        <p:nvSpPr>
          <p:cNvPr id="6185" name="Oval 41"/>
          <p:cNvSpPr>
            <a:spLocks/>
          </p:cNvSpPr>
          <p:nvPr/>
        </p:nvSpPr>
        <p:spPr bwMode="auto">
          <a:xfrm>
            <a:off x="9250363" y="6286500"/>
            <a:ext cx="153987" cy="165100"/>
          </a:xfrm>
          <a:prstGeom prst="ellipse">
            <a:avLst/>
          </a:prstGeom>
          <a:solidFill>
            <a:srgbClr val="FFC0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endParaRPr>
          </a:p>
        </p:txBody>
      </p:sp>
      <p:sp>
        <p:nvSpPr>
          <p:cNvPr id="6186" name="Oval 42"/>
          <p:cNvSpPr>
            <a:spLocks/>
          </p:cNvSpPr>
          <p:nvPr/>
        </p:nvSpPr>
        <p:spPr bwMode="auto">
          <a:xfrm>
            <a:off x="9277350" y="5594350"/>
            <a:ext cx="153988" cy="163513"/>
          </a:xfrm>
          <a:prstGeom prst="ellipse">
            <a:avLst/>
          </a:prstGeom>
          <a:solidFill>
            <a:srgbClr val="FFC0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endParaRPr>
          </a:p>
        </p:txBody>
      </p:sp>
      <p:grpSp>
        <p:nvGrpSpPr>
          <p:cNvPr id="6187" name="Group 43"/>
          <p:cNvGrpSpPr>
            <a:grpSpLocks/>
          </p:cNvGrpSpPr>
          <p:nvPr/>
        </p:nvGrpSpPr>
        <p:grpSpPr bwMode="auto">
          <a:xfrm>
            <a:off x="9599613" y="5842000"/>
            <a:ext cx="66675" cy="93663"/>
            <a:chOff x="0" y="-1"/>
            <a:chExt cx="66764" cy="93917"/>
          </a:xfrm>
        </p:grpSpPr>
        <p:pic>
          <p:nvPicPr>
            <p:cNvPr id="6188" name="Picture 44" descr="image3.tif"/>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1"/>
              <a:ext cx="66764" cy="9391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6189" name="Picture 45" descr="image1.jpe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0787" y="28285"/>
              <a:ext cx="25279" cy="3723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
        <p:nvSpPr>
          <p:cNvPr id="6190" name="Rectangle 46"/>
          <p:cNvSpPr>
            <a:spLocks/>
          </p:cNvSpPr>
          <p:nvPr/>
        </p:nvSpPr>
        <p:spPr bwMode="auto">
          <a:xfrm>
            <a:off x="463550" y="693738"/>
            <a:ext cx="6713538" cy="10826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spAutoFit/>
          </a:bodyPr>
          <a:lstStyle/>
          <a:p>
            <a:r>
              <a:rPr lang="it-IT" altLang="it-IT" b="1"/>
              <a:t>5. 3 TEAMS IN A MATCH</a:t>
            </a:r>
          </a:p>
          <a:p>
            <a:r>
              <a:rPr lang="it-IT" altLang="it-IT" sz="1600"/>
              <a:t>There are 3 teams, each one with a goal and a goalkeeper. Each team has to defend his goal but can score to other two goals. There is a player (the red one) who plays always with the team with the ball.</a:t>
            </a:r>
          </a:p>
        </p:txBody>
      </p:sp>
      <p:sp>
        <p:nvSpPr>
          <p:cNvPr id="6191" name="Rectangle 47"/>
          <p:cNvSpPr>
            <a:spLocks/>
          </p:cNvSpPr>
          <p:nvPr/>
        </p:nvSpPr>
        <p:spPr bwMode="auto">
          <a:xfrm>
            <a:off x="463550" y="3741738"/>
            <a:ext cx="6297613" cy="13223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spAutoFit/>
          </a:bodyPr>
          <a:lstStyle/>
          <a:p>
            <a:r>
              <a:rPr lang="it-IT" altLang="it-IT" b="1"/>
              <a:t>6. 4 vs 4</a:t>
            </a:r>
          </a:p>
          <a:p>
            <a:r>
              <a:rPr lang="it-IT" altLang="it-IT" sz="1600"/>
              <a:t>There are two teams: one player of each team has to play behind a line. The teams to score have to pass the ball to these two player. Who passes the ball to the player behind the line, changes position with him.</a:t>
            </a:r>
          </a:p>
        </p:txBody>
      </p:sp>
      <p:grpSp>
        <p:nvGrpSpPr>
          <p:cNvPr id="6192" name="Group 48"/>
          <p:cNvGrpSpPr>
            <a:grpSpLocks/>
          </p:cNvGrpSpPr>
          <p:nvPr/>
        </p:nvGrpSpPr>
        <p:grpSpPr bwMode="auto">
          <a:xfrm>
            <a:off x="474663" y="6500813"/>
            <a:ext cx="933450" cy="204787"/>
            <a:chOff x="0" y="-1"/>
            <a:chExt cx="932800" cy="205742"/>
          </a:xfrm>
        </p:grpSpPr>
        <p:sp>
          <p:nvSpPr>
            <p:cNvPr id="6193" name="Rectangle 49"/>
            <p:cNvSpPr>
              <a:spLocks/>
            </p:cNvSpPr>
            <p:nvPr/>
          </p:nvSpPr>
          <p:spPr bwMode="auto">
            <a:xfrm>
              <a:off x="174975" y="0"/>
              <a:ext cx="757825" cy="20574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p>
              <a:r>
                <a:rPr lang="it-IT" altLang="it-IT" sz="700"/>
                <a:t>Carolina Pelazza</a:t>
              </a:r>
            </a:p>
          </p:txBody>
        </p:sp>
        <p:pic>
          <p:nvPicPr>
            <p:cNvPr id="6194" name="Picture 50" descr="pasted-image.tiff"/>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13754"/>
              <a:ext cx="178232" cy="1782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Tree>
    <p:extLst>
      <p:ext uri="{BB962C8B-B14F-4D97-AF65-F5344CB8AC3E}">
        <p14:creationId xmlns:p14="http://schemas.microsoft.com/office/powerpoint/2010/main" val="2145354276"/>
      </p:ext>
    </p:extLst>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9" name="Picture 1" descr="image6.jpe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591425" y="407988"/>
            <a:ext cx="4487863" cy="63484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7170" name="Rectangle 2"/>
          <p:cNvSpPr>
            <a:spLocks/>
          </p:cNvSpPr>
          <p:nvPr/>
        </p:nvSpPr>
        <p:spPr bwMode="auto">
          <a:xfrm>
            <a:off x="4221163" y="34925"/>
            <a:ext cx="3748087" cy="4476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spAutoFit/>
          </a:bodyPr>
          <a:lstStyle/>
          <a:p>
            <a:pPr algn="ctr"/>
            <a:r>
              <a:rPr lang="it-IT" altLang="it-IT" sz="2400" b="1">
                <a:solidFill>
                  <a:srgbClr val="FF0000"/>
                </a:solidFill>
              </a:rPr>
              <a:t> GAME PHASE</a:t>
            </a:r>
          </a:p>
        </p:txBody>
      </p:sp>
      <p:sp>
        <p:nvSpPr>
          <p:cNvPr id="7171" name="Oval 3"/>
          <p:cNvSpPr>
            <a:spLocks/>
          </p:cNvSpPr>
          <p:nvPr/>
        </p:nvSpPr>
        <p:spPr bwMode="auto">
          <a:xfrm>
            <a:off x="7851775" y="4484688"/>
            <a:ext cx="153988" cy="165100"/>
          </a:xfrm>
          <a:prstGeom prst="ellipse">
            <a:avLst/>
          </a:prstGeom>
          <a:solidFill>
            <a:srgbClr val="5C86AE"/>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endParaRPr>
          </a:p>
        </p:txBody>
      </p:sp>
      <p:sp>
        <p:nvSpPr>
          <p:cNvPr id="7172" name="Oval 4"/>
          <p:cNvSpPr>
            <a:spLocks/>
          </p:cNvSpPr>
          <p:nvPr/>
        </p:nvSpPr>
        <p:spPr bwMode="auto">
          <a:xfrm>
            <a:off x="8789988" y="5337175"/>
            <a:ext cx="153987" cy="163513"/>
          </a:xfrm>
          <a:prstGeom prst="ellipse">
            <a:avLst/>
          </a:prstGeom>
          <a:solidFill>
            <a:srgbClr val="5C86AE"/>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endParaRPr>
          </a:p>
        </p:txBody>
      </p:sp>
      <p:sp>
        <p:nvSpPr>
          <p:cNvPr id="7173" name="Oval 5"/>
          <p:cNvSpPr>
            <a:spLocks/>
          </p:cNvSpPr>
          <p:nvPr/>
        </p:nvSpPr>
        <p:spPr bwMode="auto">
          <a:xfrm>
            <a:off x="10634663" y="5849938"/>
            <a:ext cx="155575" cy="163512"/>
          </a:xfrm>
          <a:prstGeom prst="ellipse">
            <a:avLst/>
          </a:prstGeom>
          <a:solidFill>
            <a:srgbClr val="5C86AE"/>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endParaRPr>
          </a:p>
        </p:txBody>
      </p:sp>
      <p:sp>
        <p:nvSpPr>
          <p:cNvPr id="7174" name="Oval 6"/>
          <p:cNvSpPr>
            <a:spLocks/>
          </p:cNvSpPr>
          <p:nvPr/>
        </p:nvSpPr>
        <p:spPr bwMode="auto">
          <a:xfrm>
            <a:off x="11563350" y="4649788"/>
            <a:ext cx="153988" cy="163512"/>
          </a:xfrm>
          <a:prstGeom prst="ellipse">
            <a:avLst/>
          </a:prstGeom>
          <a:solidFill>
            <a:srgbClr val="5C86AE"/>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endParaRPr>
          </a:p>
        </p:txBody>
      </p:sp>
      <p:sp>
        <p:nvSpPr>
          <p:cNvPr id="7175" name="Oval 7"/>
          <p:cNvSpPr>
            <a:spLocks/>
          </p:cNvSpPr>
          <p:nvPr/>
        </p:nvSpPr>
        <p:spPr bwMode="auto">
          <a:xfrm>
            <a:off x="11453813" y="2436813"/>
            <a:ext cx="153987" cy="165100"/>
          </a:xfrm>
          <a:prstGeom prst="ellipse">
            <a:avLst/>
          </a:prstGeom>
          <a:solidFill>
            <a:srgbClr val="5C86AE"/>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endParaRPr>
          </a:p>
        </p:txBody>
      </p:sp>
      <p:sp>
        <p:nvSpPr>
          <p:cNvPr id="7176" name="Oval 8"/>
          <p:cNvSpPr>
            <a:spLocks/>
          </p:cNvSpPr>
          <p:nvPr/>
        </p:nvSpPr>
        <p:spPr bwMode="auto">
          <a:xfrm>
            <a:off x="10582275" y="1295400"/>
            <a:ext cx="153988" cy="163513"/>
          </a:xfrm>
          <a:prstGeom prst="ellipse">
            <a:avLst/>
          </a:prstGeom>
          <a:solidFill>
            <a:srgbClr val="5C86AE"/>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endParaRPr>
          </a:p>
        </p:txBody>
      </p:sp>
      <p:sp>
        <p:nvSpPr>
          <p:cNvPr id="7177" name="Oval 9"/>
          <p:cNvSpPr>
            <a:spLocks/>
          </p:cNvSpPr>
          <p:nvPr/>
        </p:nvSpPr>
        <p:spPr bwMode="auto">
          <a:xfrm>
            <a:off x="8943975" y="1565275"/>
            <a:ext cx="153988" cy="165100"/>
          </a:xfrm>
          <a:prstGeom prst="ellipse">
            <a:avLst/>
          </a:prstGeom>
          <a:solidFill>
            <a:srgbClr val="5C86AE"/>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endParaRPr>
          </a:p>
        </p:txBody>
      </p:sp>
      <p:sp>
        <p:nvSpPr>
          <p:cNvPr id="7178" name="Oval 10"/>
          <p:cNvSpPr>
            <a:spLocks/>
          </p:cNvSpPr>
          <p:nvPr/>
        </p:nvSpPr>
        <p:spPr bwMode="auto">
          <a:xfrm>
            <a:off x="7927975" y="2363788"/>
            <a:ext cx="155575" cy="165100"/>
          </a:xfrm>
          <a:prstGeom prst="ellipse">
            <a:avLst/>
          </a:prstGeom>
          <a:solidFill>
            <a:srgbClr val="5C86AE"/>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endParaRPr>
          </a:p>
        </p:txBody>
      </p:sp>
      <p:pic>
        <p:nvPicPr>
          <p:cNvPr id="7179" name="Picture 11" descr="image7.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361488" y="3352800"/>
            <a:ext cx="238125" cy="2317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7180" name="AutoShape 12"/>
          <p:cNvSpPr>
            <a:spLocks/>
          </p:cNvSpPr>
          <p:nvPr/>
        </p:nvSpPr>
        <p:spPr bwMode="auto">
          <a:xfrm>
            <a:off x="7786688" y="3352800"/>
            <a:ext cx="150812" cy="1492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FE31E"/>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0000"/>
              </a:solidFill>
            </a:endParaRPr>
          </a:p>
        </p:txBody>
      </p:sp>
      <p:sp>
        <p:nvSpPr>
          <p:cNvPr id="7181" name="AutoShape 13"/>
          <p:cNvSpPr>
            <a:spLocks/>
          </p:cNvSpPr>
          <p:nvPr/>
        </p:nvSpPr>
        <p:spPr bwMode="auto">
          <a:xfrm>
            <a:off x="8466138" y="3352800"/>
            <a:ext cx="152400" cy="1492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FE31E"/>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0000"/>
              </a:solidFill>
            </a:endParaRPr>
          </a:p>
        </p:txBody>
      </p:sp>
      <p:sp>
        <p:nvSpPr>
          <p:cNvPr id="7182" name="AutoShape 14"/>
          <p:cNvSpPr>
            <a:spLocks/>
          </p:cNvSpPr>
          <p:nvPr/>
        </p:nvSpPr>
        <p:spPr bwMode="auto">
          <a:xfrm>
            <a:off x="10312400" y="3352800"/>
            <a:ext cx="150813" cy="1492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FE31E"/>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0000"/>
              </a:solidFill>
            </a:endParaRPr>
          </a:p>
        </p:txBody>
      </p:sp>
      <p:sp>
        <p:nvSpPr>
          <p:cNvPr id="7183" name="AutoShape 15"/>
          <p:cNvSpPr>
            <a:spLocks/>
          </p:cNvSpPr>
          <p:nvPr/>
        </p:nvSpPr>
        <p:spPr bwMode="auto">
          <a:xfrm>
            <a:off x="11064875" y="3354388"/>
            <a:ext cx="150813" cy="14763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FE31E"/>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0000"/>
              </a:solidFill>
            </a:endParaRPr>
          </a:p>
        </p:txBody>
      </p:sp>
      <p:sp>
        <p:nvSpPr>
          <p:cNvPr id="7184" name="AutoShape 16"/>
          <p:cNvSpPr>
            <a:spLocks/>
          </p:cNvSpPr>
          <p:nvPr/>
        </p:nvSpPr>
        <p:spPr bwMode="auto">
          <a:xfrm>
            <a:off x="11717338" y="3354388"/>
            <a:ext cx="152400" cy="14763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FE31E"/>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0000"/>
              </a:solidFill>
            </a:endParaRPr>
          </a:p>
        </p:txBody>
      </p:sp>
      <p:sp>
        <p:nvSpPr>
          <p:cNvPr id="7185" name="Oval 17"/>
          <p:cNvSpPr>
            <a:spLocks/>
          </p:cNvSpPr>
          <p:nvPr/>
        </p:nvSpPr>
        <p:spPr bwMode="auto">
          <a:xfrm>
            <a:off x="9874250" y="2973388"/>
            <a:ext cx="185738" cy="165100"/>
          </a:xfrm>
          <a:prstGeom prst="ellipse">
            <a:avLst/>
          </a:prstGeom>
          <a:solidFill>
            <a:srgbClr val="FFC0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endParaRPr>
          </a:p>
        </p:txBody>
      </p:sp>
      <p:sp>
        <p:nvSpPr>
          <p:cNvPr id="7186" name="Oval 18"/>
          <p:cNvSpPr>
            <a:spLocks/>
          </p:cNvSpPr>
          <p:nvPr/>
        </p:nvSpPr>
        <p:spPr bwMode="auto">
          <a:xfrm>
            <a:off x="8083550" y="2973388"/>
            <a:ext cx="185738" cy="165100"/>
          </a:xfrm>
          <a:prstGeom prst="ellipse">
            <a:avLst/>
          </a:prstGeom>
          <a:solidFill>
            <a:srgbClr val="FFC0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endParaRPr>
          </a:p>
        </p:txBody>
      </p:sp>
      <p:grpSp>
        <p:nvGrpSpPr>
          <p:cNvPr id="7187" name="Group 19"/>
          <p:cNvGrpSpPr>
            <a:grpSpLocks/>
          </p:cNvGrpSpPr>
          <p:nvPr/>
        </p:nvGrpSpPr>
        <p:grpSpPr bwMode="auto">
          <a:xfrm>
            <a:off x="9021763" y="5337175"/>
            <a:ext cx="66675" cy="93663"/>
            <a:chOff x="0" y="-1"/>
            <a:chExt cx="66764" cy="93917"/>
          </a:xfrm>
        </p:grpSpPr>
        <p:pic>
          <p:nvPicPr>
            <p:cNvPr id="7188" name="Picture 20" descr="image3.tif"/>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1"/>
              <a:ext cx="66764" cy="9391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7189" name="Picture 21" descr="image1.jpe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0787" y="28285"/>
              <a:ext cx="25279" cy="3723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
        <p:nvSpPr>
          <p:cNvPr id="7190" name="Line 22"/>
          <p:cNvSpPr>
            <a:spLocks noChangeShapeType="1"/>
          </p:cNvSpPr>
          <p:nvPr/>
        </p:nvSpPr>
        <p:spPr bwMode="auto">
          <a:xfrm>
            <a:off x="9088438" y="5383213"/>
            <a:ext cx="1493837" cy="466725"/>
          </a:xfrm>
          <a:prstGeom prst="line">
            <a:avLst/>
          </a:prstGeom>
          <a:noFill/>
          <a:ln w="635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7191" name="Line 23"/>
          <p:cNvSpPr>
            <a:spLocks noChangeShapeType="1"/>
          </p:cNvSpPr>
          <p:nvPr/>
        </p:nvSpPr>
        <p:spPr bwMode="auto">
          <a:xfrm flipV="1">
            <a:off x="10790238" y="4813300"/>
            <a:ext cx="739775" cy="990600"/>
          </a:xfrm>
          <a:prstGeom prst="line">
            <a:avLst/>
          </a:prstGeom>
          <a:noFill/>
          <a:ln w="635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7192" name="Line 24"/>
          <p:cNvSpPr>
            <a:spLocks noChangeShapeType="1"/>
          </p:cNvSpPr>
          <p:nvPr/>
        </p:nvSpPr>
        <p:spPr bwMode="auto">
          <a:xfrm flipH="1" flipV="1">
            <a:off x="11563350" y="2671763"/>
            <a:ext cx="77788" cy="1895475"/>
          </a:xfrm>
          <a:prstGeom prst="line">
            <a:avLst/>
          </a:prstGeom>
          <a:noFill/>
          <a:ln w="635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7193" name="Line 25"/>
          <p:cNvSpPr>
            <a:spLocks noChangeShapeType="1"/>
          </p:cNvSpPr>
          <p:nvPr/>
        </p:nvSpPr>
        <p:spPr bwMode="auto">
          <a:xfrm flipH="1" flipV="1">
            <a:off x="9097963" y="1730375"/>
            <a:ext cx="2355850" cy="633413"/>
          </a:xfrm>
          <a:prstGeom prst="line">
            <a:avLst/>
          </a:prstGeom>
          <a:noFill/>
          <a:ln w="635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7194" name="Line 26"/>
          <p:cNvSpPr>
            <a:spLocks noChangeShapeType="1"/>
          </p:cNvSpPr>
          <p:nvPr/>
        </p:nvSpPr>
        <p:spPr bwMode="auto">
          <a:xfrm flipH="1">
            <a:off x="8083550" y="1730375"/>
            <a:ext cx="860425" cy="633413"/>
          </a:xfrm>
          <a:prstGeom prst="line">
            <a:avLst/>
          </a:prstGeom>
          <a:noFill/>
          <a:ln w="635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7195" name="Line 27"/>
          <p:cNvSpPr>
            <a:spLocks noChangeShapeType="1"/>
          </p:cNvSpPr>
          <p:nvPr/>
        </p:nvSpPr>
        <p:spPr bwMode="auto">
          <a:xfrm flipV="1">
            <a:off x="8269288" y="3055938"/>
            <a:ext cx="1565275" cy="0"/>
          </a:xfrm>
          <a:prstGeom prst="line">
            <a:avLst/>
          </a:prstGeom>
          <a:noFill/>
          <a:ln w="6350" cap="flat" cmpd="sng">
            <a:solidFill>
              <a:srgbClr val="000000"/>
            </a:solidFill>
            <a:prstDash val="dash"/>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7196" name="Line 28"/>
          <p:cNvSpPr>
            <a:spLocks noChangeShapeType="1"/>
          </p:cNvSpPr>
          <p:nvPr/>
        </p:nvSpPr>
        <p:spPr bwMode="auto">
          <a:xfrm>
            <a:off x="10059988" y="3055938"/>
            <a:ext cx="1503362" cy="0"/>
          </a:xfrm>
          <a:prstGeom prst="line">
            <a:avLst/>
          </a:prstGeom>
          <a:noFill/>
          <a:ln w="6350" cap="flat" cmpd="sng">
            <a:solidFill>
              <a:srgbClr val="000000"/>
            </a:solidFill>
            <a:prstDash val="dash"/>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7197" name="Rectangle 29"/>
          <p:cNvSpPr>
            <a:spLocks/>
          </p:cNvSpPr>
          <p:nvPr/>
        </p:nvSpPr>
        <p:spPr bwMode="auto">
          <a:xfrm>
            <a:off x="476250" y="655638"/>
            <a:ext cx="5619750" cy="15652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spAutoFit/>
          </a:bodyPr>
          <a:lstStyle/>
          <a:p>
            <a:r>
              <a:rPr lang="it-IT" altLang="it-IT" b="1"/>
              <a:t>7. DIFENSE MIRROR</a:t>
            </a:r>
          </a:p>
          <a:p>
            <a:r>
              <a:rPr lang="it-IT" altLang="it-IT" sz="1600"/>
              <a:t>There are two difenses of four player each ones. The aim of the exercise is passing the ball in one of three goals in the middle of the field to the other difense. There are two player who have to close the goals moving from left to right and from right to left.</a:t>
            </a:r>
          </a:p>
        </p:txBody>
      </p:sp>
      <p:grpSp>
        <p:nvGrpSpPr>
          <p:cNvPr id="7198" name="Group 30"/>
          <p:cNvGrpSpPr>
            <a:grpSpLocks/>
          </p:cNvGrpSpPr>
          <p:nvPr/>
        </p:nvGrpSpPr>
        <p:grpSpPr bwMode="auto">
          <a:xfrm>
            <a:off x="474663" y="6500813"/>
            <a:ext cx="933450" cy="204787"/>
            <a:chOff x="0" y="-1"/>
            <a:chExt cx="932800" cy="205742"/>
          </a:xfrm>
        </p:grpSpPr>
        <p:sp>
          <p:nvSpPr>
            <p:cNvPr id="7199" name="Rectangle 31"/>
            <p:cNvSpPr>
              <a:spLocks/>
            </p:cNvSpPr>
            <p:nvPr/>
          </p:nvSpPr>
          <p:spPr bwMode="auto">
            <a:xfrm>
              <a:off x="174975" y="0"/>
              <a:ext cx="757825" cy="20574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p>
              <a:r>
                <a:rPr lang="it-IT" altLang="it-IT" sz="700"/>
                <a:t>Carolina Pelazza</a:t>
              </a:r>
            </a:p>
          </p:txBody>
        </p:sp>
        <p:pic>
          <p:nvPicPr>
            <p:cNvPr id="7200" name="Picture 32" descr="pasted-image.tiff"/>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13754"/>
              <a:ext cx="178232" cy="1782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Tree>
    <p:extLst>
      <p:ext uri="{BB962C8B-B14F-4D97-AF65-F5344CB8AC3E}">
        <p14:creationId xmlns:p14="http://schemas.microsoft.com/office/powerpoint/2010/main" val="718883602"/>
      </p:ext>
    </p:extLst>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3" name="Picture 1" descr="image6.jpe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413625" y="112713"/>
            <a:ext cx="4487863" cy="63484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8194" name="Oval 2"/>
          <p:cNvSpPr>
            <a:spLocks/>
          </p:cNvSpPr>
          <p:nvPr/>
        </p:nvSpPr>
        <p:spPr bwMode="auto">
          <a:xfrm>
            <a:off x="7797800" y="4243388"/>
            <a:ext cx="153988" cy="165100"/>
          </a:xfrm>
          <a:prstGeom prst="ellipse">
            <a:avLst/>
          </a:prstGeom>
          <a:solidFill>
            <a:srgbClr val="5C86AE"/>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endParaRPr>
          </a:p>
        </p:txBody>
      </p:sp>
      <p:sp>
        <p:nvSpPr>
          <p:cNvPr id="8195" name="Oval 3"/>
          <p:cNvSpPr>
            <a:spLocks/>
          </p:cNvSpPr>
          <p:nvPr/>
        </p:nvSpPr>
        <p:spPr bwMode="auto">
          <a:xfrm>
            <a:off x="8853488" y="5143500"/>
            <a:ext cx="153987" cy="165100"/>
          </a:xfrm>
          <a:prstGeom prst="ellipse">
            <a:avLst/>
          </a:prstGeom>
          <a:solidFill>
            <a:srgbClr val="5C86AE"/>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endParaRPr>
          </a:p>
        </p:txBody>
      </p:sp>
      <p:sp>
        <p:nvSpPr>
          <p:cNvPr id="8196" name="Oval 4"/>
          <p:cNvSpPr>
            <a:spLocks/>
          </p:cNvSpPr>
          <p:nvPr/>
        </p:nvSpPr>
        <p:spPr bwMode="auto">
          <a:xfrm>
            <a:off x="10460038" y="5553075"/>
            <a:ext cx="153987" cy="165100"/>
          </a:xfrm>
          <a:prstGeom prst="ellipse">
            <a:avLst/>
          </a:prstGeom>
          <a:solidFill>
            <a:srgbClr val="5C86AE"/>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endParaRPr>
          </a:p>
        </p:txBody>
      </p:sp>
      <p:sp>
        <p:nvSpPr>
          <p:cNvPr id="8197" name="Oval 5"/>
          <p:cNvSpPr>
            <a:spLocks/>
          </p:cNvSpPr>
          <p:nvPr/>
        </p:nvSpPr>
        <p:spPr bwMode="auto">
          <a:xfrm>
            <a:off x="11449050" y="4408488"/>
            <a:ext cx="153988" cy="165100"/>
          </a:xfrm>
          <a:prstGeom prst="ellipse">
            <a:avLst/>
          </a:prstGeom>
          <a:solidFill>
            <a:srgbClr val="5C86AE"/>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endParaRPr>
          </a:p>
        </p:txBody>
      </p:sp>
      <p:sp>
        <p:nvSpPr>
          <p:cNvPr id="8198" name="Oval 6"/>
          <p:cNvSpPr>
            <a:spLocks/>
          </p:cNvSpPr>
          <p:nvPr/>
        </p:nvSpPr>
        <p:spPr bwMode="auto">
          <a:xfrm>
            <a:off x="8589963" y="633413"/>
            <a:ext cx="153987" cy="163512"/>
          </a:xfrm>
          <a:prstGeom prst="ellipse">
            <a:avLst/>
          </a:prstGeom>
          <a:solidFill>
            <a:srgbClr val="5C86AE"/>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endParaRPr>
          </a:p>
        </p:txBody>
      </p:sp>
      <p:sp>
        <p:nvSpPr>
          <p:cNvPr id="8199" name="Oval 7"/>
          <p:cNvSpPr>
            <a:spLocks/>
          </p:cNvSpPr>
          <p:nvPr/>
        </p:nvSpPr>
        <p:spPr bwMode="auto">
          <a:xfrm>
            <a:off x="10744200" y="1104900"/>
            <a:ext cx="155575" cy="165100"/>
          </a:xfrm>
          <a:prstGeom prst="ellipse">
            <a:avLst/>
          </a:prstGeom>
          <a:solidFill>
            <a:srgbClr val="5C86AE"/>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endParaRPr>
          </a:p>
        </p:txBody>
      </p:sp>
      <p:sp>
        <p:nvSpPr>
          <p:cNvPr id="8200" name="Oval 8"/>
          <p:cNvSpPr>
            <a:spLocks/>
          </p:cNvSpPr>
          <p:nvPr/>
        </p:nvSpPr>
        <p:spPr bwMode="auto">
          <a:xfrm>
            <a:off x="9247188" y="1509713"/>
            <a:ext cx="153987" cy="163512"/>
          </a:xfrm>
          <a:prstGeom prst="ellipse">
            <a:avLst/>
          </a:prstGeom>
          <a:solidFill>
            <a:srgbClr val="5C86AE"/>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endParaRPr>
          </a:p>
        </p:txBody>
      </p:sp>
      <p:sp>
        <p:nvSpPr>
          <p:cNvPr id="8201" name="AutoShape 9"/>
          <p:cNvSpPr>
            <a:spLocks/>
          </p:cNvSpPr>
          <p:nvPr/>
        </p:nvSpPr>
        <p:spPr bwMode="auto">
          <a:xfrm>
            <a:off x="10823575" y="2859088"/>
            <a:ext cx="150813" cy="14763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FE31E"/>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0000"/>
              </a:solidFill>
            </a:endParaRPr>
          </a:p>
        </p:txBody>
      </p:sp>
      <p:sp>
        <p:nvSpPr>
          <p:cNvPr id="8202" name="AutoShape 10"/>
          <p:cNvSpPr>
            <a:spLocks/>
          </p:cNvSpPr>
          <p:nvPr/>
        </p:nvSpPr>
        <p:spPr bwMode="auto">
          <a:xfrm>
            <a:off x="11450638" y="2863850"/>
            <a:ext cx="152400" cy="1476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FE31E"/>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0000"/>
              </a:solidFill>
            </a:endParaRPr>
          </a:p>
        </p:txBody>
      </p:sp>
      <p:sp>
        <p:nvSpPr>
          <p:cNvPr id="8203" name="AutoShape 11"/>
          <p:cNvSpPr>
            <a:spLocks/>
          </p:cNvSpPr>
          <p:nvPr/>
        </p:nvSpPr>
        <p:spPr bwMode="auto">
          <a:xfrm>
            <a:off x="9947275" y="2859088"/>
            <a:ext cx="152400" cy="14763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FE31E"/>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0000"/>
              </a:solidFill>
            </a:endParaRPr>
          </a:p>
        </p:txBody>
      </p:sp>
      <p:sp>
        <p:nvSpPr>
          <p:cNvPr id="8204" name="AutoShape 12"/>
          <p:cNvSpPr>
            <a:spLocks/>
          </p:cNvSpPr>
          <p:nvPr/>
        </p:nvSpPr>
        <p:spPr bwMode="auto">
          <a:xfrm>
            <a:off x="9170988" y="2863850"/>
            <a:ext cx="152400" cy="1476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FE31E"/>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0000"/>
              </a:solidFill>
            </a:endParaRPr>
          </a:p>
        </p:txBody>
      </p:sp>
      <p:sp>
        <p:nvSpPr>
          <p:cNvPr id="8205" name="AutoShape 13"/>
          <p:cNvSpPr>
            <a:spLocks/>
          </p:cNvSpPr>
          <p:nvPr/>
        </p:nvSpPr>
        <p:spPr bwMode="auto">
          <a:xfrm>
            <a:off x="8296275" y="2863850"/>
            <a:ext cx="150813" cy="1476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FE31E"/>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0000"/>
              </a:solidFill>
            </a:endParaRPr>
          </a:p>
        </p:txBody>
      </p:sp>
      <p:sp>
        <p:nvSpPr>
          <p:cNvPr id="8206" name="AutoShape 14"/>
          <p:cNvSpPr>
            <a:spLocks/>
          </p:cNvSpPr>
          <p:nvPr/>
        </p:nvSpPr>
        <p:spPr bwMode="auto">
          <a:xfrm>
            <a:off x="7691438" y="2863850"/>
            <a:ext cx="150812" cy="1476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FE31E"/>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0000"/>
              </a:solidFill>
            </a:endParaRPr>
          </a:p>
        </p:txBody>
      </p:sp>
      <p:grpSp>
        <p:nvGrpSpPr>
          <p:cNvPr id="8207" name="Group 15"/>
          <p:cNvGrpSpPr>
            <a:grpSpLocks/>
          </p:cNvGrpSpPr>
          <p:nvPr/>
        </p:nvGrpSpPr>
        <p:grpSpPr bwMode="auto">
          <a:xfrm>
            <a:off x="9072563" y="5135563"/>
            <a:ext cx="66675" cy="93662"/>
            <a:chOff x="0" y="-1"/>
            <a:chExt cx="66764" cy="93917"/>
          </a:xfrm>
        </p:grpSpPr>
        <p:pic>
          <p:nvPicPr>
            <p:cNvPr id="8208" name="Picture 16" descr="image3.t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66764" cy="9391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8209" name="Picture 17" descr="image1.jpe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0787" y="28285"/>
              <a:ext cx="25279" cy="3723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
        <p:nvSpPr>
          <p:cNvPr id="8210" name="Oval 18"/>
          <p:cNvSpPr>
            <a:spLocks/>
          </p:cNvSpPr>
          <p:nvPr/>
        </p:nvSpPr>
        <p:spPr bwMode="auto">
          <a:xfrm>
            <a:off x="7935913" y="2522538"/>
            <a:ext cx="187325" cy="165100"/>
          </a:xfrm>
          <a:prstGeom prst="ellipse">
            <a:avLst/>
          </a:prstGeom>
          <a:solidFill>
            <a:srgbClr val="FFC0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endParaRPr>
          </a:p>
        </p:txBody>
      </p:sp>
      <p:sp>
        <p:nvSpPr>
          <p:cNvPr id="8211" name="Oval 19"/>
          <p:cNvSpPr>
            <a:spLocks/>
          </p:cNvSpPr>
          <p:nvPr/>
        </p:nvSpPr>
        <p:spPr bwMode="auto">
          <a:xfrm>
            <a:off x="9502775" y="2522538"/>
            <a:ext cx="153988" cy="165100"/>
          </a:xfrm>
          <a:prstGeom prst="ellipse">
            <a:avLst/>
          </a:prstGeom>
          <a:solidFill>
            <a:srgbClr val="FFC0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endParaRPr>
          </a:p>
        </p:txBody>
      </p:sp>
      <p:sp>
        <p:nvSpPr>
          <p:cNvPr id="8212" name="Line 20"/>
          <p:cNvSpPr>
            <a:spLocks noChangeShapeType="1"/>
          </p:cNvSpPr>
          <p:nvPr/>
        </p:nvSpPr>
        <p:spPr bwMode="auto">
          <a:xfrm>
            <a:off x="9170988" y="5162550"/>
            <a:ext cx="1289050" cy="390525"/>
          </a:xfrm>
          <a:prstGeom prst="line">
            <a:avLst/>
          </a:prstGeom>
          <a:noFill/>
          <a:ln w="635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8213" name="Line 21"/>
          <p:cNvSpPr>
            <a:spLocks noChangeShapeType="1"/>
          </p:cNvSpPr>
          <p:nvPr/>
        </p:nvSpPr>
        <p:spPr bwMode="auto">
          <a:xfrm flipV="1">
            <a:off x="10614025" y="4573588"/>
            <a:ext cx="835025" cy="979487"/>
          </a:xfrm>
          <a:prstGeom prst="line">
            <a:avLst/>
          </a:prstGeom>
          <a:noFill/>
          <a:ln w="635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8214" name="Line 22"/>
          <p:cNvSpPr>
            <a:spLocks noChangeShapeType="1"/>
          </p:cNvSpPr>
          <p:nvPr/>
        </p:nvSpPr>
        <p:spPr bwMode="auto">
          <a:xfrm flipH="1" flipV="1">
            <a:off x="11320463" y="1104900"/>
            <a:ext cx="128587" cy="3221038"/>
          </a:xfrm>
          <a:prstGeom prst="line">
            <a:avLst/>
          </a:prstGeom>
          <a:noFill/>
          <a:ln w="635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8215" name="AutoShape 23"/>
          <p:cNvSpPr>
            <a:spLocks/>
          </p:cNvSpPr>
          <p:nvPr/>
        </p:nvSpPr>
        <p:spPr bwMode="auto">
          <a:xfrm>
            <a:off x="10160000" y="565150"/>
            <a:ext cx="1276350" cy="630238"/>
          </a:xfrm>
          <a:custGeom>
            <a:avLst/>
            <a:gdLst>
              <a:gd name="T0" fmla="+- 0 10864 128"/>
              <a:gd name="T1" fmla="*/ T0 w 21472"/>
              <a:gd name="T2" fmla="*/ 10599 h 21198"/>
              <a:gd name="T3" fmla="+- 0 10864 128"/>
              <a:gd name="T4" fmla="*/ T3 w 21472"/>
              <a:gd name="T5" fmla="*/ 10599 h 21198"/>
              <a:gd name="T6" fmla="+- 0 10864 128"/>
              <a:gd name="T7" fmla="*/ T6 w 21472"/>
              <a:gd name="T8" fmla="*/ 10599 h 21198"/>
              <a:gd name="T9" fmla="+- 0 10864 128"/>
              <a:gd name="T10" fmla="*/ T9 w 21472"/>
              <a:gd name="T11" fmla="*/ 10599 h 21198"/>
            </a:gdLst>
            <a:ahLst/>
            <a:cxnLst>
              <a:cxn ang="0">
                <a:pos x="T1" y="T2"/>
              </a:cxn>
              <a:cxn ang="0">
                <a:pos x="T4" y="T5"/>
              </a:cxn>
              <a:cxn ang="0">
                <a:pos x="T7" y="T8"/>
              </a:cxn>
              <a:cxn ang="0">
                <a:pos x="T10" y="T11"/>
              </a:cxn>
            </a:cxnLst>
            <a:rect l="0" t="0" r="r" b="b"/>
            <a:pathLst>
              <a:path w="21472" h="21198">
                <a:moveTo>
                  <a:pt x="8469" y="20805"/>
                </a:moveTo>
                <a:cubicBezTo>
                  <a:pt x="6247" y="21203"/>
                  <a:pt x="4026" y="21600"/>
                  <a:pt x="2617" y="20372"/>
                </a:cubicBezTo>
                <a:cubicBezTo>
                  <a:pt x="1208" y="19144"/>
                  <a:pt x="161" y="15604"/>
                  <a:pt x="16" y="13437"/>
                </a:cubicBezTo>
                <a:cubicBezTo>
                  <a:pt x="-128" y="11270"/>
                  <a:pt x="667" y="8886"/>
                  <a:pt x="1750" y="7369"/>
                </a:cubicBezTo>
                <a:cubicBezTo>
                  <a:pt x="2834" y="5852"/>
                  <a:pt x="3231" y="5563"/>
                  <a:pt x="6518" y="4334"/>
                </a:cubicBezTo>
                <a:cubicBezTo>
                  <a:pt x="9805" y="3106"/>
                  <a:pt x="21472" y="0"/>
                  <a:pt x="21472" y="0"/>
                </a:cubicBezTo>
              </a:path>
            </a:pathLst>
          </a:custGeom>
          <a:noFill/>
          <a:ln w="12700" cap="flat" cmpd="sng">
            <a:solidFill>
              <a:srgbClr val="000000"/>
            </a:solidFill>
            <a:prstDash val="dash"/>
            <a:miter lim="800000"/>
            <a:headEnd type="none" w="med" len="med"/>
            <a:tailEnd type="triangl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nchor="ctr"/>
          <a:lstStyle/>
          <a:p>
            <a:pPr algn="ctr"/>
            <a:endParaRPr lang="it-IT" altLang="it-IT">
              <a:solidFill>
                <a:srgbClr val="FFFFFF"/>
              </a:solidFill>
            </a:endParaRPr>
          </a:p>
        </p:txBody>
      </p:sp>
      <p:sp>
        <p:nvSpPr>
          <p:cNvPr id="8216" name="AutoShape 24"/>
          <p:cNvSpPr>
            <a:spLocks/>
          </p:cNvSpPr>
          <p:nvPr/>
        </p:nvSpPr>
        <p:spPr bwMode="auto">
          <a:xfrm>
            <a:off x="9336088" y="1220788"/>
            <a:ext cx="1301750" cy="490537"/>
          </a:xfrm>
          <a:custGeom>
            <a:avLst/>
            <a:gdLst>
              <a:gd name="T0" fmla="*/ 10800 w 21600"/>
              <a:gd name="T1" fmla="+- 0 10942 285"/>
              <a:gd name="T2" fmla="*/ 10942 h 21315"/>
              <a:gd name="T3" fmla="*/ 10800 w 21600"/>
              <a:gd name="T4" fmla="+- 0 10942 285"/>
              <a:gd name="T5" fmla="*/ 10942 h 21315"/>
              <a:gd name="T6" fmla="*/ 10800 w 21600"/>
              <a:gd name="T7" fmla="+- 0 10942 285"/>
              <a:gd name="T8" fmla="*/ 10942 h 21315"/>
              <a:gd name="T9" fmla="*/ 10800 w 21600"/>
              <a:gd name="T10" fmla="+- 0 10942 285"/>
              <a:gd name="T11" fmla="*/ 10942 h 21315"/>
            </a:gdLst>
            <a:ahLst/>
            <a:cxnLst>
              <a:cxn ang="0">
                <a:pos x="T0" y="T2"/>
              </a:cxn>
              <a:cxn ang="0">
                <a:pos x="T3" y="T5"/>
              </a:cxn>
              <a:cxn ang="0">
                <a:pos x="T6" y="T8"/>
              </a:cxn>
              <a:cxn ang="0">
                <a:pos x="T9" y="T11"/>
              </a:cxn>
            </a:cxnLst>
            <a:rect l="0" t="0" r="r" b="b"/>
            <a:pathLst>
              <a:path w="21600" h="21315">
                <a:moveTo>
                  <a:pt x="0" y="10701"/>
                </a:moveTo>
                <a:cubicBezTo>
                  <a:pt x="535" y="7396"/>
                  <a:pt x="1069" y="4091"/>
                  <a:pt x="1925" y="2322"/>
                </a:cubicBezTo>
                <a:cubicBezTo>
                  <a:pt x="2780" y="553"/>
                  <a:pt x="3743" y="-285"/>
                  <a:pt x="5133" y="87"/>
                </a:cubicBezTo>
                <a:cubicBezTo>
                  <a:pt x="6523" y="460"/>
                  <a:pt x="8412" y="2415"/>
                  <a:pt x="10265" y="4556"/>
                </a:cubicBezTo>
                <a:cubicBezTo>
                  <a:pt x="12119" y="6698"/>
                  <a:pt x="14364" y="10143"/>
                  <a:pt x="16253" y="12936"/>
                </a:cubicBezTo>
                <a:cubicBezTo>
                  <a:pt x="18143" y="15729"/>
                  <a:pt x="19871" y="18522"/>
                  <a:pt x="21600" y="21315"/>
                </a:cubicBezTo>
              </a:path>
            </a:pathLst>
          </a:custGeom>
          <a:noFill/>
          <a:ln w="12700" cap="flat" cmpd="sng">
            <a:solidFill>
              <a:srgbClr val="000000"/>
            </a:solidFill>
            <a:prstDash val="dash"/>
            <a:miter lim="800000"/>
            <a:headEnd type="none" w="med" len="med"/>
            <a:tailEnd type="triangl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nchor="ctr"/>
          <a:lstStyle/>
          <a:p>
            <a:pPr algn="ctr"/>
            <a:endParaRPr lang="it-IT" altLang="it-IT">
              <a:solidFill>
                <a:srgbClr val="FFFFFF"/>
              </a:solidFill>
            </a:endParaRPr>
          </a:p>
        </p:txBody>
      </p:sp>
      <p:sp>
        <p:nvSpPr>
          <p:cNvPr id="8217" name="AutoShape 25"/>
          <p:cNvSpPr>
            <a:spLocks/>
          </p:cNvSpPr>
          <p:nvPr/>
        </p:nvSpPr>
        <p:spPr bwMode="auto">
          <a:xfrm>
            <a:off x="8756650" y="796925"/>
            <a:ext cx="863600" cy="274638"/>
          </a:xfrm>
          <a:custGeom>
            <a:avLst/>
            <a:gdLst>
              <a:gd name="T0" fmla="*/ 10800 w 21600"/>
              <a:gd name="T1" fmla="*/ 10372 h 20744"/>
              <a:gd name="T2" fmla="*/ 10800 w 21600"/>
              <a:gd name="T3" fmla="*/ 10372 h 20744"/>
              <a:gd name="T4" fmla="*/ 10800 w 21600"/>
              <a:gd name="T5" fmla="*/ 10372 h 20744"/>
              <a:gd name="T6" fmla="*/ 10800 w 21600"/>
              <a:gd name="T7" fmla="*/ 10372 h 20744"/>
            </a:gdLst>
            <a:ahLst/>
            <a:cxnLst>
              <a:cxn ang="0">
                <a:pos x="T0" y="T1"/>
              </a:cxn>
              <a:cxn ang="0">
                <a:pos x="T2" y="T3"/>
              </a:cxn>
              <a:cxn ang="0">
                <a:pos x="T4" y="T5"/>
              </a:cxn>
              <a:cxn ang="0">
                <a:pos x="T6" y="T7"/>
              </a:cxn>
            </a:cxnLst>
            <a:rect l="0" t="0" r="r" b="b"/>
            <a:pathLst>
              <a:path w="21600" h="20744">
                <a:moveTo>
                  <a:pt x="0" y="0"/>
                </a:moveTo>
                <a:cubicBezTo>
                  <a:pt x="376" y="3167"/>
                  <a:pt x="752" y="6334"/>
                  <a:pt x="2901" y="9744"/>
                </a:cubicBezTo>
                <a:cubicBezTo>
                  <a:pt x="5051" y="13155"/>
                  <a:pt x="9779" y="19326"/>
                  <a:pt x="12896" y="20463"/>
                </a:cubicBezTo>
                <a:cubicBezTo>
                  <a:pt x="16012" y="21600"/>
                  <a:pt x="18806" y="19083"/>
                  <a:pt x="21600" y="16565"/>
                </a:cubicBezTo>
              </a:path>
            </a:pathLst>
          </a:custGeom>
          <a:noFill/>
          <a:ln w="12700" cap="flat" cmpd="sng">
            <a:solidFill>
              <a:srgbClr val="000000"/>
            </a:solidFill>
            <a:prstDash val="dash"/>
            <a:miter lim="800000"/>
            <a:headEnd type="none" w="med" len="med"/>
            <a:tailEnd type="triangl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nchor="ctr"/>
          <a:lstStyle/>
          <a:p>
            <a:pPr algn="ctr"/>
            <a:endParaRPr lang="it-IT" altLang="it-IT">
              <a:solidFill>
                <a:srgbClr val="FFFFFF"/>
              </a:solidFill>
            </a:endParaRPr>
          </a:p>
        </p:txBody>
      </p:sp>
      <p:sp>
        <p:nvSpPr>
          <p:cNvPr id="8218" name="Line 26"/>
          <p:cNvSpPr>
            <a:spLocks noChangeShapeType="1"/>
          </p:cNvSpPr>
          <p:nvPr/>
        </p:nvSpPr>
        <p:spPr bwMode="auto">
          <a:xfrm flipV="1">
            <a:off x="9656763" y="2605088"/>
            <a:ext cx="1520825" cy="0"/>
          </a:xfrm>
          <a:prstGeom prst="line">
            <a:avLst/>
          </a:prstGeom>
          <a:noFill/>
          <a:ln w="6350" cap="flat" cmpd="sng">
            <a:solidFill>
              <a:srgbClr val="000000"/>
            </a:solidFill>
            <a:prstDash val="dash"/>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8219" name="Line 27"/>
          <p:cNvSpPr>
            <a:spLocks noChangeShapeType="1"/>
          </p:cNvSpPr>
          <p:nvPr/>
        </p:nvSpPr>
        <p:spPr bwMode="auto">
          <a:xfrm>
            <a:off x="8143875" y="2605088"/>
            <a:ext cx="1257300" cy="0"/>
          </a:xfrm>
          <a:prstGeom prst="line">
            <a:avLst/>
          </a:prstGeom>
          <a:noFill/>
          <a:ln w="6350" cap="flat" cmpd="sng">
            <a:solidFill>
              <a:srgbClr val="000000"/>
            </a:solidFill>
            <a:prstDash val="dash"/>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8220" name="Rectangle 28"/>
          <p:cNvSpPr>
            <a:spLocks/>
          </p:cNvSpPr>
          <p:nvPr/>
        </p:nvSpPr>
        <p:spPr bwMode="auto">
          <a:xfrm>
            <a:off x="539750" y="307975"/>
            <a:ext cx="6873875" cy="13239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spAutoFit/>
          </a:bodyPr>
          <a:lstStyle/>
          <a:p>
            <a:r>
              <a:rPr lang="it-IT" altLang="it-IT" b="1"/>
              <a:t>7b. VARIATION: LEAVING FROM DIFENSE + 3 vs 2</a:t>
            </a:r>
          </a:p>
          <a:p>
            <a:r>
              <a:rPr lang="it-IT" altLang="it-IT" sz="1600"/>
              <a:t>Leaving from defense with the aim to pass the ball in one of three goals. Two players defend the three goals. When the forwards take the ball, they play 3 against 2 defenders to go to score in the goal.</a:t>
            </a:r>
          </a:p>
        </p:txBody>
      </p:sp>
      <p:pic>
        <p:nvPicPr>
          <p:cNvPr id="8221" name="Picture 29" descr="image8.pn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9580563" y="307975"/>
            <a:ext cx="206375" cy="201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8222" name="Oval 30"/>
          <p:cNvSpPr>
            <a:spLocks/>
          </p:cNvSpPr>
          <p:nvPr/>
        </p:nvSpPr>
        <p:spPr bwMode="auto">
          <a:xfrm>
            <a:off x="9675813" y="1014413"/>
            <a:ext cx="185737" cy="165100"/>
          </a:xfrm>
          <a:prstGeom prst="ellipse">
            <a:avLst/>
          </a:prstGeom>
          <a:solidFill>
            <a:srgbClr val="FFC0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endParaRPr>
          </a:p>
        </p:txBody>
      </p:sp>
      <p:sp>
        <p:nvSpPr>
          <p:cNvPr id="8223" name="Oval 31"/>
          <p:cNvSpPr>
            <a:spLocks/>
          </p:cNvSpPr>
          <p:nvPr/>
        </p:nvSpPr>
        <p:spPr bwMode="auto">
          <a:xfrm>
            <a:off x="10558463" y="728663"/>
            <a:ext cx="185737" cy="165100"/>
          </a:xfrm>
          <a:prstGeom prst="ellipse">
            <a:avLst/>
          </a:prstGeom>
          <a:solidFill>
            <a:srgbClr val="FFC0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endParaRPr>
          </a:p>
        </p:txBody>
      </p:sp>
      <p:grpSp>
        <p:nvGrpSpPr>
          <p:cNvPr id="8224" name="Group 32"/>
          <p:cNvGrpSpPr>
            <a:grpSpLocks/>
          </p:cNvGrpSpPr>
          <p:nvPr/>
        </p:nvGrpSpPr>
        <p:grpSpPr bwMode="auto">
          <a:xfrm>
            <a:off x="474663" y="6500813"/>
            <a:ext cx="933450" cy="204787"/>
            <a:chOff x="0" y="-1"/>
            <a:chExt cx="932800" cy="205742"/>
          </a:xfrm>
        </p:grpSpPr>
        <p:sp>
          <p:nvSpPr>
            <p:cNvPr id="8225" name="Rectangle 33"/>
            <p:cNvSpPr>
              <a:spLocks/>
            </p:cNvSpPr>
            <p:nvPr/>
          </p:nvSpPr>
          <p:spPr bwMode="auto">
            <a:xfrm>
              <a:off x="174975" y="0"/>
              <a:ext cx="757825" cy="20574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p>
              <a:r>
                <a:rPr lang="it-IT" altLang="it-IT" sz="700"/>
                <a:t>Carolina Pelazza</a:t>
              </a:r>
            </a:p>
          </p:txBody>
        </p:sp>
        <p:pic>
          <p:nvPicPr>
            <p:cNvPr id="8226" name="Picture 34" descr="pasted-image.tiff"/>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13754"/>
              <a:ext cx="178232" cy="1782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Tree>
    <p:extLst>
      <p:ext uri="{BB962C8B-B14F-4D97-AF65-F5344CB8AC3E}">
        <p14:creationId xmlns:p14="http://schemas.microsoft.com/office/powerpoint/2010/main" val="533700792"/>
      </p:ext>
    </p:extLst>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7" name="Picture 1" descr="image6.jpe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413625" y="-1588"/>
            <a:ext cx="4487863" cy="634682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9218" name="Oval 2"/>
          <p:cNvSpPr>
            <a:spLocks/>
          </p:cNvSpPr>
          <p:nvPr/>
        </p:nvSpPr>
        <p:spPr bwMode="auto">
          <a:xfrm>
            <a:off x="7797800" y="4243388"/>
            <a:ext cx="153988" cy="165100"/>
          </a:xfrm>
          <a:prstGeom prst="ellipse">
            <a:avLst/>
          </a:prstGeom>
          <a:solidFill>
            <a:srgbClr val="5C86AE"/>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endParaRPr>
          </a:p>
        </p:txBody>
      </p:sp>
      <p:sp>
        <p:nvSpPr>
          <p:cNvPr id="9219" name="Oval 3"/>
          <p:cNvSpPr>
            <a:spLocks/>
          </p:cNvSpPr>
          <p:nvPr/>
        </p:nvSpPr>
        <p:spPr bwMode="auto">
          <a:xfrm>
            <a:off x="8853488" y="5143500"/>
            <a:ext cx="153987" cy="165100"/>
          </a:xfrm>
          <a:prstGeom prst="ellipse">
            <a:avLst/>
          </a:prstGeom>
          <a:solidFill>
            <a:srgbClr val="5C86AE"/>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endParaRPr>
          </a:p>
        </p:txBody>
      </p:sp>
      <p:sp>
        <p:nvSpPr>
          <p:cNvPr id="9220" name="Oval 4"/>
          <p:cNvSpPr>
            <a:spLocks/>
          </p:cNvSpPr>
          <p:nvPr/>
        </p:nvSpPr>
        <p:spPr bwMode="auto">
          <a:xfrm>
            <a:off x="10460038" y="5553075"/>
            <a:ext cx="153987" cy="165100"/>
          </a:xfrm>
          <a:prstGeom prst="ellipse">
            <a:avLst/>
          </a:prstGeom>
          <a:solidFill>
            <a:srgbClr val="5C86AE"/>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endParaRPr>
          </a:p>
        </p:txBody>
      </p:sp>
      <p:sp>
        <p:nvSpPr>
          <p:cNvPr id="9221" name="Oval 5"/>
          <p:cNvSpPr>
            <a:spLocks/>
          </p:cNvSpPr>
          <p:nvPr/>
        </p:nvSpPr>
        <p:spPr bwMode="auto">
          <a:xfrm>
            <a:off x="11449050" y="4408488"/>
            <a:ext cx="153988" cy="165100"/>
          </a:xfrm>
          <a:prstGeom prst="ellipse">
            <a:avLst/>
          </a:prstGeom>
          <a:solidFill>
            <a:srgbClr val="5C86AE"/>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endParaRPr>
          </a:p>
        </p:txBody>
      </p:sp>
      <p:sp>
        <p:nvSpPr>
          <p:cNvPr id="9222" name="Oval 6"/>
          <p:cNvSpPr>
            <a:spLocks/>
          </p:cNvSpPr>
          <p:nvPr/>
        </p:nvSpPr>
        <p:spPr bwMode="auto">
          <a:xfrm>
            <a:off x="11371263" y="2262188"/>
            <a:ext cx="153987" cy="165100"/>
          </a:xfrm>
          <a:prstGeom prst="ellipse">
            <a:avLst/>
          </a:prstGeom>
          <a:solidFill>
            <a:srgbClr val="5C86AE"/>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endParaRPr>
          </a:p>
        </p:txBody>
      </p:sp>
      <p:sp>
        <p:nvSpPr>
          <p:cNvPr id="9223" name="Oval 7"/>
          <p:cNvSpPr>
            <a:spLocks/>
          </p:cNvSpPr>
          <p:nvPr/>
        </p:nvSpPr>
        <p:spPr bwMode="auto">
          <a:xfrm>
            <a:off x="10744200" y="1104900"/>
            <a:ext cx="155575" cy="165100"/>
          </a:xfrm>
          <a:prstGeom prst="ellipse">
            <a:avLst/>
          </a:prstGeom>
          <a:solidFill>
            <a:srgbClr val="5C86AE"/>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endParaRPr>
          </a:p>
        </p:txBody>
      </p:sp>
      <p:sp>
        <p:nvSpPr>
          <p:cNvPr id="9224" name="AutoShape 8"/>
          <p:cNvSpPr>
            <a:spLocks/>
          </p:cNvSpPr>
          <p:nvPr/>
        </p:nvSpPr>
        <p:spPr bwMode="auto">
          <a:xfrm>
            <a:off x="9623425" y="3700463"/>
            <a:ext cx="150813" cy="14763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FE31E"/>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0000"/>
              </a:solidFill>
            </a:endParaRPr>
          </a:p>
        </p:txBody>
      </p:sp>
      <p:sp>
        <p:nvSpPr>
          <p:cNvPr id="9225" name="AutoShape 9"/>
          <p:cNvSpPr>
            <a:spLocks/>
          </p:cNvSpPr>
          <p:nvPr/>
        </p:nvSpPr>
        <p:spPr bwMode="auto">
          <a:xfrm>
            <a:off x="9623425" y="2452688"/>
            <a:ext cx="152400" cy="14763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FE31E"/>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0000"/>
              </a:solidFill>
            </a:endParaRPr>
          </a:p>
        </p:txBody>
      </p:sp>
      <p:sp>
        <p:nvSpPr>
          <p:cNvPr id="9226" name="AutoShape 10"/>
          <p:cNvSpPr>
            <a:spLocks/>
          </p:cNvSpPr>
          <p:nvPr/>
        </p:nvSpPr>
        <p:spPr bwMode="auto">
          <a:xfrm>
            <a:off x="9623425" y="3044825"/>
            <a:ext cx="150813" cy="1492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FE31E"/>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0000"/>
              </a:solidFill>
            </a:endParaRPr>
          </a:p>
        </p:txBody>
      </p:sp>
      <p:sp>
        <p:nvSpPr>
          <p:cNvPr id="9227" name="AutoShape 11"/>
          <p:cNvSpPr>
            <a:spLocks/>
          </p:cNvSpPr>
          <p:nvPr/>
        </p:nvSpPr>
        <p:spPr bwMode="auto">
          <a:xfrm>
            <a:off x="9623425" y="1808163"/>
            <a:ext cx="150813" cy="14763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FE31E"/>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0000"/>
              </a:solidFill>
            </a:endParaRPr>
          </a:p>
        </p:txBody>
      </p:sp>
      <p:sp>
        <p:nvSpPr>
          <p:cNvPr id="9228" name="AutoShape 12"/>
          <p:cNvSpPr>
            <a:spLocks/>
          </p:cNvSpPr>
          <p:nvPr/>
        </p:nvSpPr>
        <p:spPr bwMode="auto">
          <a:xfrm>
            <a:off x="9599613" y="4221163"/>
            <a:ext cx="150812" cy="14763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FE31E"/>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0000"/>
              </a:solidFill>
            </a:endParaRPr>
          </a:p>
        </p:txBody>
      </p:sp>
      <p:grpSp>
        <p:nvGrpSpPr>
          <p:cNvPr id="9229" name="Group 13"/>
          <p:cNvGrpSpPr>
            <a:grpSpLocks/>
          </p:cNvGrpSpPr>
          <p:nvPr/>
        </p:nvGrpSpPr>
        <p:grpSpPr bwMode="auto">
          <a:xfrm>
            <a:off x="9072563" y="5135563"/>
            <a:ext cx="66675" cy="93662"/>
            <a:chOff x="0" y="-1"/>
            <a:chExt cx="66764" cy="93917"/>
          </a:xfrm>
        </p:grpSpPr>
        <p:pic>
          <p:nvPicPr>
            <p:cNvPr id="9230" name="Picture 14" descr="image3.t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66764" cy="9391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9231" name="Picture 15" descr="image1.jpe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0787" y="28285"/>
              <a:ext cx="25279" cy="3723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
        <p:nvSpPr>
          <p:cNvPr id="9232" name="Oval 16"/>
          <p:cNvSpPr>
            <a:spLocks/>
          </p:cNvSpPr>
          <p:nvPr/>
        </p:nvSpPr>
        <p:spPr bwMode="auto">
          <a:xfrm>
            <a:off x="10837863" y="2095500"/>
            <a:ext cx="187325" cy="165100"/>
          </a:xfrm>
          <a:prstGeom prst="ellipse">
            <a:avLst/>
          </a:prstGeom>
          <a:solidFill>
            <a:srgbClr val="FFC0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endParaRPr>
          </a:p>
        </p:txBody>
      </p:sp>
      <p:sp>
        <p:nvSpPr>
          <p:cNvPr id="9233" name="Oval 17"/>
          <p:cNvSpPr>
            <a:spLocks/>
          </p:cNvSpPr>
          <p:nvPr/>
        </p:nvSpPr>
        <p:spPr bwMode="auto">
          <a:xfrm>
            <a:off x="10063163" y="2530475"/>
            <a:ext cx="155575" cy="163513"/>
          </a:xfrm>
          <a:prstGeom prst="ellipse">
            <a:avLst/>
          </a:prstGeom>
          <a:solidFill>
            <a:srgbClr val="FFC0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endParaRPr>
          </a:p>
        </p:txBody>
      </p:sp>
      <p:sp>
        <p:nvSpPr>
          <p:cNvPr id="9234" name="Line 18"/>
          <p:cNvSpPr>
            <a:spLocks noChangeShapeType="1"/>
          </p:cNvSpPr>
          <p:nvPr/>
        </p:nvSpPr>
        <p:spPr bwMode="auto">
          <a:xfrm>
            <a:off x="9170988" y="5162550"/>
            <a:ext cx="1289050" cy="390525"/>
          </a:xfrm>
          <a:prstGeom prst="line">
            <a:avLst/>
          </a:prstGeom>
          <a:noFill/>
          <a:ln w="635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9235" name="Line 19"/>
          <p:cNvSpPr>
            <a:spLocks noChangeShapeType="1"/>
          </p:cNvSpPr>
          <p:nvPr/>
        </p:nvSpPr>
        <p:spPr bwMode="auto">
          <a:xfrm flipV="1">
            <a:off x="10614025" y="4573588"/>
            <a:ext cx="835025" cy="979487"/>
          </a:xfrm>
          <a:prstGeom prst="line">
            <a:avLst/>
          </a:prstGeom>
          <a:noFill/>
          <a:ln w="635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9236" name="AutoShape 20"/>
          <p:cNvSpPr>
            <a:spLocks/>
          </p:cNvSpPr>
          <p:nvPr/>
        </p:nvSpPr>
        <p:spPr bwMode="auto">
          <a:xfrm>
            <a:off x="10160000" y="565150"/>
            <a:ext cx="1276350" cy="630238"/>
          </a:xfrm>
          <a:custGeom>
            <a:avLst/>
            <a:gdLst>
              <a:gd name="T0" fmla="+- 0 10864 128"/>
              <a:gd name="T1" fmla="*/ T0 w 21472"/>
              <a:gd name="T2" fmla="*/ 10599 h 21198"/>
              <a:gd name="T3" fmla="+- 0 10864 128"/>
              <a:gd name="T4" fmla="*/ T3 w 21472"/>
              <a:gd name="T5" fmla="*/ 10599 h 21198"/>
              <a:gd name="T6" fmla="+- 0 10864 128"/>
              <a:gd name="T7" fmla="*/ T6 w 21472"/>
              <a:gd name="T8" fmla="*/ 10599 h 21198"/>
              <a:gd name="T9" fmla="+- 0 10864 128"/>
              <a:gd name="T10" fmla="*/ T9 w 21472"/>
              <a:gd name="T11" fmla="*/ 10599 h 21198"/>
            </a:gdLst>
            <a:ahLst/>
            <a:cxnLst>
              <a:cxn ang="0">
                <a:pos x="T1" y="T2"/>
              </a:cxn>
              <a:cxn ang="0">
                <a:pos x="T4" y="T5"/>
              </a:cxn>
              <a:cxn ang="0">
                <a:pos x="T7" y="T8"/>
              </a:cxn>
              <a:cxn ang="0">
                <a:pos x="T10" y="T11"/>
              </a:cxn>
            </a:cxnLst>
            <a:rect l="0" t="0" r="r" b="b"/>
            <a:pathLst>
              <a:path w="21472" h="21198">
                <a:moveTo>
                  <a:pt x="8469" y="20805"/>
                </a:moveTo>
                <a:cubicBezTo>
                  <a:pt x="6247" y="21203"/>
                  <a:pt x="4026" y="21600"/>
                  <a:pt x="2617" y="20372"/>
                </a:cubicBezTo>
                <a:cubicBezTo>
                  <a:pt x="1208" y="19144"/>
                  <a:pt x="161" y="15604"/>
                  <a:pt x="16" y="13437"/>
                </a:cubicBezTo>
                <a:cubicBezTo>
                  <a:pt x="-128" y="11270"/>
                  <a:pt x="667" y="8886"/>
                  <a:pt x="1750" y="7369"/>
                </a:cubicBezTo>
                <a:cubicBezTo>
                  <a:pt x="2834" y="5852"/>
                  <a:pt x="3231" y="5563"/>
                  <a:pt x="6518" y="4334"/>
                </a:cubicBezTo>
                <a:cubicBezTo>
                  <a:pt x="9805" y="3106"/>
                  <a:pt x="21472" y="0"/>
                  <a:pt x="21472" y="0"/>
                </a:cubicBezTo>
              </a:path>
            </a:pathLst>
          </a:custGeom>
          <a:noFill/>
          <a:ln w="12700" cap="flat" cmpd="sng">
            <a:solidFill>
              <a:srgbClr val="000000"/>
            </a:solidFill>
            <a:prstDash val="dash"/>
            <a:miter lim="800000"/>
            <a:headEnd type="none" w="med" len="med"/>
            <a:tailEnd type="triangl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nchor="ctr"/>
          <a:lstStyle/>
          <a:p>
            <a:pPr algn="ctr"/>
            <a:endParaRPr lang="it-IT" altLang="it-IT">
              <a:solidFill>
                <a:srgbClr val="FFFFFF"/>
              </a:solidFill>
            </a:endParaRPr>
          </a:p>
        </p:txBody>
      </p:sp>
      <p:sp>
        <p:nvSpPr>
          <p:cNvPr id="9237" name="Rectangle 21"/>
          <p:cNvSpPr>
            <a:spLocks/>
          </p:cNvSpPr>
          <p:nvPr/>
        </p:nvSpPr>
        <p:spPr bwMode="auto">
          <a:xfrm>
            <a:off x="539750" y="307975"/>
            <a:ext cx="6873875" cy="20478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spAutoFit/>
          </a:bodyPr>
          <a:lstStyle/>
          <a:p>
            <a:r>
              <a:rPr lang="it-IT" altLang="it-IT" b="1"/>
              <a:t>8. LEAVING FROM DEFENSE + 3vs2</a:t>
            </a:r>
          </a:p>
          <a:p>
            <a:r>
              <a:rPr lang="it-IT" altLang="it-IT" sz="1600"/>
              <a:t>Leaving from defense to pass the ball to one of two midfielders. If the right defender doesn’t find the pass quickly, he has to return the ball back and they have to pass to left defender and restart. When one of midfielders takes the ball, he has to pass the ball to forwards before the 25 yd line and then he follows the action playing 3 forwards against 2 defenders.   </a:t>
            </a:r>
          </a:p>
        </p:txBody>
      </p:sp>
      <p:pic>
        <p:nvPicPr>
          <p:cNvPr id="9238" name="Picture 22" descr="image8.pn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9580563" y="307975"/>
            <a:ext cx="206375" cy="201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9239" name="Oval 23"/>
          <p:cNvSpPr>
            <a:spLocks/>
          </p:cNvSpPr>
          <p:nvPr/>
        </p:nvSpPr>
        <p:spPr bwMode="auto">
          <a:xfrm>
            <a:off x="9486900" y="744538"/>
            <a:ext cx="187325" cy="165100"/>
          </a:xfrm>
          <a:prstGeom prst="ellipse">
            <a:avLst/>
          </a:prstGeom>
          <a:solidFill>
            <a:srgbClr val="FFC0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endParaRPr>
          </a:p>
        </p:txBody>
      </p:sp>
      <p:sp>
        <p:nvSpPr>
          <p:cNvPr id="9240" name="Oval 24"/>
          <p:cNvSpPr>
            <a:spLocks/>
          </p:cNvSpPr>
          <p:nvPr/>
        </p:nvSpPr>
        <p:spPr bwMode="auto">
          <a:xfrm>
            <a:off x="10460038" y="881063"/>
            <a:ext cx="185737" cy="165100"/>
          </a:xfrm>
          <a:prstGeom prst="ellipse">
            <a:avLst/>
          </a:prstGeom>
          <a:solidFill>
            <a:srgbClr val="FFC0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endParaRPr>
          </a:p>
        </p:txBody>
      </p:sp>
      <p:sp>
        <p:nvSpPr>
          <p:cNvPr id="9241" name="Oval 25"/>
          <p:cNvSpPr>
            <a:spLocks/>
          </p:cNvSpPr>
          <p:nvPr/>
        </p:nvSpPr>
        <p:spPr bwMode="auto">
          <a:xfrm>
            <a:off x="9758363" y="798513"/>
            <a:ext cx="153987" cy="165100"/>
          </a:xfrm>
          <a:prstGeom prst="ellipse">
            <a:avLst/>
          </a:prstGeom>
          <a:solidFill>
            <a:srgbClr val="5C86AE"/>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endParaRPr>
          </a:p>
        </p:txBody>
      </p:sp>
      <p:sp>
        <p:nvSpPr>
          <p:cNvPr id="9242" name="Oval 26"/>
          <p:cNvSpPr>
            <a:spLocks/>
          </p:cNvSpPr>
          <p:nvPr/>
        </p:nvSpPr>
        <p:spPr bwMode="auto">
          <a:xfrm>
            <a:off x="9909175" y="2738438"/>
            <a:ext cx="153988" cy="165100"/>
          </a:xfrm>
          <a:prstGeom prst="ellipse">
            <a:avLst/>
          </a:prstGeom>
          <a:solidFill>
            <a:srgbClr val="5C86AE"/>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endParaRPr>
          </a:p>
        </p:txBody>
      </p:sp>
      <p:sp>
        <p:nvSpPr>
          <p:cNvPr id="9243" name="Line 27"/>
          <p:cNvSpPr>
            <a:spLocks noChangeShapeType="1"/>
          </p:cNvSpPr>
          <p:nvPr/>
        </p:nvSpPr>
        <p:spPr bwMode="auto">
          <a:xfrm flipH="1" flipV="1">
            <a:off x="11398250" y="2738438"/>
            <a:ext cx="127000" cy="1668462"/>
          </a:xfrm>
          <a:prstGeom prst="line">
            <a:avLst/>
          </a:prstGeom>
          <a:noFill/>
          <a:ln w="635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9244" name="AutoShape 28"/>
          <p:cNvSpPr>
            <a:spLocks/>
          </p:cNvSpPr>
          <p:nvPr/>
        </p:nvSpPr>
        <p:spPr bwMode="auto">
          <a:xfrm>
            <a:off x="10031413" y="2652713"/>
            <a:ext cx="1352550" cy="401637"/>
          </a:xfrm>
          <a:custGeom>
            <a:avLst/>
            <a:gdLst>
              <a:gd name="T0" fmla="*/ 10800 w 21600"/>
              <a:gd name="T1" fmla="*/ 10604 h 21208"/>
              <a:gd name="T2" fmla="*/ 10800 w 21600"/>
              <a:gd name="T3" fmla="*/ 10604 h 21208"/>
              <a:gd name="T4" fmla="*/ 10800 w 21600"/>
              <a:gd name="T5" fmla="*/ 10604 h 21208"/>
              <a:gd name="T6" fmla="*/ 10800 w 21600"/>
              <a:gd name="T7" fmla="*/ 10604 h 21208"/>
            </a:gdLst>
            <a:ahLst/>
            <a:cxnLst>
              <a:cxn ang="0">
                <a:pos x="T0" y="T1"/>
              </a:cxn>
              <a:cxn ang="0">
                <a:pos x="T2" y="T3"/>
              </a:cxn>
              <a:cxn ang="0">
                <a:pos x="T4" y="T5"/>
              </a:cxn>
              <a:cxn ang="0">
                <a:pos x="T6" y="T7"/>
              </a:cxn>
            </a:cxnLst>
            <a:rect l="0" t="0" r="r" b="b"/>
            <a:pathLst>
              <a:path w="21600" h="21208">
                <a:moveTo>
                  <a:pt x="0" y="11535"/>
                </a:moveTo>
                <a:cubicBezTo>
                  <a:pt x="669" y="14815"/>
                  <a:pt x="1337" y="18094"/>
                  <a:pt x="2674" y="19677"/>
                </a:cubicBezTo>
                <a:cubicBezTo>
                  <a:pt x="4011" y="21261"/>
                  <a:pt x="5966" y="20922"/>
                  <a:pt x="8023" y="21035"/>
                </a:cubicBezTo>
                <a:cubicBezTo>
                  <a:pt x="10080" y="21148"/>
                  <a:pt x="13303" y="21600"/>
                  <a:pt x="15017" y="20356"/>
                </a:cubicBezTo>
                <a:cubicBezTo>
                  <a:pt x="16731" y="19112"/>
                  <a:pt x="17349" y="16285"/>
                  <a:pt x="18309" y="13571"/>
                </a:cubicBezTo>
                <a:cubicBezTo>
                  <a:pt x="19269" y="10857"/>
                  <a:pt x="20229" y="6333"/>
                  <a:pt x="20777" y="4071"/>
                </a:cubicBezTo>
                <a:cubicBezTo>
                  <a:pt x="21326" y="1809"/>
                  <a:pt x="21463" y="905"/>
                  <a:pt x="21600" y="0"/>
                </a:cubicBezTo>
              </a:path>
            </a:pathLst>
          </a:custGeom>
          <a:noFill/>
          <a:ln w="12700" cap="flat" cmpd="sng">
            <a:solidFill>
              <a:srgbClr val="000000"/>
            </a:solidFill>
            <a:prstDash val="dash"/>
            <a:miter lim="800000"/>
            <a:headEnd type="none" w="med" len="med"/>
            <a:tailEnd type="triangl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nchor="ctr"/>
          <a:lstStyle/>
          <a:p>
            <a:pPr algn="ctr"/>
            <a:endParaRPr lang="it-IT" altLang="it-IT">
              <a:solidFill>
                <a:srgbClr val="FFFFFF"/>
              </a:solidFill>
            </a:endParaRPr>
          </a:p>
        </p:txBody>
      </p:sp>
      <p:sp>
        <p:nvSpPr>
          <p:cNvPr id="9245" name="AutoShape 29"/>
          <p:cNvSpPr>
            <a:spLocks/>
          </p:cNvSpPr>
          <p:nvPr/>
        </p:nvSpPr>
        <p:spPr bwMode="auto">
          <a:xfrm>
            <a:off x="10160000" y="1892300"/>
            <a:ext cx="1236663" cy="373063"/>
          </a:xfrm>
          <a:custGeom>
            <a:avLst/>
            <a:gdLst>
              <a:gd name="T0" fmla="*/ 10800 w 21600"/>
              <a:gd name="T1" fmla="+- 0 11023 446"/>
              <a:gd name="T2" fmla="*/ 11023 h 21154"/>
              <a:gd name="T3" fmla="*/ 10800 w 21600"/>
              <a:gd name="T4" fmla="+- 0 11023 446"/>
              <a:gd name="T5" fmla="*/ 11023 h 21154"/>
              <a:gd name="T6" fmla="*/ 10800 w 21600"/>
              <a:gd name="T7" fmla="+- 0 11023 446"/>
              <a:gd name="T8" fmla="*/ 11023 h 21154"/>
              <a:gd name="T9" fmla="*/ 10800 w 21600"/>
              <a:gd name="T10" fmla="+- 0 11023 446"/>
              <a:gd name="T11" fmla="*/ 11023 h 21154"/>
            </a:gdLst>
            <a:ahLst/>
            <a:cxnLst>
              <a:cxn ang="0">
                <a:pos x="T0" y="T2"/>
              </a:cxn>
              <a:cxn ang="0">
                <a:pos x="T3" y="T5"/>
              </a:cxn>
              <a:cxn ang="0">
                <a:pos x="T6" y="T8"/>
              </a:cxn>
              <a:cxn ang="0">
                <a:pos x="T9" y="T11"/>
              </a:cxn>
            </a:cxnLst>
            <a:rect l="0" t="0" r="r" b="b"/>
            <a:pathLst>
              <a:path w="21600" h="21154">
                <a:moveTo>
                  <a:pt x="21600" y="21154"/>
                </a:moveTo>
                <a:cubicBezTo>
                  <a:pt x="20156" y="16725"/>
                  <a:pt x="18712" y="12296"/>
                  <a:pt x="16425" y="8776"/>
                </a:cubicBezTo>
                <a:cubicBezTo>
                  <a:pt x="14138" y="5257"/>
                  <a:pt x="10163" y="525"/>
                  <a:pt x="7875" y="39"/>
                </a:cubicBezTo>
                <a:cubicBezTo>
                  <a:pt x="5588" y="-446"/>
                  <a:pt x="4012" y="3680"/>
                  <a:pt x="2700" y="5864"/>
                </a:cubicBezTo>
                <a:cubicBezTo>
                  <a:pt x="1387" y="8048"/>
                  <a:pt x="0" y="13145"/>
                  <a:pt x="0" y="13145"/>
                </a:cubicBezTo>
              </a:path>
            </a:pathLst>
          </a:custGeom>
          <a:noFill/>
          <a:ln w="12700" cap="flat" cmpd="sng">
            <a:solidFill>
              <a:srgbClr val="000000"/>
            </a:solidFill>
            <a:prstDash val="dash"/>
            <a:miter lim="800000"/>
            <a:headEnd type="none" w="med" len="med"/>
            <a:tailEnd type="triangl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nchor="ctr"/>
          <a:lstStyle/>
          <a:p>
            <a:pPr algn="ctr"/>
            <a:endParaRPr lang="it-IT" altLang="it-IT">
              <a:solidFill>
                <a:srgbClr val="FFFFFF"/>
              </a:solidFill>
            </a:endParaRPr>
          </a:p>
        </p:txBody>
      </p:sp>
      <p:sp>
        <p:nvSpPr>
          <p:cNvPr id="9246" name="AutoShape 30"/>
          <p:cNvSpPr>
            <a:spLocks/>
          </p:cNvSpPr>
          <p:nvPr/>
        </p:nvSpPr>
        <p:spPr bwMode="auto">
          <a:xfrm>
            <a:off x="9744075" y="1030288"/>
            <a:ext cx="377825" cy="476250"/>
          </a:xfrm>
          <a:custGeom>
            <a:avLst/>
            <a:gdLst>
              <a:gd name="T0" fmla="+- 0 10991 382"/>
              <a:gd name="T1" fmla="*/ T0 w 21218"/>
              <a:gd name="T2" fmla="*/ 10800 h 21600"/>
              <a:gd name="T3" fmla="+- 0 10991 382"/>
              <a:gd name="T4" fmla="*/ T3 w 21218"/>
              <a:gd name="T5" fmla="*/ 10800 h 21600"/>
              <a:gd name="T6" fmla="+- 0 10991 382"/>
              <a:gd name="T7" fmla="*/ T6 w 21218"/>
              <a:gd name="T8" fmla="*/ 10800 h 21600"/>
              <a:gd name="T9" fmla="+- 0 10991 382"/>
              <a:gd name="T10" fmla="*/ T9 w 21218"/>
              <a:gd name="T11" fmla="*/ 10800 h 21600"/>
            </a:gdLst>
            <a:ahLst/>
            <a:cxnLst>
              <a:cxn ang="0">
                <a:pos x="T1" y="T2"/>
              </a:cxn>
              <a:cxn ang="0">
                <a:pos x="T4" y="T5"/>
              </a:cxn>
              <a:cxn ang="0">
                <a:pos x="T7" y="T8"/>
              </a:cxn>
              <a:cxn ang="0">
                <a:pos x="T10" y="T11"/>
              </a:cxn>
            </a:cxnLst>
            <a:rect l="0" t="0" r="r" b="b"/>
            <a:pathLst>
              <a:path w="21218" h="21600">
                <a:moveTo>
                  <a:pt x="6014" y="0"/>
                </a:moveTo>
                <a:cubicBezTo>
                  <a:pt x="3419" y="3016"/>
                  <a:pt x="825" y="6032"/>
                  <a:pt x="221" y="8757"/>
                </a:cubicBezTo>
                <a:cubicBezTo>
                  <a:pt x="-382" y="11481"/>
                  <a:pt x="221" y="14497"/>
                  <a:pt x="2393" y="16346"/>
                </a:cubicBezTo>
                <a:cubicBezTo>
                  <a:pt x="4566" y="18195"/>
                  <a:pt x="10116" y="18973"/>
                  <a:pt x="13254" y="19849"/>
                </a:cubicBezTo>
                <a:cubicBezTo>
                  <a:pt x="16391" y="20724"/>
                  <a:pt x="21218" y="21600"/>
                  <a:pt x="21218" y="21600"/>
                </a:cubicBezTo>
              </a:path>
            </a:pathLst>
          </a:custGeom>
          <a:noFill/>
          <a:ln w="12700" cap="flat" cmpd="sng">
            <a:solidFill>
              <a:srgbClr val="000000"/>
            </a:solidFill>
            <a:prstDash val="dash"/>
            <a:miter lim="800000"/>
            <a:headEnd type="none" w="med" len="med"/>
            <a:tailEnd type="triangl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nchor="ctr"/>
          <a:lstStyle/>
          <a:p>
            <a:pPr algn="ctr"/>
            <a:endParaRPr lang="it-IT" altLang="it-IT">
              <a:solidFill>
                <a:srgbClr val="FFFFFF"/>
              </a:solidFill>
            </a:endParaRPr>
          </a:p>
        </p:txBody>
      </p:sp>
      <p:grpSp>
        <p:nvGrpSpPr>
          <p:cNvPr id="9247" name="Group 31"/>
          <p:cNvGrpSpPr>
            <a:grpSpLocks/>
          </p:cNvGrpSpPr>
          <p:nvPr/>
        </p:nvGrpSpPr>
        <p:grpSpPr bwMode="auto">
          <a:xfrm>
            <a:off x="474663" y="6500813"/>
            <a:ext cx="933450" cy="204787"/>
            <a:chOff x="0" y="-1"/>
            <a:chExt cx="932800" cy="205742"/>
          </a:xfrm>
        </p:grpSpPr>
        <p:sp>
          <p:nvSpPr>
            <p:cNvPr id="9248" name="Rectangle 32"/>
            <p:cNvSpPr>
              <a:spLocks/>
            </p:cNvSpPr>
            <p:nvPr/>
          </p:nvSpPr>
          <p:spPr bwMode="auto">
            <a:xfrm>
              <a:off x="174975" y="0"/>
              <a:ext cx="757825" cy="20574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p>
              <a:r>
                <a:rPr lang="it-IT" altLang="it-IT" sz="700"/>
                <a:t>Carolina Pelazza</a:t>
              </a:r>
            </a:p>
          </p:txBody>
        </p:sp>
        <p:pic>
          <p:nvPicPr>
            <p:cNvPr id="9249" name="Picture 33" descr="pasted-image.tiff"/>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13754"/>
              <a:ext cx="178232" cy="1782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Tree>
    <p:extLst>
      <p:ext uri="{BB962C8B-B14F-4D97-AF65-F5344CB8AC3E}">
        <p14:creationId xmlns:p14="http://schemas.microsoft.com/office/powerpoint/2010/main" val="2017501272"/>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1" name="Picture 1" descr="image2.jpe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398544" y="254000"/>
            <a:ext cx="4488656" cy="634920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nvGrpSpPr>
          <p:cNvPr id="5122" name="Group 2"/>
          <p:cNvGrpSpPr>
            <a:grpSpLocks/>
          </p:cNvGrpSpPr>
          <p:nvPr/>
        </p:nvGrpSpPr>
        <p:grpSpPr bwMode="auto">
          <a:xfrm>
            <a:off x="10546557" y="3192463"/>
            <a:ext cx="89694" cy="98425"/>
            <a:chOff x="0" y="-2"/>
            <a:chExt cx="180006" cy="197479"/>
          </a:xfrm>
        </p:grpSpPr>
        <p:pic>
          <p:nvPicPr>
            <p:cNvPr id="5123" name="Picture 3" descr="image1.t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2"/>
              <a:ext cx="180006" cy="19747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5124" name="Picture 4" descr="image1.jpe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6282" y="59421"/>
              <a:ext cx="68128" cy="784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
        <p:nvSpPr>
          <p:cNvPr id="5125" name="AutoShape 5"/>
          <p:cNvSpPr>
            <a:spLocks/>
          </p:cNvSpPr>
          <p:nvPr/>
        </p:nvSpPr>
        <p:spPr bwMode="auto">
          <a:xfrm>
            <a:off x="10464800" y="3554413"/>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grpSp>
        <p:nvGrpSpPr>
          <p:cNvPr id="5126" name="Group 6"/>
          <p:cNvGrpSpPr>
            <a:grpSpLocks/>
          </p:cNvGrpSpPr>
          <p:nvPr/>
        </p:nvGrpSpPr>
        <p:grpSpPr bwMode="auto">
          <a:xfrm>
            <a:off x="10444163" y="1868954"/>
            <a:ext cx="225425" cy="297517"/>
            <a:chOff x="-1" y="-5417"/>
            <a:chExt cx="450006" cy="595035"/>
          </a:xfrm>
        </p:grpSpPr>
        <p:sp>
          <p:nvSpPr>
            <p:cNvPr id="5127" name="Oval 7"/>
            <p:cNvSpPr>
              <a:spLocks/>
            </p:cNvSpPr>
            <p:nvPr/>
          </p:nvSpPr>
          <p:spPr bwMode="auto">
            <a:xfrm>
              <a:off x="-1" y="67099"/>
              <a:ext cx="450006" cy="450005"/>
            </a:xfrm>
            <a:prstGeom prst="ellipse">
              <a:avLst/>
            </a:prstGeom>
            <a:gradFill rotWithShape="0">
              <a:gsLst>
                <a:gs pos="0">
                  <a:srgbClr val="FFE9AA"/>
                </a:gs>
                <a:gs pos="100000">
                  <a:srgbClr val="F8CF07"/>
                </a:gs>
              </a:gsLst>
              <a:lin ang="5400000"/>
            </a:gradFill>
            <a:ln w="9525" cap="flat" cmpd="sng">
              <a:solidFill>
                <a:srgbClr val="DBBC1E"/>
              </a:solidFill>
              <a:prstDash val="solid"/>
              <a:round/>
              <a:headEnd type="none" w="med" len="med"/>
              <a:tailEnd type="none" w="med" len="med"/>
            </a:ln>
            <a:effectLst>
              <a:outerShdw blurRad="50800" dist="12700" algn="ctr" rotWithShape="0">
                <a:srgbClr val="000000">
                  <a:alpha val="50000"/>
                </a:srgbClr>
              </a:outerShdw>
            </a:effectLst>
          </p:spPr>
          <p:txBody>
            <a:bodyPr lIns="25400" tIns="25400" rIns="25400" bIns="25400" anchor="ctr"/>
            <a:lstStyle/>
            <a:p>
              <a:endParaRPr lang="it-IT" altLang="it-IT" sz="1600">
                <a:effectLst>
                  <a:outerShdw blurRad="38100" dist="38100" dir="2700000" algn="tl">
                    <a:srgbClr val="FFFFFF"/>
                  </a:outerShdw>
                </a:effectLst>
                <a:latin typeface="Helvetica Light" charset="0"/>
                <a:ea typeface="Helvetica Light" charset="0"/>
                <a:cs typeface="Helvetica Light" charset="0"/>
                <a:sym typeface="Helvetica Light" charset="0"/>
              </a:endParaRPr>
            </a:p>
          </p:txBody>
        </p:sp>
        <p:sp>
          <p:nvSpPr>
            <p:cNvPr id="5128" name="Rectangle 8"/>
            <p:cNvSpPr>
              <a:spLocks/>
            </p:cNvSpPr>
            <p:nvPr/>
          </p:nvSpPr>
          <p:spPr bwMode="auto">
            <a:xfrm>
              <a:off x="65899" y="-5417"/>
              <a:ext cx="318201" cy="59503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spAutoFit/>
            </a:bodyPr>
            <a:lstStyle/>
            <a:p>
              <a:r>
                <a:rPr lang="it-IT" altLang="it-IT" sz="1600">
                  <a:effectLst>
                    <a:outerShdw blurRad="38100" dist="38100" dir="2700000" algn="tl">
                      <a:srgbClr val="C0C0C0"/>
                    </a:outerShdw>
                  </a:effectLst>
                  <a:latin typeface="Helvetica Light" charset="0"/>
                  <a:ea typeface="Helvetica Light" charset="0"/>
                  <a:cs typeface="Helvetica Light" charset="0"/>
                  <a:sym typeface="Helvetica Light" charset="0"/>
                </a:rPr>
                <a:t>B</a:t>
              </a:r>
            </a:p>
          </p:txBody>
        </p:sp>
      </p:grpSp>
      <p:sp>
        <p:nvSpPr>
          <p:cNvPr id="5129" name="AutoShape 9"/>
          <p:cNvSpPr>
            <a:spLocks/>
          </p:cNvSpPr>
          <p:nvPr/>
        </p:nvSpPr>
        <p:spPr bwMode="auto">
          <a:xfrm>
            <a:off x="10461625" y="1709738"/>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grpSp>
        <p:nvGrpSpPr>
          <p:cNvPr id="5130" name="Group 10"/>
          <p:cNvGrpSpPr>
            <a:grpSpLocks/>
          </p:cNvGrpSpPr>
          <p:nvPr/>
        </p:nvGrpSpPr>
        <p:grpSpPr bwMode="auto">
          <a:xfrm>
            <a:off x="2880519" y="196850"/>
            <a:ext cx="1620044" cy="646113"/>
            <a:chOff x="-2" y="0"/>
            <a:chExt cx="3240007" cy="1292021"/>
          </a:xfrm>
        </p:grpSpPr>
        <p:sp>
          <p:nvSpPr>
            <p:cNvPr id="5131" name="Rectangle 11"/>
            <p:cNvSpPr>
              <a:spLocks/>
            </p:cNvSpPr>
            <p:nvPr/>
          </p:nvSpPr>
          <p:spPr bwMode="auto">
            <a:xfrm>
              <a:off x="-2" y="0"/>
              <a:ext cx="3240007" cy="1292021"/>
            </a:xfrm>
            <a:prstGeom prst="rect">
              <a:avLst/>
            </a:prstGeom>
            <a:solidFill>
              <a:srgbClr val="5FBCCE"/>
            </a:solidFill>
            <a:ln w="9525" cap="flat" cmpd="sng">
              <a:solidFill>
                <a:srgbClr val="F95815"/>
              </a:solidFill>
              <a:prstDash val="solid"/>
              <a:round/>
              <a:headEnd type="none" w="med" len="med"/>
              <a:tailEnd type="none" w="med" len="med"/>
            </a:ln>
            <a:effectLst>
              <a:outerShdw blurRad="38100" dist="23000" dir="5400000" algn="ctr" rotWithShape="0">
                <a:srgbClr val="000000">
                  <a:alpha val="34999"/>
                </a:srgbClr>
              </a:outerShdw>
            </a:effectLst>
          </p:spPr>
          <p:txBody>
            <a:bodyPr lIns="25400" tIns="25400" rIns="25400" bIns="25400" anchor="ctr"/>
            <a:lstStyle>
              <a:lvl1pPr defTabSz="457200">
                <a:defRPr sz="5000">
                  <a:solidFill>
                    <a:srgbClr val="000000"/>
                  </a:solidFill>
                  <a:latin typeface="Helvetica" charset="0"/>
                  <a:ea typeface="Helvetica" charset="0"/>
                  <a:cs typeface="Helvetica" charset="0"/>
                  <a:sym typeface="Helvetica" charset="0"/>
                </a:defRPr>
              </a:lvl1pPr>
              <a:lvl2pPr defTabSz="457200">
                <a:defRPr sz="5000">
                  <a:solidFill>
                    <a:srgbClr val="000000"/>
                  </a:solidFill>
                  <a:latin typeface="Helvetica" charset="0"/>
                  <a:ea typeface="Helvetica" charset="0"/>
                  <a:cs typeface="Helvetica" charset="0"/>
                  <a:sym typeface="Helvetica" charset="0"/>
                </a:defRPr>
              </a:lvl2pPr>
              <a:lvl3pPr defTabSz="457200">
                <a:defRPr sz="5000">
                  <a:solidFill>
                    <a:srgbClr val="000000"/>
                  </a:solidFill>
                  <a:latin typeface="Helvetica" charset="0"/>
                  <a:ea typeface="Helvetica" charset="0"/>
                  <a:cs typeface="Helvetica" charset="0"/>
                  <a:sym typeface="Helvetica" charset="0"/>
                </a:defRPr>
              </a:lvl3pPr>
              <a:lvl4pPr defTabSz="457200">
                <a:defRPr sz="5000">
                  <a:solidFill>
                    <a:srgbClr val="000000"/>
                  </a:solidFill>
                  <a:latin typeface="Helvetica" charset="0"/>
                  <a:ea typeface="Helvetica" charset="0"/>
                  <a:cs typeface="Helvetica" charset="0"/>
                  <a:sym typeface="Helvetica" charset="0"/>
                </a:defRPr>
              </a:lvl4pPr>
              <a:lvl5pPr defTabSz="457200">
                <a:defRPr sz="5000">
                  <a:solidFill>
                    <a:srgbClr val="000000"/>
                  </a:solidFill>
                  <a:latin typeface="Helvetica" charset="0"/>
                  <a:ea typeface="Helvetica" charset="0"/>
                  <a:cs typeface="Helvetica" charset="0"/>
                  <a:sym typeface="Helvetica" charset="0"/>
                </a:defRPr>
              </a:lvl5pPr>
              <a:lvl6pPr marL="457200" algn="ctr" defTabSz="457200"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6pPr>
              <a:lvl7pPr marL="914400" algn="ctr" defTabSz="457200"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7pPr>
              <a:lvl8pPr marL="1371600" algn="ctr" defTabSz="457200"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8pPr>
              <a:lvl9pPr marL="1828800" algn="ctr" defTabSz="457200"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9pPr>
            </a:lstStyle>
            <a:p>
              <a:endParaRPr lang="it-IT" altLang="it-IT" sz="900">
                <a:solidFill>
                  <a:srgbClr val="FFFFFF"/>
                </a:solidFill>
                <a:latin typeface="Calibri" charset="0"/>
                <a:ea typeface="Calibri" charset="0"/>
                <a:cs typeface="Calibri" charset="0"/>
                <a:sym typeface="Calibri" charset="0"/>
              </a:endParaRPr>
            </a:p>
          </p:txBody>
        </p:sp>
        <p:sp>
          <p:nvSpPr>
            <p:cNvPr id="5132" name="Rectangle 12"/>
            <p:cNvSpPr>
              <a:spLocks/>
            </p:cNvSpPr>
            <p:nvPr/>
          </p:nvSpPr>
          <p:spPr bwMode="auto">
            <a:xfrm>
              <a:off x="305910" y="369055"/>
              <a:ext cx="2628180" cy="55390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59" tIns="22859" rIns="22859" bIns="22859" anchor="ctr">
              <a:spAutoFit/>
            </a:bodyPr>
            <a:lstStyle>
              <a:lvl1pPr defTabSz="457200">
                <a:defRPr sz="5000">
                  <a:solidFill>
                    <a:srgbClr val="000000"/>
                  </a:solidFill>
                  <a:latin typeface="Helvetica" charset="0"/>
                  <a:ea typeface="Helvetica" charset="0"/>
                  <a:cs typeface="Helvetica" charset="0"/>
                  <a:sym typeface="Helvetica" charset="0"/>
                </a:defRPr>
              </a:lvl1pPr>
              <a:lvl2pPr defTabSz="457200">
                <a:defRPr sz="5000">
                  <a:solidFill>
                    <a:srgbClr val="000000"/>
                  </a:solidFill>
                  <a:latin typeface="Helvetica" charset="0"/>
                  <a:ea typeface="Helvetica" charset="0"/>
                  <a:cs typeface="Helvetica" charset="0"/>
                  <a:sym typeface="Helvetica" charset="0"/>
                </a:defRPr>
              </a:lvl2pPr>
              <a:lvl3pPr defTabSz="457200">
                <a:defRPr sz="5000">
                  <a:solidFill>
                    <a:srgbClr val="000000"/>
                  </a:solidFill>
                  <a:latin typeface="Helvetica" charset="0"/>
                  <a:ea typeface="Helvetica" charset="0"/>
                  <a:cs typeface="Helvetica" charset="0"/>
                  <a:sym typeface="Helvetica" charset="0"/>
                </a:defRPr>
              </a:lvl3pPr>
              <a:lvl4pPr defTabSz="457200">
                <a:defRPr sz="5000">
                  <a:solidFill>
                    <a:srgbClr val="000000"/>
                  </a:solidFill>
                  <a:latin typeface="Helvetica" charset="0"/>
                  <a:ea typeface="Helvetica" charset="0"/>
                  <a:cs typeface="Helvetica" charset="0"/>
                  <a:sym typeface="Helvetica" charset="0"/>
                </a:defRPr>
              </a:lvl4pPr>
              <a:lvl5pPr defTabSz="457200">
                <a:defRPr sz="5000">
                  <a:solidFill>
                    <a:srgbClr val="000000"/>
                  </a:solidFill>
                  <a:latin typeface="Helvetica" charset="0"/>
                  <a:ea typeface="Helvetica" charset="0"/>
                  <a:cs typeface="Helvetica" charset="0"/>
                  <a:sym typeface="Helvetica" charset="0"/>
                </a:defRPr>
              </a:lvl5pPr>
              <a:lvl6pPr marL="457200" algn="ctr" defTabSz="457200"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6pPr>
              <a:lvl7pPr marL="914400" algn="ctr" defTabSz="457200"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7pPr>
              <a:lvl8pPr marL="1371600" algn="ctr" defTabSz="457200"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8pPr>
              <a:lvl9pPr marL="1828800" algn="ctr" defTabSz="457200"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9pPr>
            </a:lstStyle>
            <a:p>
              <a:r>
                <a:rPr lang="it-IT" altLang="it-IT" sz="1500" b="1" i="1">
                  <a:latin typeface="Calibri" charset="0"/>
                  <a:ea typeface="Calibri" charset="0"/>
                  <a:cs typeface="Calibri" charset="0"/>
                  <a:sym typeface="Calibri" charset="0"/>
                </a:rPr>
                <a:t>Technique</a:t>
              </a:r>
            </a:p>
          </p:txBody>
        </p:sp>
      </p:grpSp>
      <p:grpSp>
        <p:nvGrpSpPr>
          <p:cNvPr id="5133" name="Group 13"/>
          <p:cNvGrpSpPr>
            <a:grpSpLocks/>
          </p:cNvGrpSpPr>
          <p:nvPr/>
        </p:nvGrpSpPr>
        <p:grpSpPr bwMode="auto">
          <a:xfrm>
            <a:off x="10411619" y="3279448"/>
            <a:ext cx="224631" cy="297517"/>
            <a:chOff x="-1" y="-5417"/>
            <a:chExt cx="450006" cy="595035"/>
          </a:xfrm>
        </p:grpSpPr>
        <p:sp>
          <p:nvSpPr>
            <p:cNvPr id="5134" name="Oval 14"/>
            <p:cNvSpPr>
              <a:spLocks/>
            </p:cNvSpPr>
            <p:nvPr/>
          </p:nvSpPr>
          <p:spPr bwMode="auto">
            <a:xfrm>
              <a:off x="-1" y="67099"/>
              <a:ext cx="450006" cy="450005"/>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latin typeface="Helvetica Light" charset="0"/>
                <a:ea typeface="Helvetica Light" charset="0"/>
                <a:cs typeface="Helvetica Light" charset="0"/>
                <a:sym typeface="Helvetica Light" charset="0"/>
              </a:endParaRPr>
            </a:p>
          </p:txBody>
        </p:sp>
        <p:sp>
          <p:nvSpPr>
            <p:cNvPr id="5135" name="Rectangle 15"/>
            <p:cNvSpPr>
              <a:spLocks/>
            </p:cNvSpPr>
            <p:nvPr/>
          </p:nvSpPr>
          <p:spPr bwMode="auto">
            <a:xfrm>
              <a:off x="65900" y="-5417"/>
              <a:ext cx="318202" cy="59503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spAutoFit/>
            </a:bodyPr>
            <a:lstStyle/>
            <a:p>
              <a:r>
                <a:rPr lang="it-IT" altLang="it-IT" sz="1600">
                  <a:latin typeface="Helvetica Light" charset="0"/>
                  <a:ea typeface="Helvetica Light" charset="0"/>
                  <a:cs typeface="Helvetica Light" charset="0"/>
                  <a:sym typeface="Helvetica Light" charset="0"/>
                </a:rPr>
                <a:t>A</a:t>
              </a:r>
            </a:p>
          </p:txBody>
        </p:sp>
      </p:grpSp>
      <p:sp>
        <p:nvSpPr>
          <p:cNvPr id="5136" name="AutoShape 16"/>
          <p:cNvSpPr>
            <a:spLocks/>
          </p:cNvSpPr>
          <p:nvPr/>
        </p:nvSpPr>
        <p:spPr bwMode="auto">
          <a:xfrm>
            <a:off x="8599488" y="3554413"/>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5137" name="AutoShape 17"/>
          <p:cNvSpPr>
            <a:spLocks/>
          </p:cNvSpPr>
          <p:nvPr/>
        </p:nvSpPr>
        <p:spPr bwMode="auto">
          <a:xfrm>
            <a:off x="8594725" y="1739900"/>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5138" name="Oval 18"/>
          <p:cNvSpPr>
            <a:spLocks/>
          </p:cNvSpPr>
          <p:nvPr/>
        </p:nvSpPr>
        <p:spPr bwMode="auto">
          <a:xfrm>
            <a:off x="8570119" y="1987550"/>
            <a:ext cx="224631" cy="224632"/>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5139" name="Oval 19"/>
          <p:cNvSpPr>
            <a:spLocks/>
          </p:cNvSpPr>
          <p:nvPr/>
        </p:nvSpPr>
        <p:spPr bwMode="auto">
          <a:xfrm>
            <a:off x="8561388" y="3267075"/>
            <a:ext cx="225425" cy="225425"/>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5140" name="Oval 20"/>
          <p:cNvSpPr>
            <a:spLocks/>
          </p:cNvSpPr>
          <p:nvPr/>
        </p:nvSpPr>
        <p:spPr bwMode="auto">
          <a:xfrm>
            <a:off x="10446544" y="3945732"/>
            <a:ext cx="225425" cy="224631"/>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5141" name="Oval 21"/>
          <p:cNvSpPr>
            <a:spLocks/>
          </p:cNvSpPr>
          <p:nvPr/>
        </p:nvSpPr>
        <p:spPr bwMode="auto">
          <a:xfrm>
            <a:off x="8589963" y="3933032"/>
            <a:ext cx="224632" cy="224631"/>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5142" name="Oval 22"/>
          <p:cNvSpPr>
            <a:spLocks/>
          </p:cNvSpPr>
          <p:nvPr/>
        </p:nvSpPr>
        <p:spPr bwMode="auto">
          <a:xfrm>
            <a:off x="10669588" y="4170363"/>
            <a:ext cx="224632" cy="224632"/>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5143" name="Oval 23"/>
          <p:cNvSpPr>
            <a:spLocks/>
          </p:cNvSpPr>
          <p:nvPr/>
        </p:nvSpPr>
        <p:spPr bwMode="auto">
          <a:xfrm>
            <a:off x="8336757" y="4044950"/>
            <a:ext cx="224631" cy="225425"/>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grpSp>
        <p:nvGrpSpPr>
          <p:cNvPr id="5144" name="Group 24"/>
          <p:cNvGrpSpPr>
            <a:grpSpLocks/>
          </p:cNvGrpSpPr>
          <p:nvPr/>
        </p:nvGrpSpPr>
        <p:grpSpPr bwMode="auto">
          <a:xfrm>
            <a:off x="8705057" y="3192463"/>
            <a:ext cx="89694" cy="98425"/>
            <a:chOff x="0" y="-2"/>
            <a:chExt cx="180006" cy="197479"/>
          </a:xfrm>
        </p:grpSpPr>
        <p:pic>
          <p:nvPicPr>
            <p:cNvPr id="5145" name="Picture 25" descr="image1.t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2"/>
              <a:ext cx="180006" cy="19747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5146" name="Picture 26" descr="image1.jpe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6282" y="59421"/>
              <a:ext cx="68128" cy="784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5147" name="Group 27"/>
          <p:cNvGrpSpPr>
            <a:grpSpLocks/>
          </p:cNvGrpSpPr>
          <p:nvPr/>
        </p:nvGrpSpPr>
        <p:grpSpPr bwMode="auto">
          <a:xfrm>
            <a:off x="10673557" y="3540919"/>
            <a:ext cx="89694" cy="99219"/>
            <a:chOff x="0" y="-2"/>
            <a:chExt cx="180006" cy="197479"/>
          </a:xfrm>
        </p:grpSpPr>
        <p:pic>
          <p:nvPicPr>
            <p:cNvPr id="5148" name="Picture 28" descr="image1.t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2"/>
              <a:ext cx="180006" cy="19747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5149" name="Picture 29" descr="image1.jpe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6282" y="59421"/>
              <a:ext cx="68128" cy="784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5150" name="Group 30"/>
          <p:cNvGrpSpPr>
            <a:grpSpLocks/>
          </p:cNvGrpSpPr>
          <p:nvPr/>
        </p:nvGrpSpPr>
        <p:grpSpPr bwMode="auto">
          <a:xfrm>
            <a:off x="10749757" y="3617119"/>
            <a:ext cx="89694" cy="99219"/>
            <a:chOff x="0" y="-2"/>
            <a:chExt cx="180006" cy="197479"/>
          </a:xfrm>
        </p:grpSpPr>
        <p:pic>
          <p:nvPicPr>
            <p:cNvPr id="5151" name="Picture 31" descr="image1.t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2"/>
              <a:ext cx="180006" cy="19747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5152" name="Picture 32" descr="image1.jpe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6282" y="59421"/>
              <a:ext cx="68128" cy="784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5153" name="Group 33"/>
          <p:cNvGrpSpPr>
            <a:grpSpLocks/>
          </p:cNvGrpSpPr>
          <p:nvPr/>
        </p:nvGrpSpPr>
        <p:grpSpPr bwMode="auto">
          <a:xfrm>
            <a:off x="10825957" y="3693319"/>
            <a:ext cx="89694" cy="99219"/>
            <a:chOff x="0" y="-2"/>
            <a:chExt cx="180006" cy="197479"/>
          </a:xfrm>
        </p:grpSpPr>
        <p:pic>
          <p:nvPicPr>
            <p:cNvPr id="5154" name="Picture 34" descr="image1.t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2"/>
              <a:ext cx="180006" cy="19747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5155" name="Picture 35" descr="image1.jpe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6282" y="59421"/>
              <a:ext cx="68128" cy="784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5156" name="Group 36"/>
          <p:cNvGrpSpPr>
            <a:grpSpLocks/>
          </p:cNvGrpSpPr>
          <p:nvPr/>
        </p:nvGrpSpPr>
        <p:grpSpPr bwMode="auto">
          <a:xfrm>
            <a:off x="10902157" y="3769519"/>
            <a:ext cx="89694" cy="99219"/>
            <a:chOff x="0" y="-2"/>
            <a:chExt cx="180006" cy="197479"/>
          </a:xfrm>
        </p:grpSpPr>
        <p:pic>
          <p:nvPicPr>
            <p:cNvPr id="5157" name="Picture 37" descr="image1.t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2"/>
              <a:ext cx="180006" cy="19747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5158" name="Picture 38" descr="image1.jpe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6282" y="59421"/>
              <a:ext cx="68128" cy="784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5159" name="Group 39"/>
          <p:cNvGrpSpPr>
            <a:grpSpLocks/>
          </p:cNvGrpSpPr>
          <p:nvPr/>
        </p:nvGrpSpPr>
        <p:grpSpPr bwMode="auto">
          <a:xfrm>
            <a:off x="8826500" y="3750469"/>
            <a:ext cx="89694" cy="99219"/>
            <a:chOff x="0" y="-2"/>
            <a:chExt cx="180006" cy="197479"/>
          </a:xfrm>
        </p:grpSpPr>
        <p:pic>
          <p:nvPicPr>
            <p:cNvPr id="5160" name="Picture 40" descr="image1.t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2"/>
              <a:ext cx="180006" cy="19747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5161" name="Picture 41" descr="image1.jpe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6282" y="59421"/>
              <a:ext cx="68128" cy="784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5162" name="Group 42"/>
          <p:cNvGrpSpPr>
            <a:grpSpLocks/>
          </p:cNvGrpSpPr>
          <p:nvPr/>
        </p:nvGrpSpPr>
        <p:grpSpPr bwMode="auto">
          <a:xfrm>
            <a:off x="8902700" y="3826669"/>
            <a:ext cx="89694" cy="99219"/>
            <a:chOff x="0" y="-2"/>
            <a:chExt cx="180006" cy="197479"/>
          </a:xfrm>
        </p:grpSpPr>
        <p:pic>
          <p:nvPicPr>
            <p:cNvPr id="5163" name="Picture 43" descr="image1.t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2"/>
              <a:ext cx="180006" cy="19747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5164" name="Picture 44" descr="image1.jpe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6282" y="59421"/>
              <a:ext cx="68128" cy="784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5165" name="Group 45"/>
          <p:cNvGrpSpPr>
            <a:grpSpLocks/>
          </p:cNvGrpSpPr>
          <p:nvPr/>
        </p:nvGrpSpPr>
        <p:grpSpPr bwMode="auto">
          <a:xfrm>
            <a:off x="8978900" y="3902869"/>
            <a:ext cx="89694" cy="99219"/>
            <a:chOff x="0" y="-2"/>
            <a:chExt cx="180006" cy="197479"/>
          </a:xfrm>
        </p:grpSpPr>
        <p:pic>
          <p:nvPicPr>
            <p:cNvPr id="5166" name="Picture 46" descr="image1.t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2"/>
              <a:ext cx="180006" cy="19747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5167" name="Picture 47" descr="image1.jpe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6282" y="59421"/>
              <a:ext cx="68128" cy="784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5168" name="Group 48"/>
          <p:cNvGrpSpPr>
            <a:grpSpLocks/>
          </p:cNvGrpSpPr>
          <p:nvPr/>
        </p:nvGrpSpPr>
        <p:grpSpPr bwMode="auto">
          <a:xfrm>
            <a:off x="9055100" y="3979069"/>
            <a:ext cx="89694" cy="99219"/>
            <a:chOff x="0" y="-2"/>
            <a:chExt cx="180006" cy="197479"/>
          </a:xfrm>
        </p:grpSpPr>
        <p:pic>
          <p:nvPicPr>
            <p:cNvPr id="5169" name="Picture 49" descr="image1.t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2"/>
              <a:ext cx="180006" cy="19747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5170" name="Picture 50" descr="image1.jpe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6282" y="59421"/>
              <a:ext cx="68128" cy="784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
        <p:nvSpPr>
          <p:cNvPr id="5171" name="Line 51"/>
          <p:cNvSpPr>
            <a:spLocks noChangeShapeType="1"/>
          </p:cNvSpPr>
          <p:nvPr/>
        </p:nvSpPr>
        <p:spPr bwMode="auto">
          <a:xfrm flipV="1">
            <a:off x="10574338" y="2640807"/>
            <a:ext cx="0" cy="551656"/>
          </a:xfrm>
          <a:prstGeom prst="line">
            <a:avLst/>
          </a:prstGeom>
          <a:noFill/>
          <a:ln w="2857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5172" name="Line 52"/>
          <p:cNvSpPr>
            <a:spLocks noChangeShapeType="1"/>
          </p:cNvSpPr>
          <p:nvPr/>
        </p:nvSpPr>
        <p:spPr bwMode="auto">
          <a:xfrm>
            <a:off x="10464800" y="2212182"/>
            <a:ext cx="81757" cy="255588"/>
          </a:xfrm>
          <a:prstGeom prst="line">
            <a:avLst/>
          </a:prstGeom>
          <a:noFill/>
          <a:ln w="63500" cap="flat" cmpd="sng">
            <a:solidFill>
              <a:srgbClr val="000000"/>
            </a:solidFill>
            <a:prstDash val="sysDot"/>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5173" name="Line 53"/>
          <p:cNvSpPr>
            <a:spLocks noChangeShapeType="1"/>
          </p:cNvSpPr>
          <p:nvPr/>
        </p:nvSpPr>
        <p:spPr bwMode="auto">
          <a:xfrm>
            <a:off x="10574338" y="2467769"/>
            <a:ext cx="72232" cy="173831"/>
          </a:xfrm>
          <a:prstGeom prst="line">
            <a:avLst/>
          </a:prstGeom>
          <a:noFill/>
          <a:ln w="2857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5174" name="AutoShape 54"/>
          <p:cNvSpPr>
            <a:spLocks/>
          </p:cNvSpPr>
          <p:nvPr/>
        </p:nvSpPr>
        <p:spPr bwMode="auto">
          <a:xfrm>
            <a:off x="9639300" y="1473994"/>
            <a:ext cx="1383507" cy="738188"/>
          </a:xfrm>
          <a:custGeom>
            <a:avLst/>
            <a:gdLst>
              <a:gd name="T0" fmla="*/ 10548 w 21097"/>
              <a:gd name="T1" fmla="*/ 10727 h 21454"/>
              <a:gd name="T2" fmla="*/ 10548 w 21097"/>
              <a:gd name="T3" fmla="*/ 10727 h 21454"/>
              <a:gd name="T4" fmla="*/ 10548 w 21097"/>
              <a:gd name="T5" fmla="*/ 10727 h 21454"/>
              <a:gd name="T6" fmla="*/ 10548 w 21097"/>
              <a:gd name="T7" fmla="*/ 10727 h 21454"/>
            </a:gdLst>
            <a:ahLst/>
            <a:cxnLst>
              <a:cxn ang="0">
                <a:pos x="T0" y="T1"/>
              </a:cxn>
              <a:cxn ang="0">
                <a:pos x="T2" y="T3"/>
              </a:cxn>
              <a:cxn ang="0">
                <a:pos x="T4" y="T5"/>
              </a:cxn>
              <a:cxn ang="0">
                <a:pos x="T6" y="T7"/>
              </a:cxn>
            </a:cxnLst>
            <a:rect l="0" t="0" r="r" b="b"/>
            <a:pathLst>
              <a:path w="21097" h="21454">
                <a:moveTo>
                  <a:pt x="13754" y="21415"/>
                </a:moveTo>
                <a:cubicBezTo>
                  <a:pt x="16418" y="21508"/>
                  <a:pt x="19082" y="21600"/>
                  <a:pt x="20147" y="19569"/>
                </a:cubicBezTo>
                <a:cubicBezTo>
                  <a:pt x="21213" y="17538"/>
                  <a:pt x="21600" y="11692"/>
                  <a:pt x="20147" y="9231"/>
                </a:cubicBezTo>
                <a:cubicBezTo>
                  <a:pt x="18694" y="6769"/>
                  <a:pt x="14787" y="6338"/>
                  <a:pt x="11430" y="4800"/>
                </a:cubicBezTo>
                <a:cubicBezTo>
                  <a:pt x="8072" y="3262"/>
                  <a:pt x="0" y="0"/>
                  <a:pt x="0" y="0"/>
                </a:cubicBezTo>
              </a:path>
            </a:pathLst>
          </a:custGeom>
          <a:noFill/>
          <a:ln w="25400" cap="flat" cmpd="sng">
            <a:solidFill>
              <a:srgbClr val="000000"/>
            </a:solidFill>
            <a:prstDash val="sysDash"/>
            <a:round/>
            <a:headEnd type="none" w="med" len="med"/>
            <a:tailEnd type="triangle" w="med" len="med"/>
          </a:ln>
          <a:effectLst>
            <a:outerShdw blurRad="38100" dist="25400" dir="5400000" algn="ctr" rotWithShape="0">
              <a:srgbClr val="000000">
                <a:alpha val="50000"/>
              </a:srgbClr>
            </a:outerShdw>
          </a:effectLst>
          <a:extLst>
            <a:ext uri="{909E8E84-426E-40DD-AFC4-6F175D3DCCD1}">
              <a14:hiddenFill xmlns:a14="http://schemas.microsoft.com/office/drawing/2010/main">
                <a:solidFill>
                  <a:srgbClr val="FFFFFF"/>
                </a:solidFill>
              </a14:hiddenFill>
            </a:ext>
          </a:extLst>
        </p:spPr>
        <p:txBody>
          <a:bodyPr lIns="25400" tIns="25400" rIns="25400" bIns="25400"/>
          <a:lstStyle>
            <a:lvl1pPr>
              <a:defRPr sz="5000">
                <a:solidFill>
                  <a:srgbClr val="000000"/>
                </a:solidFill>
                <a:latin typeface="Helvetica" charset="0"/>
                <a:ea typeface="Helvetica" charset="0"/>
                <a:cs typeface="Helvetica" charset="0"/>
                <a:sym typeface="Helvetica" charset="0"/>
              </a:defRPr>
            </a:lvl1pPr>
            <a:lvl2pPr>
              <a:defRPr sz="5000">
                <a:solidFill>
                  <a:srgbClr val="000000"/>
                </a:solidFill>
                <a:latin typeface="Helvetica" charset="0"/>
                <a:ea typeface="Helvetica" charset="0"/>
                <a:cs typeface="Helvetica" charset="0"/>
                <a:sym typeface="Helvetica" charset="0"/>
              </a:defRPr>
            </a:lvl2pPr>
            <a:lvl3pPr>
              <a:defRPr sz="5000">
                <a:solidFill>
                  <a:srgbClr val="000000"/>
                </a:solidFill>
                <a:latin typeface="Helvetica" charset="0"/>
                <a:ea typeface="Helvetica" charset="0"/>
                <a:cs typeface="Helvetica" charset="0"/>
                <a:sym typeface="Helvetica" charset="0"/>
              </a:defRPr>
            </a:lvl3pPr>
            <a:lvl4pPr>
              <a:defRPr sz="5000">
                <a:solidFill>
                  <a:srgbClr val="000000"/>
                </a:solidFill>
                <a:latin typeface="Helvetica" charset="0"/>
                <a:ea typeface="Helvetica" charset="0"/>
                <a:cs typeface="Helvetica" charset="0"/>
                <a:sym typeface="Helvetica" charset="0"/>
              </a:defRPr>
            </a:lvl4pPr>
            <a:lvl5pPr>
              <a:defRPr sz="5000">
                <a:solidFill>
                  <a:srgbClr val="000000"/>
                </a:solidFill>
                <a:latin typeface="Helvetica" charset="0"/>
                <a:ea typeface="Helvetica" charset="0"/>
                <a:cs typeface="Helvetica" charset="0"/>
                <a:sym typeface="Helvetica" charset="0"/>
              </a:defRPr>
            </a:lvl5pPr>
            <a:lvl6pPr marL="4572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6pPr>
            <a:lvl7pPr marL="9144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7pPr>
            <a:lvl8pPr marL="13716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8pPr>
            <a:lvl9pPr marL="18288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9pPr>
          </a:lstStyle>
          <a:p>
            <a:pPr defTabSz="457200"/>
            <a:endParaRPr lang="it-IT" altLang="it-IT" sz="900">
              <a:latin typeface="Helvetica Light" charset="0"/>
              <a:ea typeface="Helvetica Light" charset="0"/>
              <a:cs typeface="Helvetica Light" charset="0"/>
              <a:sym typeface="Helvetica Light" charset="0"/>
            </a:endParaRPr>
          </a:p>
        </p:txBody>
      </p:sp>
      <p:sp>
        <p:nvSpPr>
          <p:cNvPr id="5175" name="Line 55"/>
          <p:cNvSpPr>
            <a:spLocks noChangeShapeType="1"/>
          </p:cNvSpPr>
          <p:nvPr/>
        </p:nvSpPr>
        <p:spPr bwMode="auto">
          <a:xfrm flipH="1" flipV="1">
            <a:off x="9639300" y="1506538"/>
            <a:ext cx="969169" cy="1135063"/>
          </a:xfrm>
          <a:prstGeom prst="line">
            <a:avLst/>
          </a:prstGeom>
          <a:noFill/>
          <a:ln w="2857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5176" name="AutoShape 56"/>
          <p:cNvSpPr>
            <a:spLocks/>
          </p:cNvSpPr>
          <p:nvPr/>
        </p:nvSpPr>
        <p:spPr bwMode="auto">
          <a:xfrm rot="5400000" flipH="1" flipV="1">
            <a:off x="9194007" y="902494"/>
            <a:ext cx="1016794" cy="12620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cubicBezTo>
                  <a:pt x="5400" y="0"/>
                  <a:pt x="10800" y="5400"/>
                  <a:pt x="10800" y="10800"/>
                </a:cubicBezTo>
                <a:cubicBezTo>
                  <a:pt x="10800" y="16200"/>
                  <a:pt x="16200" y="21600"/>
                  <a:pt x="21600" y="21600"/>
                </a:cubicBezTo>
              </a:path>
            </a:pathLst>
          </a:custGeom>
          <a:noFill/>
          <a:ln w="25400" cap="flat" cmpd="sng">
            <a:solidFill>
              <a:srgbClr val="000000"/>
            </a:solidFill>
            <a:prstDash val="solid"/>
            <a:miter lim="400000"/>
            <a:headEnd type="none" w="med" len="med"/>
            <a:tailEnd type="triangl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lstStyle/>
          <a:p>
            <a:endParaRPr lang="it-IT" altLang="it-IT" sz="900">
              <a:latin typeface="Helvetica Light" charset="0"/>
              <a:ea typeface="Helvetica Light" charset="0"/>
              <a:cs typeface="Helvetica Light" charset="0"/>
              <a:sym typeface="Helvetica Light" charset="0"/>
            </a:endParaRPr>
          </a:p>
        </p:txBody>
      </p:sp>
      <p:sp>
        <p:nvSpPr>
          <p:cNvPr id="5177" name="Rectangle 57"/>
          <p:cNvSpPr>
            <a:spLocks/>
          </p:cNvSpPr>
          <p:nvPr/>
        </p:nvSpPr>
        <p:spPr bwMode="auto">
          <a:xfrm>
            <a:off x="482600" y="867649"/>
            <a:ext cx="6159500" cy="549894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spAutoFit/>
          </a:bodyPr>
          <a:lstStyle/>
          <a:p>
            <a:pPr algn="l"/>
            <a:r>
              <a:rPr lang="it-IT" altLang="it-IT">
                <a:latin typeface="Helvetica Light" charset="0"/>
                <a:ea typeface="Helvetica Light" charset="0"/>
                <a:cs typeface="Helvetica Light" charset="0"/>
                <a:sym typeface="Helvetica Light" charset="0"/>
              </a:rPr>
              <a:t>Esercizio di passaggi, smarcamento e tiro in porta</a:t>
            </a:r>
            <a:r>
              <a:rPr lang="it-IT" altLang="it-IT" sz="1600">
                <a:latin typeface="Helvetica Light" charset="0"/>
                <a:ea typeface="Helvetica Light" charset="0"/>
                <a:cs typeface="Helvetica Light" charset="0"/>
                <a:sym typeface="Helvetica Light" charset="0"/>
              </a:rPr>
              <a:t>.</a:t>
            </a:r>
          </a:p>
          <a:p>
            <a:pPr algn="l"/>
            <a:endParaRPr lang="it-IT" altLang="it-IT" sz="1600">
              <a:latin typeface="Helvetica Light" charset="0"/>
              <a:ea typeface="Helvetica Light" charset="0"/>
              <a:cs typeface="Helvetica Light" charset="0"/>
              <a:sym typeface="Helvetica Light" charset="0"/>
            </a:endParaRPr>
          </a:p>
          <a:p>
            <a:pPr algn="l"/>
            <a:r>
              <a:rPr lang="it-IT" altLang="it-IT" sz="1600">
                <a:latin typeface="Helvetica Light" charset="0"/>
                <a:ea typeface="Helvetica Light" charset="0"/>
                <a:cs typeface="Helvetica Light" charset="0"/>
                <a:sym typeface="Helvetica Light" charset="0"/>
              </a:rPr>
              <a:t>Svolgimento:</a:t>
            </a:r>
          </a:p>
          <a:p>
            <a:pPr algn="l"/>
            <a:r>
              <a:rPr lang="it-IT" altLang="it-IT" sz="1600">
                <a:latin typeface="Helvetica Light" charset="0"/>
                <a:ea typeface="Helvetica Light" charset="0"/>
                <a:cs typeface="Helvetica Light" charset="0"/>
                <a:sym typeface="Helvetica Light" charset="0"/>
              </a:rPr>
              <a:t>B viene incontro ad A, il quale gli passa la palla di push. B riceve e scarica nuovamente ad A, B esegue uno smarcamento con un movimento a “C” per ricevere verso l’area il passaggio di A (che può eseguirlo di push frontale o strisciato) e concludere in porta.</a:t>
            </a:r>
          </a:p>
          <a:p>
            <a:pPr algn="l"/>
            <a:endParaRPr lang="it-IT" altLang="it-IT" sz="1600">
              <a:latin typeface="Helvetica Light" charset="0"/>
              <a:ea typeface="Helvetica Light" charset="0"/>
              <a:cs typeface="Helvetica Light" charset="0"/>
              <a:sym typeface="Helvetica Light" charset="0"/>
            </a:endParaRPr>
          </a:p>
          <a:p>
            <a:pPr algn="l"/>
            <a:r>
              <a:rPr lang="it-IT" altLang="it-IT" sz="1600">
                <a:latin typeface="Helvetica Light" charset="0"/>
                <a:ea typeface="Helvetica Light" charset="0"/>
                <a:cs typeface="Helvetica Light" charset="0"/>
                <a:sym typeface="Helvetica Light" charset="0"/>
              </a:rPr>
              <a:t>Prima una fila e poi l’altra.</a:t>
            </a:r>
          </a:p>
          <a:p>
            <a:pPr algn="l"/>
            <a:r>
              <a:rPr lang="it-IT" altLang="it-IT" sz="1600">
                <a:latin typeface="Helvetica Light" charset="0"/>
                <a:ea typeface="Helvetica Light" charset="0"/>
                <a:cs typeface="Helvetica Light" charset="0"/>
                <a:sym typeface="Helvetica Light" charset="0"/>
              </a:rPr>
              <a:t>Le distanze sono da regolare in base all’età o al livello.</a:t>
            </a:r>
          </a:p>
          <a:p>
            <a:pPr algn="l"/>
            <a:r>
              <a:rPr lang="it-IT" altLang="it-IT" sz="1600">
                <a:latin typeface="Helvetica Light" charset="0"/>
                <a:ea typeface="Helvetica Light" charset="0"/>
                <a:cs typeface="Helvetica Light" charset="0"/>
                <a:sym typeface="Helvetica Light" charset="0"/>
              </a:rPr>
              <a:t>Scegliere tra le varie tecniche di tiro.</a:t>
            </a:r>
          </a:p>
          <a:p>
            <a:pPr algn="l"/>
            <a:endParaRPr lang="it-IT" altLang="it-IT" sz="1600">
              <a:latin typeface="Helvetica Light" charset="0"/>
              <a:ea typeface="Helvetica Light" charset="0"/>
              <a:cs typeface="Helvetica Light" charset="0"/>
              <a:sym typeface="Helvetica Light" charset="0"/>
            </a:endParaRPr>
          </a:p>
          <a:p>
            <a:pPr algn="l"/>
            <a:r>
              <a:rPr lang="it-IT" altLang="it-IT" sz="1600">
                <a:latin typeface="Helvetica Light" charset="0"/>
                <a:ea typeface="Helvetica Light" charset="0"/>
                <a:cs typeface="Helvetica Light" charset="0"/>
                <a:sym typeface="Helvetica Light" charset="0"/>
              </a:rPr>
              <a:t>Variante 1:</a:t>
            </a:r>
          </a:p>
          <a:p>
            <a:pPr algn="l"/>
            <a:r>
              <a:rPr lang="it-IT" altLang="it-IT" sz="1600">
                <a:latin typeface="Helvetica Light" charset="0"/>
                <a:ea typeface="Helvetica Light" charset="0"/>
                <a:cs typeface="Helvetica Light" charset="0"/>
                <a:sym typeface="Helvetica Light" charset="0"/>
              </a:rPr>
              <a:t>B esegue un movimento di smarcamento ad “S” o a doppia “S” o direttamente in diagonale.</a:t>
            </a:r>
          </a:p>
          <a:p>
            <a:pPr algn="l"/>
            <a:endParaRPr lang="it-IT" altLang="it-IT" sz="1600">
              <a:latin typeface="Helvetica Light" charset="0"/>
              <a:ea typeface="Helvetica Light" charset="0"/>
              <a:cs typeface="Helvetica Light" charset="0"/>
              <a:sym typeface="Helvetica Light" charset="0"/>
            </a:endParaRPr>
          </a:p>
          <a:p>
            <a:pPr algn="l"/>
            <a:r>
              <a:rPr lang="it-IT" altLang="it-IT" sz="1600">
                <a:latin typeface="Helvetica Light" charset="0"/>
                <a:ea typeface="Helvetica Light" charset="0"/>
                <a:cs typeface="Helvetica Light" charset="0"/>
                <a:sym typeface="Helvetica Light" charset="0"/>
              </a:rPr>
              <a:t>Variante 2:</a:t>
            </a:r>
          </a:p>
          <a:p>
            <a:pPr algn="l"/>
            <a:r>
              <a:rPr lang="it-IT" altLang="it-IT" sz="1600">
                <a:latin typeface="Helvetica Light" charset="0"/>
                <a:ea typeface="Helvetica Light" charset="0"/>
                <a:cs typeface="Helvetica Light" charset="0"/>
                <a:sym typeface="Helvetica Light" charset="0"/>
              </a:rPr>
              <a:t>B dopo il tiro rimane in area per allargare la porta per il tiro della fila opposta.</a:t>
            </a:r>
          </a:p>
          <a:p>
            <a:pPr algn="l"/>
            <a:endParaRPr lang="it-IT" altLang="it-IT" sz="1600">
              <a:latin typeface="Helvetica Light" charset="0"/>
              <a:ea typeface="Helvetica Light" charset="0"/>
              <a:cs typeface="Helvetica Light" charset="0"/>
              <a:sym typeface="Helvetica Light" charset="0"/>
            </a:endParaRPr>
          </a:p>
          <a:p>
            <a:pPr algn="l"/>
            <a:r>
              <a:rPr lang="it-IT" altLang="it-IT" sz="1600">
                <a:latin typeface="Helvetica Light" charset="0"/>
                <a:ea typeface="Helvetica Light" charset="0"/>
                <a:cs typeface="Helvetica Light" charset="0"/>
                <a:sym typeface="Helvetica Light" charset="0"/>
              </a:rPr>
              <a:t>Variante 3:</a:t>
            </a:r>
          </a:p>
          <a:p>
            <a:pPr algn="l"/>
            <a:r>
              <a:rPr lang="it-IT" altLang="it-IT" sz="1600">
                <a:latin typeface="Helvetica Light" charset="0"/>
                <a:ea typeface="Helvetica Light" charset="0"/>
                <a:cs typeface="Helvetica Light" charset="0"/>
                <a:sym typeface="Helvetica Light" charset="0"/>
              </a:rPr>
              <a:t>Aggiungere un dribbling dopo la ricezione di B fuori area.</a:t>
            </a:r>
          </a:p>
        </p:txBody>
      </p:sp>
      <p:grpSp>
        <p:nvGrpSpPr>
          <p:cNvPr id="5178" name="Group 58"/>
          <p:cNvGrpSpPr>
            <a:grpSpLocks/>
          </p:cNvGrpSpPr>
          <p:nvPr/>
        </p:nvGrpSpPr>
        <p:grpSpPr bwMode="auto">
          <a:xfrm>
            <a:off x="392113" y="6461126"/>
            <a:ext cx="406161" cy="146194"/>
            <a:chOff x="0" y="0"/>
            <a:chExt cx="812358" cy="291489"/>
          </a:xfrm>
        </p:grpSpPr>
        <p:sp>
          <p:nvSpPr>
            <p:cNvPr id="5179" name="Rectangle 59"/>
            <p:cNvSpPr>
              <a:spLocks/>
            </p:cNvSpPr>
            <p:nvPr/>
          </p:nvSpPr>
          <p:spPr bwMode="auto">
            <a:xfrm>
              <a:off x="174976" y="0"/>
              <a:ext cx="637382" cy="29148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2860" rIns="22860">
              <a:spAutoFit/>
            </a:bodyPr>
            <a:lstStyle>
              <a:lvl1pPr>
                <a:defRPr sz="5000">
                  <a:solidFill>
                    <a:srgbClr val="000000"/>
                  </a:solidFill>
                  <a:latin typeface="Helvetica" charset="0"/>
                  <a:ea typeface="Helvetica" charset="0"/>
                  <a:cs typeface="Helvetica" charset="0"/>
                  <a:sym typeface="Helvetica" charset="0"/>
                </a:defRPr>
              </a:lvl1pPr>
              <a:lvl2pPr>
                <a:defRPr sz="5000">
                  <a:solidFill>
                    <a:srgbClr val="000000"/>
                  </a:solidFill>
                  <a:latin typeface="Helvetica" charset="0"/>
                  <a:ea typeface="Helvetica" charset="0"/>
                  <a:cs typeface="Helvetica" charset="0"/>
                  <a:sym typeface="Helvetica" charset="0"/>
                </a:defRPr>
              </a:lvl2pPr>
              <a:lvl3pPr>
                <a:defRPr sz="5000">
                  <a:solidFill>
                    <a:srgbClr val="000000"/>
                  </a:solidFill>
                  <a:latin typeface="Helvetica" charset="0"/>
                  <a:ea typeface="Helvetica" charset="0"/>
                  <a:cs typeface="Helvetica" charset="0"/>
                  <a:sym typeface="Helvetica" charset="0"/>
                </a:defRPr>
              </a:lvl3pPr>
              <a:lvl4pPr>
                <a:defRPr sz="5000">
                  <a:solidFill>
                    <a:srgbClr val="000000"/>
                  </a:solidFill>
                  <a:latin typeface="Helvetica" charset="0"/>
                  <a:ea typeface="Helvetica" charset="0"/>
                  <a:cs typeface="Helvetica" charset="0"/>
                  <a:sym typeface="Helvetica" charset="0"/>
                </a:defRPr>
              </a:lvl4pPr>
              <a:lvl5pPr>
                <a:defRPr sz="5000">
                  <a:solidFill>
                    <a:srgbClr val="000000"/>
                  </a:solidFill>
                  <a:latin typeface="Helvetica" charset="0"/>
                  <a:ea typeface="Helvetica" charset="0"/>
                  <a:cs typeface="Helvetica" charset="0"/>
                  <a:sym typeface="Helvetica" charset="0"/>
                </a:defRPr>
              </a:lvl5pPr>
              <a:lvl6pPr marL="4572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6pPr>
              <a:lvl7pPr marL="9144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7pPr>
              <a:lvl8pPr marL="13716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8pPr>
              <a:lvl9pPr marL="18288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9pPr>
            </a:lstStyle>
            <a:p>
              <a:pPr defTabSz="457200"/>
              <a:r>
                <a:rPr lang="it-IT" altLang="it-IT" sz="350">
                  <a:latin typeface="Calibri" charset="0"/>
                  <a:ea typeface="Calibri" charset="0"/>
                  <a:cs typeface="Calibri" charset="0"/>
                  <a:sym typeface="Calibri" charset="0"/>
                </a:rPr>
                <a:t>Stefano Angius</a:t>
              </a:r>
            </a:p>
          </p:txBody>
        </p:sp>
        <p:pic>
          <p:nvPicPr>
            <p:cNvPr id="5180" name="Picture 60" descr="pasted-image.tiff"/>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13754"/>
              <a:ext cx="178232" cy="1782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Tree>
    <p:extLst>
      <p:ext uri="{BB962C8B-B14F-4D97-AF65-F5344CB8AC3E}">
        <p14:creationId xmlns:p14="http://schemas.microsoft.com/office/powerpoint/2010/main" val="1526565011"/>
      </p:ext>
    </p:extLst>
  </p:cSld>
  <p:clrMapOvr>
    <a:masterClrMapping/>
  </p:clrMapOvr>
  <p:transition spd="med"/>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3" name="Picture 1" descr="ANH.jpe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8259" y="0"/>
            <a:ext cx="1922928" cy="192264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2" name="CasellaDiTesto 1"/>
          <p:cNvSpPr txBox="1"/>
          <p:nvPr/>
        </p:nvSpPr>
        <p:spPr>
          <a:xfrm>
            <a:off x="215152" y="1909483"/>
            <a:ext cx="1896035" cy="646331"/>
          </a:xfrm>
          <a:prstGeom prst="rect">
            <a:avLst/>
          </a:prstGeom>
          <a:noFill/>
        </p:spPr>
        <p:txBody>
          <a:bodyPr wrap="square" rtlCol="0">
            <a:spAutoFit/>
          </a:bodyPr>
          <a:lstStyle/>
          <a:p>
            <a:pPr algn="ctr"/>
            <a:r>
              <a:rPr lang="it-IT" dirty="0"/>
              <a:t>Tecnico Federale</a:t>
            </a:r>
          </a:p>
          <a:p>
            <a:pPr algn="ctr"/>
            <a:r>
              <a:rPr lang="it-IT" dirty="0"/>
              <a:t>Luca Da Gai</a:t>
            </a:r>
          </a:p>
        </p:txBody>
      </p:sp>
    </p:spTree>
    <p:extLst>
      <p:ext uri="{BB962C8B-B14F-4D97-AF65-F5344CB8AC3E}">
        <p14:creationId xmlns:p14="http://schemas.microsoft.com/office/powerpoint/2010/main" val="96716451"/>
      </p:ext>
    </p:extLst>
  </p:cSld>
  <p:clrMapOvr>
    <a:masterClrMapping/>
  </p:clrMapOvr>
  <p:transition spd="med"/>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7" name="Picture 1" descr="C:\Users\Luca\Desktop\ACCADEMIA HOCKEY BLOEMENDAAL\mezzo campo bianco.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815139" y="0"/>
            <a:ext cx="3563937" cy="3436938"/>
          </a:xfrm>
          <a:prstGeom prst="rect">
            <a:avLst/>
          </a:prstGeom>
          <a:noFill/>
          <a:ln w="9525" cap="flat"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4098" name="Picture 2" descr="C:\Users\Luca\Desktop\ACCADEMIA HOCKEY BLOEMENDAAL\mezzo campo bianco.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815139" y="3419476"/>
            <a:ext cx="3563937" cy="3438525"/>
          </a:xfrm>
          <a:prstGeom prst="rect">
            <a:avLst/>
          </a:prstGeom>
          <a:noFill/>
          <a:ln w="9525" cap="flat"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4099" name="AutoShape 3"/>
          <p:cNvSpPr>
            <a:spLocks/>
          </p:cNvSpPr>
          <p:nvPr/>
        </p:nvSpPr>
        <p:spPr bwMode="auto">
          <a:xfrm>
            <a:off x="7967664" y="187326"/>
            <a:ext cx="71437"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grpSp>
        <p:nvGrpSpPr>
          <p:cNvPr id="4100" name="Group 4"/>
          <p:cNvGrpSpPr>
            <a:grpSpLocks/>
          </p:cNvGrpSpPr>
          <p:nvPr/>
        </p:nvGrpSpPr>
        <p:grpSpPr bwMode="auto">
          <a:xfrm>
            <a:off x="8112125" y="1195389"/>
            <a:ext cx="44450" cy="46037"/>
            <a:chOff x="-1" y="-1"/>
            <a:chExt cx="45721" cy="45721"/>
          </a:xfrm>
        </p:grpSpPr>
        <p:pic>
          <p:nvPicPr>
            <p:cNvPr id="4101" name="Picture 5" descr="pasted-image.tif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rot="10800000" flipH="1">
              <a:off x="0" y="0"/>
              <a:ext cx="45719" cy="4571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4102" name="Picture 6" descr="ANH.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rot="10800000" flipH="1">
              <a:off x="14098" y="13770"/>
              <a:ext cx="17523" cy="1817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
        <p:nvSpPr>
          <p:cNvPr id="4103" name="Oval 7"/>
          <p:cNvSpPr>
            <a:spLocks/>
          </p:cNvSpPr>
          <p:nvPr/>
        </p:nvSpPr>
        <p:spPr bwMode="auto">
          <a:xfrm>
            <a:off x="9191625" y="187326"/>
            <a:ext cx="71438" cy="92075"/>
          </a:xfrm>
          <a:prstGeom prst="ellipse">
            <a:avLst/>
          </a:prstGeom>
          <a:solidFill>
            <a:srgbClr val="164F86"/>
          </a:solidFill>
          <a:ln>
            <a:noFill/>
          </a:ln>
          <a:effectLst>
            <a:outerShdw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latin typeface="Helvetica Light" charset="0"/>
              <a:ea typeface="Helvetica Light" charset="0"/>
              <a:cs typeface="Helvetica Light" charset="0"/>
              <a:sym typeface="Helvetica Light" charset="0"/>
            </a:endParaRPr>
          </a:p>
        </p:txBody>
      </p:sp>
      <p:sp>
        <p:nvSpPr>
          <p:cNvPr id="4104" name="AutoShape 8"/>
          <p:cNvSpPr>
            <a:spLocks/>
          </p:cNvSpPr>
          <p:nvPr/>
        </p:nvSpPr>
        <p:spPr bwMode="auto">
          <a:xfrm>
            <a:off x="9120189" y="187326"/>
            <a:ext cx="71437"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4105" name="AutoShape 9"/>
          <p:cNvSpPr>
            <a:spLocks/>
          </p:cNvSpPr>
          <p:nvPr/>
        </p:nvSpPr>
        <p:spPr bwMode="auto">
          <a:xfrm>
            <a:off x="8112125" y="1052514"/>
            <a:ext cx="71438" cy="7143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4106" name="AutoShape 10"/>
          <p:cNvSpPr>
            <a:spLocks/>
          </p:cNvSpPr>
          <p:nvPr/>
        </p:nvSpPr>
        <p:spPr bwMode="auto">
          <a:xfrm>
            <a:off x="8975725" y="1052514"/>
            <a:ext cx="71438" cy="7143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4107" name="Line 11"/>
          <p:cNvSpPr>
            <a:spLocks noChangeShapeType="1"/>
          </p:cNvSpPr>
          <p:nvPr/>
        </p:nvSpPr>
        <p:spPr bwMode="auto">
          <a:xfrm flipH="1" flipV="1">
            <a:off x="8039101" y="331789"/>
            <a:ext cx="73025" cy="720725"/>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4108" name="Line 12"/>
          <p:cNvSpPr>
            <a:spLocks noChangeShapeType="1"/>
          </p:cNvSpPr>
          <p:nvPr/>
        </p:nvSpPr>
        <p:spPr bwMode="auto">
          <a:xfrm>
            <a:off x="8255001" y="1123950"/>
            <a:ext cx="720725" cy="0"/>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4109" name="Line 13"/>
          <p:cNvSpPr>
            <a:spLocks noChangeShapeType="1"/>
          </p:cNvSpPr>
          <p:nvPr/>
        </p:nvSpPr>
        <p:spPr bwMode="auto">
          <a:xfrm flipH="1">
            <a:off x="8255000" y="1052513"/>
            <a:ext cx="649288" cy="0"/>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4110" name="Line 14"/>
          <p:cNvSpPr>
            <a:spLocks noChangeShapeType="1"/>
          </p:cNvSpPr>
          <p:nvPr/>
        </p:nvSpPr>
        <p:spPr bwMode="auto">
          <a:xfrm flipV="1">
            <a:off x="9047164" y="331789"/>
            <a:ext cx="73025" cy="720725"/>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4111" name="Oval 15"/>
          <p:cNvSpPr>
            <a:spLocks/>
          </p:cNvSpPr>
          <p:nvPr/>
        </p:nvSpPr>
        <p:spPr bwMode="auto">
          <a:xfrm>
            <a:off x="7823200" y="187326"/>
            <a:ext cx="71438" cy="92075"/>
          </a:xfrm>
          <a:prstGeom prst="ellipse">
            <a:avLst/>
          </a:prstGeom>
          <a:solidFill>
            <a:srgbClr val="164F86"/>
          </a:solidFill>
          <a:ln>
            <a:noFill/>
          </a:ln>
          <a:effectLst>
            <a:outerShdw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latin typeface="Helvetica Light" charset="0"/>
              <a:ea typeface="Helvetica Light" charset="0"/>
              <a:cs typeface="Helvetica Light" charset="0"/>
              <a:sym typeface="Helvetica Light" charset="0"/>
            </a:endParaRPr>
          </a:p>
        </p:txBody>
      </p:sp>
      <p:sp>
        <p:nvSpPr>
          <p:cNvPr id="4112" name="Oval 16"/>
          <p:cNvSpPr>
            <a:spLocks/>
          </p:cNvSpPr>
          <p:nvPr/>
        </p:nvSpPr>
        <p:spPr bwMode="auto">
          <a:xfrm>
            <a:off x="7967664" y="1123950"/>
            <a:ext cx="71437" cy="90488"/>
          </a:xfrm>
          <a:prstGeom prst="ellipse">
            <a:avLst/>
          </a:prstGeom>
          <a:solidFill>
            <a:srgbClr val="164F86"/>
          </a:solidFill>
          <a:ln>
            <a:noFill/>
          </a:ln>
          <a:effectLst>
            <a:outerShdw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latin typeface="Helvetica Light" charset="0"/>
              <a:ea typeface="Helvetica Light" charset="0"/>
              <a:cs typeface="Helvetica Light" charset="0"/>
              <a:sym typeface="Helvetica Light" charset="0"/>
            </a:endParaRPr>
          </a:p>
        </p:txBody>
      </p:sp>
      <p:sp>
        <p:nvSpPr>
          <p:cNvPr id="4113" name="Oval 17"/>
          <p:cNvSpPr>
            <a:spLocks/>
          </p:cNvSpPr>
          <p:nvPr/>
        </p:nvSpPr>
        <p:spPr bwMode="auto">
          <a:xfrm>
            <a:off x="9120189" y="1123950"/>
            <a:ext cx="71437" cy="90488"/>
          </a:xfrm>
          <a:prstGeom prst="ellipse">
            <a:avLst/>
          </a:prstGeom>
          <a:solidFill>
            <a:srgbClr val="164F86"/>
          </a:solidFill>
          <a:ln>
            <a:noFill/>
          </a:ln>
          <a:effectLst>
            <a:outerShdw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latin typeface="Helvetica Light" charset="0"/>
              <a:ea typeface="Helvetica Light" charset="0"/>
              <a:cs typeface="Helvetica Light" charset="0"/>
              <a:sym typeface="Helvetica Light" charset="0"/>
            </a:endParaRPr>
          </a:p>
        </p:txBody>
      </p:sp>
      <p:sp>
        <p:nvSpPr>
          <p:cNvPr id="4114" name="AutoShape 18"/>
          <p:cNvSpPr>
            <a:spLocks/>
          </p:cNvSpPr>
          <p:nvPr/>
        </p:nvSpPr>
        <p:spPr bwMode="auto">
          <a:xfrm>
            <a:off x="8939214" y="619125"/>
            <a:ext cx="180975" cy="34925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cubicBezTo>
                  <a:pt x="11929" y="0"/>
                  <a:pt x="21600" y="6980"/>
                  <a:pt x="21600" y="15591"/>
                </a:cubicBezTo>
                <a:cubicBezTo>
                  <a:pt x="21600" y="17654"/>
                  <a:pt x="21033" y="19696"/>
                  <a:pt x="19931" y="21600"/>
                </a:cubicBezTo>
              </a:path>
            </a:pathLst>
          </a:custGeom>
          <a:noFill/>
          <a:ln w="9525" cap="flat" cmpd="sng">
            <a:solidFill>
              <a:srgbClr val="000000"/>
            </a:solidFill>
            <a:prstDash val="sysDot"/>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nchor="ctr"/>
          <a:lstStyle/>
          <a:p>
            <a:pPr algn="ctr"/>
            <a:endParaRPr lang="it-IT" altLang="it-IT"/>
          </a:p>
        </p:txBody>
      </p:sp>
      <p:sp>
        <p:nvSpPr>
          <p:cNvPr id="4115" name="AutoShape 19"/>
          <p:cNvSpPr>
            <a:spLocks/>
          </p:cNvSpPr>
          <p:nvPr/>
        </p:nvSpPr>
        <p:spPr bwMode="auto">
          <a:xfrm rot="13788915">
            <a:off x="8068469" y="654844"/>
            <a:ext cx="179388" cy="34925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cubicBezTo>
                  <a:pt x="11929" y="0"/>
                  <a:pt x="21600" y="6980"/>
                  <a:pt x="21600" y="15591"/>
                </a:cubicBezTo>
                <a:cubicBezTo>
                  <a:pt x="21600" y="17654"/>
                  <a:pt x="21033" y="19696"/>
                  <a:pt x="19931" y="21600"/>
                </a:cubicBezTo>
              </a:path>
            </a:pathLst>
          </a:custGeom>
          <a:noFill/>
          <a:ln w="9525" cap="flat" cmpd="sng">
            <a:solidFill>
              <a:srgbClr val="000000"/>
            </a:solidFill>
            <a:prstDash val="sysDot"/>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nchor="ctr"/>
          <a:lstStyle/>
          <a:p>
            <a:pPr algn="ctr"/>
            <a:endParaRPr lang="it-IT" altLang="it-IT"/>
          </a:p>
        </p:txBody>
      </p:sp>
      <p:sp>
        <p:nvSpPr>
          <p:cNvPr id="4116" name="Line 20"/>
          <p:cNvSpPr>
            <a:spLocks noChangeShapeType="1"/>
          </p:cNvSpPr>
          <p:nvPr/>
        </p:nvSpPr>
        <p:spPr bwMode="auto">
          <a:xfrm>
            <a:off x="8039100" y="260351"/>
            <a:ext cx="215900" cy="358775"/>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4117" name="Line 21"/>
          <p:cNvSpPr>
            <a:spLocks noChangeShapeType="1"/>
          </p:cNvSpPr>
          <p:nvPr/>
        </p:nvSpPr>
        <p:spPr bwMode="auto">
          <a:xfrm flipH="1">
            <a:off x="8904289" y="260351"/>
            <a:ext cx="206375" cy="295275"/>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4118" name="Line 22"/>
          <p:cNvSpPr>
            <a:spLocks noChangeShapeType="1"/>
          </p:cNvSpPr>
          <p:nvPr/>
        </p:nvSpPr>
        <p:spPr bwMode="auto">
          <a:xfrm flipH="1" flipV="1">
            <a:off x="8615363" y="187325"/>
            <a:ext cx="144462" cy="215900"/>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4119" name="Line 23"/>
          <p:cNvSpPr>
            <a:spLocks noChangeShapeType="1"/>
          </p:cNvSpPr>
          <p:nvPr/>
        </p:nvSpPr>
        <p:spPr bwMode="auto">
          <a:xfrm flipV="1">
            <a:off x="8399463" y="187325"/>
            <a:ext cx="152400" cy="215900"/>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4120" name="Line 24"/>
          <p:cNvSpPr>
            <a:spLocks noChangeShapeType="1"/>
          </p:cNvSpPr>
          <p:nvPr/>
        </p:nvSpPr>
        <p:spPr bwMode="auto">
          <a:xfrm>
            <a:off x="8399464" y="403225"/>
            <a:ext cx="71437" cy="0"/>
          </a:xfrm>
          <a:prstGeom prst="line">
            <a:avLst/>
          </a:prstGeom>
          <a:noFill/>
          <a:ln w="9525"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4121" name="Line 25"/>
          <p:cNvSpPr>
            <a:spLocks noChangeShapeType="1"/>
          </p:cNvSpPr>
          <p:nvPr/>
        </p:nvSpPr>
        <p:spPr bwMode="auto">
          <a:xfrm>
            <a:off x="8686801" y="403225"/>
            <a:ext cx="73025" cy="0"/>
          </a:xfrm>
          <a:prstGeom prst="line">
            <a:avLst/>
          </a:prstGeom>
          <a:noFill/>
          <a:ln w="9525"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4122" name="Line 26"/>
          <p:cNvSpPr>
            <a:spLocks noChangeShapeType="1"/>
          </p:cNvSpPr>
          <p:nvPr/>
        </p:nvSpPr>
        <p:spPr bwMode="auto">
          <a:xfrm flipV="1">
            <a:off x="8328025" y="403225"/>
            <a:ext cx="134938" cy="215900"/>
          </a:xfrm>
          <a:prstGeom prst="line">
            <a:avLst/>
          </a:prstGeom>
          <a:noFill/>
          <a:ln w="9525"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4123" name="Line 27"/>
          <p:cNvSpPr>
            <a:spLocks noChangeShapeType="1"/>
          </p:cNvSpPr>
          <p:nvPr/>
        </p:nvSpPr>
        <p:spPr bwMode="auto">
          <a:xfrm>
            <a:off x="8686801" y="403225"/>
            <a:ext cx="144463" cy="215900"/>
          </a:xfrm>
          <a:prstGeom prst="line">
            <a:avLst/>
          </a:prstGeom>
          <a:noFill/>
          <a:ln w="9525"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4124" name="Rectangle 28"/>
          <p:cNvSpPr>
            <a:spLocks/>
          </p:cNvSpPr>
          <p:nvPr/>
        </p:nvSpPr>
        <p:spPr bwMode="auto">
          <a:xfrm>
            <a:off x="7607301" y="187326"/>
            <a:ext cx="161263" cy="24622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p>
            <a:r>
              <a:rPr lang="it-IT" altLang="it-IT" sz="1000"/>
              <a:t>C</a:t>
            </a:r>
          </a:p>
        </p:txBody>
      </p:sp>
      <p:sp>
        <p:nvSpPr>
          <p:cNvPr id="4125" name="Rectangle 29"/>
          <p:cNvSpPr>
            <a:spLocks/>
          </p:cNvSpPr>
          <p:nvPr/>
        </p:nvSpPr>
        <p:spPr bwMode="auto">
          <a:xfrm>
            <a:off x="9191626" y="187326"/>
            <a:ext cx="170881" cy="24622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p>
            <a:r>
              <a:rPr lang="it-IT" altLang="it-IT" sz="1000"/>
              <a:t>D</a:t>
            </a:r>
          </a:p>
        </p:txBody>
      </p:sp>
      <p:sp>
        <p:nvSpPr>
          <p:cNvPr id="4126" name="Rectangle 30"/>
          <p:cNvSpPr>
            <a:spLocks/>
          </p:cNvSpPr>
          <p:nvPr/>
        </p:nvSpPr>
        <p:spPr bwMode="auto">
          <a:xfrm>
            <a:off x="7751764" y="1052514"/>
            <a:ext cx="166071" cy="24622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p>
            <a:r>
              <a:rPr lang="it-IT" altLang="it-IT" sz="1000"/>
              <a:t>A</a:t>
            </a:r>
          </a:p>
        </p:txBody>
      </p:sp>
      <p:sp>
        <p:nvSpPr>
          <p:cNvPr id="4127" name="Rectangle 31"/>
          <p:cNvSpPr>
            <a:spLocks/>
          </p:cNvSpPr>
          <p:nvPr/>
        </p:nvSpPr>
        <p:spPr bwMode="auto">
          <a:xfrm>
            <a:off x="9191626" y="1052514"/>
            <a:ext cx="162865" cy="24622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p>
            <a:r>
              <a:rPr lang="it-IT" altLang="it-IT" sz="1000"/>
              <a:t>B</a:t>
            </a:r>
          </a:p>
        </p:txBody>
      </p:sp>
      <p:sp>
        <p:nvSpPr>
          <p:cNvPr id="4128" name="Rectangle 32"/>
          <p:cNvSpPr>
            <a:spLocks/>
          </p:cNvSpPr>
          <p:nvPr/>
        </p:nvSpPr>
        <p:spPr bwMode="auto">
          <a:xfrm>
            <a:off x="1846263" y="403225"/>
            <a:ext cx="4927824" cy="92333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p>
            <a:r>
              <a:rPr lang="it-IT" altLang="it-IT"/>
              <a:t>SCORE DRILL</a:t>
            </a:r>
          </a:p>
          <a:p>
            <a:r>
              <a:rPr lang="it-IT" altLang="it-IT"/>
              <a:t>B pass the ball to A, A to C , C again to A who scores</a:t>
            </a:r>
          </a:p>
          <a:p>
            <a:r>
              <a:rPr lang="it-IT" altLang="it-IT"/>
              <a:t>The same to the other side</a:t>
            </a:r>
          </a:p>
        </p:txBody>
      </p:sp>
      <p:sp>
        <p:nvSpPr>
          <p:cNvPr id="4129" name="Oval 33"/>
          <p:cNvSpPr>
            <a:spLocks/>
          </p:cNvSpPr>
          <p:nvPr/>
        </p:nvSpPr>
        <p:spPr bwMode="auto">
          <a:xfrm>
            <a:off x="7391400" y="4003676"/>
            <a:ext cx="71438" cy="92075"/>
          </a:xfrm>
          <a:prstGeom prst="ellipse">
            <a:avLst/>
          </a:prstGeom>
          <a:solidFill>
            <a:srgbClr val="164F86"/>
          </a:solidFill>
          <a:ln>
            <a:noFill/>
          </a:ln>
          <a:effectLst>
            <a:outerShdw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latin typeface="Helvetica Light" charset="0"/>
              <a:ea typeface="Helvetica Light" charset="0"/>
              <a:cs typeface="Helvetica Light" charset="0"/>
              <a:sym typeface="Helvetica Light" charset="0"/>
            </a:endParaRPr>
          </a:p>
        </p:txBody>
      </p:sp>
      <p:sp>
        <p:nvSpPr>
          <p:cNvPr id="4130" name="Oval 34"/>
          <p:cNvSpPr>
            <a:spLocks/>
          </p:cNvSpPr>
          <p:nvPr/>
        </p:nvSpPr>
        <p:spPr bwMode="auto">
          <a:xfrm>
            <a:off x="7319964" y="4219576"/>
            <a:ext cx="71437" cy="92075"/>
          </a:xfrm>
          <a:prstGeom prst="ellipse">
            <a:avLst/>
          </a:prstGeom>
          <a:solidFill>
            <a:srgbClr val="164F86"/>
          </a:solidFill>
          <a:ln>
            <a:noFill/>
          </a:ln>
          <a:effectLst>
            <a:outerShdw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latin typeface="Helvetica Light" charset="0"/>
              <a:ea typeface="Helvetica Light" charset="0"/>
              <a:cs typeface="Helvetica Light" charset="0"/>
              <a:sym typeface="Helvetica Light" charset="0"/>
            </a:endParaRPr>
          </a:p>
        </p:txBody>
      </p:sp>
      <p:sp>
        <p:nvSpPr>
          <p:cNvPr id="4131" name="Oval 35"/>
          <p:cNvSpPr>
            <a:spLocks/>
          </p:cNvSpPr>
          <p:nvPr/>
        </p:nvSpPr>
        <p:spPr bwMode="auto">
          <a:xfrm>
            <a:off x="9839326" y="4437064"/>
            <a:ext cx="73025" cy="90487"/>
          </a:xfrm>
          <a:prstGeom prst="ellipse">
            <a:avLst/>
          </a:prstGeom>
          <a:solidFill>
            <a:srgbClr val="164F86"/>
          </a:solidFill>
          <a:ln>
            <a:noFill/>
          </a:ln>
          <a:effectLst>
            <a:outerShdw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latin typeface="Helvetica Light" charset="0"/>
              <a:ea typeface="Helvetica Light" charset="0"/>
              <a:cs typeface="Helvetica Light" charset="0"/>
              <a:sym typeface="Helvetica Light" charset="0"/>
            </a:endParaRPr>
          </a:p>
        </p:txBody>
      </p:sp>
      <p:sp>
        <p:nvSpPr>
          <p:cNvPr id="4132" name="Oval 36"/>
          <p:cNvSpPr>
            <a:spLocks/>
          </p:cNvSpPr>
          <p:nvPr/>
        </p:nvSpPr>
        <p:spPr bwMode="auto">
          <a:xfrm>
            <a:off x="7462839" y="4148139"/>
            <a:ext cx="73025" cy="90487"/>
          </a:xfrm>
          <a:prstGeom prst="ellipse">
            <a:avLst/>
          </a:prstGeom>
          <a:solidFill>
            <a:srgbClr val="164F86"/>
          </a:solidFill>
          <a:ln>
            <a:noFill/>
          </a:ln>
          <a:effectLst>
            <a:outerShdw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latin typeface="Helvetica Light" charset="0"/>
              <a:ea typeface="Helvetica Light" charset="0"/>
              <a:cs typeface="Helvetica Light" charset="0"/>
              <a:sym typeface="Helvetica Light" charset="0"/>
            </a:endParaRPr>
          </a:p>
        </p:txBody>
      </p:sp>
      <p:sp>
        <p:nvSpPr>
          <p:cNvPr id="4133" name="Oval 37"/>
          <p:cNvSpPr>
            <a:spLocks/>
          </p:cNvSpPr>
          <p:nvPr/>
        </p:nvSpPr>
        <p:spPr bwMode="auto">
          <a:xfrm>
            <a:off x="9694864" y="4292600"/>
            <a:ext cx="73025" cy="90488"/>
          </a:xfrm>
          <a:prstGeom prst="ellipse">
            <a:avLst/>
          </a:prstGeom>
          <a:solidFill>
            <a:srgbClr val="164F86"/>
          </a:solidFill>
          <a:ln>
            <a:noFill/>
          </a:ln>
          <a:effectLst>
            <a:outerShdw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latin typeface="Helvetica Light" charset="0"/>
              <a:ea typeface="Helvetica Light" charset="0"/>
              <a:cs typeface="Helvetica Light" charset="0"/>
              <a:sym typeface="Helvetica Light" charset="0"/>
            </a:endParaRPr>
          </a:p>
        </p:txBody>
      </p:sp>
      <p:sp>
        <p:nvSpPr>
          <p:cNvPr id="4134" name="Oval 38"/>
          <p:cNvSpPr>
            <a:spLocks/>
          </p:cNvSpPr>
          <p:nvPr/>
        </p:nvSpPr>
        <p:spPr bwMode="auto">
          <a:xfrm>
            <a:off x="9839326" y="4219576"/>
            <a:ext cx="73025" cy="92075"/>
          </a:xfrm>
          <a:prstGeom prst="ellipse">
            <a:avLst/>
          </a:prstGeom>
          <a:solidFill>
            <a:srgbClr val="164F86"/>
          </a:solidFill>
          <a:ln>
            <a:noFill/>
          </a:ln>
          <a:effectLst>
            <a:outerShdw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latin typeface="Helvetica Light" charset="0"/>
              <a:ea typeface="Helvetica Light" charset="0"/>
              <a:cs typeface="Helvetica Light" charset="0"/>
              <a:sym typeface="Helvetica Light" charset="0"/>
            </a:endParaRPr>
          </a:p>
        </p:txBody>
      </p:sp>
      <p:sp>
        <p:nvSpPr>
          <p:cNvPr id="4135" name="Line 39"/>
          <p:cNvSpPr>
            <a:spLocks noChangeShapeType="1"/>
          </p:cNvSpPr>
          <p:nvPr/>
        </p:nvSpPr>
        <p:spPr bwMode="auto">
          <a:xfrm>
            <a:off x="8039100" y="4940301"/>
            <a:ext cx="0" cy="1368425"/>
          </a:xfrm>
          <a:prstGeom prst="line">
            <a:avLst/>
          </a:prstGeom>
          <a:noFill/>
          <a:ln w="9525"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4136" name="Line 40"/>
          <p:cNvSpPr>
            <a:spLocks noChangeShapeType="1"/>
          </p:cNvSpPr>
          <p:nvPr/>
        </p:nvSpPr>
        <p:spPr bwMode="auto">
          <a:xfrm>
            <a:off x="6959600" y="5300663"/>
            <a:ext cx="1079500" cy="0"/>
          </a:xfrm>
          <a:prstGeom prst="line">
            <a:avLst/>
          </a:prstGeom>
          <a:noFill/>
          <a:ln w="9525"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4137" name="Line 41"/>
          <p:cNvSpPr>
            <a:spLocks noChangeShapeType="1"/>
          </p:cNvSpPr>
          <p:nvPr/>
        </p:nvSpPr>
        <p:spPr bwMode="auto">
          <a:xfrm>
            <a:off x="6959600" y="5588000"/>
            <a:ext cx="1079500" cy="0"/>
          </a:xfrm>
          <a:prstGeom prst="line">
            <a:avLst/>
          </a:prstGeom>
          <a:noFill/>
          <a:ln w="9525"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4138" name="Line 42"/>
          <p:cNvSpPr>
            <a:spLocks noChangeShapeType="1"/>
          </p:cNvSpPr>
          <p:nvPr/>
        </p:nvSpPr>
        <p:spPr bwMode="auto">
          <a:xfrm>
            <a:off x="6959600" y="5948363"/>
            <a:ext cx="1079500" cy="0"/>
          </a:xfrm>
          <a:prstGeom prst="line">
            <a:avLst/>
          </a:prstGeom>
          <a:noFill/>
          <a:ln w="9525"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4139" name="AutoShape 43"/>
          <p:cNvSpPr>
            <a:spLocks/>
          </p:cNvSpPr>
          <p:nvPr/>
        </p:nvSpPr>
        <p:spPr bwMode="auto">
          <a:xfrm>
            <a:off x="7391400" y="4364039"/>
            <a:ext cx="71438"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4140" name="AutoShape 44"/>
          <p:cNvSpPr>
            <a:spLocks/>
          </p:cNvSpPr>
          <p:nvPr/>
        </p:nvSpPr>
        <p:spPr bwMode="auto">
          <a:xfrm>
            <a:off x="7391400" y="4795839"/>
            <a:ext cx="71438"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4141" name="AutoShape 45"/>
          <p:cNvSpPr>
            <a:spLocks/>
          </p:cNvSpPr>
          <p:nvPr/>
        </p:nvSpPr>
        <p:spPr bwMode="auto">
          <a:xfrm>
            <a:off x="7535864" y="4579939"/>
            <a:ext cx="71437"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4142" name="AutoShape 46"/>
          <p:cNvSpPr>
            <a:spLocks/>
          </p:cNvSpPr>
          <p:nvPr/>
        </p:nvSpPr>
        <p:spPr bwMode="auto">
          <a:xfrm>
            <a:off x="7291389" y="4381500"/>
            <a:ext cx="409575" cy="558800"/>
          </a:xfrm>
          <a:custGeom>
            <a:avLst/>
            <a:gdLst>
              <a:gd name="T0" fmla="+- 0 10290 124"/>
              <a:gd name="T1" fmla="*/ T0 w 20332"/>
              <a:gd name="T2" fmla="*/ 10437 h 20875"/>
              <a:gd name="T3" fmla="+- 0 10290 124"/>
              <a:gd name="T4" fmla="*/ T3 w 20332"/>
              <a:gd name="T5" fmla="*/ 10437 h 20875"/>
              <a:gd name="T6" fmla="+- 0 10290 124"/>
              <a:gd name="T7" fmla="*/ T6 w 20332"/>
              <a:gd name="T8" fmla="*/ 10437 h 20875"/>
              <a:gd name="T9" fmla="+- 0 10290 124"/>
              <a:gd name="T10" fmla="*/ T9 w 20332"/>
              <a:gd name="T11" fmla="*/ 10437 h 20875"/>
            </a:gdLst>
            <a:ahLst/>
            <a:cxnLst>
              <a:cxn ang="0">
                <a:pos x="T1" y="T2"/>
              </a:cxn>
              <a:cxn ang="0">
                <a:pos x="T4" y="T5"/>
              </a:cxn>
              <a:cxn ang="0">
                <a:pos x="T7" y="T8"/>
              </a:cxn>
              <a:cxn ang="0">
                <a:pos x="T10" y="T11"/>
              </a:cxn>
            </a:cxnLst>
            <a:rect l="0" t="0" r="r" b="b"/>
            <a:pathLst>
              <a:path w="20332" h="20875">
                <a:moveTo>
                  <a:pt x="3034" y="0"/>
                </a:moveTo>
                <a:cubicBezTo>
                  <a:pt x="2876" y="3292"/>
                  <a:pt x="2718" y="6584"/>
                  <a:pt x="4550" y="7389"/>
                </a:cubicBezTo>
                <a:cubicBezTo>
                  <a:pt x="6381" y="8195"/>
                  <a:pt x="11434" y="3837"/>
                  <a:pt x="14023" y="4832"/>
                </a:cubicBezTo>
                <a:cubicBezTo>
                  <a:pt x="16613" y="5826"/>
                  <a:pt x="21476" y="11984"/>
                  <a:pt x="20087" y="13358"/>
                </a:cubicBezTo>
                <a:cubicBezTo>
                  <a:pt x="18697" y="14732"/>
                  <a:pt x="9034" y="11889"/>
                  <a:pt x="5687" y="13074"/>
                </a:cubicBezTo>
                <a:cubicBezTo>
                  <a:pt x="2339" y="14258"/>
                  <a:pt x="129" y="19326"/>
                  <a:pt x="2" y="20463"/>
                </a:cubicBezTo>
                <a:cubicBezTo>
                  <a:pt x="-124" y="21600"/>
                  <a:pt x="4171" y="20037"/>
                  <a:pt x="4929" y="19895"/>
                </a:cubicBezTo>
                <a:cubicBezTo>
                  <a:pt x="5687" y="19753"/>
                  <a:pt x="4297" y="19989"/>
                  <a:pt x="4550" y="19611"/>
                </a:cubicBezTo>
              </a:path>
            </a:pathLst>
          </a:custGeom>
          <a:noFill/>
          <a:ln w="9525" cap="flat"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nchor="ctr"/>
          <a:lstStyle/>
          <a:p>
            <a:pPr algn="ctr"/>
            <a:endParaRPr lang="it-IT" altLang="it-IT"/>
          </a:p>
        </p:txBody>
      </p:sp>
      <p:sp>
        <p:nvSpPr>
          <p:cNvPr id="4143" name="Line 47"/>
          <p:cNvSpPr>
            <a:spLocks noChangeShapeType="1"/>
          </p:cNvSpPr>
          <p:nvPr/>
        </p:nvSpPr>
        <p:spPr bwMode="auto">
          <a:xfrm>
            <a:off x="7389814" y="4913314"/>
            <a:ext cx="73025" cy="890587"/>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4144" name="Line 48"/>
          <p:cNvSpPr>
            <a:spLocks noChangeShapeType="1"/>
          </p:cNvSpPr>
          <p:nvPr/>
        </p:nvSpPr>
        <p:spPr bwMode="auto">
          <a:xfrm>
            <a:off x="7389814" y="4914901"/>
            <a:ext cx="217487" cy="530225"/>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4145" name="Line 49"/>
          <p:cNvSpPr>
            <a:spLocks noChangeShapeType="1"/>
          </p:cNvSpPr>
          <p:nvPr/>
        </p:nvSpPr>
        <p:spPr bwMode="auto">
          <a:xfrm flipH="1">
            <a:off x="7319964" y="4914901"/>
            <a:ext cx="71437" cy="1249363"/>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4146" name="AutoShape 50"/>
          <p:cNvSpPr>
            <a:spLocks/>
          </p:cNvSpPr>
          <p:nvPr/>
        </p:nvSpPr>
        <p:spPr bwMode="auto">
          <a:xfrm>
            <a:off x="9047164" y="5227639"/>
            <a:ext cx="73025"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4147" name="AutoShape 51"/>
          <p:cNvSpPr>
            <a:spLocks/>
          </p:cNvSpPr>
          <p:nvPr/>
        </p:nvSpPr>
        <p:spPr bwMode="auto">
          <a:xfrm>
            <a:off x="8831264" y="5227639"/>
            <a:ext cx="73025"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4148" name="AutoShape 52"/>
          <p:cNvSpPr>
            <a:spLocks/>
          </p:cNvSpPr>
          <p:nvPr/>
        </p:nvSpPr>
        <p:spPr bwMode="auto">
          <a:xfrm>
            <a:off x="9047164" y="5372101"/>
            <a:ext cx="73025"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4149" name="AutoShape 53"/>
          <p:cNvSpPr>
            <a:spLocks/>
          </p:cNvSpPr>
          <p:nvPr/>
        </p:nvSpPr>
        <p:spPr bwMode="auto">
          <a:xfrm>
            <a:off x="8831264" y="5372101"/>
            <a:ext cx="73025"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4150" name="AutoShape 54"/>
          <p:cNvSpPr>
            <a:spLocks/>
          </p:cNvSpPr>
          <p:nvPr/>
        </p:nvSpPr>
        <p:spPr bwMode="auto">
          <a:xfrm>
            <a:off x="9912350" y="5876925"/>
            <a:ext cx="71438" cy="714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4151" name="AutoShape 55"/>
          <p:cNvSpPr>
            <a:spLocks/>
          </p:cNvSpPr>
          <p:nvPr/>
        </p:nvSpPr>
        <p:spPr bwMode="auto">
          <a:xfrm>
            <a:off x="10128250" y="6092825"/>
            <a:ext cx="71438" cy="714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4152" name="AutoShape 56"/>
          <p:cNvSpPr>
            <a:spLocks/>
          </p:cNvSpPr>
          <p:nvPr/>
        </p:nvSpPr>
        <p:spPr bwMode="auto">
          <a:xfrm>
            <a:off x="9912350" y="6092825"/>
            <a:ext cx="71438" cy="714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4153" name="AutoShape 57"/>
          <p:cNvSpPr>
            <a:spLocks/>
          </p:cNvSpPr>
          <p:nvPr/>
        </p:nvSpPr>
        <p:spPr bwMode="auto">
          <a:xfrm>
            <a:off x="10128250" y="5876925"/>
            <a:ext cx="71438" cy="714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4154" name="AutoShape 58"/>
          <p:cNvSpPr>
            <a:spLocks/>
          </p:cNvSpPr>
          <p:nvPr/>
        </p:nvSpPr>
        <p:spPr bwMode="auto">
          <a:xfrm>
            <a:off x="9191625" y="5876925"/>
            <a:ext cx="71438" cy="714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4155" name="AutoShape 59"/>
          <p:cNvSpPr>
            <a:spLocks/>
          </p:cNvSpPr>
          <p:nvPr/>
        </p:nvSpPr>
        <p:spPr bwMode="auto">
          <a:xfrm>
            <a:off x="9407525" y="5661025"/>
            <a:ext cx="71438" cy="714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4156" name="AutoShape 60"/>
          <p:cNvSpPr>
            <a:spLocks/>
          </p:cNvSpPr>
          <p:nvPr/>
        </p:nvSpPr>
        <p:spPr bwMode="auto">
          <a:xfrm>
            <a:off x="9407525" y="5876925"/>
            <a:ext cx="71438" cy="714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4157" name="AutoShape 61"/>
          <p:cNvSpPr>
            <a:spLocks/>
          </p:cNvSpPr>
          <p:nvPr/>
        </p:nvSpPr>
        <p:spPr bwMode="auto">
          <a:xfrm>
            <a:off x="9191625" y="5661025"/>
            <a:ext cx="71438" cy="714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4158" name="AutoShape 62"/>
          <p:cNvSpPr>
            <a:spLocks/>
          </p:cNvSpPr>
          <p:nvPr/>
        </p:nvSpPr>
        <p:spPr bwMode="auto">
          <a:xfrm>
            <a:off x="9694864" y="5372101"/>
            <a:ext cx="73025"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4159" name="AutoShape 63"/>
          <p:cNvSpPr>
            <a:spLocks/>
          </p:cNvSpPr>
          <p:nvPr/>
        </p:nvSpPr>
        <p:spPr bwMode="auto">
          <a:xfrm>
            <a:off x="9983789" y="5588001"/>
            <a:ext cx="71437"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4160" name="AutoShape 64"/>
          <p:cNvSpPr>
            <a:spLocks/>
          </p:cNvSpPr>
          <p:nvPr/>
        </p:nvSpPr>
        <p:spPr bwMode="auto">
          <a:xfrm>
            <a:off x="9983789" y="5372101"/>
            <a:ext cx="71437"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4161" name="AutoShape 65"/>
          <p:cNvSpPr>
            <a:spLocks/>
          </p:cNvSpPr>
          <p:nvPr/>
        </p:nvSpPr>
        <p:spPr bwMode="auto">
          <a:xfrm>
            <a:off x="9694864" y="5588001"/>
            <a:ext cx="73025"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4162" name="AutoShape 66"/>
          <p:cNvSpPr>
            <a:spLocks/>
          </p:cNvSpPr>
          <p:nvPr/>
        </p:nvSpPr>
        <p:spPr bwMode="auto">
          <a:xfrm>
            <a:off x="9623425" y="4508501"/>
            <a:ext cx="71438" cy="8096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4163" name="AutoShape 67"/>
          <p:cNvSpPr>
            <a:spLocks/>
          </p:cNvSpPr>
          <p:nvPr/>
        </p:nvSpPr>
        <p:spPr bwMode="auto">
          <a:xfrm>
            <a:off x="8975725" y="4652963"/>
            <a:ext cx="596900" cy="787400"/>
          </a:xfrm>
          <a:custGeom>
            <a:avLst/>
            <a:gdLst>
              <a:gd name="T0" fmla="+- 0 11826 2053"/>
              <a:gd name="T1" fmla="*/ T0 w 19547"/>
              <a:gd name="T2" fmla="+- 0 10869 139"/>
              <a:gd name="T3" fmla="*/ 10869 h 21461"/>
              <a:gd name="T4" fmla="+- 0 11826 2053"/>
              <a:gd name="T5" fmla="*/ T4 w 19547"/>
              <a:gd name="T6" fmla="+- 0 10869 139"/>
              <a:gd name="T7" fmla="*/ 10869 h 21461"/>
              <a:gd name="T8" fmla="+- 0 11826 2053"/>
              <a:gd name="T9" fmla="*/ T8 w 19547"/>
              <a:gd name="T10" fmla="+- 0 10869 139"/>
              <a:gd name="T11" fmla="*/ 10869 h 21461"/>
              <a:gd name="T12" fmla="+- 0 11826 2053"/>
              <a:gd name="T13" fmla="*/ T12 w 19547"/>
              <a:gd name="T14" fmla="+- 0 10869 139"/>
              <a:gd name="T15" fmla="*/ 10869 h 21461"/>
            </a:gdLst>
            <a:ahLst/>
            <a:cxnLst>
              <a:cxn ang="0">
                <a:pos x="T1" y="T3"/>
              </a:cxn>
              <a:cxn ang="0">
                <a:pos x="T5" y="T7"/>
              </a:cxn>
              <a:cxn ang="0">
                <a:pos x="T9" y="T11"/>
              </a:cxn>
              <a:cxn ang="0">
                <a:pos x="T13" y="T15"/>
              </a:cxn>
            </a:cxnLst>
            <a:rect l="0" t="0" r="r" b="b"/>
            <a:pathLst>
              <a:path w="19547" h="21461">
                <a:moveTo>
                  <a:pt x="747" y="21461"/>
                </a:moveTo>
                <a:lnTo>
                  <a:pt x="747" y="21461"/>
                </a:lnTo>
                <a:cubicBezTo>
                  <a:pt x="-2053" y="12634"/>
                  <a:pt x="3268" y="3338"/>
                  <a:pt x="12631" y="699"/>
                </a:cubicBezTo>
                <a:cubicBezTo>
                  <a:pt x="14871" y="68"/>
                  <a:pt x="17222" y="-139"/>
                  <a:pt x="19547" y="91"/>
                </a:cubicBezTo>
              </a:path>
            </a:pathLst>
          </a:custGeom>
          <a:noFill/>
          <a:ln w="9525" cap="flat"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nchor="ctr"/>
          <a:lstStyle/>
          <a:p>
            <a:pPr algn="ctr"/>
            <a:endParaRPr lang="it-IT" altLang="it-IT"/>
          </a:p>
        </p:txBody>
      </p:sp>
      <p:sp>
        <p:nvSpPr>
          <p:cNvPr id="4164" name="AutoShape 68"/>
          <p:cNvSpPr>
            <a:spLocks/>
          </p:cNvSpPr>
          <p:nvPr/>
        </p:nvSpPr>
        <p:spPr bwMode="auto">
          <a:xfrm>
            <a:off x="9666289" y="4652964"/>
            <a:ext cx="541337" cy="13557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cubicBezTo>
                  <a:pt x="11929" y="0"/>
                  <a:pt x="21600" y="6158"/>
                  <a:pt x="21600" y="13754"/>
                </a:cubicBezTo>
                <a:cubicBezTo>
                  <a:pt x="21600" y="16559"/>
                  <a:pt x="20253" y="19296"/>
                  <a:pt x="17741" y="21600"/>
                </a:cubicBezTo>
              </a:path>
            </a:pathLst>
          </a:custGeom>
          <a:noFill/>
          <a:ln w="9525" cap="flat"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nchor="ctr"/>
          <a:lstStyle/>
          <a:p>
            <a:pPr algn="ctr"/>
            <a:endParaRPr lang="it-IT" altLang="it-IT"/>
          </a:p>
        </p:txBody>
      </p:sp>
      <p:sp>
        <p:nvSpPr>
          <p:cNvPr id="4165" name="AutoShape 69"/>
          <p:cNvSpPr>
            <a:spLocks/>
          </p:cNvSpPr>
          <p:nvPr/>
        </p:nvSpPr>
        <p:spPr bwMode="auto">
          <a:xfrm rot="20805269">
            <a:off x="9201151" y="4692650"/>
            <a:ext cx="620713" cy="1042988"/>
          </a:xfrm>
          <a:custGeom>
            <a:avLst/>
            <a:gdLst>
              <a:gd name="T0" fmla="+- 0 11607 1614"/>
              <a:gd name="T1" fmla="*/ T0 w 19986"/>
              <a:gd name="T2" fmla="+- 0 10859 118"/>
              <a:gd name="T3" fmla="*/ 10859 h 21482"/>
              <a:gd name="T4" fmla="+- 0 11607 1614"/>
              <a:gd name="T5" fmla="*/ T4 w 19986"/>
              <a:gd name="T6" fmla="+- 0 10859 118"/>
              <a:gd name="T7" fmla="*/ 10859 h 21482"/>
              <a:gd name="T8" fmla="+- 0 11607 1614"/>
              <a:gd name="T9" fmla="*/ T8 w 19986"/>
              <a:gd name="T10" fmla="+- 0 10859 118"/>
              <a:gd name="T11" fmla="*/ 10859 h 21482"/>
              <a:gd name="T12" fmla="+- 0 11607 1614"/>
              <a:gd name="T13" fmla="*/ T12 w 19986"/>
              <a:gd name="T14" fmla="+- 0 10859 118"/>
              <a:gd name="T15" fmla="*/ 10859 h 21482"/>
            </a:gdLst>
            <a:ahLst/>
            <a:cxnLst>
              <a:cxn ang="0">
                <a:pos x="T1" y="T3"/>
              </a:cxn>
              <a:cxn ang="0">
                <a:pos x="T5" y="T7"/>
              </a:cxn>
              <a:cxn ang="0">
                <a:pos x="T9" y="T11"/>
              </a:cxn>
              <a:cxn ang="0">
                <a:pos x="T13" y="T15"/>
              </a:cxn>
            </a:cxnLst>
            <a:rect l="0" t="0" r="r" b="b"/>
            <a:pathLst>
              <a:path w="19986" h="21482">
                <a:moveTo>
                  <a:pt x="383" y="21482"/>
                </a:moveTo>
                <a:lnTo>
                  <a:pt x="383" y="21482"/>
                </a:lnTo>
                <a:cubicBezTo>
                  <a:pt x="-1614" y="11870"/>
                  <a:pt x="4402" y="2425"/>
                  <a:pt x="13819" y="387"/>
                </a:cubicBezTo>
                <a:cubicBezTo>
                  <a:pt x="15847" y="-52"/>
                  <a:pt x="17935" y="-118"/>
                  <a:pt x="19986" y="192"/>
                </a:cubicBezTo>
              </a:path>
            </a:pathLst>
          </a:custGeom>
          <a:noFill/>
          <a:ln w="9525" cap="flat"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nchor="ctr"/>
          <a:lstStyle/>
          <a:p>
            <a:pPr algn="ctr"/>
            <a:endParaRPr lang="it-IT" altLang="it-IT"/>
          </a:p>
        </p:txBody>
      </p:sp>
      <p:sp>
        <p:nvSpPr>
          <p:cNvPr id="4166" name="Rectangle 70"/>
          <p:cNvSpPr>
            <a:spLocks/>
          </p:cNvSpPr>
          <p:nvPr/>
        </p:nvSpPr>
        <p:spPr bwMode="auto">
          <a:xfrm>
            <a:off x="8039101" y="5300664"/>
            <a:ext cx="73025" cy="24622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spAutoFit/>
          </a:bodyPr>
          <a:lstStyle/>
          <a:p>
            <a:r>
              <a:rPr lang="it-IT" altLang="it-IT" sz="1000"/>
              <a:t>1</a:t>
            </a:r>
          </a:p>
        </p:txBody>
      </p:sp>
      <p:sp>
        <p:nvSpPr>
          <p:cNvPr id="4167" name="Rectangle 71"/>
          <p:cNvSpPr>
            <a:spLocks/>
          </p:cNvSpPr>
          <p:nvPr/>
        </p:nvSpPr>
        <p:spPr bwMode="auto">
          <a:xfrm>
            <a:off x="8039101" y="5588001"/>
            <a:ext cx="73025" cy="24622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spAutoFit/>
          </a:bodyPr>
          <a:lstStyle/>
          <a:p>
            <a:r>
              <a:rPr lang="it-IT" altLang="it-IT" sz="1000"/>
              <a:t>2</a:t>
            </a:r>
          </a:p>
        </p:txBody>
      </p:sp>
      <p:sp>
        <p:nvSpPr>
          <p:cNvPr id="4168" name="Rectangle 72"/>
          <p:cNvSpPr>
            <a:spLocks/>
          </p:cNvSpPr>
          <p:nvPr/>
        </p:nvSpPr>
        <p:spPr bwMode="auto">
          <a:xfrm>
            <a:off x="7967664" y="6019801"/>
            <a:ext cx="158057" cy="24622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p>
            <a:r>
              <a:rPr lang="it-IT" altLang="it-IT" sz="1000"/>
              <a:t>3</a:t>
            </a:r>
          </a:p>
        </p:txBody>
      </p:sp>
      <p:sp>
        <p:nvSpPr>
          <p:cNvPr id="4169" name="Rectangle 73"/>
          <p:cNvSpPr>
            <a:spLocks/>
          </p:cNvSpPr>
          <p:nvPr/>
        </p:nvSpPr>
        <p:spPr bwMode="auto">
          <a:xfrm>
            <a:off x="7031039" y="3716338"/>
            <a:ext cx="225383" cy="3693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p>
            <a:r>
              <a:rPr lang="it-IT" altLang="it-IT"/>
              <a:t>A</a:t>
            </a:r>
          </a:p>
        </p:txBody>
      </p:sp>
      <p:sp>
        <p:nvSpPr>
          <p:cNvPr id="4170" name="Rectangle 74"/>
          <p:cNvSpPr>
            <a:spLocks/>
          </p:cNvSpPr>
          <p:nvPr/>
        </p:nvSpPr>
        <p:spPr bwMode="auto">
          <a:xfrm>
            <a:off x="9694864" y="3787775"/>
            <a:ext cx="217367" cy="3693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p>
            <a:r>
              <a:rPr lang="it-IT" altLang="it-IT"/>
              <a:t>B</a:t>
            </a:r>
          </a:p>
        </p:txBody>
      </p:sp>
      <p:sp>
        <p:nvSpPr>
          <p:cNvPr id="4171" name="Rectangle 75"/>
          <p:cNvSpPr>
            <a:spLocks/>
          </p:cNvSpPr>
          <p:nvPr/>
        </p:nvSpPr>
        <p:spPr bwMode="auto">
          <a:xfrm>
            <a:off x="1919288" y="3787775"/>
            <a:ext cx="4464050" cy="286232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spAutoFit/>
          </a:bodyPr>
          <a:lstStyle>
            <a:lvl1pPr marL="273050" indent="-273050">
              <a:defRPr>
                <a:solidFill>
                  <a:srgbClr val="000000"/>
                </a:solidFill>
                <a:latin typeface="Calibri" charset="0"/>
                <a:ea typeface="Calibri" charset="0"/>
                <a:cs typeface="Calibri" charset="0"/>
                <a:sym typeface="Calibri" charset="0"/>
              </a:defRPr>
            </a:lvl1pPr>
            <a:lvl2pPr>
              <a:defRPr>
                <a:solidFill>
                  <a:srgbClr val="000000"/>
                </a:solidFill>
                <a:latin typeface="Calibri" charset="0"/>
                <a:ea typeface="Calibri" charset="0"/>
                <a:cs typeface="Calibri" charset="0"/>
                <a:sym typeface="Calibri" charset="0"/>
              </a:defRPr>
            </a:lvl2pPr>
            <a:lvl3pPr>
              <a:defRPr>
                <a:solidFill>
                  <a:srgbClr val="000000"/>
                </a:solidFill>
                <a:latin typeface="Calibri" charset="0"/>
                <a:ea typeface="Calibri" charset="0"/>
                <a:cs typeface="Calibri" charset="0"/>
                <a:sym typeface="Calibri" charset="0"/>
              </a:defRPr>
            </a:lvl3pPr>
            <a:lvl4pPr>
              <a:defRPr>
                <a:solidFill>
                  <a:srgbClr val="000000"/>
                </a:solidFill>
                <a:latin typeface="Calibri" charset="0"/>
                <a:ea typeface="Calibri" charset="0"/>
                <a:cs typeface="Calibri" charset="0"/>
                <a:sym typeface="Calibri" charset="0"/>
              </a:defRPr>
            </a:lvl4pPr>
            <a:lvl5pPr>
              <a:defRPr>
                <a:solidFill>
                  <a:srgbClr val="000000"/>
                </a:solidFill>
                <a:latin typeface="Calibri" charset="0"/>
                <a:ea typeface="Calibri" charset="0"/>
                <a:cs typeface="Calibri" charset="0"/>
                <a:sym typeface="Calibri" charset="0"/>
              </a:defRPr>
            </a:lvl5pPr>
            <a:lvl6pPr marL="457200" indent="1828800" fontAlgn="base" hangingPunct="0">
              <a:spcBef>
                <a:spcPct val="0"/>
              </a:spcBef>
              <a:spcAft>
                <a:spcPct val="0"/>
              </a:spcAft>
              <a:defRPr>
                <a:solidFill>
                  <a:srgbClr val="000000"/>
                </a:solidFill>
                <a:latin typeface="Calibri" charset="0"/>
                <a:ea typeface="Calibri" charset="0"/>
                <a:cs typeface="Calibri" charset="0"/>
                <a:sym typeface="Calibri" charset="0"/>
              </a:defRPr>
            </a:lvl6pPr>
            <a:lvl7pPr marL="914400" indent="1828800" fontAlgn="base" hangingPunct="0">
              <a:spcBef>
                <a:spcPct val="0"/>
              </a:spcBef>
              <a:spcAft>
                <a:spcPct val="0"/>
              </a:spcAft>
              <a:defRPr>
                <a:solidFill>
                  <a:srgbClr val="000000"/>
                </a:solidFill>
                <a:latin typeface="Calibri" charset="0"/>
                <a:ea typeface="Calibri" charset="0"/>
                <a:cs typeface="Calibri" charset="0"/>
                <a:sym typeface="Calibri" charset="0"/>
              </a:defRPr>
            </a:lvl7pPr>
            <a:lvl8pPr marL="1371600" indent="1828800" fontAlgn="base" hangingPunct="0">
              <a:spcBef>
                <a:spcPct val="0"/>
              </a:spcBef>
              <a:spcAft>
                <a:spcPct val="0"/>
              </a:spcAft>
              <a:defRPr>
                <a:solidFill>
                  <a:srgbClr val="000000"/>
                </a:solidFill>
                <a:latin typeface="Calibri" charset="0"/>
                <a:ea typeface="Calibri" charset="0"/>
                <a:cs typeface="Calibri" charset="0"/>
                <a:sym typeface="Calibri" charset="0"/>
              </a:defRPr>
            </a:lvl8pPr>
            <a:lvl9pPr marL="1828800" indent="1828800" fontAlgn="base" hangingPunct="0">
              <a:spcBef>
                <a:spcPct val="0"/>
              </a:spcBef>
              <a:spcAft>
                <a:spcPct val="0"/>
              </a:spcAft>
              <a:defRPr>
                <a:solidFill>
                  <a:srgbClr val="000000"/>
                </a:solidFill>
                <a:latin typeface="Calibri" charset="0"/>
                <a:ea typeface="Calibri" charset="0"/>
                <a:cs typeface="Calibri" charset="0"/>
                <a:sym typeface="Calibri" charset="0"/>
              </a:defRPr>
            </a:lvl9pPr>
          </a:lstStyle>
          <a:p>
            <a:r>
              <a:rPr lang="it-IT" altLang="it-IT"/>
              <a:t>2 GAMES</a:t>
            </a:r>
          </a:p>
          <a:p>
            <a:pPr>
              <a:buSzPct val="100000"/>
              <a:buFontTx/>
              <a:buAutoNum type="alphaUcPeriod"/>
            </a:pPr>
            <a:r>
              <a:rPr lang="it-IT" altLang="it-IT"/>
              <a:t>Players make a little slalom and they must make a pass (push or hit)that stops in box n1,2 or 3. each box has a point. Who make more points wins</a:t>
            </a:r>
          </a:p>
          <a:p>
            <a:pPr>
              <a:buSzPct val="100000"/>
              <a:buFontTx/>
              <a:buAutoNum type="alphaUcPeriod"/>
            </a:pPr>
            <a:r>
              <a:rPr lang="it-IT" altLang="it-IT"/>
              <a:t>High ball, the players must reach each box with an high ball. The player who reach each box wins</a:t>
            </a:r>
          </a:p>
          <a:p>
            <a:r>
              <a:rPr lang="it-IT" altLang="it-IT"/>
              <a:t>       </a:t>
            </a:r>
          </a:p>
          <a:p>
            <a:r>
              <a:rPr lang="it-IT" altLang="it-IT"/>
              <a:t> </a:t>
            </a:r>
          </a:p>
        </p:txBody>
      </p:sp>
      <p:grpSp>
        <p:nvGrpSpPr>
          <p:cNvPr id="4172" name="Group 76"/>
          <p:cNvGrpSpPr>
            <a:grpSpLocks/>
          </p:cNvGrpSpPr>
          <p:nvPr/>
        </p:nvGrpSpPr>
        <p:grpSpPr bwMode="auto">
          <a:xfrm>
            <a:off x="1998664" y="6500815"/>
            <a:ext cx="695229" cy="200055"/>
            <a:chOff x="0" y="0"/>
            <a:chExt cx="695550" cy="200988"/>
          </a:xfrm>
        </p:grpSpPr>
        <p:sp>
          <p:nvSpPr>
            <p:cNvPr id="4173" name="Rectangle 77"/>
            <p:cNvSpPr>
              <a:spLocks/>
            </p:cNvSpPr>
            <p:nvPr/>
          </p:nvSpPr>
          <p:spPr bwMode="auto">
            <a:xfrm>
              <a:off x="174975" y="0"/>
              <a:ext cx="520575" cy="2009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p>
              <a:r>
                <a:rPr lang="it-IT" altLang="it-IT" sz="700"/>
                <a:t>Luca Ga Gai</a:t>
              </a:r>
            </a:p>
          </p:txBody>
        </p:sp>
        <p:pic>
          <p:nvPicPr>
            <p:cNvPr id="4174" name="Picture 78" descr="pasted-image.tiff"/>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13754"/>
              <a:ext cx="178232" cy="1782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Tree>
    <p:extLst>
      <p:ext uri="{BB962C8B-B14F-4D97-AF65-F5344CB8AC3E}">
        <p14:creationId xmlns:p14="http://schemas.microsoft.com/office/powerpoint/2010/main" val="1248415114"/>
      </p:ext>
    </p:extLst>
  </p:cSld>
  <p:clrMapOvr>
    <a:masterClrMapping/>
  </p:clrMapOvr>
  <p:transition spd="med"/>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1" name="Picture 1" descr="C:\Users\Luca\Desktop\ACCADEMIA HOCKEY BLOEMENDAAL\mezzo campo bianco.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383339" y="115888"/>
            <a:ext cx="3995737" cy="3854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5122" name="Picture 2" descr="C:\Users\Luca\Desktop\ACCADEMIA HOCKEY BLOEMENDAAL\area bianca.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579938" y="3787776"/>
            <a:ext cx="5791200" cy="28749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5123" name="Oval 3"/>
          <p:cNvSpPr>
            <a:spLocks/>
          </p:cNvSpPr>
          <p:nvPr/>
        </p:nvSpPr>
        <p:spPr bwMode="auto">
          <a:xfrm>
            <a:off x="6022976" y="4795838"/>
            <a:ext cx="144463" cy="163512"/>
          </a:xfrm>
          <a:prstGeom prst="ellipse">
            <a:avLst/>
          </a:prstGeom>
          <a:solidFill>
            <a:srgbClr val="164F86"/>
          </a:solidFill>
          <a:ln>
            <a:noFill/>
          </a:ln>
          <a:effectLst>
            <a:outerShdw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latin typeface="Helvetica Light" charset="0"/>
              <a:ea typeface="Helvetica Light" charset="0"/>
              <a:cs typeface="Helvetica Light" charset="0"/>
              <a:sym typeface="Helvetica Light" charset="0"/>
            </a:endParaRPr>
          </a:p>
        </p:txBody>
      </p:sp>
      <p:grpSp>
        <p:nvGrpSpPr>
          <p:cNvPr id="5124" name="Group 4"/>
          <p:cNvGrpSpPr>
            <a:grpSpLocks/>
          </p:cNvGrpSpPr>
          <p:nvPr/>
        </p:nvGrpSpPr>
        <p:grpSpPr bwMode="auto">
          <a:xfrm>
            <a:off x="6167439" y="4795839"/>
            <a:ext cx="46037" cy="46037"/>
            <a:chOff x="-1" y="-1"/>
            <a:chExt cx="45721" cy="45721"/>
          </a:xfrm>
        </p:grpSpPr>
        <p:pic>
          <p:nvPicPr>
            <p:cNvPr id="5125" name="Picture 5" descr="pasted-image.tiff"/>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rot="10800000" flipH="1">
              <a:off x="0" y="0"/>
              <a:ext cx="45719" cy="4571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5126" name="Picture 6" descr="ANH.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rot="10800000" flipH="1">
              <a:off x="14098" y="13770"/>
              <a:ext cx="17523" cy="1817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
        <p:nvSpPr>
          <p:cNvPr id="5127" name="Oval 7"/>
          <p:cNvSpPr>
            <a:spLocks/>
          </p:cNvSpPr>
          <p:nvPr/>
        </p:nvSpPr>
        <p:spPr bwMode="auto">
          <a:xfrm>
            <a:off x="8328026" y="4652964"/>
            <a:ext cx="142875" cy="161925"/>
          </a:xfrm>
          <a:prstGeom prst="ellipse">
            <a:avLst/>
          </a:prstGeom>
          <a:solidFill>
            <a:srgbClr val="164F86"/>
          </a:solidFill>
          <a:ln>
            <a:noFill/>
          </a:ln>
          <a:effectLst>
            <a:outerShdw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latin typeface="Helvetica Light" charset="0"/>
              <a:ea typeface="Helvetica Light" charset="0"/>
              <a:cs typeface="Helvetica Light" charset="0"/>
              <a:sym typeface="Helvetica Light" charset="0"/>
            </a:endParaRPr>
          </a:p>
        </p:txBody>
      </p:sp>
      <p:sp>
        <p:nvSpPr>
          <p:cNvPr id="5128" name="Oval 8"/>
          <p:cNvSpPr>
            <a:spLocks/>
          </p:cNvSpPr>
          <p:nvPr/>
        </p:nvSpPr>
        <p:spPr bwMode="auto">
          <a:xfrm>
            <a:off x="6886576" y="5227638"/>
            <a:ext cx="144463" cy="163512"/>
          </a:xfrm>
          <a:prstGeom prst="ellipse">
            <a:avLst/>
          </a:prstGeom>
          <a:solidFill>
            <a:srgbClr val="164F86"/>
          </a:solidFill>
          <a:ln>
            <a:noFill/>
          </a:ln>
          <a:effectLst>
            <a:outerShdw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latin typeface="Helvetica Light" charset="0"/>
              <a:ea typeface="Helvetica Light" charset="0"/>
              <a:cs typeface="Helvetica Light" charset="0"/>
              <a:sym typeface="Helvetica Light" charset="0"/>
            </a:endParaRPr>
          </a:p>
        </p:txBody>
      </p:sp>
      <p:sp>
        <p:nvSpPr>
          <p:cNvPr id="5129" name="Oval 9"/>
          <p:cNvSpPr>
            <a:spLocks/>
          </p:cNvSpPr>
          <p:nvPr/>
        </p:nvSpPr>
        <p:spPr bwMode="auto">
          <a:xfrm>
            <a:off x="7535864" y="5661026"/>
            <a:ext cx="142875" cy="161925"/>
          </a:xfrm>
          <a:prstGeom prst="ellipse">
            <a:avLst/>
          </a:prstGeom>
          <a:solidFill>
            <a:srgbClr val="164F86"/>
          </a:solidFill>
          <a:ln>
            <a:noFill/>
          </a:ln>
          <a:effectLst>
            <a:outerShdw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latin typeface="Helvetica Light" charset="0"/>
              <a:ea typeface="Helvetica Light" charset="0"/>
              <a:cs typeface="Helvetica Light" charset="0"/>
              <a:sym typeface="Helvetica Light" charset="0"/>
            </a:endParaRPr>
          </a:p>
        </p:txBody>
      </p:sp>
      <p:sp>
        <p:nvSpPr>
          <p:cNvPr id="5130" name="Oval 10"/>
          <p:cNvSpPr>
            <a:spLocks/>
          </p:cNvSpPr>
          <p:nvPr/>
        </p:nvSpPr>
        <p:spPr bwMode="auto">
          <a:xfrm>
            <a:off x="6886576" y="4579938"/>
            <a:ext cx="144463" cy="163512"/>
          </a:xfrm>
          <a:prstGeom prst="ellipse">
            <a:avLst/>
          </a:prstGeom>
          <a:solidFill>
            <a:srgbClr val="164F86"/>
          </a:solidFill>
          <a:ln>
            <a:noFill/>
          </a:ln>
          <a:effectLst>
            <a:outerShdw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latin typeface="Helvetica Light" charset="0"/>
              <a:ea typeface="Helvetica Light" charset="0"/>
              <a:cs typeface="Helvetica Light" charset="0"/>
              <a:sym typeface="Helvetica Light" charset="0"/>
            </a:endParaRPr>
          </a:p>
        </p:txBody>
      </p:sp>
      <p:sp>
        <p:nvSpPr>
          <p:cNvPr id="5131" name="Oval 11"/>
          <p:cNvSpPr>
            <a:spLocks/>
          </p:cNvSpPr>
          <p:nvPr/>
        </p:nvSpPr>
        <p:spPr bwMode="auto">
          <a:xfrm>
            <a:off x="6383338" y="5803901"/>
            <a:ext cx="144462" cy="163513"/>
          </a:xfrm>
          <a:prstGeom prst="ellipse">
            <a:avLst/>
          </a:prstGeom>
          <a:solidFill>
            <a:srgbClr val="164F86"/>
          </a:solidFill>
          <a:ln>
            <a:noFill/>
          </a:ln>
          <a:effectLst>
            <a:outerShdw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latin typeface="Helvetica Light" charset="0"/>
              <a:ea typeface="Helvetica Light" charset="0"/>
              <a:cs typeface="Helvetica Light" charset="0"/>
              <a:sym typeface="Helvetica Light" charset="0"/>
            </a:endParaRPr>
          </a:p>
        </p:txBody>
      </p:sp>
      <p:sp>
        <p:nvSpPr>
          <p:cNvPr id="5132" name="Oval 12"/>
          <p:cNvSpPr>
            <a:spLocks/>
          </p:cNvSpPr>
          <p:nvPr/>
        </p:nvSpPr>
        <p:spPr bwMode="auto">
          <a:xfrm>
            <a:off x="8183563" y="5732463"/>
            <a:ext cx="144462" cy="163512"/>
          </a:xfrm>
          <a:prstGeom prst="ellipse">
            <a:avLst/>
          </a:prstGeom>
          <a:solidFill>
            <a:srgbClr val="164F86"/>
          </a:solidFill>
          <a:ln>
            <a:noFill/>
          </a:ln>
          <a:effectLst>
            <a:outerShdw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latin typeface="Helvetica Light" charset="0"/>
              <a:ea typeface="Helvetica Light" charset="0"/>
              <a:cs typeface="Helvetica Light" charset="0"/>
              <a:sym typeface="Helvetica Light" charset="0"/>
            </a:endParaRPr>
          </a:p>
        </p:txBody>
      </p:sp>
      <p:sp>
        <p:nvSpPr>
          <p:cNvPr id="5133" name="Oval 13"/>
          <p:cNvSpPr>
            <a:spLocks/>
          </p:cNvSpPr>
          <p:nvPr/>
        </p:nvSpPr>
        <p:spPr bwMode="auto">
          <a:xfrm>
            <a:off x="7967663" y="5084764"/>
            <a:ext cx="144462" cy="161925"/>
          </a:xfrm>
          <a:prstGeom prst="ellipse">
            <a:avLst/>
          </a:prstGeom>
          <a:solidFill>
            <a:srgbClr val="164F86"/>
          </a:solidFill>
          <a:ln>
            <a:noFill/>
          </a:ln>
          <a:effectLst>
            <a:outerShdw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latin typeface="Helvetica Light" charset="0"/>
              <a:ea typeface="Helvetica Light" charset="0"/>
              <a:cs typeface="Helvetica Light" charset="0"/>
              <a:sym typeface="Helvetica Light" charset="0"/>
            </a:endParaRPr>
          </a:p>
        </p:txBody>
      </p:sp>
      <p:sp>
        <p:nvSpPr>
          <p:cNvPr id="5134" name="Oval 14"/>
          <p:cNvSpPr>
            <a:spLocks/>
          </p:cNvSpPr>
          <p:nvPr/>
        </p:nvSpPr>
        <p:spPr bwMode="auto">
          <a:xfrm>
            <a:off x="8975726" y="5084764"/>
            <a:ext cx="144463" cy="161925"/>
          </a:xfrm>
          <a:prstGeom prst="ellipse">
            <a:avLst/>
          </a:prstGeom>
          <a:solidFill>
            <a:srgbClr val="164F86"/>
          </a:solidFill>
          <a:ln>
            <a:noFill/>
          </a:ln>
          <a:effectLst>
            <a:outerShdw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latin typeface="Helvetica Light" charset="0"/>
              <a:ea typeface="Helvetica Light" charset="0"/>
              <a:cs typeface="Helvetica Light" charset="0"/>
              <a:sym typeface="Helvetica Light" charset="0"/>
            </a:endParaRPr>
          </a:p>
        </p:txBody>
      </p:sp>
      <p:sp>
        <p:nvSpPr>
          <p:cNvPr id="5135" name="Oval 15"/>
          <p:cNvSpPr>
            <a:spLocks/>
          </p:cNvSpPr>
          <p:nvPr/>
        </p:nvSpPr>
        <p:spPr bwMode="auto">
          <a:xfrm>
            <a:off x="7535864" y="4364038"/>
            <a:ext cx="142875" cy="163512"/>
          </a:xfrm>
          <a:prstGeom prst="ellipse">
            <a:avLst/>
          </a:prstGeom>
          <a:solidFill>
            <a:srgbClr val="164F86"/>
          </a:solidFill>
          <a:ln>
            <a:noFill/>
          </a:ln>
          <a:effectLst>
            <a:outerShdw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latin typeface="Helvetica Light" charset="0"/>
              <a:ea typeface="Helvetica Light" charset="0"/>
              <a:cs typeface="Helvetica Light" charset="0"/>
              <a:sym typeface="Helvetica Light" charset="0"/>
            </a:endParaRPr>
          </a:p>
        </p:txBody>
      </p:sp>
      <p:grpSp>
        <p:nvGrpSpPr>
          <p:cNvPr id="5136" name="Group 16"/>
          <p:cNvGrpSpPr>
            <a:grpSpLocks/>
          </p:cNvGrpSpPr>
          <p:nvPr/>
        </p:nvGrpSpPr>
        <p:grpSpPr bwMode="auto">
          <a:xfrm>
            <a:off x="6454775" y="5732464"/>
            <a:ext cx="46038" cy="46037"/>
            <a:chOff x="-1" y="-1"/>
            <a:chExt cx="45721" cy="45721"/>
          </a:xfrm>
        </p:grpSpPr>
        <p:pic>
          <p:nvPicPr>
            <p:cNvPr id="5137" name="Picture 17" descr="pasted-image.tiff"/>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rot="10800000" flipH="1">
              <a:off x="0" y="0"/>
              <a:ext cx="45719" cy="4571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5138" name="Picture 18" descr="ANH.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rot="10800000" flipH="1">
              <a:off x="14098" y="13770"/>
              <a:ext cx="17523" cy="1817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5139" name="Group 19"/>
          <p:cNvGrpSpPr>
            <a:grpSpLocks/>
          </p:cNvGrpSpPr>
          <p:nvPr/>
        </p:nvGrpSpPr>
        <p:grpSpPr bwMode="auto">
          <a:xfrm>
            <a:off x="7031039" y="5300664"/>
            <a:ext cx="46037" cy="46037"/>
            <a:chOff x="-1" y="-1"/>
            <a:chExt cx="45721" cy="45721"/>
          </a:xfrm>
        </p:grpSpPr>
        <p:pic>
          <p:nvPicPr>
            <p:cNvPr id="5140" name="Picture 20" descr="pasted-image.tiff"/>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rot="10800000" flipH="1">
              <a:off x="0" y="0"/>
              <a:ext cx="45719" cy="4571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5141" name="Picture 21" descr="ANH.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rot="10800000" flipH="1">
              <a:off x="14098" y="13770"/>
              <a:ext cx="17523" cy="1817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5142" name="Group 22"/>
          <p:cNvGrpSpPr>
            <a:grpSpLocks/>
          </p:cNvGrpSpPr>
          <p:nvPr/>
        </p:nvGrpSpPr>
        <p:grpSpPr bwMode="auto">
          <a:xfrm>
            <a:off x="6815139" y="4724400"/>
            <a:ext cx="46037" cy="46038"/>
            <a:chOff x="-1" y="-1"/>
            <a:chExt cx="45721" cy="45721"/>
          </a:xfrm>
        </p:grpSpPr>
        <p:pic>
          <p:nvPicPr>
            <p:cNvPr id="5143" name="Picture 23" descr="pasted-image.tiff"/>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rot="10800000" flipH="1">
              <a:off x="0" y="0"/>
              <a:ext cx="45719" cy="4571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5144" name="Picture 24" descr="ANH.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rot="10800000" flipH="1">
              <a:off x="14098" y="13770"/>
              <a:ext cx="17523" cy="1817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5145" name="Group 25"/>
          <p:cNvGrpSpPr>
            <a:grpSpLocks/>
          </p:cNvGrpSpPr>
          <p:nvPr/>
        </p:nvGrpSpPr>
        <p:grpSpPr bwMode="auto">
          <a:xfrm>
            <a:off x="7535863" y="5588000"/>
            <a:ext cx="44450" cy="46038"/>
            <a:chOff x="-1" y="-1"/>
            <a:chExt cx="45721" cy="45721"/>
          </a:xfrm>
        </p:grpSpPr>
        <p:pic>
          <p:nvPicPr>
            <p:cNvPr id="5146" name="Picture 26" descr="pasted-image.tiff"/>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rot="10800000" flipH="1">
              <a:off x="0" y="0"/>
              <a:ext cx="45719" cy="4571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5147" name="Picture 27" descr="ANH.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rot="10800000" flipH="1">
              <a:off x="14098" y="13770"/>
              <a:ext cx="17523" cy="1817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5148" name="Group 28"/>
          <p:cNvGrpSpPr>
            <a:grpSpLocks/>
          </p:cNvGrpSpPr>
          <p:nvPr/>
        </p:nvGrpSpPr>
        <p:grpSpPr bwMode="auto">
          <a:xfrm>
            <a:off x="7535863" y="4579939"/>
            <a:ext cx="44450" cy="46037"/>
            <a:chOff x="-1" y="-1"/>
            <a:chExt cx="45721" cy="45721"/>
          </a:xfrm>
        </p:grpSpPr>
        <p:pic>
          <p:nvPicPr>
            <p:cNvPr id="5149" name="Picture 29" descr="pasted-image.tiff"/>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rot="10800000" flipH="1">
              <a:off x="0" y="0"/>
              <a:ext cx="45719" cy="4571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5150" name="Picture 30" descr="ANH.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rot="10800000" flipH="1">
              <a:off x="14098" y="13770"/>
              <a:ext cx="17523" cy="1817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5151" name="Group 31"/>
          <p:cNvGrpSpPr>
            <a:grpSpLocks/>
          </p:cNvGrpSpPr>
          <p:nvPr/>
        </p:nvGrpSpPr>
        <p:grpSpPr bwMode="auto">
          <a:xfrm>
            <a:off x="7894639" y="5084764"/>
            <a:ext cx="46037" cy="46037"/>
            <a:chOff x="-1" y="-1"/>
            <a:chExt cx="45721" cy="45721"/>
          </a:xfrm>
        </p:grpSpPr>
        <p:pic>
          <p:nvPicPr>
            <p:cNvPr id="5152" name="Picture 32" descr="pasted-image.tiff"/>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rot="10800000" flipH="1">
              <a:off x="0" y="0"/>
              <a:ext cx="45719" cy="4571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5153" name="Picture 33" descr="ANH.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rot="10800000" flipH="1">
              <a:off x="14098" y="13770"/>
              <a:ext cx="17523" cy="1817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5154" name="Group 34"/>
          <p:cNvGrpSpPr>
            <a:grpSpLocks/>
          </p:cNvGrpSpPr>
          <p:nvPr/>
        </p:nvGrpSpPr>
        <p:grpSpPr bwMode="auto">
          <a:xfrm>
            <a:off x="8255000" y="5661025"/>
            <a:ext cx="46038" cy="44450"/>
            <a:chOff x="-1" y="-1"/>
            <a:chExt cx="45721" cy="45721"/>
          </a:xfrm>
        </p:grpSpPr>
        <p:pic>
          <p:nvPicPr>
            <p:cNvPr id="5155" name="Picture 35" descr="pasted-image.tiff"/>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rot="10800000" flipH="1">
              <a:off x="0" y="0"/>
              <a:ext cx="45719" cy="4571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5156" name="Picture 36" descr="ANH.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rot="10800000" flipH="1">
              <a:off x="14098" y="13770"/>
              <a:ext cx="17523" cy="1817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5157" name="Group 37"/>
          <p:cNvGrpSpPr>
            <a:grpSpLocks/>
          </p:cNvGrpSpPr>
          <p:nvPr/>
        </p:nvGrpSpPr>
        <p:grpSpPr bwMode="auto">
          <a:xfrm>
            <a:off x="8904288" y="5227639"/>
            <a:ext cx="44450" cy="46037"/>
            <a:chOff x="-1" y="-1"/>
            <a:chExt cx="45721" cy="45721"/>
          </a:xfrm>
        </p:grpSpPr>
        <p:pic>
          <p:nvPicPr>
            <p:cNvPr id="5158" name="Picture 38" descr="pasted-image.tiff"/>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rot="10800000" flipH="1">
              <a:off x="0" y="0"/>
              <a:ext cx="45719" cy="4571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5159" name="Picture 39" descr="ANH.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rot="10800000" flipH="1">
              <a:off x="14098" y="13770"/>
              <a:ext cx="17523" cy="1817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5160" name="Group 40"/>
          <p:cNvGrpSpPr>
            <a:grpSpLocks/>
          </p:cNvGrpSpPr>
          <p:nvPr/>
        </p:nvGrpSpPr>
        <p:grpSpPr bwMode="auto">
          <a:xfrm>
            <a:off x="8328025" y="4579939"/>
            <a:ext cx="44450" cy="46037"/>
            <a:chOff x="-1" y="-1"/>
            <a:chExt cx="45721" cy="45721"/>
          </a:xfrm>
        </p:grpSpPr>
        <p:pic>
          <p:nvPicPr>
            <p:cNvPr id="5161" name="Picture 41" descr="pasted-image.tiff"/>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rot="10800000" flipH="1">
              <a:off x="0" y="0"/>
              <a:ext cx="45719" cy="4571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5162" name="Picture 42" descr="ANH.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rot="10800000" flipH="1">
              <a:off x="14098" y="13770"/>
              <a:ext cx="17523" cy="1817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
        <p:nvSpPr>
          <p:cNvPr id="5163" name="Rectangle 43"/>
          <p:cNvSpPr>
            <a:spLocks/>
          </p:cNvSpPr>
          <p:nvPr/>
        </p:nvSpPr>
        <p:spPr bwMode="auto">
          <a:xfrm>
            <a:off x="1990725" y="4148138"/>
            <a:ext cx="2520950" cy="230832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spAutoFit/>
          </a:bodyPr>
          <a:lstStyle/>
          <a:p>
            <a:r>
              <a:rPr lang="it-IT" altLang="it-IT"/>
              <a:t>1vs1</a:t>
            </a:r>
          </a:p>
          <a:p>
            <a:r>
              <a:rPr lang="it-IT" altLang="it-IT"/>
              <a:t>Each player has a ball</a:t>
            </a:r>
          </a:p>
          <a:p>
            <a:r>
              <a:rPr lang="it-IT" altLang="it-IT"/>
              <a:t>The aim of each player</a:t>
            </a:r>
          </a:p>
          <a:p>
            <a:r>
              <a:rPr lang="it-IT" altLang="it-IT"/>
              <a:t>Is to protect his own ball and try to push away from the D the ball of other players. The last player wins</a:t>
            </a:r>
          </a:p>
        </p:txBody>
      </p:sp>
      <p:sp>
        <p:nvSpPr>
          <p:cNvPr id="5164" name="AutoShape 44"/>
          <p:cNvSpPr>
            <a:spLocks/>
          </p:cNvSpPr>
          <p:nvPr/>
        </p:nvSpPr>
        <p:spPr bwMode="auto">
          <a:xfrm>
            <a:off x="7319964" y="2419351"/>
            <a:ext cx="71437"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5165" name="AutoShape 45"/>
          <p:cNvSpPr>
            <a:spLocks/>
          </p:cNvSpPr>
          <p:nvPr/>
        </p:nvSpPr>
        <p:spPr bwMode="auto">
          <a:xfrm>
            <a:off x="8328025" y="3211514"/>
            <a:ext cx="71438"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5166" name="AutoShape 46"/>
          <p:cNvSpPr>
            <a:spLocks/>
          </p:cNvSpPr>
          <p:nvPr/>
        </p:nvSpPr>
        <p:spPr bwMode="auto">
          <a:xfrm>
            <a:off x="8255001" y="1484314"/>
            <a:ext cx="73025" cy="7143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5167" name="AutoShape 47"/>
          <p:cNvSpPr>
            <a:spLocks/>
          </p:cNvSpPr>
          <p:nvPr/>
        </p:nvSpPr>
        <p:spPr bwMode="auto">
          <a:xfrm>
            <a:off x="9263064" y="2419351"/>
            <a:ext cx="73025"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5168" name="AutoShape 48"/>
          <p:cNvSpPr>
            <a:spLocks/>
          </p:cNvSpPr>
          <p:nvPr/>
        </p:nvSpPr>
        <p:spPr bwMode="auto">
          <a:xfrm>
            <a:off x="8039101" y="2132014"/>
            <a:ext cx="73025" cy="7143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5169" name="AutoShape 49"/>
          <p:cNvSpPr>
            <a:spLocks/>
          </p:cNvSpPr>
          <p:nvPr/>
        </p:nvSpPr>
        <p:spPr bwMode="auto">
          <a:xfrm>
            <a:off x="8543925" y="2132014"/>
            <a:ext cx="71438" cy="7143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5170" name="AutoShape 50"/>
          <p:cNvSpPr>
            <a:spLocks/>
          </p:cNvSpPr>
          <p:nvPr/>
        </p:nvSpPr>
        <p:spPr bwMode="auto">
          <a:xfrm>
            <a:off x="8039101" y="2636839"/>
            <a:ext cx="73025" cy="7143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5171" name="AutoShape 51"/>
          <p:cNvSpPr>
            <a:spLocks/>
          </p:cNvSpPr>
          <p:nvPr/>
        </p:nvSpPr>
        <p:spPr bwMode="auto">
          <a:xfrm>
            <a:off x="8543925" y="2636839"/>
            <a:ext cx="71438" cy="7143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5172" name="Oval 52"/>
          <p:cNvSpPr>
            <a:spLocks/>
          </p:cNvSpPr>
          <p:nvPr/>
        </p:nvSpPr>
        <p:spPr bwMode="auto">
          <a:xfrm>
            <a:off x="7319964" y="2563814"/>
            <a:ext cx="71437" cy="90487"/>
          </a:xfrm>
          <a:prstGeom prst="ellipse">
            <a:avLst/>
          </a:prstGeom>
          <a:solidFill>
            <a:srgbClr val="164F86"/>
          </a:solidFill>
          <a:ln>
            <a:noFill/>
          </a:ln>
          <a:effectLst>
            <a:outerShdw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latin typeface="Helvetica Light" charset="0"/>
              <a:ea typeface="Helvetica Light" charset="0"/>
              <a:cs typeface="Helvetica Light" charset="0"/>
              <a:sym typeface="Helvetica Light" charset="0"/>
            </a:endParaRPr>
          </a:p>
        </p:txBody>
      </p:sp>
      <p:sp>
        <p:nvSpPr>
          <p:cNvPr id="5173" name="Oval 53"/>
          <p:cNvSpPr>
            <a:spLocks/>
          </p:cNvSpPr>
          <p:nvPr/>
        </p:nvSpPr>
        <p:spPr bwMode="auto">
          <a:xfrm>
            <a:off x="8328025" y="1555750"/>
            <a:ext cx="71438" cy="90488"/>
          </a:xfrm>
          <a:prstGeom prst="ellipse">
            <a:avLst/>
          </a:prstGeom>
          <a:solidFill>
            <a:srgbClr val="164F86"/>
          </a:solidFill>
          <a:ln>
            <a:noFill/>
          </a:ln>
          <a:effectLst>
            <a:outerShdw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latin typeface="Helvetica Light" charset="0"/>
              <a:ea typeface="Helvetica Light" charset="0"/>
              <a:cs typeface="Helvetica Light" charset="0"/>
              <a:sym typeface="Helvetica Light" charset="0"/>
            </a:endParaRPr>
          </a:p>
        </p:txBody>
      </p:sp>
      <p:sp>
        <p:nvSpPr>
          <p:cNvPr id="5174" name="Oval 54"/>
          <p:cNvSpPr>
            <a:spLocks/>
          </p:cNvSpPr>
          <p:nvPr/>
        </p:nvSpPr>
        <p:spPr bwMode="auto">
          <a:xfrm>
            <a:off x="7391400" y="2636839"/>
            <a:ext cx="71438" cy="90487"/>
          </a:xfrm>
          <a:prstGeom prst="ellipse">
            <a:avLst/>
          </a:prstGeom>
          <a:solidFill>
            <a:srgbClr val="164F86"/>
          </a:solidFill>
          <a:ln>
            <a:noFill/>
          </a:ln>
          <a:effectLst>
            <a:outerShdw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latin typeface="Helvetica Light" charset="0"/>
              <a:ea typeface="Helvetica Light" charset="0"/>
              <a:cs typeface="Helvetica Light" charset="0"/>
              <a:sym typeface="Helvetica Light" charset="0"/>
            </a:endParaRPr>
          </a:p>
        </p:txBody>
      </p:sp>
      <p:sp>
        <p:nvSpPr>
          <p:cNvPr id="5175" name="Oval 55"/>
          <p:cNvSpPr>
            <a:spLocks/>
          </p:cNvSpPr>
          <p:nvPr/>
        </p:nvSpPr>
        <p:spPr bwMode="auto">
          <a:xfrm>
            <a:off x="8255001" y="3140075"/>
            <a:ext cx="73025" cy="90488"/>
          </a:xfrm>
          <a:prstGeom prst="ellipse">
            <a:avLst/>
          </a:prstGeom>
          <a:solidFill>
            <a:srgbClr val="164F86"/>
          </a:solidFill>
          <a:ln>
            <a:noFill/>
          </a:ln>
          <a:effectLst>
            <a:outerShdw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latin typeface="Helvetica Light" charset="0"/>
              <a:ea typeface="Helvetica Light" charset="0"/>
              <a:cs typeface="Helvetica Light" charset="0"/>
              <a:sym typeface="Helvetica Light" charset="0"/>
            </a:endParaRPr>
          </a:p>
        </p:txBody>
      </p:sp>
      <p:sp>
        <p:nvSpPr>
          <p:cNvPr id="5176" name="Oval 56"/>
          <p:cNvSpPr>
            <a:spLocks/>
          </p:cNvSpPr>
          <p:nvPr/>
        </p:nvSpPr>
        <p:spPr bwMode="auto">
          <a:xfrm>
            <a:off x="9191625" y="2419351"/>
            <a:ext cx="71438" cy="92075"/>
          </a:xfrm>
          <a:prstGeom prst="ellipse">
            <a:avLst/>
          </a:prstGeom>
          <a:solidFill>
            <a:srgbClr val="164F86"/>
          </a:solidFill>
          <a:ln>
            <a:noFill/>
          </a:ln>
          <a:effectLst>
            <a:outerShdw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latin typeface="Helvetica Light" charset="0"/>
              <a:ea typeface="Helvetica Light" charset="0"/>
              <a:cs typeface="Helvetica Light" charset="0"/>
              <a:sym typeface="Helvetica Light" charset="0"/>
            </a:endParaRPr>
          </a:p>
        </p:txBody>
      </p:sp>
      <p:sp>
        <p:nvSpPr>
          <p:cNvPr id="5177" name="Oval 57"/>
          <p:cNvSpPr>
            <a:spLocks/>
          </p:cNvSpPr>
          <p:nvPr/>
        </p:nvSpPr>
        <p:spPr bwMode="auto">
          <a:xfrm>
            <a:off x="8399464" y="3140075"/>
            <a:ext cx="71437" cy="71438"/>
          </a:xfrm>
          <a:prstGeom prst="ellipse">
            <a:avLst/>
          </a:prstGeom>
          <a:solidFill>
            <a:srgbClr val="164F86"/>
          </a:solidFill>
          <a:ln>
            <a:noFill/>
          </a:ln>
          <a:effectLst>
            <a:outerShdw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latin typeface="Helvetica Light" charset="0"/>
              <a:ea typeface="Helvetica Light" charset="0"/>
              <a:cs typeface="Helvetica Light" charset="0"/>
              <a:sym typeface="Helvetica Light" charset="0"/>
            </a:endParaRPr>
          </a:p>
        </p:txBody>
      </p:sp>
      <p:sp>
        <p:nvSpPr>
          <p:cNvPr id="5178" name="Oval 58"/>
          <p:cNvSpPr>
            <a:spLocks/>
          </p:cNvSpPr>
          <p:nvPr/>
        </p:nvSpPr>
        <p:spPr bwMode="auto">
          <a:xfrm>
            <a:off x="8183564" y="1628775"/>
            <a:ext cx="71437" cy="90488"/>
          </a:xfrm>
          <a:prstGeom prst="ellipse">
            <a:avLst/>
          </a:prstGeom>
          <a:solidFill>
            <a:srgbClr val="164F86"/>
          </a:solidFill>
          <a:ln>
            <a:noFill/>
          </a:ln>
          <a:effectLst>
            <a:outerShdw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latin typeface="Helvetica Light" charset="0"/>
              <a:ea typeface="Helvetica Light" charset="0"/>
              <a:cs typeface="Helvetica Light" charset="0"/>
              <a:sym typeface="Helvetica Light" charset="0"/>
            </a:endParaRPr>
          </a:p>
        </p:txBody>
      </p:sp>
      <p:sp>
        <p:nvSpPr>
          <p:cNvPr id="5179" name="Oval 59"/>
          <p:cNvSpPr>
            <a:spLocks/>
          </p:cNvSpPr>
          <p:nvPr/>
        </p:nvSpPr>
        <p:spPr bwMode="auto">
          <a:xfrm>
            <a:off x="9191625" y="2563814"/>
            <a:ext cx="71438" cy="90487"/>
          </a:xfrm>
          <a:prstGeom prst="ellipse">
            <a:avLst/>
          </a:prstGeom>
          <a:solidFill>
            <a:srgbClr val="164F86"/>
          </a:solidFill>
          <a:ln>
            <a:noFill/>
          </a:ln>
          <a:effectLst>
            <a:outerShdw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latin typeface="Helvetica Light" charset="0"/>
              <a:ea typeface="Helvetica Light" charset="0"/>
              <a:cs typeface="Helvetica Light" charset="0"/>
              <a:sym typeface="Helvetica Light" charset="0"/>
            </a:endParaRPr>
          </a:p>
        </p:txBody>
      </p:sp>
      <p:grpSp>
        <p:nvGrpSpPr>
          <p:cNvPr id="5180" name="Group 60"/>
          <p:cNvGrpSpPr>
            <a:grpSpLocks/>
          </p:cNvGrpSpPr>
          <p:nvPr/>
        </p:nvGrpSpPr>
        <p:grpSpPr bwMode="auto">
          <a:xfrm>
            <a:off x="9120188" y="2419350"/>
            <a:ext cx="44450" cy="46038"/>
            <a:chOff x="-1" y="-1"/>
            <a:chExt cx="45721" cy="45721"/>
          </a:xfrm>
        </p:grpSpPr>
        <p:pic>
          <p:nvPicPr>
            <p:cNvPr id="5181" name="Picture 61" descr="pasted-image.tiff"/>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rot="10800000" flipH="1">
              <a:off x="0" y="0"/>
              <a:ext cx="45719" cy="4571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5182" name="Picture 62" descr="ANH.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rot="10800000" flipH="1">
              <a:off x="14098" y="13770"/>
              <a:ext cx="17523" cy="1817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
        <p:nvSpPr>
          <p:cNvPr id="5183" name="Line 63"/>
          <p:cNvSpPr>
            <a:spLocks noChangeShapeType="1"/>
          </p:cNvSpPr>
          <p:nvPr/>
        </p:nvSpPr>
        <p:spPr bwMode="auto">
          <a:xfrm>
            <a:off x="8328025" y="2492375"/>
            <a:ext cx="0" cy="647700"/>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5184" name="Line 64"/>
          <p:cNvSpPr>
            <a:spLocks noChangeShapeType="1"/>
          </p:cNvSpPr>
          <p:nvPr/>
        </p:nvSpPr>
        <p:spPr bwMode="auto">
          <a:xfrm flipH="1" flipV="1">
            <a:off x="8399464" y="2492375"/>
            <a:ext cx="657225" cy="7938"/>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5185" name="Rectangle 65"/>
          <p:cNvSpPr>
            <a:spLocks/>
          </p:cNvSpPr>
          <p:nvPr/>
        </p:nvSpPr>
        <p:spPr bwMode="auto">
          <a:xfrm>
            <a:off x="7967664" y="1484314"/>
            <a:ext cx="153247" cy="24622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p>
            <a:r>
              <a:rPr lang="it-IT" altLang="it-IT" sz="1000"/>
              <a:t>a</a:t>
            </a:r>
          </a:p>
        </p:txBody>
      </p:sp>
      <p:sp>
        <p:nvSpPr>
          <p:cNvPr id="5186" name="Rectangle 66"/>
          <p:cNvSpPr>
            <a:spLocks/>
          </p:cNvSpPr>
          <p:nvPr/>
        </p:nvSpPr>
        <p:spPr bwMode="auto">
          <a:xfrm>
            <a:off x="9191626" y="2276476"/>
            <a:ext cx="159659" cy="24622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p>
            <a:r>
              <a:rPr lang="it-IT" altLang="it-IT" sz="1000"/>
              <a:t>b</a:t>
            </a:r>
          </a:p>
        </p:txBody>
      </p:sp>
      <p:sp>
        <p:nvSpPr>
          <p:cNvPr id="5187" name="Rectangle 67"/>
          <p:cNvSpPr>
            <a:spLocks/>
          </p:cNvSpPr>
          <p:nvPr/>
        </p:nvSpPr>
        <p:spPr bwMode="auto">
          <a:xfrm>
            <a:off x="8039101" y="3068639"/>
            <a:ext cx="146835" cy="24622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p>
            <a:r>
              <a:rPr lang="it-IT" altLang="it-IT" sz="1000"/>
              <a:t>c</a:t>
            </a:r>
          </a:p>
        </p:txBody>
      </p:sp>
      <p:sp>
        <p:nvSpPr>
          <p:cNvPr id="5188" name="Rectangle 68"/>
          <p:cNvSpPr>
            <a:spLocks/>
          </p:cNvSpPr>
          <p:nvPr/>
        </p:nvSpPr>
        <p:spPr bwMode="auto">
          <a:xfrm>
            <a:off x="7175501" y="2636839"/>
            <a:ext cx="159659" cy="24622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p>
            <a:r>
              <a:rPr lang="it-IT" altLang="it-IT" sz="1000"/>
              <a:t>d</a:t>
            </a:r>
          </a:p>
        </p:txBody>
      </p:sp>
      <p:sp>
        <p:nvSpPr>
          <p:cNvPr id="5189" name="Line 69"/>
          <p:cNvSpPr>
            <a:spLocks noChangeShapeType="1"/>
          </p:cNvSpPr>
          <p:nvPr/>
        </p:nvSpPr>
        <p:spPr bwMode="auto">
          <a:xfrm>
            <a:off x="8328025" y="1700214"/>
            <a:ext cx="0" cy="719137"/>
          </a:xfrm>
          <a:prstGeom prst="line">
            <a:avLst/>
          </a:prstGeom>
          <a:noFill/>
          <a:ln w="9525" cap="flat" cmpd="sng">
            <a:solidFill>
              <a:srgbClr val="000000"/>
            </a:solidFill>
            <a:prstDash val="dash"/>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5190" name="Line 70"/>
          <p:cNvSpPr>
            <a:spLocks noChangeShapeType="1"/>
          </p:cNvSpPr>
          <p:nvPr/>
        </p:nvSpPr>
        <p:spPr bwMode="auto">
          <a:xfrm flipH="1">
            <a:off x="8399463" y="2419350"/>
            <a:ext cx="647700" cy="0"/>
          </a:xfrm>
          <a:prstGeom prst="line">
            <a:avLst/>
          </a:prstGeom>
          <a:noFill/>
          <a:ln w="9525" cap="flat" cmpd="sng">
            <a:solidFill>
              <a:srgbClr val="000000"/>
            </a:solidFill>
            <a:prstDash val="dash"/>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5191" name="Line 71"/>
          <p:cNvSpPr>
            <a:spLocks noChangeShapeType="1"/>
          </p:cNvSpPr>
          <p:nvPr/>
        </p:nvSpPr>
        <p:spPr bwMode="auto">
          <a:xfrm flipH="1">
            <a:off x="7391400" y="2419350"/>
            <a:ext cx="863600" cy="0"/>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5192" name="Line 72"/>
          <p:cNvSpPr>
            <a:spLocks noChangeShapeType="1"/>
          </p:cNvSpPr>
          <p:nvPr/>
        </p:nvSpPr>
        <p:spPr bwMode="auto">
          <a:xfrm flipV="1">
            <a:off x="8399463" y="2419350"/>
            <a:ext cx="0" cy="649288"/>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5193" name="Rectangle 73"/>
          <p:cNvSpPr>
            <a:spLocks/>
          </p:cNvSpPr>
          <p:nvPr/>
        </p:nvSpPr>
        <p:spPr bwMode="auto">
          <a:xfrm>
            <a:off x="2135188" y="692151"/>
            <a:ext cx="3960812" cy="313932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spAutoFit/>
          </a:bodyPr>
          <a:lstStyle/>
          <a:p>
            <a:r>
              <a:rPr lang="it-IT" altLang="it-IT"/>
              <a:t>Pass drill</a:t>
            </a:r>
          </a:p>
          <a:p>
            <a:r>
              <a:rPr lang="it-IT" altLang="it-IT"/>
              <a:t>A run in to the box and receive a pass from b. A pass to C and goes trough.</a:t>
            </a:r>
          </a:p>
          <a:p>
            <a:r>
              <a:rPr lang="it-IT" altLang="it-IT"/>
              <a:t>Then b is running and he receives a pass from c, b pass to d and goes trough. Then c is running, d pass to c and c to a.</a:t>
            </a:r>
          </a:p>
          <a:p>
            <a:r>
              <a:rPr lang="it-IT" altLang="it-IT"/>
              <a:t> the exercise is to receive the ball from left side and with a pass and go run trough the box making a front pass.</a:t>
            </a:r>
          </a:p>
          <a:p>
            <a:r>
              <a:rPr lang="it-IT" altLang="it-IT"/>
              <a:t>It could be done also receiving from right side.</a:t>
            </a:r>
          </a:p>
        </p:txBody>
      </p:sp>
      <p:grpSp>
        <p:nvGrpSpPr>
          <p:cNvPr id="5194" name="Group 74"/>
          <p:cNvGrpSpPr>
            <a:grpSpLocks/>
          </p:cNvGrpSpPr>
          <p:nvPr/>
        </p:nvGrpSpPr>
        <p:grpSpPr bwMode="auto">
          <a:xfrm>
            <a:off x="1998664" y="6500815"/>
            <a:ext cx="695229" cy="200055"/>
            <a:chOff x="0" y="0"/>
            <a:chExt cx="695550" cy="200988"/>
          </a:xfrm>
        </p:grpSpPr>
        <p:sp>
          <p:nvSpPr>
            <p:cNvPr id="5195" name="Rectangle 75"/>
            <p:cNvSpPr>
              <a:spLocks/>
            </p:cNvSpPr>
            <p:nvPr/>
          </p:nvSpPr>
          <p:spPr bwMode="auto">
            <a:xfrm>
              <a:off x="174975" y="0"/>
              <a:ext cx="520575" cy="2009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p>
              <a:r>
                <a:rPr lang="it-IT" altLang="it-IT" sz="700"/>
                <a:t>Luca Ga Gai</a:t>
              </a:r>
            </a:p>
          </p:txBody>
        </p:sp>
        <p:pic>
          <p:nvPicPr>
            <p:cNvPr id="5196" name="Picture 76" descr="pasted-image.tiff"/>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13754"/>
              <a:ext cx="178232" cy="1782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Tree>
    <p:extLst>
      <p:ext uri="{BB962C8B-B14F-4D97-AF65-F5344CB8AC3E}">
        <p14:creationId xmlns:p14="http://schemas.microsoft.com/office/powerpoint/2010/main" val="1197589808"/>
      </p:ext>
    </p:extLst>
  </p:cSld>
  <p:clrMapOvr>
    <a:masterClrMapping/>
  </p:clrMapOvr>
  <p:transition spd="med"/>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5" name="Picture 1" descr="C:\Users\Luca\Desktop\ACCADEMIA HOCKEY BLOEMENDAAL\mezzo campo bianco.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031038" y="187325"/>
            <a:ext cx="3636962" cy="35067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6146" name="AutoShape 2"/>
          <p:cNvSpPr>
            <a:spLocks/>
          </p:cNvSpPr>
          <p:nvPr/>
        </p:nvSpPr>
        <p:spPr bwMode="auto">
          <a:xfrm>
            <a:off x="9047164" y="1411289"/>
            <a:ext cx="73025"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6147" name="AutoShape 3"/>
          <p:cNvSpPr>
            <a:spLocks/>
          </p:cNvSpPr>
          <p:nvPr/>
        </p:nvSpPr>
        <p:spPr bwMode="auto">
          <a:xfrm>
            <a:off x="8615364" y="1700214"/>
            <a:ext cx="71437" cy="7143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6148" name="AutoShape 4"/>
          <p:cNvSpPr>
            <a:spLocks/>
          </p:cNvSpPr>
          <p:nvPr/>
        </p:nvSpPr>
        <p:spPr bwMode="auto">
          <a:xfrm>
            <a:off x="9047164" y="2419351"/>
            <a:ext cx="73025"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6149" name="AutoShape 5"/>
          <p:cNvSpPr>
            <a:spLocks/>
          </p:cNvSpPr>
          <p:nvPr/>
        </p:nvSpPr>
        <p:spPr bwMode="auto">
          <a:xfrm>
            <a:off x="9047164" y="1916114"/>
            <a:ext cx="73025" cy="7143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6150" name="AutoShape 6"/>
          <p:cNvSpPr>
            <a:spLocks/>
          </p:cNvSpPr>
          <p:nvPr/>
        </p:nvSpPr>
        <p:spPr bwMode="auto">
          <a:xfrm>
            <a:off x="8615364" y="2132014"/>
            <a:ext cx="71437" cy="7143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6151" name="AutoShape 7"/>
          <p:cNvSpPr>
            <a:spLocks/>
          </p:cNvSpPr>
          <p:nvPr/>
        </p:nvSpPr>
        <p:spPr bwMode="auto">
          <a:xfrm>
            <a:off x="8516938" y="1160463"/>
            <a:ext cx="717550" cy="1435100"/>
          </a:xfrm>
          <a:custGeom>
            <a:avLst/>
            <a:gdLst>
              <a:gd name="T0" fmla="+- 0 10646 85"/>
              <a:gd name="T1" fmla="*/ T0 w 21123"/>
              <a:gd name="T2" fmla="+- 0 11453 1306"/>
              <a:gd name="T3" fmla="*/ 11453 h 20294"/>
              <a:gd name="T4" fmla="+- 0 10646 85"/>
              <a:gd name="T5" fmla="*/ T4 w 21123"/>
              <a:gd name="T6" fmla="+- 0 11453 1306"/>
              <a:gd name="T7" fmla="*/ 11453 h 20294"/>
              <a:gd name="T8" fmla="+- 0 10646 85"/>
              <a:gd name="T9" fmla="*/ T8 w 21123"/>
              <a:gd name="T10" fmla="+- 0 11453 1306"/>
              <a:gd name="T11" fmla="*/ 11453 h 20294"/>
              <a:gd name="T12" fmla="+- 0 10646 85"/>
              <a:gd name="T13" fmla="*/ T12 w 21123"/>
              <a:gd name="T14" fmla="+- 0 11453 1306"/>
              <a:gd name="T15" fmla="*/ 11453 h 20294"/>
            </a:gdLst>
            <a:ahLst/>
            <a:cxnLst>
              <a:cxn ang="0">
                <a:pos x="T1" y="T3"/>
              </a:cxn>
              <a:cxn ang="0">
                <a:pos x="T5" y="T7"/>
              </a:cxn>
              <a:cxn ang="0">
                <a:pos x="T9" y="T11"/>
              </a:cxn>
              <a:cxn ang="0">
                <a:pos x="T13" y="T15"/>
              </a:cxn>
            </a:cxnLst>
            <a:rect l="0" t="0" r="r" b="b"/>
            <a:pathLst>
              <a:path w="21123" h="20294">
                <a:moveTo>
                  <a:pt x="20130" y="4384"/>
                </a:moveTo>
                <a:cubicBezTo>
                  <a:pt x="20090" y="4712"/>
                  <a:pt x="20079" y="5493"/>
                  <a:pt x="19850" y="5934"/>
                </a:cubicBezTo>
                <a:cubicBezTo>
                  <a:pt x="19778" y="6072"/>
                  <a:pt x="19746" y="6225"/>
                  <a:pt x="19569" y="6339"/>
                </a:cubicBezTo>
                <a:cubicBezTo>
                  <a:pt x="19428" y="6429"/>
                  <a:pt x="19323" y="6534"/>
                  <a:pt x="19148" y="6608"/>
                </a:cubicBezTo>
                <a:cubicBezTo>
                  <a:pt x="18895" y="6716"/>
                  <a:pt x="18305" y="6878"/>
                  <a:pt x="18305" y="6878"/>
                </a:cubicBezTo>
                <a:cubicBezTo>
                  <a:pt x="12925" y="6818"/>
                  <a:pt x="11928" y="6760"/>
                  <a:pt x="6652" y="6878"/>
                </a:cubicBezTo>
                <a:cubicBezTo>
                  <a:pt x="6504" y="6881"/>
                  <a:pt x="6374" y="6928"/>
                  <a:pt x="6231" y="6946"/>
                </a:cubicBezTo>
                <a:cubicBezTo>
                  <a:pt x="5671" y="7013"/>
                  <a:pt x="5082" y="7037"/>
                  <a:pt x="4546" y="7148"/>
                </a:cubicBezTo>
                <a:cubicBezTo>
                  <a:pt x="4353" y="7187"/>
                  <a:pt x="4177" y="7243"/>
                  <a:pt x="3984" y="7283"/>
                </a:cubicBezTo>
                <a:cubicBezTo>
                  <a:pt x="3559" y="7370"/>
                  <a:pt x="2762" y="7433"/>
                  <a:pt x="2440" y="7485"/>
                </a:cubicBezTo>
                <a:lnTo>
                  <a:pt x="2019" y="7552"/>
                </a:lnTo>
                <a:cubicBezTo>
                  <a:pt x="811" y="7939"/>
                  <a:pt x="2339" y="7475"/>
                  <a:pt x="1176" y="7755"/>
                </a:cubicBezTo>
                <a:cubicBezTo>
                  <a:pt x="785" y="7848"/>
                  <a:pt x="644" y="7943"/>
                  <a:pt x="334" y="8092"/>
                </a:cubicBezTo>
                <a:cubicBezTo>
                  <a:pt x="287" y="8159"/>
                  <a:pt x="226" y="8225"/>
                  <a:pt x="193" y="8294"/>
                </a:cubicBezTo>
                <a:cubicBezTo>
                  <a:pt x="-85" y="8896"/>
                  <a:pt x="-42" y="9491"/>
                  <a:pt x="193" y="10114"/>
                </a:cubicBezTo>
                <a:cubicBezTo>
                  <a:pt x="220" y="10184"/>
                  <a:pt x="474" y="10159"/>
                  <a:pt x="615" y="10182"/>
                </a:cubicBezTo>
                <a:cubicBezTo>
                  <a:pt x="1978" y="10149"/>
                  <a:pt x="3226" y="10152"/>
                  <a:pt x="4546" y="10047"/>
                </a:cubicBezTo>
                <a:cubicBezTo>
                  <a:pt x="5072" y="10005"/>
                  <a:pt x="5062" y="9976"/>
                  <a:pt x="5529" y="9912"/>
                </a:cubicBezTo>
                <a:cubicBezTo>
                  <a:pt x="5714" y="9886"/>
                  <a:pt x="5903" y="9867"/>
                  <a:pt x="6090" y="9844"/>
                </a:cubicBezTo>
                <a:cubicBezTo>
                  <a:pt x="6231" y="9800"/>
                  <a:pt x="6353" y="9737"/>
                  <a:pt x="6512" y="9710"/>
                </a:cubicBezTo>
                <a:cubicBezTo>
                  <a:pt x="8058" y="9440"/>
                  <a:pt x="7142" y="9676"/>
                  <a:pt x="8196" y="9507"/>
                </a:cubicBezTo>
                <a:lnTo>
                  <a:pt x="9460" y="9305"/>
                </a:lnTo>
                <a:cubicBezTo>
                  <a:pt x="9600" y="9283"/>
                  <a:pt x="9738" y="9255"/>
                  <a:pt x="9881" y="9238"/>
                </a:cubicBezTo>
                <a:cubicBezTo>
                  <a:pt x="10256" y="9193"/>
                  <a:pt x="10620" y="9117"/>
                  <a:pt x="11004" y="9103"/>
                </a:cubicBezTo>
                <a:lnTo>
                  <a:pt x="12830" y="9035"/>
                </a:lnTo>
                <a:cubicBezTo>
                  <a:pt x="13485" y="9058"/>
                  <a:pt x="14144" y="9060"/>
                  <a:pt x="14795" y="9103"/>
                </a:cubicBezTo>
                <a:cubicBezTo>
                  <a:pt x="15178" y="9128"/>
                  <a:pt x="15544" y="9193"/>
                  <a:pt x="15918" y="9238"/>
                </a:cubicBezTo>
                <a:cubicBezTo>
                  <a:pt x="16204" y="9272"/>
                  <a:pt x="16619" y="9314"/>
                  <a:pt x="16901" y="9373"/>
                </a:cubicBezTo>
                <a:cubicBezTo>
                  <a:pt x="18115" y="9622"/>
                  <a:pt x="16896" y="9417"/>
                  <a:pt x="17884" y="9575"/>
                </a:cubicBezTo>
                <a:cubicBezTo>
                  <a:pt x="18515" y="9878"/>
                  <a:pt x="18117" y="9747"/>
                  <a:pt x="19148" y="9912"/>
                </a:cubicBezTo>
                <a:lnTo>
                  <a:pt x="19569" y="9979"/>
                </a:lnTo>
                <a:cubicBezTo>
                  <a:pt x="19831" y="10063"/>
                  <a:pt x="20252" y="10179"/>
                  <a:pt x="20411" y="10316"/>
                </a:cubicBezTo>
                <a:cubicBezTo>
                  <a:pt x="20555" y="10441"/>
                  <a:pt x="20560" y="10594"/>
                  <a:pt x="20692" y="10721"/>
                </a:cubicBezTo>
                <a:lnTo>
                  <a:pt x="20973" y="10991"/>
                </a:lnTo>
                <a:cubicBezTo>
                  <a:pt x="20968" y="11057"/>
                  <a:pt x="21515" y="12550"/>
                  <a:pt x="20552" y="13013"/>
                </a:cubicBezTo>
                <a:cubicBezTo>
                  <a:pt x="20386" y="13092"/>
                  <a:pt x="20177" y="13148"/>
                  <a:pt x="19990" y="13215"/>
                </a:cubicBezTo>
                <a:cubicBezTo>
                  <a:pt x="19896" y="13283"/>
                  <a:pt x="19852" y="13375"/>
                  <a:pt x="19709" y="13418"/>
                </a:cubicBezTo>
                <a:cubicBezTo>
                  <a:pt x="19458" y="13493"/>
                  <a:pt x="19148" y="13507"/>
                  <a:pt x="18867" y="13552"/>
                </a:cubicBezTo>
                <a:cubicBezTo>
                  <a:pt x="18533" y="13606"/>
                  <a:pt x="18236" y="13659"/>
                  <a:pt x="17884" y="13687"/>
                </a:cubicBezTo>
                <a:cubicBezTo>
                  <a:pt x="17512" y="13717"/>
                  <a:pt x="17135" y="13732"/>
                  <a:pt x="16761" y="13755"/>
                </a:cubicBezTo>
                <a:cubicBezTo>
                  <a:pt x="15497" y="13732"/>
                  <a:pt x="14232" y="13726"/>
                  <a:pt x="12970" y="13687"/>
                </a:cubicBezTo>
                <a:cubicBezTo>
                  <a:pt x="12777" y="13681"/>
                  <a:pt x="12598" y="13638"/>
                  <a:pt x="12408" y="13620"/>
                </a:cubicBezTo>
                <a:cubicBezTo>
                  <a:pt x="11922" y="13573"/>
                  <a:pt x="11055" y="13517"/>
                  <a:pt x="10583" y="13485"/>
                </a:cubicBezTo>
                <a:cubicBezTo>
                  <a:pt x="10443" y="13462"/>
                  <a:pt x="10306" y="13433"/>
                  <a:pt x="10162" y="13418"/>
                </a:cubicBezTo>
                <a:cubicBezTo>
                  <a:pt x="9382" y="13334"/>
                  <a:pt x="8565" y="13317"/>
                  <a:pt x="7775" y="13283"/>
                </a:cubicBezTo>
                <a:cubicBezTo>
                  <a:pt x="6044" y="13305"/>
                  <a:pt x="4304" y="13267"/>
                  <a:pt x="2580" y="13350"/>
                </a:cubicBezTo>
                <a:cubicBezTo>
                  <a:pt x="2383" y="13360"/>
                  <a:pt x="2286" y="13479"/>
                  <a:pt x="2159" y="13552"/>
                </a:cubicBezTo>
                <a:cubicBezTo>
                  <a:pt x="2051" y="13615"/>
                  <a:pt x="1976" y="13689"/>
                  <a:pt x="1878" y="13755"/>
                </a:cubicBezTo>
                <a:cubicBezTo>
                  <a:pt x="1008" y="14340"/>
                  <a:pt x="1838" y="13750"/>
                  <a:pt x="1176" y="14227"/>
                </a:cubicBezTo>
                <a:cubicBezTo>
                  <a:pt x="1223" y="14564"/>
                  <a:pt x="1201" y="14905"/>
                  <a:pt x="1317" y="15238"/>
                </a:cubicBezTo>
                <a:cubicBezTo>
                  <a:pt x="1344" y="15318"/>
                  <a:pt x="1489" y="15378"/>
                  <a:pt x="1597" y="15440"/>
                </a:cubicBezTo>
                <a:cubicBezTo>
                  <a:pt x="1849" y="15585"/>
                  <a:pt x="2548" y="15882"/>
                  <a:pt x="2861" y="15912"/>
                </a:cubicBezTo>
                <a:lnTo>
                  <a:pt x="3563" y="15979"/>
                </a:lnTo>
                <a:cubicBezTo>
                  <a:pt x="4593" y="15957"/>
                  <a:pt x="5624" y="15947"/>
                  <a:pt x="6652" y="15912"/>
                </a:cubicBezTo>
                <a:cubicBezTo>
                  <a:pt x="7020" y="15899"/>
                  <a:pt x="7669" y="15830"/>
                  <a:pt x="8056" y="15777"/>
                </a:cubicBezTo>
                <a:cubicBezTo>
                  <a:pt x="8198" y="15758"/>
                  <a:pt x="8333" y="15725"/>
                  <a:pt x="8477" y="15710"/>
                </a:cubicBezTo>
                <a:cubicBezTo>
                  <a:pt x="8755" y="15680"/>
                  <a:pt x="9036" y="15656"/>
                  <a:pt x="9320" y="15642"/>
                </a:cubicBezTo>
                <a:cubicBezTo>
                  <a:pt x="10394" y="15589"/>
                  <a:pt x="12549" y="15507"/>
                  <a:pt x="12549" y="15507"/>
                </a:cubicBezTo>
                <a:cubicBezTo>
                  <a:pt x="14093" y="15530"/>
                  <a:pt x="15642" y="15515"/>
                  <a:pt x="17182" y="15575"/>
                </a:cubicBezTo>
                <a:cubicBezTo>
                  <a:pt x="17391" y="15583"/>
                  <a:pt x="17551" y="15670"/>
                  <a:pt x="17744" y="15710"/>
                </a:cubicBezTo>
                <a:cubicBezTo>
                  <a:pt x="17880" y="15738"/>
                  <a:pt x="18024" y="15755"/>
                  <a:pt x="18165" y="15777"/>
                </a:cubicBezTo>
                <a:cubicBezTo>
                  <a:pt x="18305" y="15845"/>
                  <a:pt x="18421" y="15926"/>
                  <a:pt x="18586" y="15979"/>
                </a:cubicBezTo>
                <a:cubicBezTo>
                  <a:pt x="18709" y="16019"/>
                  <a:pt x="18875" y="16015"/>
                  <a:pt x="19007" y="16047"/>
                </a:cubicBezTo>
                <a:cubicBezTo>
                  <a:pt x="19158" y="16083"/>
                  <a:pt x="19288" y="16137"/>
                  <a:pt x="19428" y="16182"/>
                </a:cubicBezTo>
                <a:lnTo>
                  <a:pt x="19709" y="16586"/>
                </a:lnTo>
                <a:cubicBezTo>
                  <a:pt x="19756" y="16654"/>
                  <a:pt x="19783" y="16725"/>
                  <a:pt x="19850" y="16788"/>
                </a:cubicBezTo>
                <a:cubicBezTo>
                  <a:pt x="20206" y="17130"/>
                  <a:pt x="20014" y="16974"/>
                  <a:pt x="20411" y="17260"/>
                </a:cubicBezTo>
                <a:cubicBezTo>
                  <a:pt x="20458" y="17350"/>
                  <a:pt x="20499" y="17441"/>
                  <a:pt x="20552" y="17530"/>
                </a:cubicBezTo>
                <a:cubicBezTo>
                  <a:pt x="20592" y="17598"/>
                  <a:pt x="20656" y="17663"/>
                  <a:pt x="20692" y="17732"/>
                </a:cubicBezTo>
                <a:cubicBezTo>
                  <a:pt x="20750" y="17843"/>
                  <a:pt x="20786" y="17957"/>
                  <a:pt x="20832" y="18069"/>
                </a:cubicBezTo>
                <a:cubicBezTo>
                  <a:pt x="20909" y="18439"/>
                  <a:pt x="21142" y="19124"/>
                  <a:pt x="20832" y="19485"/>
                </a:cubicBezTo>
                <a:cubicBezTo>
                  <a:pt x="20701" y="19638"/>
                  <a:pt x="19968" y="19915"/>
                  <a:pt x="19569" y="20024"/>
                </a:cubicBezTo>
                <a:cubicBezTo>
                  <a:pt x="19387" y="20074"/>
                  <a:pt x="19189" y="20109"/>
                  <a:pt x="19007" y="20159"/>
                </a:cubicBezTo>
                <a:cubicBezTo>
                  <a:pt x="18861" y="20199"/>
                  <a:pt x="18726" y="20249"/>
                  <a:pt x="18586" y="20294"/>
                </a:cubicBezTo>
                <a:cubicBezTo>
                  <a:pt x="17088" y="20272"/>
                  <a:pt x="15589" y="20268"/>
                  <a:pt x="14093" y="20227"/>
                </a:cubicBezTo>
                <a:cubicBezTo>
                  <a:pt x="13945" y="20223"/>
                  <a:pt x="13777" y="20209"/>
                  <a:pt x="13672" y="20159"/>
                </a:cubicBezTo>
                <a:cubicBezTo>
                  <a:pt x="13433" y="20045"/>
                  <a:pt x="13110" y="19755"/>
                  <a:pt x="13110" y="19755"/>
                </a:cubicBezTo>
                <a:cubicBezTo>
                  <a:pt x="13064" y="19687"/>
                  <a:pt x="13036" y="19616"/>
                  <a:pt x="12970" y="19552"/>
                </a:cubicBezTo>
                <a:cubicBezTo>
                  <a:pt x="12426" y="19030"/>
                  <a:pt x="12902" y="19656"/>
                  <a:pt x="12549" y="19148"/>
                </a:cubicBezTo>
                <a:cubicBezTo>
                  <a:pt x="12502" y="18946"/>
                  <a:pt x="12442" y="18744"/>
                  <a:pt x="12408" y="18541"/>
                </a:cubicBezTo>
                <a:cubicBezTo>
                  <a:pt x="12274" y="17734"/>
                  <a:pt x="12362" y="17629"/>
                  <a:pt x="12128" y="16991"/>
                </a:cubicBezTo>
                <a:cubicBezTo>
                  <a:pt x="11507" y="15301"/>
                  <a:pt x="12173" y="17077"/>
                  <a:pt x="11566" y="15912"/>
                </a:cubicBezTo>
                <a:cubicBezTo>
                  <a:pt x="11472" y="15732"/>
                  <a:pt x="11407" y="15548"/>
                  <a:pt x="11285" y="15373"/>
                </a:cubicBezTo>
                <a:cubicBezTo>
                  <a:pt x="11238" y="15305"/>
                  <a:pt x="11185" y="15239"/>
                  <a:pt x="11145" y="15170"/>
                </a:cubicBezTo>
                <a:cubicBezTo>
                  <a:pt x="10792" y="14578"/>
                  <a:pt x="11201" y="15183"/>
                  <a:pt x="10864" y="14698"/>
                </a:cubicBezTo>
                <a:cubicBezTo>
                  <a:pt x="10817" y="14406"/>
                  <a:pt x="10776" y="14114"/>
                  <a:pt x="10724" y="13822"/>
                </a:cubicBezTo>
                <a:cubicBezTo>
                  <a:pt x="10596" y="13117"/>
                  <a:pt x="10723" y="13350"/>
                  <a:pt x="10443" y="12946"/>
                </a:cubicBezTo>
                <a:cubicBezTo>
                  <a:pt x="10396" y="12676"/>
                  <a:pt x="10365" y="12406"/>
                  <a:pt x="10302" y="12137"/>
                </a:cubicBezTo>
                <a:cubicBezTo>
                  <a:pt x="10271" y="12001"/>
                  <a:pt x="10166" y="11869"/>
                  <a:pt x="10162" y="11732"/>
                </a:cubicBezTo>
                <a:cubicBezTo>
                  <a:pt x="9797" y="-1306"/>
                  <a:pt x="10310" y="5830"/>
                  <a:pt x="9881" y="271"/>
                </a:cubicBezTo>
                <a:lnTo>
                  <a:pt x="9741" y="474"/>
                </a:lnTo>
                <a:cubicBezTo>
                  <a:pt x="9788" y="406"/>
                  <a:pt x="9789" y="327"/>
                  <a:pt x="9881" y="271"/>
                </a:cubicBezTo>
                <a:cubicBezTo>
                  <a:pt x="9987" y="208"/>
                  <a:pt x="10162" y="181"/>
                  <a:pt x="10302" y="137"/>
                </a:cubicBezTo>
                <a:cubicBezTo>
                  <a:pt x="10443" y="204"/>
                  <a:pt x="10596" y="266"/>
                  <a:pt x="10724" y="339"/>
                </a:cubicBezTo>
                <a:cubicBezTo>
                  <a:pt x="10832" y="401"/>
                  <a:pt x="10836" y="541"/>
                  <a:pt x="11004" y="541"/>
                </a:cubicBezTo>
                <a:cubicBezTo>
                  <a:pt x="11152" y="541"/>
                  <a:pt x="11098" y="406"/>
                  <a:pt x="11145" y="339"/>
                </a:cubicBezTo>
                <a:cubicBezTo>
                  <a:pt x="10992" y="228"/>
                  <a:pt x="10783" y="22"/>
                  <a:pt x="10443" y="2"/>
                </a:cubicBezTo>
                <a:cubicBezTo>
                  <a:pt x="10206" y="-13"/>
                  <a:pt x="9975" y="47"/>
                  <a:pt x="9741" y="69"/>
                </a:cubicBezTo>
                <a:cubicBezTo>
                  <a:pt x="9647" y="204"/>
                  <a:pt x="9532" y="336"/>
                  <a:pt x="9460" y="474"/>
                </a:cubicBezTo>
                <a:lnTo>
                  <a:pt x="9320" y="743"/>
                </a:lnTo>
              </a:path>
            </a:pathLst>
          </a:custGeom>
          <a:noFill/>
          <a:ln w="9525" cap="flat"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nchor="ctr"/>
          <a:lstStyle/>
          <a:p>
            <a:pPr algn="ctr"/>
            <a:endParaRPr lang="it-IT" altLang="it-IT"/>
          </a:p>
        </p:txBody>
      </p:sp>
      <p:sp>
        <p:nvSpPr>
          <p:cNvPr id="6152" name="Line 8"/>
          <p:cNvSpPr>
            <a:spLocks noChangeShapeType="1"/>
          </p:cNvSpPr>
          <p:nvPr/>
        </p:nvSpPr>
        <p:spPr bwMode="auto">
          <a:xfrm flipH="1" flipV="1">
            <a:off x="8615364" y="187326"/>
            <a:ext cx="288925" cy="720725"/>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6153" name="Line 9"/>
          <p:cNvSpPr>
            <a:spLocks noChangeShapeType="1"/>
          </p:cNvSpPr>
          <p:nvPr/>
        </p:nvSpPr>
        <p:spPr bwMode="auto">
          <a:xfrm>
            <a:off x="8831264" y="908051"/>
            <a:ext cx="65087" cy="277813"/>
          </a:xfrm>
          <a:prstGeom prst="line">
            <a:avLst/>
          </a:prstGeom>
          <a:noFill/>
          <a:ln w="9525"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6154" name="Line 10"/>
          <p:cNvSpPr>
            <a:spLocks noChangeShapeType="1"/>
          </p:cNvSpPr>
          <p:nvPr/>
        </p:nvSpPr>
        <p:spPr bwMode="auto">
          <a:xfrm flipH="1">
            <a:off x="8831264" y="908050"/>
            <a:ext cx="73025" cy="0"/>
          </a:xfrm>
          <a:prstGeom prst="line">
            <a:avLst/>
          </a:prstGeom>
          <a:noFill/>
          <a:ln w="9525"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6155" name="Oval 11"/>
          <p:cNvSpPr>
            <a:spLocks/>
          </p:cNvSpPr>
          <p:nvPr/>
        </p:nvSpPr>
        <p:spPr bwMode="auto">
          <a:xfrm>
            <a:off x="9191626" y="1339851"/>
            <a:ext cx="144463" cy="163513"/>
          </a:xfrm>
          <a:prstGeom prst="ellipse">
            <a:avLst/>
          </a:prstGeom>
          <a:solidFill>
            <a:srgbClr val="164F86"/>
          </a:solidFill>
          <a:ln>
            <a:noFill/>
          </a:ln>
          <a:effectLst>
            <a:outerShdw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latin typeface="Helvetica Light" charset="0"/>
              <a:ea typeface="Helvetica Light" charset="0"/>
              <a:cs typeface="Helvetica Light" charset="0"/>
              <a:sym typeface="Helvetica Light" charset="0"/>
            </a:endParaRPr>
          </a:p>
        </p:txBody>
      </p:sp>
      <p:sp>
        <p:nvSpPr>
          <p:cNvPr id="6156" name="Oval 12"/>
          <p:cNvSpPr>
            <a:spLocks/>
          </p:cNvSpPr>
          <p:nvPr/>
        </p:nvSpPr>
        <p:spPr bwMode="auto">
          <a:xfrm>
            <a:off x="9407526" y="1195388"/>
            <a:ext cx="144463" cy="163512"/>
          </a:xfrm>
          <a:prstGeom prst="ellipse">
            <a:avLst/>
          </a:prstGeom>
          <a:solidFill>
            <a:srgbClr val="164F86"/>
          </a:solidFill>
          <a:ln>
            <a:noFill/>
          </a:ln>
          <a:effectLst>
            <a:outerShdw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latin typeface="Helvetica Light" charset="0"/>
              <a:ea typeface="Helvetica Light" charset="0"/>
              <a:cs typeface="Helvetica Light" charset="0"/>
              <a:sym typeface="Helvetica Light" charset="0"/>
            </a:endParaRPr>
          </a:p>
        </p:txBody>
      </p:sp>
      <p:sp>
        <p:nvSpPr>
          <p:cNvPr id="6157" name="Oval 13"/>
          <p:cNvSpPr>
            <a:spLocks/>
          </p:cNvSpPr>
          <p:nvPr/>
        </p:nvSpPr>
        <p:spPr bwMode="auto">
          <a:xfrm>
            <a:off x="9623426" y="1052514"/>
            <a:ext cx="144463" cy="161925"/>
          </a:xfrm>
          <a:prstGeom prst="ellipse">
            <a:avLst/>
          </a:prstGeom>
          <a:solidFill>
            <a:srgbClr val="164F86"/>
          </a:solidFill>
          <a:ln>
            <a:noFill/>
          </a:ln>
          <a:effectLst>
            <a:outerShdw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latin typeface="Helvetica Light" charset="0"/>
              <a:ea typeface="Helvetica Light" charset="0"/>
              <a:cs typeface="Helvetica Light" charset="0"/>
              <a:sym typeface="Helvetica Light" charset="0"/>
            </a:endParaRPr>
          </a:p>
        </p:txBody>
      </p:sp>
      <p:sp>
        <p:nvSpPr>
          <p:cNvPr id="6158" name="Rectangle 14"/>
          <p:cNvSpPr>
            <a:spLocks/>
          </p:cNvSpPr>
          <p:nvPr/>
        </p:nvSpPr>
        <p:spPr bwMode="auto">
          <a:xfrm>
            <a:off x="2278063" y="619126"/>
            <a:ext cx="3600450" cy="138499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spAutoFit/>
          </a:bodyPr>
          <a:lstStyle/>
          <a:p>
            <a:r>
              <a:rPr lang="it-IT" altLang="it-IT" sz="1600"/>
              <a:t>SPLIT VISION</a:t>
            </a:r>
          </a:p>
          <a:p>
            <a:r>
              <a:rPr lang="it-IT" altLang="it-IT" sz="1600"/>
              <a:t>Player A starts with slalom, when he arrived at the 23meters line starts player B,then C etc.</a:t>
            </a:r>
          </a:p>
          <a:p>
            <a:endParaRPr lang="it-IT" altLang="it-IT" sz="1000"/>
          </a:p>
          <a:p>
            <a:endParaRPr lang="it-IT" altLang="it-IT" sz="1000"/>
          </a:p>
        </p:txBody>
      </p:sp>
      <p:sp>
        <p:nvSpPr>
          <p:cNvPr id="6159" name="Rectangle 15"/>
          <p:cNvSpPr>
            <a:spLocks/>
          </p:cNvSpPr>
          <p:nvPr/>
        </p:nvSpPr>
        <p:spPr bwMode="auto">
          <a:xfrm>
            <a:off x="9263064" y="1411288"/>
            <a:ext cx="202941" cy="3693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p>
            <a:r>
              <a:rPr lang="it-IT" altLang="it-IT"/>
              <a:t>a</a:t>
            </a:r>
          </a:p>
        </p:txBody>
      </p:sp>
      <p:sp>
        <p:nvSpPr>
          <p:cNvPr id="6160" name="Rectangle 16"/>
          <p:cNvSpPr>
            <a:spLocks/>
          </p:cNvSpPr>
          <p:nvPr/>
        </p:nvSpPr>
        <p:spPr bwMode="auto">
          <a:xfrm>
            <a:off x="9478964" y="1195388"/>
            <a:ext cx="214161" cy="3693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p>
            <a:r>
              <a:rPr lang="it-IT" altLang="it-IT"/>
              <a:t>b</a:t>
            </a:r>
          </a:p>
        </p:txBody>
      </p:sp>
      <p:sp>
        <p:nvSpPr>
          <p:cNvPr id="6161" name="Rectangle 17"/>
          <p:cNvSpPr>
            <a:spLocks/>
          </p:cNvSpPr>
          <p:nvPr/>
        </p:nvSpPr>
        <p:spPr bwMode="auto">
          <a:xfrm>
            <a:off x="9694864" y="979488"/>
            <a:ext cx="190117" cy="3693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p>
            <a:r>
              <a:rPr lang="it-IT" altLang="it-IT"/>
              <a:t>c</a:t>
            </a:r>
          </a:p>
        </p:txBody>
      </p:sp>
      <p:pic>
        <p:nvPicPr>
          <p:cNvPr id="6162" name="Picture 18" descr="C:\Users\Luca\Desktop\ACCADEMIA HOCKEY BLOEMENDAAL\mezzo campo bianco.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031038" y="3349626"/>
            <a:ext cx="3636962" cy="3508375"/>
          </a:xfrm>
          <a:prstGeom prst="rect">
            <a:avLst/>
          </a:prstGeom>
          <a:noFill/>
          <a:ln w="9525" cap="flat"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6163" name="AutoShape 19"/>
          <p:cNvSpPr>
            <a:spLocks/>
          </p:cNvSpPr>
          <p:nvPr/>
        </p:nvSpPr>
        <p:spPr bwMode="auto">
          <a:xfrm>
            <a:off x="7462839" y="5732464"/>
            <a:ext cx="73025" cy="7143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6164" name="AutoShape 20"/>
          <p:cNvSpPr>
            <a:spLocks/>
          </p:cNvSpPr>
          <p:nvPr/>
        </p:nvSpPr>
        <p:spPr bwMode="auto">
          <a:xfrm>
            <a:off x="7823200" y="5948364"/>
            <a:ext cx="71438" cy="7143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6165" name="AutoShape 21"/>
          <p:cNvSpPr>
            <a:spLocks/>
          </p:cNvSpPr>
          <p:nvPr/>
        </p:nvSpPr>
        <p:spPr bwMode="auto">
          <a:xfrm>
            <a:off x="7462839" y="6092825"/>
            <a:ext cx="73025" cy="714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6166" name="AutoShape 22"/>
          <p:cNvSpPr>
            <a:spLocks/>
          </p:cNvSpPr>
          <p:nvPr/>
        </p:nvSpPr>
        <p:spPr bwMode="auto">
          <a:xfrm>
            <a:off x="9623425" y="5876925"/>
            <a:ext cx="71438" cy="714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6167" name="AutoShape 23"/>
          <p:cNvSpPr>
            <a:spLocks/>
          </p:cNvSpPr>
          <p:nvPr/>
        </p:nvSpPr>
        <p:spPr bwMode="auto">
          <a:xfrm>
            <a:off x="9983789" y="5661025"/>
            <a:ext cx="71437" cy="714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6168" name="AutoShape 24"/>
          <p:cNvSpPr>
            <a:spLocks/>
          </p:cNvSpPr>
          <p:nvPr/>
        </p:nvSpPr>
        <p:spPr bwMode="auto">
          <a:xfrm>
            <a:off x="9983789" y="6092825"/>
            <a:ext cx="71437" cy="714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6169" name="AutoShape 25"/>
          <p:cNvSpPr>
            <a:spLocks/>
          </p:cNvSpPr>
          <p:nvPr/>
        </p:nvSpPr>
        <p:spPr bwMode="auto">
          <a:xfrm>
            <a:off x="8904289" y="4437064"/>
            <a:ext cx="71437" cy="7143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6170" name="AutoShape 26"/>
          <p:cNvSpPr>
            <a:spLocks/>
          </p:cNvSpPr>
          <p:nvPr/>
        </p:nvSpPr>
        <p:spPr bwMode="auto">
          <a:xfrm>
            <a:off x="8399464" y="4724400"/>
            <a:ext cx="71437" cy="714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6171" name="AutoShape 27"/>
          <p:cNvSpPr>
            <a:spLocks/>
          </p:cNvSpPr>
          <p:nvPr/>
        </p:nvSpPr>
        <p:spPr bwMode="auto">
          <a:xfrm>
            <a:off x="9120189" y="4724400"/>
            <a:ext cx="71437" cy="714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6172" name="AutoShape 28"/>
          <p:cNvSpPr>
            <a:spLocks/>
          </p:cNvSpPr>
          <p:nvPr/>
        </p:nvSpPr>
        <p:spPr bwMode="auto">
          <a:xfrm>
            <a:off x="8615364" y="4437064"/>
            <a:ext cx="71437" cy="7143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6173" name="AutoShape 29"/>
          <p:cNvSpPr>
            <a:spLocks/>
          </p:cNvSpPr>
          <p:nvPr/>
        </p:nvSpPr>
        <p:spPr bwMode="auto">
          <a:xfrm>
            <a:off x="8759825" y="4437064"/>
            <a:ext cx="71438" cy="7143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6174" name="AutoShape 30"/>
          <p:cNvSpPr>
            <a:spLocks/>
          </p:cNvSpPr>
          <p:nvPr/>
        </p:nvSpPr>
        <p:spPr bwMode="auto">
          <a:xfrm>
            <a:off x="8759825" y="5011739"/>
            <a:ext cx="71438"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6175" name="AutoShape 31"/>
          <p:cNvSpPr>
            <a:spLocks/>
          </p:cNvSpPr>
          <p:nvPr/>
        </p:nvSpPr>
        <p:spPr bwMode="auto">
          <a:xfrm>
            <a:off x="7389813" y="5646738"/>
            <a:ext cx="577850" cy="512762"/>
          </a:xfrm>
          <a:custGeom>
            <a:avLst/>
            <a:gdLst>
              <a:gd name="T0" fmla="+- 0 10797 170"/>
              <a:gd name="T1" fmla="*/ T0 w 21255"/>
              <a:gd name="T2" fmla="+- 0 10830 341"/>
              <a:gd name="T3" fmla="*/ 10830 h 20979"/>
              <a:gd name="T4" fmla="+- 0 10797 170"/>
              <a:gd name="T5" fmla="*/ T4 w 21255"/>
              <a:gd name="T6" fmla="+- 0 10830 341"/>
              <a:gd name="T7" fmla="*/ 10830 h 20979"/>
              <a:gd name="T8" fmla="+- 0 10797 170"/>
              <a:gd name="T9" fmla="*/ T8 w 21255"/>
              <a:gd name="T10" fmla="+- 0 10830 341"/>
              <a:gd name="T11" fmla="*/ 10830 h 20979"/>
              <a:gd name="T12" fmla="+- 0 10797 170"/>
              <a:gd name="T13" fmla="*/ T12 w 21255"/>
              <a:gd name="T14" fmla="+- 0 10830 341"/>
              <a:gd name="T15" fmla="*/ 10830 h 20979"/>
            </a:gdLst>
            <a:ahLst/>
            <a:cxnLst>
              <a:cxn ang="0">
                <a:pos x="T1" y="T3"/>
              </a:cxn>
              <a:cxn ang="0">
                <a:pos x="T5" y="T7"/>
              </a:cxn>
              <a:cxn ang="0">
                <a:pos x="T9" y="T11"/>
              </a:cxn>
              <a:cxn ang="0">
                <a:pos x="T13" y="T15"/>
              </a:cxn>
            </a:cxnLst>
            <a:rect l="0" t="0" r="r" b="b"/>
            <a:pathLst>
              <a:path w="21255" h="20979">
                <a:moveTo>
                  <a:pt x="5639" y="20437"/>
                </a:moveTo>
                <a:cubicBezTo>
                  <a:pt x="5873" y="19354"/>
                  <a:pt x="6107" y="18272"/>
                  <a:pt x="6575" y="18359"/>
                </a:cubicBezTo>
                <a:cubicBezTo>
                  <a:pt x="7043" y="18445"/>
                  <a:pt x="7862" y="21259"/>
                  <a:pt x="8447" y="20956"/>
                </a:cubicBezTo>
                <a:cubicBezTo>
                  <a:pt x="9031" y="20653"/>
                  <a:pt x="9343" y="16757"/>
                  <a:pt x="10084" y="16541"/>
                </a:cubicBezTo>
                <a:cubicBezTo>
                  <a:pt x="10825" y="16324"/>
                  <a:pt x="12268" y="19441"/>
                  <a:pt x="12891" y="19657"/>
                </a:cubicBezTo>
                <a:cubicBezTo>
                  <a:pt x="13515" y="19874"/>
                  <a:pt x="13281" y="17926"/>
                  <a:pt x="13827" y="17839"/>
                </a:cubicBezTo>
                <a:cubicBezTo>
                  <a:pt x="14373" y="17753"/>
                  <a:pt x="15543" y="19181"/>
                  <a:pt x="16166" y="19138"/>
                </a:cubicBezTo>
                <a:cubicBezTo>
                  <a:pt x="16790" y="19095"/>
                  <a:pt x="16790" y="17536"/>
                  <a:pt x="17570" y="17580"/>
                </a:cubicBezTo>
                <a:cubicBezTo>
                  <a:pt x="18350" y="17623"/>
                  <a:pt x="20260" y="20177"/>
                  <a:pt x="20845" y="19398"/>
                </a:cubicBezTo>
                <a:cubicBezTo>
                  <a:pt x="21430" y="18619"/>
                  <a:pt x="21274" y="13857"/>
                  <a:pt x="21079" y="12905"/>
                </a:cubicBezTo>
                <a:cubicBezTo>
                  <a:pt x="20884" y="11952"/>
                  <a:pt x="20143" y="14506"/>
                  <a:pt x="19675" y="13684"/>
                </a:cubicBezTo>
                <a:cubicBezTo>
                  <a:pt x="19208" y="12861"/>
                  <a:pt x="18974" y="8360"/>
                  <a:pt x="18272" y="7970"/>
                </a:cubicBezTo>
                <a:cubicBezTo>
                  <a:pt x="17570" y="7580"/>
                  <a:pt x="16049" y="11390"/>
                  <a:pt x="15465" y="11346"/>
                </a:cubicBezTo>
                <a:cubicBezTo>
                  <a:pt x="14880" y="11303"/>
                  <a:pt x="15738" y="7710"/>
                  <a:pt x="14763" y="7710"/>
                </a:cubicBezTo>
                <a:cubicBezTo>
                  <a:pt x="13788" y="7710"/>
                  <a:pt x="10552" y="11260"/>
                  <a:pt x="9616" y="11346"/>
                </a:cubicBezTo>
                <a:cubicBezTo>
                  <a:pt x="8681" y="11433"/>
                  <a:pt x="9889" y="8230"/>
                  <a:pt x="9148" y="8230"/>
                </a:cubicBezTo>
                <a:cubicBezTo>
                  <a:pt x="8408" y="8230"/>
                  <a:pt x="5951" y="11303"/>
                  <a:pt x="5172" y="11346"/>
                </a:cubicBezTo>
                <a:cubicBezTo>
                  <a:pt x="4392" y="11390"/>
                  <a:pt x="4977" y="8619"/>
                  <a:pt x="4470" y="8489"/>
                </a:cubicBezTo>
                <a:cubicBezTo>
                  <a:pt x="3963" y="8360"/>
                  <a:pt x="2676" y="10697"/>
                  <a:pt x="2130" y="10567"/>
                </a:cubicBezTo>
                <a:cubicBezTo>
                  <a:pt x="1585" y="10437"/>
                  <a:pt x="1546" y="8273"/>
                  <a:pt x="1195" y="7710"/>
                </a:cubicBezTo>
                <a:cubicBezTo>
                  <a:pt x="844" y="7148"/>
                  <a:pt x="-170" y="7624"/>
                  <a:pt x="25" y="7191"/>
                </a:cubicBezTo>
                <a:cubicBezTo>
                  <a:pt x="220" y="6758"/>
                  <a:pt x="2286" y="5762"/>
                  <a:pt x="2364" y="5113"/>
                </a:cubicBezTo>
                <a:cubicBezTo>
                  <a:pt x="2442" y="4464"/>
                  <a:pt x="454" y="3598"/>
                  <a:pt x="493" y="3295"/>
                </a:cubicBezTo>
                <a:cubicBezTo>
                  <a:pt x="532" y="2992"/>
                  <a:pt x="2130" y="3771"/>
                  <a:pt x="2598" y="3295"/>
                </a:cubicBezTo>
                <a:cubicBezTo>
                  <a:pt x="3066" y="2819"/>
                  <a:pt x="2715" y="395"/>
                  <a:pt x="3300" y="438"/>
                </a:cubicBezTo>
                <a:cubicBezTo>
                  <a:pt x="3885" y="481"/>
                  <a:pt x="5522" y="3598"/>
                  <a:pt x="6107" y="3555"/>
                </a:cubicBezTo>
                <a:cubicBezTo>
                  <a:pt x="6692" y="3512"/>
                  <a:pt x="6380" y="698"/>
                  <a:pt x="6809" y="178"/>
                </a:cubicBezTo>
                <a:cubicBezTo>
                  <a:pt x="7238" y="-341"/>
                  <a:pt x="8681" y="438"/>
                  <a:pt x="8681" y="438"/>
                </a:cubicBezTo>
                <a:lnTo>
                  <a:pt x="8914" y="438"/>
                </a:lnTo>
              </a:path>
            </a:pathLst>
          </a:custGeom>
          <a:noFill/>
          <a:ln w="9525" cap="flat"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nchor="ctr"/>
          <a:lstStyle/>
          <a:p>
            <a:pPr algn="ctr"/>
            <a:endParaRPr lang="it-IT" altLang="it-IT"/>
          </a:p>
        </p:txBody>
      </p:sp>
      <p:sp>
        <p:nvSpPr>
          <p:cNvPr id="6176" name="Line 32"/>
          <p:cNvSpPr>
            <a:spLocks noChangeShapeType="1"/>
          </p:cNvSpPr>
          <p:nvPr/>
        </p:nvSpPr>
        <p:spPr bwMode="auto">
          <a:xfrm flipH="1" flipV="1">
            <a:off x="8831264" y="4795839"/>
            <a:ext cx="1152525" cy="1296987"/>
          </a:xfrm>
          <a:prstGeom prst="line">
            <a:avLst/>
          </a:prstGeom>
          <a:noFill/>
          <a:ln w="9525" cap="flat" cmpd="sng">
            <a:solidFill>
              <a:srgbClr val="000000"/>
            </a:solidFill>
            <a:prstDash val="dash"/>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6177" name="AutoShape 33"/>
          <p:cNvSpPr>
            <a:spLocks/>
          </p:cNvSpPr>
          <p:nvPr/>
        </p:nvSpPr>
        <p:spPr bwMode="auto">
          <a:xfrm>
            <a:off x="8335963" y="4416425"/>
            <a:ext cx="495300" cy="420688"/>
          </a:xfrm>
          <a:custGeom>
            <a:avLst/>
            <a:gdLst>
              <a:gd name="T0" fmla="+- 0 10886 173"/>
              <a:gd name="T1" fmla="*/ T0 w 21427"/>
              <a:gd name="T2" fmla="+- 0 10543 89"/>
              <a:gd name="T3" fmla="*/ 10543 h 20908"/>
              <a:gd name="T4" fmla="+- 0 10886 173"/>
              <a:gd name="T5" fmla="*/ T4 w 21427"/>
              <a:gd name="T6" fmla="+- 0 10543 89"/>
              <a:gd name="T7" fmla="*/ 10543 h 20908"/>
              <a:gd name="T8" fmla="+- 0 10886 173"/>
              <a:gd name="T9" fmla="*/ T8 w 21427"/>
              <a:gd name="T10" fmla="+- 0 10543 89"/>
              <a:gd name="T11" fmla="*/ 10543 h 20908"/>
              <a:gd name="T12" fmla="+- 0 10886 173"/>
              <a:gd name="T13" fmla="*/ T12 w 21427"/>
              <a:gd name="T14" fmla="+- 0 10543 89"/>
              <a:gd name="T15" fmla="*/ 10543 h 20908"/>
            </a:gdLst>
            <a:ahLst/>
            <a:cxnLst>
              <a:cxn ang="0">
                <a:pos x="T1" y="T3"/>
              </a:cxn>
              <a:cxn ang="0">
                <a:pos x="T5" y="T7"/>
              </a:cxn>
              <a:cxn ang="0">
                <a:pos x="T9" y="T11"/>
              </a:cxn>
              <a:cxn ang="0">
                <a:pos x="T13" y="T15"/>
              </a:cxn>
            </a:cxnLst>
            <a:rect l="0" t="0" r="r" b="b"/>
            <a:pathLst>
              <a:path w="21427" h="20908">
                <a:moveTo>
                  <a:pt x="21427" y="18455"/>
                </a:moveTo>
                <a:cubicBezTo>
                  <a:pt x="20695" y="19983"/>
                  <a:pt x="19963" y="21511"/>
                  <a:pt x="19505" y="20668"/>
                </a:cubicBezTo>
                <a:cubicBezTo>
                  <a:pt x="19047" y="19825"/>
                  <a:pt x="19505" y="13925"/>
                  <a:pt x="18681" y="13398"/>
                </a:cubicBezTo>
                <a:cubicBezTo>
                  <a:pt x="17858" y="12871"/>
                  <a:pt x="15249" y="17507"/>
                  <a:pt x="14563" y="17507"/>
                </a:cubicBezTo>
                <a:cubicBezTo>
                  <a:pt x="13876" y="17507"/>
                  <a:pt x="15432" y="13925"/>
                  <a:pt x="14563" y="13398"/>
                </a:cubicBezTo>
                <a:cubicBezTo>
                  <a:pt x="13693" y="12871"/>
                  <a:pt x="10215" y="15136"/>
                  <a:pt x="9346" y="14346"/>
                </a:cubicBezTo>
                <a:cubicBezTo>
                  <a:pt x="8476" y="13556"/>
                  <a:pt x="9895" y="9183"/>
                  <a:pt x="9346" y="8656"/>
                </a:cubicBezTo>
                <a:cubicBezTo>
                  <a:pt x="8796" y="8130"/>
                  <a:pt x="6737" y="11449"/>
                  <a:pt x="6051" y="11185"/>
                </a:cubicBezTo>
                <a:cubicBezTo>
                  <a:pt x="5364" y="10922"/>
                  <a:pt x="5959" y="7445"/>
                  <a:pt x="5227" y="7076"/>
                </a:cubicBezTo>
                <a:cubicBezTo>
                  <a:pt x="4495" y="6707"/>
                  <a:pt x="1978" y="9183"/>
                  <a:pt x="1657" y="8972"/>
                </a:cubicBezTo>
                <a:cubicBezTo>
                  <a:pt x="1337" y="8762"/>
                  <a:pt x="3580" y="6496"/>
                  <a:pt x="3305" y="5811"/>
                </a:cubicBezTo>
                <a:cubicBezTo>
                  <a:pt x="3030" y="5127"/>
                  <a:pt x="193" y="5285"/>
                  <a:pt x="10" y="4863"/>
                </a:cubicBezTo>
                <a:cubicBezTo>
                  <a:pt x="-173" y="4442"/>
                  <a:pt x="2207" y="3862"/>
                  <a:pt x="2207" y="3283"/>
                </a:cubicBezTo>
                <a:cubicBezTo>
                  <a:pt x="2207" y="2703"/>
                  <a:pt x="102" y="1913"/>
                  <a:pt x="10" y="1386"/>
                </a:cubicBezTo>
                <a:cubicBezTo>
                  <a:pt x="-82" y="859"/>
                  <a:pt x="1063" y="332"/>
                  <a:pt x="1657" y="122"/>
                </a:cubicBezTo>
                <a:cubicBezTo>
                  <a:pt x="2252" y="-89"/>
                  <a:pt x="2916" y="16"/>
                  <a:pt x="3580" y="122"/>
                </a:cubicBezTo>
              </a:path>
            </a:pathLst>
          </a:custGeom>
          <a:noFill/>
          <a:ln w="9525" cap="flat"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nchor="ctr"/>
          <a:lstStyle/>
          <a:p>
            <a:pPr algn="ctr"/>
            <a:endParaRPr lang="it-IT" altLang="it-IT"/>
          </a:p>
        </p:txBody>
      </p:sp>
      <p:sp>
        <p:nvSpPr>
          <p:cNvPr id="6178" name="Line 34"/>
          <p:cNvSpPr>
            <a:spLocks noChangeShapeType="1"/>
          </p:cNvSpPr>
          <p:nvPr/>
        </p:nvSpPr>
        <p:spPr bwMode="auto">
          <a:xfrm flipV="1">
            <a:off x="7678738" y="4787901"/>
            <a:ext cx="1154112" cy="873125"/>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6179" name="Line 35"/>
          <p:cNvSpPr>
            <a:spLocks noChangeShapeType="1"/>
          </p:cNvSpPr>
          <p:nvPr/>
        </p:nvSpPr>
        <p:spPr bwMode="auto">
          <a:xfrm flipV="1">
            <a:off x="8399463" y="4219575"/>
            <a:ext cx="144462" cy="217488"/>
          </a:xfrm>
          <a:prstGeom prst="line">
            <a:avLst/>
          </a:prstGeom>
          <a:noFill/>
          <a:ln w="9525"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6180" name="Line 36"/>
          <p:cNvSpPr>
            <a:spLocks noChangeShapeType="1"/>
          </p:cNvSpPr>
          <p:nvPr/>
        </p:nvSpPr>
        <p:spPr bwMode="auto">
          <a:xfrm flipH="1" flipV="1">
            <a:off x="8470901" y="4148139"/>
            <a:ext cx="73025" cy="71437"/>
          </a:xfrm>
          <a:prstGeom prst="line">
            <a:avLst/>
          </a:prstGeom>
          <a:noFill/>
          <a:ln w="9525"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6181" name="Line 37"/>
          <p:cNvSpPr>
            <a:spLocks noChangeShapeType="1"/>
          </p:cNvSpPr>
          <p:nvPr/>
        </p:nvSpPr>
        <p:spPr bwMode="auto">
          <a:xfrm flipV="1">
            <a:off x="8470901" y="3500438"/>
            <a:ext cx="360363" cy="647700"/>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6182" name="Rectangle 38"/>
          <p:cNvSpPr>
            <a:spLocks/>
          </p:cNvSpPr>
          <p:nvPr/>
        </p:nvSpPr>
        <p:spPr bwMode="auto">
          <a:xfrm>
            <a:off x="7104064" y="5948363"/>
            <a:ext cx="225383" cy="3693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p>
            <a:r>
              <a:rPr lang="it-IT" altLang="it-IT"/>
              <a:t>A</a:t>
            </a:r>
          </a:p>
        </p:txBody>
      </p:sp>
      <p:sp>
        <p:nvSpPr>
          <p:cNvPr id="6183" name="Rectangle 39"/>
          <p:cNvSpPr>
            <a:spLocks/>
          </p:cNvSpPr>
          <p:nvPr/>
        </p:nvSpPr>
        <p:spPr bwMode="auto">
          <a:xfrm>
            <a:off x="10199689" y="5876925"/>
            <a:ext cx="217367" cy="3693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p>
            <a:r>
              <a:rPr lang="it-IT" altLang="it-IT"/>
              <a:t>B</a:t>
            </a:r>
          </a:p>
        </p:txBody>
      </p:sp>
      <p:sp>
        <p:nvSpPr>
          <p:cNvPr id="6184" name="Oval 40"/>
          <p:cNvSpPr>
            <a:spLocks/>
          </p:cNvSpPr>
          <p:nvPr/>
        </p:nvSpPr>
        <p:spPr bwMode="auto">
          <a:xfrm>
            <a:off x="10128250" y="6164264"/>
            <a:ext cx="71438" cy="90487"/>
          </a:xfrm>
          <a:prstGeom prst="ellipse">
            <a:avLst/>
          </a:prstGeom>
          <a:solidFill>
            <a:srgbClr val="164F86"/>
          </a:solidFill>
          <a:ln>
            <a:noFill/>
          </a:ln>
          <a:effectLst>
            <a:outerShdw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latin typeface="Helvetica Light" charset="0"/>
              <a:ea typeface="Helvetica Light" charset="0"/>
              <a:cs typeface="Helvetica Light" charset="0"/>
              <a:sym typeface="Helvetica Light" charset="0"/>
            </a:endParaRPr>
          </a:p>
        </p:txBody>
      </p:sp>
      <p:sp>
        <p:nvSpPr>
          <p:cNvPr id="6185" name="Oval 41"/>
          <p:cNvSpPr>
            <a:spLocks/>
          </p:cNvSpPr>
          <p:nvPr/>
        </p:nvSpPr>
        <p:spPr bwMode="auto">
          <a:xfrm>
            <a:off x="7462839" y="6237289"/>
            <a:ext cx="73025" cy="90487"/>
          </a:xfrm>
          <a:prstGeom prst="ellipse">
            <a:avLst/>
          </a:prstGeom>
          <a:solidFill>
            <a:srgbClr val="164F86"/>
          </a:solidFill>
          <a:ln>
            <a:noFill/>
          </a:ln>
          <a:effectLst>
            <a:outerShdw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latin typeface="Helvetica Light" charset="0"/>
              <a:ea typeface="Helvetica Light" charset="0"/>
              <a:cs typeface="Helvetica Light" charset="0"/>
              <a:sym typeface="Helvetica Light" charset="0"/>
            </a:endParaRPr>
          </a:p>
        </p:txBody>
      </p:sp>
      <p:sp>
        <p:nvSpPr>
          <p:cNvPr id="6186" name="Oval 42"/>
          <p:cNvSpPr>
            <a:spLocks/>
          </p:cNvSpPr>
          <p:nvPr/>
        </p:nvSpPr>
        <p:spPr bwMode="auto">
          <a:xfrm>
            <a:off x="10280650" y="6316664"/>
            <a:ext cx="71438" cy="90487"/>
          </a:xfrm>
          <a:prstGeom prst="ellipse">
            <a:avLst/>
          </a:prstGeom>
          <a:solidFill>
            <a:srgbClr val="164F86"/>
          </a:solidFill>
          <a:ln>
            <a:noFill/>
          </a:ln>
          <a:effectLst>
            <a:outerShdw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latin typeface="Helvetica Light" charset="0"/>
              <a:ea typeface="Helvetica Light" charset="0"/>
              <a:cs typeface="Helvetica Light" charset="0"/>
              <a:sym typeface="Helvetica Light" charset="0"/>
            </a:endParaRPr>
          </a:p>
        </p:txBody>
      </p:sp>
      <p:sp>
        <p:nvSpPr>
          <p:cNvPr id="6187" name="Oval 43"/>
          <p:cNvSpPr>
            <a:spLocks/>
          </p:cNvSpPr>
          <p:nvPr/>
        </p:nvSpPr>
        <p:spPr bwMode="auto">
          <a:xfrm>
            <a:off x="10128250" y="6380164"/>
            <a:ext cx="71438" cy="90487"/>
          </a:xfrm>
          <a:prstGeom prst="ellipse">
            <a:avLst/>
          </a:prstGeom>
          <a:solidFill>
            <a:srgbClr val="164F86"/>
          </a:solidFill>
          <a:ln>
            <a:noFill/>
          </a:ln>
          <a:effectLst>
            <a:outerShdw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latin typeface="Helvetica Light" charset="0"/>
              <a:ea typeface="Helvetica Light" charset="0"/>
              <a:cs typeface="Helvetica Light" charset="0"/>
              <a:sym typeface="Helvetica Light" charset="0"/>
            </a:endParaRPr>
          </a:p>
        </p:txBody>
      </p:sp>
      <p:sp>
        <p:nvSpPr>
          <p:cNvPr id="6188" name="Oval 44"/>
          <p:cNvSpPr>
            <a:spLocks/>
          </p:cNvSpPr>
          <p:nvPr/>
        </p:nvSpPr>
        <p:spPr bwMode="auto">
          <a:xfrm>
            <a:off x="7462839" y="6380164"/>
            <a:ext cx="73025" cy="90487"/>
          </a:xfrm>
          <a:prstGeom prst="ellipse">
            <a:avLst/>
          </a:prstGeom>
          <a:solidFill>
            <a:srgbClr val="164F86"/>
          </a:solidFill>
          <a:ln>
            <a:noFill/>
          </a:ln>
          <a:effectLst>
            <a:outerShdw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latin typeface="Helvetica Light" charset="0"/>
              <a:ea typeface="Helvetica Light" charset="0"/>
              <a:cs typeface="Helvetica Light" charset="0"/>
              <a:sym typeface="Helvetica Light" charset="0"/>
            </a:endParaRPr>
          </a:p>
        </p:txBody>
      </p:sp>
      <p:sp>
        <p:nvSpPr>
          <p:cNvPr id="6189" name="Oval 45"/>
          <p:cNvSpPr>
            <a:spLocks/>
          </p:cNvSpPr>
          <p:nvPr/>
        </p:nvSpPr>
        <p:spPr bwMode="auto">
          <a:xfrm>
            <a:off x="7607300" y="6380164"/>
            <a:ext cx="71438" cy="90487"/>
          </a:xfrm>
          <a:prstGeom prst="ellipse">
            <a:avLst/>
          </a:prstGeom>
          <a:solidFill>
            <a:srgbClr val="164F86"/>
          </a:solidFill>
          <a:ln>
            <a:noFill/>
          </a:ln>
          <a:effectLst>
            <a:outerShdw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latin typeface="Helvetica Light" charset="0"/>
              <a:ea typeface="Helvetica Light" charset="0"/>
              <a:cs typeface="Helvetica Light" charset="0"/>
              <a:sym typeface="Helvetica Light" charset="0"/>
            </a:endParaRPr>
          </a:p>
        </p:txBody>
      </p:sp>
      <p:sp>
        <p:nvSpPr>
          <p:cNvPr id="6190" name="Rectangle 46"/>
          <p:cNvSpPr>
            <a:spLocks/>
          </p:cNvSpPr>
          <p:nvPr/>
        </p:nvSpPr>
        <p:spPr bwMode="auto">
          <a:xfrm>
            <a:off x="2278063" y="3571875"/>
            <a:ext cx="4392612" cy="147732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spAutoFit/>
          </a:bodyPr>
          <a:lstStyle/>
          <a:p>
            <a:r>
              <a:rPr lang="it-IT" altLang="it-IT"/>
              <a:t>IN MOVEMENT</a:t>
            </a:r>
          </a:p>
          <a:p>
            <a:r>
              <a:rPr lang="it-IT" altLang="it-IT"/>
              <a:t>A start dribbling cones. He makes a pass to B.</a:t>
            </a:r>
          </a:p>
          <a:p>
            <a:r>
              <a:rPr lang="it-IT" altLang="it-IT"/>
              <a:t>B can decide to make a fake left ,right or lift the ball and score with forehand or backhand.</a:t>
            </a:r>
          </a:p>
          <a:p>
            <a:r>
              <a:rPr lang="it-IT" altLang="it-IT"/>
              <a:t>The same on the other side</a:t>
            </a:r>
          </a:p>
        </p:txBody>
      </p:sp>
      <p:sp>
        <p:nvSpPr>
          <p:cNvPr id="6191" name="AutoShape 47"/>
          <p:cNvSpPr>
            <a:spLocks/>
          </p:cNvSpPr>
          <p:nvPr/>
        </p:nvSpPr>
        <p:spPr bwMode="auto">
          <a:xfrm>
            <a:off x="8724901" y="4448175"/>
            <a:ext cx="481013" cy="338138"/>
          </a:xfrm>
          <a:custGeom>
            <a:avLst/>
            <a:gdLst>
              <a:gd name="T0" fmla="+- 0 10539 490"/>
              <a:gd name="T1" fmla="*/ T0 w 20099"/>
              <a:gd name="T2" fmla="*/ 10800 h 21600"/>
              <a:gd name="T3" fmla="+- 0 10539 490"/>
              <a:gd name="T4" fmla="*/ T3 w 20099"/>
              <a:gd name="T5" fmla="*/ 10800 h 21600"/>
              <a:gd name="T6" fmla="+- 0 10539 490"/>
              <a:gd name="T7" fmla="*/ T6 w 20099"/>
              <a:gd name="T8" fmla="*/ 10800 h 21600"/>
              <a:gd name="T9" fmla="+- 0 10539 490"/>
              <a:gd name="T10" fmla="*/ T9 w 20099"/>
              <a:gd name="T11" fmla="*/ 10800 h 21600"/>
            </a:gdLst>
            <a:ahLst/>
            <a:cxnLst>
              <a:cxn ang="0">
                <a:pos x="T1" y="T2"/>
              </a:cxn>
              <a:cxn ang="0">
                <a:pos x="T4" y="T5"/>
              </a:cxn>
              <a:cxn ang="0">
                <a:pos x="T7" y="T8"/>
              </a:cxn>
              <a:cxn ang="0">
                <a:pos x="T10" y="T11"/>
              </a:cxn>
            </a:cxnLst>
            <a:rect l="0" t="0" r="r" b="b"/>
            <a:pathLst>
              <a:path w="20099" h="21600">
                <a:moveTo>
                  <a:pt x="5325" y="21600"/>
                </a:moveTo>
                <a:cubicBezTo>
                  <a:pt x="7136" y="17341"/>
                  <a:pt x="8948" y="13082"/>
                  <a:pt x="8117" y="11256"/>
                </a:cubicBezTo>
                <a:cubicBezTo>
                  <a:pt x="7286" y="9431"/>
                  <a:pt x="1172" y="9887"/>
                  <a:pt x="341" y="10648"/>
                </a:cubicBezTo>
                <a:cubicBezTo>
                  <a:pt x="-490" y="11408"/>
                  <a:pt x="108" y="16884"/>
                  <a:pt x="3132" y="15820"/>
                </a:cubicBezTo>
                <a:cubicBezTo>
                  <a:pt x="6156" y="14755"/>
                  <a:pt x="15860" y="6896"/>
                  <a:pt x="18485" y="4259"/>
                </a:cubicBezTo>
                <a:cubicBezTo>
                  <a:pt x="21110" y="1623"/>
                  <a:pt x="19997" y="811"/>
                  <a:pt x="18884" y="0"/>
                </a:cubicBezTo>
              </a:path>
            </a:pathLst>
          </a:custGeom>
          <a:noFill/>
          <a:ln w="9525" cap="flat"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nchor="ctr"/>
          <a:lstStyle/>
          <a:p>
            <a:pPr algn="ctr"/>
            <a:endParaRPr lang="it-IT" altLang="it-IT"/>
          </a:p>
        </p:txBody>
      </p:sp>
      <p:sp>
        <p:nvSpPr>
          <p:cNvPr id="6192" name="Line 48"/>
          <p:cNvSpPr>
            <a:spLocks noChangeShapeType="1"/>
          </p:cNvSpPr>
          <p:nvPr/>
        </p:nvSpPr>
        <p:spPr bwMode="auto">
          <a:xfrm flipH="1" flipV="1">
            <a:off x="8904288" y="3571875"/>
            <a:ext cx="215900" cy="647700"/>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6193" name="Line 49"/>
          <p:cNvSpPr>
            <a:spLocks noChangeShapeType="1"/>
          </p:cNvSpPr>
          <p:nvPr/>
        </p:nvSpPr>
        <p:spPr bwMode="auto">
          <a:xfrm flipH="1">
            <a:off x="9047164" y="4219575"/>
            <a:ext cx="73025" cy="0"/>
          </a:xfrm>
          <a:prstGeom prst="line">
            <a:avLst/>
          </a:prstGeom>
          <a:noFill/>
          <a:ln w="9525"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6194" name="Line 50"/>
          <p:cNvSpPr>
            <a:spLocks noChangeShapeType="1"/>
          </p:cNvSpPr>
          <p:nvPr/>
        </p:nvSpPr>
        <p:spPr bwMode="auto">
          <a:xfrm>
            <a:off x="9047164" y="4219575"/>
            <a:ext cx="73025" cy="217488"/>
          </a:xfrm>
          <a:prstGeom prst="line">
            <a:avLst/>
          </a:prstGeom>
          <a:noFill/>
          <a:ln w="9525"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grpSp>
        <p:nvGrpSpPr>
          <p:cNvPr id="6195" name="Group 51"/>
          <p:cNvGrpSpPr>
            <a:grpSpLocks/>
          </p:cNvGrpSpPr>
          <p:nvPr/>
        </p:nvGrpSpPr>
        <p:grpSpPr bwMode="auto">
          <a:xfrm>
            <a:off x="1998664" y="6500815"/>
            <a:ext cx="695229" cy="200055"/>
            <a:chOff x="0" y="0"/>
            <a:chExt cx="695550" cy="200988"/>
          </a:xfrm>
        </p:grpSpPr>
        <p:sp>
          <p:nvSpPr>
            <p:cNvPr id="6196" name="Rectangle 52"/>
            <p:cNvSpPr>
              <a:spLocks/>
            </p:cNvSpPr>
            <p:nvPr/>
          </p:nvSpPr>
          <p:spPr bwMode="auto">
            <a:xfrm>
              <a:off x="174975" y="0"/>
              <a:ext cx="520575" cy="2009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p>
              <a:r>
                <a:rPr lang="it-IT" altLang="it-IT" sz="700"/>
                <a:t>Luca Ga Gai</a:t>
              </a:r>
            </a:p>
          </p:txBody>
        </p:sp>
        <p:pic>
          <p:nvPicPr>
            <p:cNvPr id="6197" name="Picture 53" descr="pasted-image.tif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3754"/>
              <a:ext cx="178232" cy="1782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Tree>
    <p:extLst>
      <p:ext uri="{BB962C8B-B14F-4D97-AF65-F5344CB8AC3E}">
        <p14:creationId xmlns:p14="http://schemas.microsoft.com/office/powerpoint/2010/main" val="1675163372"/>
      </p:ext>
    </p:extLst>
  </p:cSld>
  <p:clrMapOvr>
    <a:masterClrMapping/>
  </p:clrMapOvr>
  <p:transition spd="med"/>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9" name="Picture 1" descr="C:\Users\Luca\Desktop\ACCADEMIA HOCKEY BLOEMENDAAL\mezzo campo bianco.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815139" y="0"/>
            <a:ext cx="3563937" cy="34369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7170" name="Picture 2" descr="C:\Users\Luca\Desktop\ACCADEMIA HOCKEY BLOEMENDAAL\mezzo campo bianco.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815139" y="3355976"/>
            <a:ext cx="3563937" cy="34385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7171" name="AutoShape 3"/>
          <p:cNvSpPr>
            <a:spLocks/>
          </p:cNvSpPr>
          <p:nvPr/>
        </p:nvSpPr>
        <p:spPr bwMode="auto">
          <a:xfrm>
            <a:off x="6959600" y="1700213"/>
            <a:ext cx="71438" cy="8096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7172" name="AutoShape 4"/>
          <p:cNvSpPr>
            <a:spLocks/>
          </p:cNvSpPr>
          <p:nvPr/>
        </p:nvSpPr>
        <p:spPr bwMode="auto">
          <a:xfrm>
            <a:off x="7823200" y="1700213"/>
            <a:ext cx="71438" cy="8096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7173" name="AutoShape 5"/>
          <p:cNvSpPr>
            <a:spLocks/>
          </p:cNvSpPr>
          <p:nvPr/>
        </p:nvSpPr>
        <p:spPr bwMode="auto">
          <a:xfrm>
            <a:off x="6959600" y="2492376"/>
            <a:ext cx="71438" cy="7937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7174" name="AutoShape 6"/>
          <p:cNvSpPr>
            <a:spLocks/>
          </p:cNvSpPr>
          <p:nvPr/>
        </p:nvSpPr>
        <p:spPr bwMode="auto">
          <a:xfrm>
            <a:off x="9767889" y="1700213"/>
            <a:ext cx="71437" cy="8096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7175" name="AutoShape 7"/>
          <p:cNvSpPr>
            <a:spLocks/>
          </p:cNvSpPr>
          <p:nvPr/>
        </p:nvSpPr>
        <p:spPr bwMode="auto">
          <a:xfrm>
            <a:off x="8831264" y="1700213"/>
            <a:ext cx="73025" cy="8096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7176" name="AutoShape 8"/>
          <p:cNvSpPr>
            <a:spLocks/>
          </p:cNvSpPr>
          <p:nvPr/>
        </p:nvSpPr>
        <p:spPr bwMode="auto">
          <a:xfrm>
            <a:off x="7823200" y="2492376"/>
            <a:ext cx="71438" cy="7937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7177" name="AutoShape 9"/>
          <p:cNvSpPr>
            <a:spLocks/>
          </p:cNvSpPr>
          <p:nvPr/>
        </p:nvSpPr>
        <p:spPr bwMode="auto">
          <a:xfrm>
            <a:off x="8831264" y="2492376"/>
            <a:ext cx="73025" cy="7937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7178" name="AutoShape 10"/>
          <p:cNvSpPr>
            <a:spLocks/>
          </p:cNvSpPr>
          <p:nvPr/>
        </p:nvSpPr>
        <p:spPr bwMode="auto">
          <a:xfrm>
            <a:off x="9767889" y="2492376"/>
            <a:ext cx="71437" cy="7937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7179" name="Oval 11"/>
          <p:cNvSpPr>
            <a:spLocks/>
          </p:cNvSpPr>
          <p:nvPr/>
        </p:nvSpPr>
        <p:spPr bwMode="auto">
          <a:xfrm>
            <a:off x="6959600" y="2636839"/>
            <a:ext cx="71438" cy="90487"/>
          </a:xfrm>
          <a:prstGeom prst="ellipse">
            <a:avLst/>
          </a:prstGeom>
          <a:solidFill>
            <a:srgbClr val="164F86"/>
          </a:solidFill>
          <a:ln>
            <a:noFill/>
          </a:ln>
          <a:effectLst>
            <a:outerShdw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latin typeface="Helvetica Light" charset="0"/>
              <a:ea typeface="Helvetica Light" charset="0"/>
              <a:cs typeface="Helvetica Light" charset="0"/>
              <a:sym typeface="Helvetica Light" charset="0"/>
            </a:endParaRPr>
          </a:p>
        </p:txBody>
      </p:sp>
      <p:sp>
        <p:nvSpPr>
          <p:cNvPr id="7180" name="Oval 12"/>
          <p:cNvSpPr>
            <a:spLocks/>
          </p:cNvSpPr>
          <p:nvPr/>
        </p:nvSpPr>
        <p:spPr bwMode="auto">
          <a:xfrm>
            <a:off x="7031039" y="1628775"/>
            <a:ext cx="73025" cy="90488"/>
          </a:xfrm>
          <a:prstGeom prst="ellipse">
            <a:avLst/>
          </a:prstGeom>
          <a:solidFill>
            <a:srgbClr val="164F86"/>
          </a:solidFill>
          <a:ln>
            <a:noFill/>
          </a:ln>
          <a:effectLst>
            <a:outerShdw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latin typeface="Helvetica Light" charset="0"/>
              <a:ea typeface="Helvetica Light" charset="0"/>
              <a:cs typeface="Helvetica Light" charset="0"/>
              <a:sym typeface="Helvetica Light" charset="0"/>
            </a:endParaRPr>
          </a:p>
        </p:txBody>
      </p:sp>
      <p:sp>
        <p:nvSpPr>
          <p:cNvPr id="7181" name="Oval 13"/>
          <p:cNvSpPr>
            <a:spLocks/>
          </p:cNvSpPr>
          <p:nvPr/>
        </p:nvSpPr>
        <p:spPr bwMode="auto">
          <a:xfrm>
            <a:off x="8904289" y="1628775"/>
            <a:ext cx="71437" cy="90488"/>
          </a:xfrm>
          <a:prstGeom prst="ellipse">
            <a:avLst/>
          </a:prstGeom>
          <a:solidFill>
            <a:srgbClr val="164F86"/>
          </a:solidFill>
          <a:ln>
            <a:noFill/>
          </a:ln>
          <a:effectLst>
            <a:outerShdw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latin typeface="Helvetica Light" charset="0"/>
              <a:ea typeface="Helvetica Light" charset="0"/>
              <a:cs typeface="Helvetica Light" charset="0"/>
              <a:sym typeface="Helvetica Light" charset="0"/>
            </a:endParaRPr>
          </a:p>
        </p:txBody>
      </p:sp>
      <p:sp>
        <p:nvSpPr>
          <p:cNvPr id="7182" name="Oval 14"/>
          <p:cNvSpPr>
            <a:spLocks/>
          </p:cNvSpPr>
          <p:nvPr/>
        </p:nvSpPr>
        <p:spPr bwMode="auto">
          <a:xfrm>
            <a:off x="9694864" y="1628775"/>
            <a:ext cx="73025" cy="90488"/>
          </a:xfrm>
          <a:prstGeom prst="ellipse">
            <a:avLst/>
          </a:prstGeom>
          <a:solidFill>
            <a:srgbClr val="164F86"/>
          </a:solidFill>
          <a:ln>
            <a:noFill/>
          </a:ln>
          <a:effectLst>
            <a:outerShdw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latin typeface="Helvetica Light" charset="0"/>
              <a:ea typeface="Helvetica Light" charset="0"/>
              <a:cs typeface="Helvetica Light" charset="0"/>
              <a:sym typeface="Helvetica Light" charset="0"/>
            </a:endParaRPr>
          </a:p>
        </p:txBody>
      </p:sp>
      <p:sp>
        <p:nvSpPr>
          <p:cNvPr id="7183" name="AutoShape 15"/>
          <p:cNvSpPr>
            <a:spLocks/>
          </p:cNvSpPr>
          <p:nvPr/>
        </p:nvSpPr>
        <p:spPr bwMode="auto">
          <a:xfrm>
            <a:off x="7058026" y="2203450"/>
            <a:ext cx="282575" cy="349250"/>
          </a:xfrm>
          <a:custGeom>
            <a:avLst/>
            <a:gdLst>
              <a:gd name="T0" fmla="*/ 10484 w 20968"/>
              <a:gd name="T1" fmla="+- 0 11043 487"/>
              <a:gd name="T2" fmla="*/ 11043 h 21113"/>
              <a:gd name="T3" fmla="*/ 10484 w 20968"/>
              <a:gd name="T4" fmla="+- 0 11043 487"/>
              <a:gd name="T5" fmla="*/ 11043 h 21113"/>
              <a:gd name="T6" fmla="*/ 10484 w 20968"/>
              <a:gd name="T7" fmla="+- 0 11043 487"/>
              <a:gd name="T8" fmla="*/ 11043 h 21113"/>
              <a:gd name="T9" fmla="*/ 10484 w 20968"/>
              <a:gd name="T10" fmla="+- 0 11043 487"/>
              <a:gd name="T11" fmla="*/ 11043 h 21113"/>
            </a:gdLst>
            <a:ahLst/>
            <a:cxnLst>
              <a:cxn ang="0">
                <a:pos x="T0" y="T2"/>
              </a:cxn>
              <a:cxn ang="0">
                <a:pos x="T3" y="T5"/>
              </a:cxn>
              <a:cxn ang="0">
                <a:pos x="T6" y="T8"/>
              </a:cxn>
              <a:cxn ang="0">
                <a:pos x="T9" y="T11"/>
              </a:cxn>
            </a:cxnLst>
            <a:rect l="0" t="0" r="r" b="b"/>
            <a:pathLst>
              <a:path w="20968" h="21113">
                <a:moveTo>
                  <a:pt x="0" y="21113"/>
                </a:moveTo>
                <a:cubicBezTo>
                  <a:pt x="2178" y="20129"/>
                  <a:pt x="4355" y="19145"/>
                  <a:pt x="4591" y="18233"/>
                </a:cubicBezTo>
                <a:cubicBezTo>
                  <a:pt x="4826" y="17321"/>
                  <a:pt x="1001" y="16073"/>
                  <a:pt x="1413" y="15641"/>
                </a:cubicBezTo>
                <a:cubicBezTo>
                  <a:pt x="1824" y="15209"/>
                  <a:pt x="6415" y="16361"/>
                  <a:pt x="7063" y="15641"/>
                </a:cubicBezTo>
                <a:cubicBezTo>
                  <a:pt x="7710" y="14921"/>
                  <a:pt x="4179" y="11849"/>
                  <a:pt x="5297" y="11321"/>
                </a:cubicBezTo>
                <a:cubicBezTo>
                  <a:pt x="6415" y="10793"/>
                  <a:pt x="12654" y="13097"/>
                  <a:pt x="13772" y="12473"/>
                </a:cubicBezTo>
                <a:cubicBezTo>
                  <a:pt x="14890" y="11849"/>
                  <a:pt x="11300" y="8009"/>
                  <a:pt x="12007" y="7577"/>
                </a:cubicBezTo>
                <a:cubicBezTo>
                  <a:pt x="12713" y="7145"/>
                  <a:pt x="17716" y="10361"/>
                  <a:pt x="18010" y="9881"/>
                </a:cubicBezTo>
                <a:cubicBezTo>
                  <a:pt x="18304" y="9401"/>
                  <a:pt x="13301" y="5081"/>
                  <a:pt x="13772" y="4697"/>
                </a:cubicBezTo>
                <a:cubicBezTo>
                  <a:pt x="14243" y="4313"/>
                  <a:pt x="20070" y="8249"/>
                  <a:pt x="20835" y="7577"/>
                </a:cubicBezTo>
                <a:cubicBezTo>
                  <a:pt x="21600" y="6905"/>
                  <a:pt x="18834" y="1817"/>
                  <a:pt x="18363" y="665"/>
                </a:cubicBezTo>
                <a:cubicBezTo>
                  <a:pt x="17892" y="-487"/>
                  <a:pt x="17951" y="89"/>
                  <a:pt x="18010" y="665"/>
                </a:cubicBezTo>
              </a:path>
            </a:pathLst>
          </a:custGeom>
          <a:noFill/>
          <a:ln w="9525" cap="flat"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nchor="ctr"/>
          <a:lstStyle/>
          <a:p>
            <a:pPr algn="ctr"/>
            <a:endParaRPr lang="it-IT" altLang="it-IT"/>
          </a:p>
        </p:txBody>
      </p:sp>
      <p:sp>
        <p:nvSpPr>
          <p:cNvPr id="7184" name="Line 16"/>
          <p:cNvSpPr>
            <a:spLocks noChangeShapeType="1"/>
          </p:cNvSpPr>
          <p:nvPr/>
        </p:nvSpPr>
        <p:spPr bwMode="auto">
          <a:xfrm flipH="1" flipV="1">
            <a:off x="7031039" y="1771650"/>
            <a:ext cx="288925" cy="431800"/>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7185" name="Line 17"/>
          <p:cNvSpPr>
            <a:spLocks noChangeShapeType="1"/>
          </p:cNvSpPr>
          <p:nvPr/>
        </p:nvSpPr>
        <p:spPr bwMode="auto">
          <a:xfrm flipV="1">
            <a:off x="7319964" y="1771650"/>
            <a:ext cx="503237" cy="431800"/>
          </a:xfrm>
          <a:prstGeom prst="line">
            <a:avLst/>
          </a:prstGeom>
          <a:noFill/>
          <a:ln w="9525" cap="flat" cmpd="sng">
            <a:solidFill>
              <a:srgbClr val="000000"/>
            </a:solidFill>
            <a:prstDash val="dash"/>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7186" name="AutoShape 18"/>
          <p:cNvSpPr>
            <a:spLocks/>
          </p:cNvSpPr>
          <p:nvPr/>
        </p:nvSpPr>
        <p:spPr bwMode="auto">
          <a:xfrm>
            <a:off x="9363075" y="1809751"/>
            <a:ext cx="342900" cy="404813"/>
          </a:xfrm>
          <a:custGeom>
            <a:avLst/>
            <a:gdLst>
              <a:gd name="T0" fmla="*/ 10800 w 21600"/>
              <a:gd name="T1" fmla="+- 0 10679 192"/>
              <a:gd name="T2" fmla="*/ 10679 h 20974"/>
              <a:gd name="T3" fmla="*/ 10800 w 21600"/>
              <a:gd name="T4" fmla="+- 0 10679 192"/>
              <a:gd name="T5" fmla="*/ 10679 h 20974"/>
              <a:gd name="T6" fmla="*/ 10800 w 21600"/>
              <a:gd name="T7" fmla="+- 0 10679 192"/>
              <a:gd name="T8" fmla="*/ 10679 h 20974"/>
              <a:gd name="T9" fmla="*/ 10800 w 21600"/>
              <a:gd name="T10" fmla="+- 0 10679 192"/>
              <a:gd name="T11" fmla="*/ 10679 h 20974"/>
            </a:gdLst>
            <a:ahLst/>
            <a:cxnLst>
              <a:cxn ang="0">
                <a:pos x="T0" y="T2"/>
              </a:cxn>
              <a:cxn ang="0">
                <a:pos x="T3" y="T5"/>
              </a:cxn>
              <a:cxn ang="0">
                <a:pos x="T6" y="T8"/>
              </a:cxn>
              <a:cxn ang="0">
                <a:pos x="T9" y="T11"/>
              </a:cxn>
            </a:cxnLst>
            <a:rect l="0" t="0" r="r" b="b"/>
            <a:pathLst>
              <a:path w="21600" h="20974">
                <a:moveTo>
                  <a:pt x="21600" y="178"/>
                </a:moveTo>
                <a:cubicBezTo>
                  <a:pt x="19125" y="-7"/>
                  <a:pt x="16650" y="-192"/>
                  <a:pt x="16500" y="425"/>
                </a:cubicBezTo>
                <a:cubicBezTo>
                  <a:pt x="16350" y="1042"/>
                  <a:pt x="21050" y="3305"/>
                  <a:pt x="20700" y="3881"/>
                </a:cubicBezTo>
                <a:cubicBezTo>
                  <a:pt x="20350" y="4457"/>
                  <a:pt x="14950" y="3099"/>
                  <a:pt x="14400" y="3881"/>
                </a:cubicBezTo>
                <a:cubicBezTo>
                  <a:pt x="13850" y="4663"/>
                  <a:pt x="18050" y="7872"/>
                  <a:pt x="17400" y="8571"/>
                </a:cubicBezTo>
                <a:cubicBezTo>
                  <a:pt x="16750" y="9271"/>
                  <a:pt x="11100" y="7419"/>
                  <a:pt x="10500" y="8078"/>
                </a:cubicBezTo>
                <a:cubicBezTo>
                  <a:pt x="9900" y="8736"/>
                  <a:pt x="14400" y="11986"/>
                  <a:pt x="13800" y="12521"/>
                </a:cubicBezTo>
                <a:cubicBezTo>
                  <a:pt x="13200" y="13056"/>
                  <a:pt x="7450" y="10546"/>
                  <a:pt x="6900" y="11287"/>
                </a:cubicBezTo>
                <a:cubicBezTo>
                  <a:pt x="6350" y="12027"/>
                  <a:pt x="11050" y="16224"/>
                  <a:pt x="10500" y="16965"/>
                </a:cubicBezTo>
                <a:cubicBezTo>
                  <a:pt x="9950" y="17705"/>
                  <a:pt x="4350" y="15072"/>
                  <a:pt x="3600" y="15730"/>
                </a:cubicBezTo>
                <a:cubicBezTo>
                  <a:pt x="2850" y="16389"/>
                  <a:pt x="6600" y="20421"/>
                  <a:pt x="6000" y="20914"/>
                </a:cubicBezTo>
                <a:cubicBezTo>
                  <a:pt x="5400" y="21408"/>
                  <a:pt x="0" y="18693"/>
                  <a:pt x="0" y="18693"/>
                </a:cubicBezTo>
              </a:path>
            </a:pathLst>
          </a:custGeom>
          <a:noFill/>
          <a:ln w="9525" cap="flat"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nchor="ctr"/>
          <a:lstStyle/>
          <a:p>
            <a:pPr algn="ctr"/>
            <a:endParaRPr lang="it-IT" altLang="it-IT"/>
          </a:p>
        </p:txBody>
      </p:sp>
      <p:sp>
        <p:nvSpPr>
          <p:cNvPr id="7187" name="Line 19"/>
          <p:cNvSpPr>
            <a:spLocks noChangeShapeType="1"/>
          </p:cNvSpPr>
          <p:nvPr/>
        </p:nvSpPr>
        <p:spPr bwMode="auto">
          <a:xfrm flipH="1" flipV="1">
            <a:off x="8904288" y="1771650"/>
            <a:ext cx="431800" cy="431800"/>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7188" name="Line 20"/>
          <p:cNvSpPr>
            <a:spLocks noChangeShapeType="1"/>
          </p:cNvSpPr>
          <p:nvPr/>
        </p:nvSpPr>
        <p:spPr bwMode="auto">
          <a:xfrm flipH="1">
            <a:off x="8904288" y="2203451"/>
            <a:ext cx="431800" cy="360363"/>
          </a:xfrm>
          <a:prstGeom prst="line">
            <a:avLst/>
          </a:prstGeom>
          <a:noFill/>
          <a:ln w="9525" cap="flat" cmpd="sng">
            <a:solidFill>
              <a:srgbClr val="000000"/>
            </a:solidFill>
            <a:prstDash val="dash"/>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7189" name="Rectangle 21"/>
          <p:cNvSpPr>
            <a:spLocks/>
          </p:cNvSpPr>
          <p:nvPr/>
        </p:nvSpPr>
        <p:spPr bwMode="auto">
          <a:xfrm>
            <a:off x="2062164" y="260351"/>
            <a:ext cx="4537075" cy="132343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spAutoFit/>
          </a:bodyPr>
          <a:lstStyle/>
          <a:p>
            <a:r>
              <a:rPr lang="it-IT" altLang="it-IT" sz="1600"/>
              <a:t>Blind pass LEFT AND RIGHT</a:t>
            </a:r>
          </a:p>
          <a:p>
            <a:r>
              <a:rPr lang="it-IT" altLang="it-IT" sz="1600"/>
              <a:t>1 Player A dribbles  to the center square and push out left with forehand. B  idem</a:t>
            </a:r>
          </a:p>
          <a:p>
            <a:r>
              <a:rPr lang="it-IT" altLang="it-IT" sz="1600"/>
              <a:t>2 Player A dribbles  to the center square and push out right with forehand. B  idem (turn the upperbody)</a:t>
            </a:r>
          </a:p>
        </p:txBody>
      </p:sp>
      <p:sp>
        <p:nvSpPr>
          <p:cNvPr id="7190" name="Rectangle 22"/>
          <p:cNvSpPr>
            <a:spLocks/>
          </p:cNvSpPr>
          <p:nvPr/>
        </p:nvSpPr>
        <p:spPr bwMode="auto">
          <a:xfrm>
            <a:off x="6959601" y="2636839"/>
            <a:ext cx="153247" cy="24622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p>
            <a:r>
              <a:rPr lang="it-IT" altLang="it-IT" sz="1000"/>
              <a:t>a</a:t>
            </a:r>
          </a:p>
        </p:txBody>
      </p:sp>
      <p:sp>
        <p:nvSpPr>
          <p:cNvPr id="7191" name="Rectangle 23"/>
          <p:cNvSpPr>
            <a:spLocks/>
          </p:cNvSpPr>
          <p:nvPr/>
        </p:nvSpPr>
        <p:spPr bwMode="auto">
          <a:xfrm>
            <a:off x="9694864" y="1555751"/>
            <a:ext cx="153247" cy="24622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p>
            <a:r>
              <a:rPr lang="it-IT" altLang="it-IT" sz="1000"/>
              <a:t>a</a:t>
            </a:r>
          </a:p>
        </p:txBody>
      </p:sp>
      <p:sp>
        <p:nvSpPr>
          <p:cNvPr id="7192" name="Rectangle 24"/>
          <p:cNvSpPr>
            <a:spLocks/>
          </p:cNvSpPr>
          <p:nvPr/>
        </p:nvSpPr>
        <p:spPr bwMode="auto">
          <a:xfrm>
            <a:off x="7104064" y="1555751"/>
            <a:ext cx="159659" cy="24622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p>
            <a:r>
              <a:rPr lang="it-IT" altLang="it-IT" sz="1000"/>
              <a:t>b</a:t>
            </a:r>
          </a:p>
        </p:txBody>
      </p:sp>
      <p:sp>
        <p:nvSpPr>
          <p:cNvPr id="7193" name="Rectangle 25"/>
          <p:cNvSpPr>
            <a:spLocks/>
          </p:cNvSpPr>
          <p:nvPr/>
        </p:nvSpPr>
        <p:spPr bwMode="auto">
          <a:xfrm>
            <a:off x="8904289" y="1484314"/>
            <a:ext cx="187325" cy="24622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spAutoFit/>
          </a:bodyPr>
          <a:lstStyle/>
          <a:p>
            <a:r>
              <a:rPr lang="it-IT" altLang="it-IT" sz="1000"/>
              <a:t>b</a:t>
            </a:r>
          </a:p>
        </p:txBody>
      </p:sp>
      <p:sp>
        <p:nvSpPr>
          <p:cNvPr id="7194" name="Rectangle 26"/>
          <p:cNvSpPr>
            <a:spLocks/>
          </p:cNvSpPr>
          <p:nvPr/>
        </p:nvSpPr>
        <p:spPr bwMode="auto">
          <a:xfrm>
            <a:off x="7391401" y="1052513"/>
            <a:ext cx="209353" cy="3693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p>
            <a:r>
              <a:rPr lang="it-IT" altLang="it-IT"/>
              <a:t>1</a:t>
            </a:r>
          </a:p>
        </p:txBody>
      </p:sp>
      <p:sp>
        <p:nvSpPr>
          <p:cNvPr id="7195" name="Rectangle 27"/>
          <p:cNvSpPr>
            <a:spLocks/>
          </p:cNvSpPr>
          <p:nvPr/>
        </p:nvSpPr>
        <p:spPr bwMode="auto">
          <a:xfrm>
            <a:off x="9336089" y="1052513"/>
            <a:ext cx="209353" cy="3693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p>
            <a:r>
              <a:rPr lang="it-IT" altLang="it-IT"/>
              <a:t>2</a:t>
            </a:r>
          </a:p>
        </p:txBody>
      </p:sp>
      <p:sp>
        <p:nvSpPr>
          <p:cNvPr id="7196" name="AutoShape 28"/>
          <p:cNvSpPr>
            <a:spLocks/>
          </p:cNvSpPr>
          <p:nvPr/>
        </p:nvSpPr>
        <p:spPr bwMode="auto">
          <a:xfrm>
            <a:off x="9767889" y="5084764"/>
            <a:ext cx="71437" cy="7937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7197" name="AutoShape 29"/>
          <p:cNvSpPr>
            <a:spLocks/>
          </p:cNvSpPr>
          <p:nvPr/>
        </p:nvSpPr>
        <p:spPr bwMode="auto">
          <a:xfrm>
            <a:off x="7031039" y="4724401"/>
            <a:ext cx="73025" cy="8096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7198" name="AutoShape 30"/>
          <p:cNvSpPr>
            <a:spLocks/>
          </p:cNvSpPr>
          <p:nvPr/>
        </p:nvSpPr>
        <p:spPr bwMode="auto">
          <a:xfrm>
            <a:off x="7246939" y="5156201"/>
            <a:ext cx="73025" cy="8096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7199" name="AutoShape 31"/>
          <p:cNvSpPr>
            <a:spLocks/>
          </p:cNvSpPr>
          <p:nvPr/>
        </p:nvSpPr>
        <p:spPr bwMode="auto">
          <a:xfrm>
            <a:off x="8975725" y="5876926"/>
            <a:ext cx="71438" cy="7937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7200" name="AutoShape 32"/>
          <p:cNvSpPr>
            <a:spLocks/>
          </p:cNvSpPr>
          <p:nvPr/>
        </p:nvSpPr>
        <p:spPr bwMode="auto">
          <a:xfrm>
            <a:off x="8112125" y="5876926"/>
            <a:ext cx="71438" cy="7937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7201" name="AutoShape 33"/>
          <p:cNvSpPr>
            <a:spLocks/>
          </p:cNvSpPr>
          <p:nvPr/>
        </p:nvSpPr>
        <p:spPr bwMode="auto">
          <a:xfrm>
            <a:off x="10055226" y="4724401"/>
            <a:ext cx="73025" cy="8096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7202" name="Line 34"/>
          <p:cNvSpPr>
            <a:spLocks noChangeShapeType="1"/>
          </p:cNvSpPr>
          <p:nvPr/>
        </p:nvSpPr>
        <p:spPr bwMode="auto">
          <a:xfrm flipH="1" flipV="1">
            <a:off x="7607300" y="4652963"/>
            <a:ext cx="431800" cy="1223962"/>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7203" name="Line 35"/>
          <p:cNvSpPr>
            <a:spLocks noChangeShapeType="1"/>
          </p:cNvSpPr>
          <p:nvPr/>
        </p:nvSpPr>
        <p:spPr bwMode="auto">
          <a:xfrm flipV="1">
            <a:off x="9120189" y="4652963"/>
            <a:ext cx="503237" cy="1223962"/>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7204" name="AutoShape 36"/>
          <p:cNvSpPr>
            <a:spLocks/>
          </p:cNvSpPr>
          <p:nvPr/>
        </p:nvSpPr>
        <p:spPr bwMode="auto">
          <a:xfrm>
            <a:off x="7594600" y="4248150"/>
            <a:ext cx="342900" cy="3175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21600"/>
                </a:moveTo>
                <a:cubicBezTo>
                  <a:pt x="0" y="18252"/>
                  <a:pt x="0" y="14904"/>
                  <a:pt x="1200" y="14256"/>
                </a:cubicBezTo>
                <a:cubicBezTo>
                  <a:pt x="2400" y="13608"/>
                  <a:pt x="6467" y="18648"/>
                  <a:pt x="7200" y="17712"/>
                </a:cubicBezTo>
                <a:cubicBezTo>
                  <a:pt x="7933" y="16776"/>
                  <a:pt x="4133" y="9504"/>
                  <a:pt x="5600" y="8640"/>
                </a:cubicBezTo>
                <a:cubicBezTo>
                  <a:pt x="7067" y="7776"/>
                  <a:pt x="14533" y="13608"/>
                  <a:pt x="16000" y="12528"/>
                </a:cubicBezTo>
                <a:cubicBezTo>
                  <a:pt x="17467" y="11448"/>
                  <a:pt x="13667" y="3096"/>
                  <a:pt x="14400" y="2160"/>
                </a:cubicBezTo>
                <a:cubicBezTo>
                  <a:pt x="15133" y="1224"/>
                  <a:pt x="19200" y="7272"/>
                  <a:pt x="20400" y="6912"/>
                </a:cubicBezTo>
                <a:cubicBezTo>
                  <a:pt x="21600" y="6552"/>
                  <a:pt x="21600" y="0"/>
                  <a:pt x="21600" y="0"/>
                </a:cubicBezTo>
              </a:path>
            </a:pathLst>
          </a:custGeom>
          <a:noFill/>
          <a:ln w="9525" cap="flat"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nchor="ctr"/>
          <a:lstStyle/>
          <a:p>
            <a:pPr algn="ctr"/>
            <a:endParaRPr lang="it-IT" altLang="it-IT"/>
          </a:p>
        </p:txBody>
      </p:sp>
      <p:sp>
        <p:nvSpPr>
          <p:cNvPr id="7205" name="AutoShape 37"/>
          <p:cNvSpPr>
            <a:spLocks/>
          </p:cNvSpPr>
          <p:nvPr/>
        </p:nvSpPr>
        <p:spPr bwMode="auto">
          <a:xfrm rot="15067471">
            <a:off x="9153525" y="4275138"/>
            <a:ext cx="342900" cy="3175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21600"/>
                </a:moveTo>
                <a:cubicBezTo>
                  <a:pt x="0" y="18252"/>
                  <a:pt x="0" y="14904"/>
                  <a:pt x="1200" y="14256"/>
                </a:cubicBezTo>
                <a:cubicBezTo>
                  <a:pt x="2400" y="13608"/>
                  <a:pt x="6467" y="18648"/>
                  <a:pt x="7200" y="17712"/>
                </a:cubicBezTo>
                <a:cubicBezTo>
                  <a:pt x="7933" y="16776"/>
                  <a:pt x="4133" y="9504"/>
                  <a:pt x="5600" y="8640"/>
                </a:cubicBezTo>
                <a:cubicBezTo>
                  <a:pt x="7067" y="7776"/>
                  <a:pt x="14533" y="13608"/>
                  <a:pt x="16000" y="12528"/>
                </a:cubicBezTo>
                <a:cubicBezTo>
                  <a:pt x="17467" y="11448"/>
                  <a:pt x="13667" y="3096"/>
                  <a:pt x="14400" y="2160"/>
                </a:cubicBezTo>
                <a:cubicBezTo>
                  <a:pt x="15133" y="1224"/>
                  <a:pt x="19200" y="7272"/>
                  <a:pt x="20400" y="6912"/>
                </a:cubicBezTo>
                <a:cubicBezTo>
                  <a:pt x="21600" y="6552"/>
                  <a:pt x="21600" y="0"/>
                  <a:pt x="21600" y="0"/>
                </a:cubicBezTo>
              </a:path>
            </a:pathLst>
          </a:custGeom>
          <a:noFill/>
          <a:ln w="9525" cap="flat"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nchor="ctr"/>
          <a:lstStyle/>
          <a:p>
            <a:pPr algn="ctr"/>
            <a:endParaRPr lang="it-IT" altLang="it-IT"/>
          </a:p>
        </p:txBody>
      </p:sp>
      <p:sp>
        <p:nvSpPr>
          <p:cNvPr id="7206" name="Line 38"/>
          <p:cNvSpPr>
            <a:spLocks noChangeShapeType="1"/>
          </p:cNvSpPr>
          <p:nvPr/>
        </p:nvSpPr>
        <p:spPr bwMode="auto">
          <a:xfrm flipH="1" flipV="1">
            <a:off x="9551989" y="4795838"/>
            <a:ext cx="142875" cy="360362"/>
          </a:xfrm>
          <a:prstGeom prst="line">
            <a:avLst/>
          </a:prstGeom>
          <a:noFill/>
          <a:ln w="9525" cap="flat" cmpd="sng">
            <a:solidFill>
              <a:srgbClr val="000000"/>
            </a:solidFill>
            <a:prstDash val="dash"/>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7207" name="Line 39"/>
          <p:cNvSpPr>
            <a:spLocks noChangeShapeType="1"/>
          </p:cNvSpPr>
          <p:nvPr/>
        </p:nvSpPr>
        <p:spPr bwMode="auto">
          <a:xfrm flipV="1">
            <a:off x="7391401" y="4795838"/>
            <a:ext cx="144463" cy="360362"/>
          </a:xfrm>
          <a:prstGeom prst="line">
            <a:avLst/>
          </a:prstGeom>
          <a:noFill/>
          <a:ln w="9525" cap="flat" cmpd="sng">
            <a:solidFill>
              <a:srgbClr val="000000"/>
            </a:solidFill>
            <a:prstDash val="dash"/>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7208" name="Line 40"/>
          <p:cNvSpPr>
            <a:spLocks noChangeShapeType="1"/>
          </p:cNvSpPr>
          <p:nvPr/>
        </p:nvSpPr>
        <p:spPr bwMode="auto">
          <a:xfrm flipV="1">
            <a:off x="7175500" y="4579938"/>
            <a:ext cx="431800" cy="215900"/>
          </a:xfrm>
          <a:prstGeom prst="line">
            <a:avLst/>
          </a:prstGeom>
          <a:noFill/>
          <a:ln w="9525" cap="flat" cmpd="sng">
            <a:solidFill>
              <a:srgbClr val="000000"/>
            </a:solidFill>
            <a:prstDash val="dash"/>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7209" name="Line 41"/>
          <p:cNvSpPr>
            <a:spLocks noChangeShapeType="1"/>
          </p:cNvSpPr>
          <p:nvPr/>
        </p:nvSpPr>
        <p:spPr bwMode="auto">
          <a:xfrm flipH="1" flipV="1">
            <a:off x="9531351" y="4545014"/>
            <a:ext cx="523875" cy="179387"/>
          </a:xfrm>
          <a:prstGeom prst="line">
            <a:avLst/>
          </a:prstGeom>
          <a:noFill/>
          <a:ln w="9525" cap="flat" cmpd="sng">
            <a:solidFill>
              <a:srgbClr val="000000"/>
            </a:solidFill>
            <a:prstDash val="dash"/>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7210" name="Oval 42"/>
          <p:cNvSpPr>
            <a:spLocks/>
          </p:cNvSpPr>
          <p:nvPr/>
        </p:nvSpPr>
        <p:spPr bwMode="auto">
          <a:xfrm>
            <a:off x="7104064" y="4652964"/>
            <a:ext cx="71437" cy="90487"/>
          </a:xfrm>
          <a:prstGeom prst="ellipse">
            <a:avLst/>
          </a:prstGeom>
          <a:solidFill>
            <a:srgbClr val="164F86"/>
          </a:solidFill>
          <a:ln>
            <a:noFill/>
          </a:ln>
          <a:effectLst>
            <a:outerShdw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latin typeface="Helvetica Light" charset="0"/>
              <a:ea typeface="Helvetica Light" charset="0"/>
              <a:cs typeface="Helvetica Light" charset="0"/>
              <a:sym typeface="Helvetica Light" charset="0"/>
            </a:endParaRPr>
          </a:p>
        </p:txBody>
      </p:sp>
      <p:sp>
        <p:nvSpPr>
          <p:cNvPr id="7211" name="Oval 43"/>
          <p:cNvSpPr>
            <a:spLocks/>
          </p:cNvSpPr>
          <p:nvPr/>
        </p:nvSpPr>
        <p:spPr bwMode="auto">
          <a:xfrm>
            <a:off x="7319964" y="5227639"/>
            <a:ext cx="71437" cy="92075"/>
          </a:xfrm>
          <a:prstGeom prst="ellipse">
            <a:avLst/>
          </a:prstGeom>
          <a:solidFill>
            <a:srgbClr val="164F86"/>
          </a:solidFill>
          <a:ln>
            <a:noFill/>
          </a:ln>
          <a:effectLst>
            <a:outerShdw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latin typeface="Helvetica Light" charset="0"/>
              <a:ea typeface="Helvetica Light" charset="0"/>
              <a:cs typeface="Helvetica Light" charset="0"/>
              <a:sym typeface="Helvetica Light" charset="0"/>
            </a:endParaRPr>
          </a:p>
        </p:txBody>
      </p:sp>
      <p:sp>
        <p:nvSpPr>
          <p:cNvPr id="7212" name="Oval 44"/>
          <p:cNvSpPr>
            <a:spLocks/>
          </p:cNvSpPr>
          <p:nvPr/>
        </p:nvSpPr>
        <p:spPr bwMode="auto">
          <a:xfrm>
            <a:off x="9983789" y="4652964"/>
            <a:ext cx="71437" cy="90487"/>
          </a:xfrm>
          <a:prstGeom prst="ellipse">
            <a:avLst/>
          </a:prstGeom>
          <a:solidFill>
            <a:srgbClr val="164F86"/>
          </a:solidFill>
          <a:ln>
            <a:noFill/>
          </a:ln>
          <a:effectLst>
            <a:outerShdw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latin typeface="Helvetica Light" charset="0"/>
              <a:ea typeface="Helvetica Light" charset="0"/>
              <a:cs typeface="Helvetica Light" charset="0"/>
              <a:sym typeface="Helvetica Light" charset="0"/>
            </a:endParaRPr>
          </a:p>
        </p:txBody>
      </p:sp>
      <p:sp>
        <p:nvSpPr>
          <p:cNvPr id="7213" name="Oval 45"/>
          <p:cNvSpPr>
            <a:spLocks/>
          </p:cNvSpPr>
          <p:nvPr/>
        </p:nvSpPr>
        <p:spPr bwMode="auto">
          <a:xfrm>
            <a:off x="9694864" y="5227639"/>
            <a:ext cx="73025" cy="92075"/>
          </a:xfrm>
          <a:prstGeom prst="ellipse">
            <a:avLst/>
          </a:prstGeom>
          <a:solidFill>
            <a:srgbClr val="164F86"/>
          </a:solidFill>
          <a:ln>
            <a:noFill/>
          </a:ln>
          <a:effectLst>
            <a:outerShdw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latin typeface="Helvetica Light" charset="0"/>
              <a:ea typeface="Helvetica Light" charset="0"/>
              <a:cs typeface="Helvetica Light" charset="0"/>
              <a:sym typeface="Helvetica Light" charset="0"/>
            </a:endParaRPr>
          </a:p>
        </p:txBody>
      </p:sp>
      <p:sp>
        <p:nvSpPr>
          <p:cNvPr id="7214" name="Line 46"/>
          <p:cNvSpPr>
            <a:spLocks noChangeShapeType="1"/>
          </p:cNvSpPr>
          <p:nvPr/>
        </p:nvSpPr>
        <p:spPr bwMode="auto">
          <a:xfrm flipV="1">
            <a:off x="8183563" y="3500438"/>
            <a:ext cx="431800" cy="576262"/>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7215" name="Line 47"/>
          <p:cNvSpPr>
            <a:spLocks noChangeShapeType="1"/>
          </p:cNvSpPr>
          <p:nvPr/>
        </p:nvSpPr>
        <p:spPr bwMode="auto">
          <a:xfrm flipH="1" flipV="1">
            <a:off x="8696325" y="3652838"/>
            <a:ext cx="279400" cy="423862"/>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7216" name="Line 48"/>
          <p:cNvSpPr>
            <a:spLocks noChangeShapeType="1"/>
          </p:cNvSpPr>
          <p:nvPr/>
        </p:nvSpPr>
        <p:spPr bwMode="auto">
          <a:xfrm flipH="1">
            <a:off x="8975725" y="4003676"/>
            <a:ext cx="71438" cy="73025"/>
          </a:xfrm>
          <a:prstGeom prst="line">
            <a:avLst/>
          </a:prstGeom>
          <a:noFill/>
          <a:ln w="9525"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7217" name="Line 49"/>
          <p:cNvSpPr>
            <a:spLocks noChangeShapeType="1"/>
          </p:cNvSpPr>
          <p:nvPr/>
        </p:nvSpPr>
        <p:spPr bwMode="auto">
          <a:xfrm>
            <a:off x="9047164" y="4003675"/>
            <a:ext cx="73025" cy="319088"/>
          </a:xfrm>
          <a:prstGeom prst="line">
            <a:avLst/>
          </a:prstGeom>
          <a:noFill/>
          <a:ln w="9525"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7218" name="Line 50"/>
          <p:cNvSpPr>
            <a:spLocks noChangeShapeType="1"/>
          </p:cNvSpPr>
          <p:nvPr/>
        </p:nvSpPr>
        <p:spPr bwMode="auto">
          <a:xfrm flipH="1" flipV="1">
            <a:off x="8112125" y="4003676"/>
            <a:ext cx="71438" cy="73025"/>
          </a:xfrm>
          <a:prstGeom prst="line">
            <a:avLst/>
          </a:prstGeom>
          <a:noFill/>
          <a:ln w="9525"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7219" name="Line 51"/>
          <p:cNvSpPr>
            <a:spLocks noChangeShapeType="1"/>
          </p:cNvSpPr>
          <p:nvPr/>
        </p:nvSpPr>
        <p:spPr bwMode="auto">
          <a:xfrm flipH="1">
            <a:off x="7937501" y="4003676"/>
            <a:ext cx="174625" cy="244475"/>
          </a:xfrm>
          <a:prstGeom prst="line">
            <a:avLst/>
          </a:prstGeom>
          <a:noFill/>
          <a:ln w="9525"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7220" name="Rectangle 52"/>
          <p:cNvSpPr>
            <a:spLocks/>
          </p:cNvSpPr>
          <p:nvPr/>
        </p:nvSpPr>
        <p:spPr bwMode="auto">
          <a:xfrm>
            <a:off x="6959601" y="4437064"/>
            <a:ext cx="166071" cy="24622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p>
            <a:r>
              <a:rPr lang="it-IT" altLang="it-IT" sz="1000"/>
              <a:t>A</a:t>
            </a:r>
          </a:p>
        </p:txBody>
      </p:sp>
      <p:sp>
        <p:nvSpPr>
          <p:cNvPr id="7221" name="Rectangle 53"/>
          <p:cNvSpPr>
            <a:spLocks/>
          </p:cNvSpPr>
          <p:nvPr/>
        </p:nvSpPr>
        <p:spPr bwMode="auto">
          <a:xfrm>
            <a:off x="7031039" y="5227639"/>
            <a:ext cx="162865" cy="24622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p>
            <a:r>
              <a:rPr lang="it-IT" altLang="it-IT" sz="1000"/>
              <a:t>B</a:t>
            </a:r>
          </a:p>
        </p:txBody>
      </p:sp>
      <p:sp>
        <p:nvSpPr>
          <p:cNvPr id="7222" name="Rectangle 54"/>
          <p:cNvSpPr>
            <a:spLocks/>
          </p:cNvSpPr>
          <p:nvPr/>
        </p:nvSpPr>
        <p:spPr bwMode="auto">
          <a:xfrm>
            <a:off x="10055226" y="4579939"/>
            <a:ext cx="161263" cy="24622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p>
            <a:r>
              <a:rPr lang="it-IT" altLang="it-IT" sz="1000"/>
              <a:t>C</a:t>
            </a:r>
          </a:p>
        </p:txBody>
      </p:sp>
      <p:sp>
        <p:nvSpPr>
          <p:cNvPr id="7223" name="Rectangle 55"/>
          <p:cNvSpPr>
            <a:spLocks/>
          </p:cNvSpPr>
          <p:nvPr/>
        </p:nvSpPr>
        <p:spPr bwMode="auto">
          <a:xfrm>
            <a:off x="9839326" y="5300664"/>
            <a:ext cx="170881" cy="24622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p>
            <a:r>
              <a:rPr lang="it-IT" altLang="it-IT" sz="1000"/>
              <a:t>D</a:t>
            </a:r>
          </a:p>
        </p:txBody>
      </p:sp>
      <p:sp>
        <p:nvSpPr>
          <p:cNvPr id="7224" name="Rectangle 56"/>
          <p:cNvSpPr>
            <a:spLocks/>
          </p:cNvSpPr>
          <p:nvPr/>
        </p:nvSpPr>
        <p:spPr bwMode="auto">
          <a:xfrm>
            <a:off x="1990726" y="3500438"/>
            <a:ext cx="4608513" cy="107721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spAutoFit/>
          </a:bodyPr>
          <a:lstStyle/>
          <a:p>
            <a:r>
              <a:rPr lang="it-IT" altLang="it-IT" sz="1600"/>
              <a:t>SCORE UNDER PRESSURE</a:t>
            </a:r>
          </a:p>
          <a:p>
            <a:r>
              <a:rPr lang="it-IT" altLang="it-IT" sz="1600"/>
              <a:t>Player E pass the ball to A or C. B and D at the moment of passing start defending</a:t>
            </a:r>
          </a:p>
          <a:p>
            <a:r>
              <a:rPr lang="it-IT" altLang="it-IT" sz="1600"/>
              <a:t>Turn positions</a:t>
            </a:r>
          </a:p>
        </p:txBody>
      </p:sp>
      <p:sp>
        <p:nvSpPr>
          <p:cNvPr id="7225" name="Oval 57"/>
          <p:cNvSpPr>
            <a:spLocks/>
          </p:cNvSpPr>
          <p:nvPr/>
        </p:nvSpPr>
        <p:spPr bwMode="auto">
          <a:xfrm>
            <a:off x="9047164" y="5948364"/>
            <a:ext cx="73025" cy="90487"/>
          </a:xfrm>
          <a:prstGeom prst="ellipse">
            <a:avLst/>
          </a:prstGeom>
          <a:solidFill>
            <a:srgbClr val="164F86"/>
          </a:solidFill>
          <a:ln>
            <a:noFill/>
          </a:ln>
          <a:effectLst>
            <a:outerShdw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latin typeface="Helvetica Light" charset="0"/>
              <a:ea typeface="Helvetica Light" charset="0"/>
              <a:cs typeface="Helvetica Light" charset="0"/>
              <a:sym typeface="Helvetica Light" charset="0"/>
            </a:endParaRPr>
          </a:p>
        </p:txBody>
      </p:sp>
      <p:sp>
        <p:nvSpPr>
          <p:cNvPr id="7226" name="Oval 58"/>
          <p:cNvSpPr>
            <a:spLocks/>
          </p:cNvSpPr>
          <p:nvPr/>
        </p:nvSpPr>
        <p:spPr bwMode="auto">
          <a:xfrm>
            <a:off x="8039101" y="5948364"/>
            <a:ext cx="73025" cy="90487"/>
          </a:xfrm>
          <a:prstGeom prst="ellipse">
            <a:avLst/>
          </a:prstGeom>
          <a:solidFill>
            <a:srgbClr val="164F86"/>
          </a:solidFill>
          <a:ln>
            <a:noFill/>
          </a:ln>
          <a:effectLst>
            <a:outerShdw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latin typeface="Helvetica Light" charset="0"/>
              <a:ea typeface="Helvetica Light" charset="0"/>
              <a:cs typeface="Helvetica Light" charset="0"/>
              <a:sym typeface="Helvetica Light" charset="0"/>
            </a:endParaRPr>
          </a:p>
        </p:txBody>
      </p:sp>
      <p:sp>
        <p:nvSpPr>
          <p:cNvPr id="7227" name="Rectangle 59"/>
          <p:cNvSpPr>
            <a:spLocks/>
          </p:cNvSpPr>
          <p:nvPr/>
        </p:nvSpPr>
        <p:spPr bwMode="auto">
          <a:xfrm>
            <a:off x="8183564" y="5876926"/>
            <a:ext cx="287337" cy="24622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spAutoFit/>
          </a:bodyPr>
          <a:lstStyle/>
          <a:p>
            <a:r>
              <a:rPr lang="it-IT" altLang="it-IT" sz="1000"/>
              <a:t>E</a:t>
            </a:r>
          </a:p>
        </p:txBody>
      </p:sp>
      <p:grpSp>
        <p:nvGrpSpPr>
          <p:cNvPr id="7228" name="Group 60"/>
          <p:cNvGrpSpPr>
            <a:grpSpLocks/>
          </p:cNvGrpSpPr>
          <p:nvPr/>
        </p:nvGrpSpPr>
        <p:grpSpPr bwMode="auto">
          <a:xfrm>
            <a:off x="1998664" y="6500815"/>
            <a:ext cx="695229" cy="200055"/>
            <a:chOff x="0" y="0"/>
            <a:chExt cx="695550" cy="200988"/>
          </a:xfrm>
        </p:grpSpPr>
        <p:sp>
          <p:nvSpPr>
            <p:cNvPr id="7229" name="Rectangle 61"/>
            <p:cNvSpPr>
              <a:spLocks/>
            </p:cNvSpPr>
            <p:nvPr/>
          </p:nvSpPr>
          <p:spPr bwMode="auto">
            <a:xfrm>
              <a:off x="174975" y="0"/>
              <a:ext cx="520575" cy="2009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p>
              <a:r>
                <a:rPr lang="it-IT" altLang="it-IT" sz="700"/>
                <a:t>Luca Ga Gai</a:t>
              </a:r>
            </a:p>
          </p:txBody>
        </p:sp>
        <p:pic>
          <p:nvPicPr>
            <p:cNvPr id="7230" name="Picture 62" descr="pasted-image.tif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3754"/>
              <a:ext cx="178232" cy="1782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Tree>
    <p:extLst>
      <p:ext uri="{BB962C8B-B14F-4D97-AF65-F5344CB8AC3E}">
        <p14:creationId xmlns:p14="http://schemas.microsoft.com/office/powerpoint/2010/main" val="960181034"/>
      </p:ext>
    </p:extLst>
  </p:cSld>
  <p:clrMapOvr>
    <a:masterClrMapping/>
  </p:clrMapOvr>
  <p:transition spd="med"/>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7" name="Picture 1" descr="C:\Users\Luca\Desktop\ACCADEMIA HOCKEY BLOEMENDAAL\mezzo campo bianco.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175500" y="3489326"/>
            <a:ext cx="3492500" cy="3368675"/>
          </a:xfrm>
          <a:prstGeom prst="rect">
            <a:avLst/>
          </a:prstGeom>
          <a:noFill/>
          <a:ln w="9525" cap="flat"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4098" name="Picture 2" descr="C:\Users\Luca\Desktop\ACCADEMIA HOCKEY BLOEMENDAAL\mezzo campo bianco.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186614" y="1"/>
            <a:ext cx="3481387" cy="3355975"/>
          </a:xfrm>
          <a:prstGeom prst="rect">
            <a:avLst/>
          </a:prstGeom>
          <a:noFill/>
          <a:ln w="9525" cap="flat"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4099" name="AutoShape 3"/>
          <p:cNvSpPr>
            <a:spLocks/>
          </p:cNvSpPr>
          <p:nvPr/>
        </p:nvSpPr>
        <p:spPr bwMode="auto">
          <a:xfrm>
            <a:off x="8039101" y="908050"/>
            <a:ext cx="73025" cy="714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4100" name="Oval 4"/>
          <p:cNvSpPr>
            <a:spLocks/>
          </p:cNvSpPr>
          <p:nvPr/>
        </p:nvSpPr>
        <p:spPr bwMode="auto">
          <a:xfrm>
            <a:off x="8183564" y="1339850"/>
            <a:ext cx="71437" cy="90488"/>
          </a:xfrm>
          <a:prstGeom prst="ellipse">
            <a:avLst/>
          </a:prstGeom>
          <a:solidFill>
            <a:srgbClr val="164F86"/>
          </a:solidFill>
          <a:ln>
            <a:noFill/>
          </a:ln>
          <a:effectLst>
            <a:outerShdw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latin typeface="Helvetica Light" charset="0"/>
              <a:ea typeface="Helvetica Light" charset="0"/>
              <a:cs typeface="Helvetica Light" charset="0"/>
              <a:sym typeface="Helvetica Light" charset="0"/>
            </a:endParaRPr>
          </a:p>
        </p:txBody>
      </p:sp>
      <p:sp>
        <p:nvSpPr>
          <p:cNvPr id="4101" name="AutoShape 5"/>
          <p:cNvSpPr>
            <a:spLocks/>
          </p:cNvSpPr>
          <p:nvPr/>
        </p:nvSpPr>
        <p:spPr bwMode="auto">
          <a:xfrm>
            <a:off x="8328025" y="1339850"/>
            <a:ext cx="71438" cy="714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4102" name="AutoShape 6"/>
          <p:cNvSpPr>
            <a:spLocks/>
          </p:cNvSpPr>
          <p:nvPr/>
        </p:nvSpPr>
        <p:spPr bwMode="auto">
          <a:xfrm>
            <a:off x="9623425" y="979489"/>
            <a:ext cx="71438"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4103" name="AutoShape 7"/>
          <p:cNvSpPr>
            <a:spLocks/>
          </p:cNvSpPr>
          <p:nvPr/>
        </p:nvSpPr>
        <p:spPr bwMode="auto">
          <a:xfrm>
            <a:off x="9407525" y="1339850"/>
            <a:ext cx="71438" cy="714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4104" name="AutoShape 8"/>
          <p:cNvSpPr>
            <a:spLocks/>
          </p:cNvSpPr>
          <p:nvPr/>
        </p:nvSpPr>
        <p:spPr bwMode="auto">
          <a:xfrm>
            <a:off x="7535864" y="1844675"/>
            <a:ext cx="71437" cy="714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4105" name="AutoShape 9"/>
          <p:cNvSpPr>
            <a:spLocks/>
          </p:cNvSpPr>
          <p:nvPr/>
        </p:nvSpPr>
        <p:spPr bwMode="auto">
          <a:xfrm>
            <a:off x="7319964" y="1844675"/>
            <a:ext cx="71437" cy="714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4106" name="AutoShape 10"/>
          <p:cNvSpPr>
            <a:spLocks/>
          </p:cNvSpPr>
          <p:nvPr/>
        </p:nvSpPr>
        <p:spPr bwMode="auto">
          <a:xfrm>
            <a:off x="10415589" y="1916114"/>
            <a:ext cx="71437" cy="7143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4107" name="AutoShape 11"/>
          <p:cNvSpPr>
            <a:spLocks/>
          </p:cNvSpPr>
          <p:nvPr/>
        </p:nvSpPr>
        <p:spPr bwMode="auto">
          <a:xfrm>
            <a:off x="10199689" y="1916114"/>
            <a:ext cx="71437" cy="7143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4108" name="AutoShape 12"/>
          <p:cNvSpPr>
            <a:spLocks/>
          </p:cNvSpPr>
          <p:nvPr/>
        </p:nvSpPr>
        <p:spPr bwMode="auto">
          <a:xfrm>
            <a:off x="8039101" y="1700214"/>
            <a:ext cx="73025" cy="7143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4109" name="AutoShape 13"/>
          <p:cNvSpPr>
            <a:spLocks/>
          </p:cNvSpPr>
          <p:nvPr/>
        </p:nvSpPr>
        <p:spPr bwMode="auto">
          <a:xfrm>
            <a:off x="9623425" y="1700214"/>
            <a:ext cx="71438" cy="7143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4110" name="Oval 14"/>
          <p:cNvSpPr>
            <a:spLocks/>
          </p:cNvSpPr>
          <p:nvPr/>
        </p:nvSpPr>
        <p:spPr bwMode="auto">
          <a:xfrm>
            <a:off x="7319964" y="1411289"/>
            <a:ext cx="71437" cy="92075"/>
          </a:xfrm>
          <a:prstGeom prst="ellipse">
            <a:avLst/>
          </a:prstGeom>
          <a:solidFill>
            <a:srgbClr val="164F86"/>
          </a:solidFill>
          <a:ln>
            <a:noFill/>
          </a:ln>
          <a:effectLst>
            <a:outerShdw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latin typeface="Helvetica Light" charset="0"/>
              <a:ea typeface="Helvetica Light" charset="0"/>
              <a:cs typeface="Helvetica Light" charset="0"/>
              <a:sym typeface="Helvetica Light" charset="0"/>
            </a:endParaRPr>
          </a:p>
        </p:txBody>
      </p:sp>
      <p:sp>
        <p:nvSpPr>
          <p:cNvPr id="4111" name="Oval 15"/>
          <p:cNvSpPr>
            <a:spLocks/>
          </p:cNvSpPr>
          <p:nvPr/>
        </p:nvSpPr>
        <p:spPr bwMode="auto">
          <a:xfrm>
            <a:off x="7967664" y="836614"/>
            <a:ext cx="71437" cy="90487"/>
          </a:xfrm>
          <a:prstGeom prst="ellipse">
            <a:avLst/>
          </a:prstGeom>
          <a:solidFill>
            <a:srgbClr val="164F86"/>
          </a:solidFill>
          <a:ln>
            <a:noFill/>
          </a:ln>
          <a:effectLst>
            <a:outerShdw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latin typeface="Helvetica Light" charset="0"/>
              <a:ea typeface="Helvetica Light" charset="0"/>
              <a:cs typeface="Helvetica Light" charset="0"/>
              <a:sym typeface="Helvetica Light" charset="0"/>
            </a:endParaRPr>
          </a:p>
        </p:txBody>
      </p:sp>
      <p:sp>
        <p:nvSpPr>
          <p:cNvPr id="4112" name="Oval 16"/>
          <p:cNvSpPr>
            <a:spLocks/>
          </p:cNvSpPr>
          <p:nvPr/>
        </p:nvSpPr>
        <p:spPr bwMode="auto">
          <a:xfrm>
            <a:off x="9623425" y="836614"/>
            <a:ext cx="71438" cy="90487"/>
          </a:xfrm>
          <a:prstGeom prst="ellipse">
            <a:avLst/>
          </a:prstGeom>
          <a:solidFill>
            <a:srgbClr val="164F86"/>
          </a:solidFill>
          <a:ln>
            <a:noFill/>
          </a:ln>
          <a:effectLst>
            <a:outerShdw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latin typeface="Helvetica Light" charset="0"/>
              <a:ea typeface="Helvetica Light" charset="0"/>
              <a:cs typeface="Helvetica Light" charset="0"/>
              <a:sym typeface="Helvetica Light" charset="0"/>
            </a:endParaRPr>
          </a:p>
        </p:txBody>
      </p:sp>
      <p:sp>
        <p:nvSpPr>
          <p:cNvPr id="4113" name="Oval 17"/>
          <p:cNvSpPr>
            <a:spLocks/>
          </p:cNvSpPr>
          <p:nvPr/>
        </p:nvSpPr>
        <p:spPr bwMode="auto">
          <a:xfrm>
            <a:off x="10415589" y="1339850"/>
            <a:ext cx="71437" cy="90488"/>
          </a:xfrm>
          <a:prstGeom prst="ellipse">
            <a:avLst/>
          </a:prstGeom>
          <a:solidFill>
            <a:srgbClr val="164F86"/>
          </a:solidFill>
          <a:ln>
            <a:noFill/>
          </a:ln>
          <a:effectLst>
            <a:outerShdw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latin typeface="Helvetica Light" charset="0"/>
              <a:ea typeface="Helvetica Light" charset="0"/>
              <a:cs typeface="Helvetica Light" charset="0"/>
              <a:sym typeface="Helvetica Light" charset="0"/>
            </a:endParaRPr>
          </a:p>
        </p:txBody>
      </p:sp>
      <p:sp>
        <p:nvSpPr>
          <p:cNvPr id="4114" name="Oval 18"/>
          <p:cNvSpPr>
            <a:spLocks/>
          </p:cNvSpPr>
          <p:nvPr/>
        </p:nvSpPr>
        <p:spPr bwMode="auto">
          <a:xfrm>
            <a:off x="9694864" y="1628775"/>
            <a:ext cx="73025" cy="90488"/>
          </a:xfrm>
          <a:prstGeom prst="ellipse">
            <a:avLst/>
          </a:prstGeom>
          <a:solidFill>
            <a:srgbClr val="164F86"/>
          </a:solidFill>
          <a:ln>
            <a:noFill/>
          </a:ln>
          <a:effectLst>
            <a:outerShdw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latin typeface="Helvetica Light" charset="0"/>
              <a:ea typeface="Helvetica Light" charset="0"/>
              <a:cs typeface="Helvetica Light" charset="0"/>
              <a:sym typeface="Helvetica Light" charset="0"/>
            </a:endParaRPr>
          </a:p>
        </p:txBody>
      </p:sp>
      <p:sp>
        <p:nvSpPr>
          <p:cNvPr id="4115" name="Line 19"/>
          <p:cNvSpPr>
            <a:spLocks noChangeShapeType="1"/>
          </p:cNvSpPr>
          <p:nvPr/>
        </p:nvSpPr>
        <p:spPr bwMode="auto">
          <a:xfrm flipH="1">
            <a:off x="7391401" y="979488"/>
            <a:ext cx="576263" cy="431800"/>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4116" name="Line 20"/>
          <p:cNvSpPr>
            <a:spLocks noChangeShapeType="1"/>
          </p:cNvSpPr>
          <p:nvPr/>
        </p:nvSpPr>
        <p:spPr bwMode="auto">
          <a:xfrm>
            <a:off x="9694864" y="979488"/>
            <a:ext cx="720725" cy="431800"/>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4117" name="Line 21"/>
          <p:cNvSpPr>
            <a:spLocks noChangeShapeType="1"/>
          </p:cNvSpPr>
          <p:nvPr/>
        </p:nvSpPr>
        <p:spPr bwMode="auto">
          <a:xfrm flipH="1">
            <a:off x="7391401" y="1411289"/>
            <a:ext cx="792163" cy="217487"/>
          </a:xfrm>
          <a:prstGeom prst="line">
            <a:avLst/>
          </a:prstGeom>
          <a:noFill/>
          <a:ln w="9525" cap="flat" cmpd="sng">
            <a:solidFill>
              <a:srgbClr val="000000"/>
            </a:solidFill>
            <a:prstDash val="dash"/>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4118" name="Line 22"/>
          <p:cNvSpPr>
            <a:spLocks noChangeShapeType="1"/>
          </p:cNvSpPr>
          <p:nvPr/>
        </p:nvSpPr>
        <p:spPr bwMode="auto">
          <a:xfrm flipV="1">
            <a:off x="9839326" y="1555751"/>
            <a:ext cx="576263" cy="73025"/>
          </a:xfrm>
          <a:prstGeom prst="line">
            <a:avLst/>
          </a:prstGeom>
          <a:noFill/>
          <a:ln w="9525" cap="flat" cmpd="sng">
            <a:solidFill>
              <a:srgbClr val="000000"/>
            </a:solidFill>
            <a:prstDash val="dash"/>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4119" name="Rectangle 23"/>
          <p:cNvSpPr>
            <a:spLocks/>
          </p:cNvSpPr>
          <p:nvPr/>
        </p:nvSpPr>
        <p:spPr bwMode="auto">
          <a:xfrm>
            <a:off x="7967664" y="763589"/>
            <a:ext cx="166071" cy="24622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p>
            <a:r>
              <a:rPr lang="it-IT" altLang="it-IT" sz="1000"/>
              <a:t>A</a:t>
            </a:r>
          </a:p>
        </p:txBody>
      </p:sp>
      <p:sp>
        <p:nvSpPr>
          <p:cNvPr id="4120" name="Rectangle 24"/>
          <p:cNvSpPr>
            <a:spLocks/>
          </p:cNvSpPr>
          <p:nvPr/>
        </p:nvSpPr>
        <p:spPr bwMode="auto">
          <a:xfrm>
            <a:off x="9407526" y="692151"/>
            <a:ext cx="166071" cy="24622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p>
            <a:r>
              <a:rPr lang="it-IT" altLang="it-IT" sz="1000"/>
              <a:t>A</a:t>
            </a:r>
          </a:p>
        </p:txBody>
      </p:sp>
      <p:sp>
        <p:nvSpPr>
          <p:cNvPr id="4121" name="Rectangle 25"/>
          <p:cNvSpPr>
            <a:spLocks/>
          </p:cNvSpPr>
          <p:nvPr/>
        </p:nvSpPr>
        <p:spPr bwMode="auto">
          <a:xfrm>
            <a:off x="9407526" y="1628776"/>
            <a:ext cx="161263" cy="24622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p>
            <a:r>
              <a:rPr lang="it-IT" altLang="it-IT" sz="1000"/>
              <a:t>C</a:t>
            </a:r>
          </a:p>
        </p:txBody>
      </p:sp>
      <p:sp>
        <p:nvSpPr>
          <p:cNvPr id="4122" name="Rectangle 26"/>
          <p:cNvSpPr>
            <a:spLocks/>
          </p:cNvSpPr>
          <p:nvPr/>
        </p:nvSpPr>
        <p:spPr bwMode="auto">
          <a:xfrm>
            <a:off x="8183564" y="1123951"/>
            <a:ext cx="161263" cy="24622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p>
            <a:r>
              <a:rPr lang="it-IT" altLang="it-IT" sz="1000"/>
              <a:t>C</a:t>
            </a:r>
          </a:p>
        </p:txBody>
      </p:sp>
      <p:sp>
        <p:nvSpPr>
          <p:cNvPr id="4123" name="Rectangle 27"/>
          <p:cNvSpPr>
            <a:spLocks/>
          </p:cNvSpPr>
          <p:nvPr/>
        </p:nvSpPr>
        <p:spPr bwMode="auto">
          <a:xfrm>
            <a:off x="10344151" y="1123951"/>
            <a:ext cx="162865" cy="24622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p>
            <a:r>
              <a:rPr lang="it-IT" altLang="it-IT" sz="1000"/>
              <a:t>B</a:t>
            </a:r>
          </a:p>
        </p:txBody>
      </p:sp>
      <p:sp>
        <p:nvSpPr>
          <p:cNvPr id="4124" name="Rectangle 28"/>
          <p:cNvSpPr>
            <a:spLocks/>
          </p:cNvSpPr>
          <p:nvPr/>
        </p:nvSpPr>
        <p:spPr bwMode="auto">
          <a:xfrm>
            <a:off x="7246939" y="1123951"/>
            <a:ext cx="162865" cy="24622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p>
            <a:r>
              <a:rPr lang="it-IT" altLang="it-IT" sz="1000"/>
              <a:t>B</a:t>
            </a:r>
          </a:p>
        </p:txBody>
      </p:sp>
      <p:sp>
        <p:nvSpPr>
          <p:cNvPr id="4125" name="Rectangle 29"/>
          <p:cNvSpPr>
            <a:spLocks/>
          </p:cNvSpPr>
          <p:nvPr/>
        </p:nvSpPr>
        <p:spPr bwMode="auto">
          <a:xfrm>
            <a:off x="1774826" y="260351"/>
            <a:ext cx="4968875" cy="120032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spAutoFit/>
          </a:bodyPr>
          <a:lstStyle/>
          <a:p>
            <a:r>
              <a:rPr lang="it-IT" altLang="it-IT"/>
              <a:t>POSITIONALLY</a:t>
            </a:r>
          </a:p>
          <a:p>
            <a:r>
              <a:rPr lang="it-IT" altLang="it-IT"/>
              <a:t>A plays the ball to B, B has to pass the line of the little goal , C must run and defend. C start from different cones</a:t>
            </a:r>
          </a:p>
        </p:txBody>
      </p:sp>
      <p:sp>
        <p:nvSpPr>
          <p:cNvPr id="4126" name="Line 30"/>
          <p:cNvSpPr>
            <a:spLocks noChangeShapeType="1"/>
          </p:cNvSpPr>
          <p:nvPr/>
        </p:nvSpPr>
        <p:spPr bwMode="auto">
          <a:xfrm>
            <a:off x="7391401" y="1916113"/>
            <a:ext cx="144463" cy="0"/>
          </a:xfrm>
          <a:prstGeom prst="line">
            <a:avLst/>
          </a:prstGeom>
          <a:noFill/>
          <a:ln w="9525"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4127" name="Line 31"/>
          <p:cNvSpPr>
            <a:spLocks noChangeShapeType="1"/>
          </p:cNvSpPr>
          <p:nvPr/>
        </p:nvSpPr>
        <p:spPr bwMode="auto">
          <a:xfrm>
            <a:off x="10271126" y="1987550"/>
            <a:ext cx="144463" cy="0"/>
          </a:xfrm>
          <a:prstGeom prst="line">
            <a:avLst/>
          </a:prstGeom>
          <a:noFill/>
          <a:ln w="9525"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4128" name="AutoShape 32"/>
          <p:cNvSpPr>
            <a:spLocks/>
          </p:cNvSpPr>
          <p:nvPr/>
        </p:nvSpPr>
        <p:spPr bwMode="auto">
          <a:xfrm>
            <a:off x="7332664" y="1517651"/>
            <a:ext cx="153987" cy="449263"/>
          </a:xfrm>
          <a:custGeom>
            <a:avLst/>
            <a:gdLst>
              <a:gd name="T0" fmla="+- 0 11033 610"/>
              <a:gd name="T1" fmla="*/ T0 w 20846"/>
              <a:gd name="T2" fmla="*/ 10704 h 21408"/>
              <a:gd name="T3" fmla="+- 0 11033 610"/>
              <a:gd name="T4" fmla="*/ T3 w 20846"/>
              <a:gd name="T5" fmla="*/ 10704 h 21408"/>
              <a:gd name="T6" fmla="+- 0 11033 610"/>
              <a:gd name="T7" fmla="*/ T6 w 20846"/>
              <a:gd name="T8" fmla="*/ 10704 h 21408"/>
              <a:gd name="T9" fmla="+- 0 11033 610"/>
              <a:gd name="T10" fmla="*/ T9 w 20846"/>
              <a:gd name="T11" fmla="*/ 10704 h 21408"/>
            </a:gdLst>
            <a:ahLst/>
            <a:cxnLst>
              <a:cxn ang="0">
                <a:pos x="T1" y="T2"/>
              </a:cxn>
              <a:cxn ang="0">
                <a:pos x="T4" y="T5"/>
              </a:cxn>
              <a:cxn ang="0">
                <a:pos x="T7" y="T8"/>
              </a:cxn>
              <a:cxn ang="0">
                <a:pos x="T10" y="T11"/>
              </a:cxn>
            </a:cxnLst>
            <a:rect l="0" t="0" r="r" b="b"/>
            <a:pathLst>
              <a:path w="20846" h="21408">
                <a:moveTo>
                  <a:pt x="5294" y="0"/>
                </a:moveTo>
                <a:cubicBezTo>
                  <a:pt x="2342" y="730"/>
                  <a:pt x="-610" y="1460"/>
                  <a:pt x="110" y="2115"/>
                </a:cubicBezTo>
                <a:cubicBezTo>
                  <a:pt x="830" y="2769"/>
                  <a:pt x="8750" y="2820"/>
                  <a:pt x="9614" y="3927"/>
                </a:cubicBezTo>
                <a:cubicBezTo>
                  <a:pt x="10478" y="5035"/>
                  <a:pt x="4718" y="7855"/>
                  <a:pt x="5294" y="8761"/>
                </a:cubicBezTo>
                <a:cubicBezTo>
                  <a:pt x="5870" y="9667"/>
                  <a:pt x="13070" y="8761"/>
                  <a:pt x="13070" y="9365"/>
                </a:cubicBezTo>
                <a:cubicBezTo>
                  <a:pt x="13070" y="9969"/>
                  <a:pt x="4142" y="11329"/>
                  <a:pt x="5294" y="12386"/>
                </a:cubicBezTo>
                <a:cubicBezTo>
                  <a:pt x="6446" y="13443"/>
                  <a:pt x="18974" y="14702"/>
                  <a:pt x="19982" y="15709"/>
                </a:cubicBezTo>
                <a:cubicBezTo>
                  <a:pt x="20990" y="16716"/>
                  <a:pt x="11486" y="17522"/>
                  <a:pt x="11342" y="18428"/>
                </a:cubicBezTo>
                <a:cubicBezTo>
                  <a:pt x="11198" y="19334"/>
                  <a:pt x="17534" y="20694"/>
                  <a:pt x="19118" y="21147"/>
                </a:cubicBezTo>
                <a:cubicBezTo>
                  <a:pt x="20702" y="21600"/>
                  <a:pt x="20774" y="21373"/>
                  <a:pt x="20846" y="21147"/>
                </a:cubicBezTo>
              </a:path>
            </a:pathLst>
          </a:custGeom>
          <a:noFill/>
          <a:ln w="9525" cap="flat"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nchor="ctr"/>
          <a:lstStyle/>
          <a:p>
            <a:pPr algn="ctr"/>
            <a:endParaRPr lang="it-IT" altLang="it-IT"/>
          </a:p>
        </p:txBody>
      </p:sp>
      <p:sp>
        <p:nvSpPr>
          <p:cNvPr id="4129" name="AutoShape 33"/>
          <p:cNvSpPr>
            <a:spLocks/>
          </p:cNvSpPr>
          <p:nvPr/>
        </p:nvSpPr>
        <p:spPr bwMode="auto">
          <a:xfrm>
            <a:off x="8183564" y="5011739"/>
            <a:ext cx="71437"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4130" name="Oval 34"/>
          <p:cNvSpPr>
            <a:spLocks/>
          </p:cNvSpPr>
          <p:nvPr/>
        </p:nvSpPr>
        <p:spPr bwMode="auto">
          <a:xfrm>
            <a:off x="8328025" y="5084764"/>
            <a:ext cx="71438" cy="90487"/>
          </a:xfrm>
          <a:prstGeom prst="ellipse">
            <a:avLst/>
          </a:prstGeom>
          <a:solidFill>
            <a:srgbClr val="164F86"/>
          </a:solidFill>
          <a:ln>
            <a:noFill/>
          </a:ln>
          <a:effectLst>
            <a:outerShdw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latin typeface="Helvetica Light" charset="0"/>
              <a:ea typeface="Helvetica Light" charset="0"/>
              <a:cs typeface="Helvetica Light" charset="0"/>
              <a:sym typeface="Helvetica Light" charset="0"/>
            </a:endParaRPr>
          </a:p>
        </p:txBody>
      </p:sp>
      <p:sp>
        <p:nvSpPr>
          <p:cNvPr id="4131" name="AutoShape 35"/>
          <p:cNvSpPr>
            <a:spLocks/>
          </p:cNvSpPr>
          <p:nvPr/>
        </p:nvSpPr>
        <p:spPr bwMode="auto">
          <a:xfrm>
            <a:off x="8183564" y="5372101"/>
            <a:ext cx="71437"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4132" name="AutoShape 36"/>
          <p:cNvSpPr>
            <a:spLocks/>
          </p:cNvSpPr>
          <p:nvPr/>
        </p:nvSpPr>
        <p:spPr bwMode="auto">
          <a:xfrm>
            <a:off x="8183564" y="5661025"/>
            <a:ext cx="71437" cy="714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4133" name="AutoShape 37"/>
          <p:cNvSpPr>
            <a:spLocks/>
          </p:cNvSpPr>
          <p:nvPr/>
        </p:nvSpPr>
        <p:spPr bwMode="auto">
          <a:xfrm>
            <a:off x="8183564" y="6019801"/>
            <a:ext cx="71437"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4134" name="AutoShape 38"/>
          <p:cNvSpPr>
            <a:spLocks/>
          </p:cNvSpPr>
          <p:nvPr/>
        </p:nvSpPr>
        <p:spPr bwMode="auto">
          <a:xfrm>
            <a:off x="9551989" y="5084764"/>
            <a:ext cx="71437" cy="7143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4135" name="AutoShape 39"/>
          <p:cNvSpPr>
            <a:spLocks/>
          </p:cNvSpPr>
          <p:nvPr/>
        </p:nvSpPr>
        <p:spPr bwMode="auto">
          <a:xfrm>
            <a:off x="9551989" y="5445125"/>
            <a:ext cx="71437" cy="714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4136" name="AutoShape 40"/>
          <p:cNvSpPr>
            <a:spLocks/>
          </p:cNvSpPr>
          <p:nvPr/>
        </p:nvSpPr>
        <p:spPr bwMode="auto">
          <a:xfrm>
            <a:off x="9551989" y="5732464"/>
            <a:ext cx="71437" cy="7143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4137" name="AutoShape 41"/>
          <p:cNvSpPr>
            <a:spLocks/>
          </p:cNvSpPr>
          <p:nvPr/>
        </p:nvSpPr>
        <p:spPr bwMode="auto">
          <a:xfrm>
            <a:off x="9551989" y="6092825"/>
            <a:ext cx="71437" cy="714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4138" name="Oval 42"/>
          <p:cNvSpPr>
            <a:spLocks/>
          </p:cNvSpPr>
          <p:nvPr/>
        </p:nvSpPr>
        <p:spPr bwMode="auto">
          <a:xfrm>
            <a:off x="8328025" y="5372100"/>
            <a:ext cx="71438" cy="90488"/>
          </a:xfrm>
          <a:prstGeom prst="ellipse">
            <a:avLst/>
          </a:prstGeom>
          <a:solidFill>
            <a:srgbClr val="164F86"/>
          </a:solidFill>
          <a:ln>
            <a:noFill/>
          </a:ln>
          <a:effectLst>
            <a:outerShdw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latin typeface="Helvetica Light" charset="0"/>
              <a:ea typeface="Helvetica Light" charset="0"/>
              <a:cs typeface="Helvetica Light" charset="0"/>
              <a:sym typeface="Helvetica Light" charset="0"/>
            </a:endParaRPr>
          </a:p>
        </p:txBody>
      </p:sp>
      <p:sp>
        <p:nvSpPr>
          <p:cNvPr id="4139" name="Oval 43"/>
          <p:cNvSpPr>
            <a:spLocks/>
          </p:cNvSpPr>
          <p:nvPr/>
        </p:nvSpPr>
        <p:spPr bwMode="auto">
          <a:xfrm>
            <a:off x="9478964" y="5156200"/>
            <a:ext cx="73025" cy="90488"/>
          </a:xfrm>
          <a:prstGeom prst="ellipse">
            <a:avLst/>
          </a:prstGeom>
          <a:solidFill>
            <a:srgbClr val="164F86"/>
          </a:solidFill>
          <a:ln>
            <a:noFill/>
          </a:ln>
          <a:effectLst>
            <a:outerShdw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latin typeface="Helvetica Light" charset="0"/>
              <a:ea typeface="Helvetica Light" charset="0"/>
              <a:cs typeface="Helvetica Light" charset="0"/>
              <a:sym typeface="Helvetica Light" charset="0"/>
            </a:endParaRPr>
          </a:p>
        </p:txBody>
      </p:sp>
      <p:sp>
        <p:nvSpPr>
          <p:cNvPr id="4140" name="Oval 44"/>
          <p:cNvSpPr>
            <a:spLocks/>
          </p:cNvSpPr>
          <p:nvPr/>
        </p:nvSpPr>
        <p:spPr bwMode="auto">
          <a:xfrm>
            <a:off x="9478964" y="5516564"/>
            <a:ext cx="73025" cy="90487"/>
          </a:xfrm>
          <a:prstGeom prst="ellipse">
            <a:avLst/>
          </a:prstGeom>
          <a:solidFill>
            <a:srgbClr val="164F86"/>
          </a:solidFill>
          <a:ln>
            <a:noFill/>
          </a:ln>
          <a:effectLst>
            <a:outerShdw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latin typeface="Helvetica Light" charset="0"/>
              <a:ea typeface="Helvetica Light" charset="0"/>
              <a:cs typeface="Helvetica Light" charset="0"/>
              <a:sym typeface="Helvetica Light" charset="0"/>
            </a:endParaRPr>
          </a:p>
        </p:txBody>
      </p:sp>
      <p:sp>
        <p:nvSpPr>
          <p:cNvPr id="4141" name="Oval 45"/>
          <p:cNvSpPr>
            <a:spLocks/>
          </p:cNvSpPr>
          <p:nvPr/>
        </p:nvSpPr>
        <p:spPr bwMode="auto">
          <a:xfrm>
            <a:off x="7319964" y="5011739"/>
            <a:ext cx="71437" cy="92075"/>
          </a:xfrm>
          <a:prstGeom prst="ellipse">
            <a:avLst/>
          </a:prstGeom>
          <a:solidFill>
            <a:srgbClr val="164F86"/>
          </a:solidFill>
          <a:ln>
            <a:noFill/>
          </a:ln>
          <a:effectLst>
            <a:outerShdw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latin typeface="Helvetica Light" charset="0"/>
              <a:ea typeface="Helvetica Light" charset="0"/>
              <a:cs typeface="Helvetica Light" charset="0"/>
              <a:sym typeface="Helvetica Light" charset="0"/>
            </a:endParaRPr>
          </a:p>
        </p:txBody>
      </p:sp>
      <p:sp>
        <p:nvSpPr>
          <p:cNvPr id="4142" name="Oval 46"/>
          <p:cNvSpPr>
            <a:spLocks/>
          </p:cNvSpPr>
          <p:nvPr/>
        </p:nvSpPr>
        <p:spPr bwMode="auto">
          <a:xfrm>
            <a:off x="10344150" y="5011739"/>
            <a:ext cx="71438" cy="92075"/>
          </a:xfrm>
          <a:prstGeom prst="ellipse">
            <a:avLst/>
          </a:prstGeom>
          <a:solidFill>
            <a:srgbClr val="164F86"/>
          </a:solidFill>
          <a:ln>
            <a:noFill/>
          </a:ln>
          <a:effectLst>
            <a:outerShdw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latin typeface="Helvetica Light" charset="0"/>
              <a:ea typeface="Helvetica Light" charset="0"/>
              <a:cs typeface="Helvetica Light" charset="0"/>
              <a:sym typeface="Helvetica Light" charset="0"/>
            </a:endParaRPr>
          </a:p>
        </p:txBody>
      </p:sp>
      <p:sp>
        <p:nvSpPr>
          <p:cNvPr id="4143" name="Line 47"/>
          <p:cNvSpPr>
            <a:spLocks noChangeShapeType="1"/>
          </p:cNvSpPr>
          <p:nvPr/>
        </p:nvSpPr>
        <p:spPr bwMode="auto">
          <a:xfrm flipH="1">
            <a:off x="7391400" y="5156200"/>
            <a:ext cx="863600" cy="0"/>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4144" name="Line 48"/>
          <p:cNvSpPr>
            <a:spLocks noChangeShapeType="1"/>
          </p:cNvSpPr>
          <p:nvPr/>
        </p:nvSpPr>
        <p:spPr bwMode="auto">
          <a:xfrm flipV="1">
            <a:off x="9623426" y="5156201"/>
            <a:ext cx="720725" cy="80963"/>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4145" name="Line 49"/>
          <p:cNvSpPr>
            <a:spLocks noChangeShapeType="1"/>
          </p:cNvSpPr>
          <p:nvPr/>
        </p:nvSpPr>
        <p:spPr bwMode="auto">
          <a:xfrm flipH="1">
            <a:off x="7535864" y="5156200"/>
            <a:ext cx="719137" cy="215900"/>
          </a:xfrm>
          <a:prstGeom prst="line">
            <a:avLst/>
          </a:prstGeom>
          <a:noFill/>
          <a:ln w="9525" cap="flat" cmpd="sng">
            <a:solidFill>
              <a:srgbClr val="000000"/>
            </a:solidFill>
            <a:prstDash val="dash"/>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4146" name="Line 50"/>
          <p:cNvSpPr>
            <a:spLocks noChangeShapeType="1"/>
          </p:cNvSpPr>
          <p:nvPr/>
        </p:nvSpPr>
        <p:spPr bwMode="auto">
          <a:xfrm flipH="1">
            <a:off x="7607301" y="5516563"/>
            <a:ext cx="576263" cy="144462"/>
          </a:xfrm>
          <a:prstGeom prst="line">
            <a:avLst/>
          </a:prstGeom>
          <a:noFill/>
          <a:ln w="9525" cap="flat" cmpd="sng">
            <a:solidFill>
              <a:srgbClr val="000000"/>
            </a:solidFill>
            <a:prstDash val="dash"/>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4147" name="Line 51"/>
          <p:cNvSpPr>
            <a:spLocks noChangeShapeType="1"/>
          </p:cNvSpPr>
          <p:nvPr/>
        </p:nvSpPr>
        <p:spPr bwMode="auto">
          <a:xfrm>
            <a:off x="9623426" y="5227639"/>
            <a:ext cx="576263" cy="288925"/>
          </a:xfrm>
          <a:prstGeom prst="line">
            <a:avLst/>
          </a:prstGeom>
          <a:noFill/>
          <a:ln w="9525" cap="flat" cmpd="sng">
            <a:solidFill>
              <a:srgbClr val="000000"/>
            </a:solidFill>
            <a:prstDash val="dash"/>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4148" name="Line 52"/>
          <p:cNvSpPr>
            <a:spLocks noChangeShapeType="1"/>
          </p:cNvSpPr>
          <p:nvPr/>
        </p:nvSpPr>
        <p:spPr bwMode="auto">
          <a:xfrm>
            <a:off x="9623425" y="5588000"/>
            <a:ext cx="431800" cy="215900"/>
          </a:xfrm>
          <a:prstGeom prst="line">
            <a:avLst/>
          </a:prstGeom>
          <a:noFill/>
          <a:ln w="9525" cap="flat" cmpd="sng">
            <a:solidFill>
              <a:srgbClr val="000000"/>
            </a:solidFill>
            <a:prstDash val="dash"/>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4149" name="AutoShape 53"/>
          <p:cNvSpPr>
            <a:spLocks/>
          </p:cNvSpPr>
          <p:nvPr/>
        </p:nvSpPr>
        <p:spPr bwMode="auto">
          <a:xfrm>
            <a:off x="7319964" y="6237289"/>
            <a:ext cx="71437" cy="7143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4150" name="AutoShape 54"/>
          <p:cNvSpPr>
            <a:spLocks/>
          </p:cNvSpPr>
          <p:nvPr/>
        </p:nvSpPr>
        <p:spPr bwMode="auto">
          <a:xfrm>
            <a:off x="7607300" y="6237289"/>
            <a:ext cx="71438" cy="7143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4151" name="AutoShape 55"/>
          <p:cNvSpPr>
            <a:spLocks/>
          </p:cNvSpPr>
          <p:nvPr/>
        </p:nvSpPr>
        <p:spPr bwMode="auto">
          <a:xfrm>
            <a:off x="10128250" y="6237289"/>
            <a:ext cx="71438" cy="7143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4152" name="AutoShape 56"/>
          <p:cNvSpPr>
            <a:spLocks/>
          </p:cNvSpPr>
          <p:nvPr/>
        </p:nvSpPr>
        <p:spPr bwMode="auto">
          <a:xfrm>
            <a:off x="10415589" y="6237289"/>
            <a:ext cx="71437" cy="7143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4153" name="AutoShape 57"/>
          <p:cNvSpPr>
            <a:spLocks/>
          </p:cNvSpPr>
          <p:nvPr/>
        </p:nvSpPr>
        <p:spPr bwMode="auto">
          <a:xfrm>
            <a:off x="7894639" y="6237289"/>
            <a:ext cx="73025" cy="7143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4154" name="AutoShape 58"/>
          <p:cNvSpPr>
            <a:spLocks/>
          </p:cNvSpPr>
          <p:nvPr/>
        </p:nvSpPr>
        <p:spPr bwMode="auto">
          <a:xfrm>
            <a:off x="8183564" y="6237289"/>
            <a:ext cx="71437" cy="7143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4155" name="AutoShape 59"/>
          <p:cNvSpPr>
            <a:spLocks/>
          </p:cNvSpPr>
          <p:nvPr/>
        </p:nvSpPr>
        <p:spPr bwMode="auto">
          <a:xfrm>
            <a:off x="9623425" y="6237289"/>
            <a:ext cx="71438" cy="7143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4156" name="AutoShape 60"/>
          <p:cNvSpPr>
            <a:spLocks/>
          </p:cNvSpPr>
          <p:nvPr/>
        </p:nvSpPr>
        <p:spPr bwMode="auto">
          <a:xfrm>
            <a:off x="9912350" y="6237289"/>
            <a:ext cx="71438" cy="7143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4157" name="Rectangle 61"/>
          <p:cNvSpPr>
            <a:spLocks/>
          </p:cNvSpPr>
          <p:nvPr/>
        </p:nvSpPr>
        <p:spPr bwMode="auto">
          <a:xfrm>
            <a:off x="7319964" y="6308726"/>
            <a:ext cx="158057" cy="24622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p>
            <a:r>
              <a:rPr lang="it-IT" altLang="it-IT" sz="1000"/>
              <a:t>1</a:t>
            </a:r>
          </a:p>
        </p:txBody>
      </p:sp>
      <p:sp>
        <p:nvSpPr>
          <p:cNvPr id="4158" name="Rectangle 62"/>
          <p:cNvSpPr>
            <a:spLocks/>
          </p:cNvSpPr>
          <p:nvPr/>
        </p:nvSpPr>
        <p:spPr bwMode="auto">
          <a:xfrm>
            <a:off x="7894639" y="6308726"/>
            <a:ext cx="158057" cy="24622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p>
            <a:r>
              <a:rPr lang="it-IT" altLang="it-IT" sz="1000"/>
              <a:t>2</a:t>
            </a:r>
          </a:p>
        </p:txBody>
      </p:sp>
      <p:sp>
        <p:nvSpPr>
          <p:cNvPr id="4159" name="Rectangle 63"/>
          <p:cNvSpPr>
            <a:spLocks/>
          </p:cNvSpPr>
          <p:nvPr/>
        </p:nvSpPr>
        <p:spPr bwMode="auto">
          <a:xfrm>
            <a:off x="9623426" y="6308726"/>
            <a:ext cx="158057" cy="24622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p>
            <a:r>
              <a:rPr lang="it-IT" altLang="it-IT" sz="1000"/>
              <a:t>2</a:t>
            </a:r>
          </a:p>
        </p:txBody>
      </p:sp>
      <p:sp>
        <p:nvSpPr>
          <p:cNvPr id="4160" name="Rectangle 64"/>
          <p:cNvSpPr>
            <a:spLocks/>
          </p:cNvSpPr>
          <p:nvPr/>
        </p:nvSpPr>
        <p:spPr bwMode="auto">
          <a:xfrm>
            <a:off x="10128251" y="6308726"/>
            <a:ext cx="158057" cy="24622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p>
            <a:r>
              <a:rPr lang="it-IT" altLang="it-IT" sz="1000"/>
              <a:t>1</a:t>
            </a:r>
          </a:p>
        </p:txBody>
      </p:sp>
      <p:sp>
        <p:nvSpPr>
          <p:cNvPr id="4161" name="Rectangle 65"/>
          <p:cNvSpPr>
            <a:spLocks/>
          </p:cNvSpPr>
          <p:nvPr/>
        </p:nvSpPr>
        <p:spPr bwMode="auto">
          <a:xfrm>
            <a:off x="8328026" y="5011739"/>
            <a:ext cx="225383" cy="24622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p>
            <a:r>
              <a:rPr lang="it-IT" altLang="it-IT" sz="1000"/>
              <a:t>d1</a:t>
            </a:r>
          </a:p>
        </p:txBody>
      </p:sp>
      <p:sp>
        <p:nvSpPr>
          <p:cNvPr id="4162" name="Rectangle 66"/>
          <p:cNvSpPr>
            <a:spLocks/>
          </p:cNvSpPr>
          <p:nvPr/>
        </p:nvSpPr>
        <p:spPr bwMode="auto">
          <a:xfrm>
            <a:off x="8328026" y="5300664"/>
            <a:ext cx="225383" cy="24622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p>
            <a:r>
              <a:rPr lang="it-IT" altLang="it-IT" sz="1000"/>
              <a:t>d2</a:t>
            </a:r>
          </a:p>
        </p:txBody>
      </p:sp>
      <p:sp>
        <p:nvSpPr>
          <p:cNvPr id="4163" name="Rectangle 67"/>
          <p:cNvSpPr>
            <a:spLocks/>
          </p:cNvSpPr>
          <p:nvPr/>
        </p:nvSpPr>
        <p:spPr bwMode="auto">
          <a:xfrm>
            <a:off x="9191626" y="5011739"/>
            <a:ext cx="225383" cy="24622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p>
            <a:r>
              <a:rPr lang="it-IT" altLang="it-IT" sz="1000"/>
              <a:t>d1</a:t>
            </a:r>
          </a:p>
        </p:txBody>
      </p:sp>
      <p:sp>
        <p:nvSpPr>
          <p:cNvPr id="4164" name="Rectangle 68"/>
          <p:cNvSpPr>
            <a:spLocks/>
          </p:cNvSpPr>
          <p:nvPr/>
        </p:nvSpPr>
        <p:spPr bwMode="auto">
          <a:xfrm>
            <a:off x="9191626" y="5372101"/>
            <a:ext cx="360363" cy="24622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spAutoFit/>
          </a:bodyPr>
          <a:lstStyle/>
          <a:p>
            <a:r>
              <a:rPr lang="it-IT" altLang="it-IT" sz="1000"/>
              <a:t>d2</a:t>
            </a:r>
          </a:p>
        </p:txBody>
      </p:sp>
      <p:sp>
        <p:nvSpPr>
          <p:cNvPr id="4165" name="Rectangle 69"/>
          <p:cNvSpPr>
            <a:spLocks/>
          </p:cNvSpPr>
          <p:nvPr/>
        </p:nvSpPr>
        <p:spPr bwMode="auto">
          <a:xfrm>
            <a:off x="7246939" y="4795839"/>
            <a:ext cx="166071" cy="24622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p>
            <a:r>
              <a:rPr lang="it-IT" altLang="it-IT" sz="1000"/>
              <a:t>A</a:t>
            </a:r>
          </a:p>
        </p:txBody>
      </p:sp>
      <p:sp>
        <p:nvSpPr>
          <p:cNvPr id="4166" name="Rectangle 70"/>
          <p:cNvSpPr>
            <a:spLocks/>
          </p:cNvSpPr>
          <p:nvPr/>
        </p:nvSpPr>
        <p:spPr bwMode="auto">
          <a:xfrm>
            <a:off x="10271126" y="4795839"/>
            <a:ext cx="162865" cy="24622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p>
            <a:r>
              <a:rPr lang="it-IT" altLang="it-IT" sz="1000"/>
              <a:t>B</a:t>
            </a:r>
          </a:p>
        </p:txBody>
      </p:sp>
      <p:sp>
        <p:nvSpPr>
          <p:cNvPr id="4167" name="Rectangle 71"/>
          <p:cNvSpPr>
            <a:spLocks/>
          </p:cNvSpPr>
          <p:nvPr/>
        </p:nvSpPr>
        <p:spPr bwMode="auto">
          <a:xfrm>
            <a:off x="2135188" y="3644900"/>
            <a:ext cx="4464050" cy="92333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spAutoFit/>
          </a:bodyPr>
          <a:lstStyle/>
          <a:p>
            <a:r>
              <a:rPr lang="it-IT" altLang="it-IT"/>
              <a:t>Player A and B try to pass in door 1 (2 points) or in door 2 (4 points). Defender1 and Defender2  have to prevent it</a:t>
            </a:r>
          </a:p>
        </p:txBody>
      </p:sp>
      <p:grpSp>
        <p:nvGrpSpPr>
          <p:cNvPr id="4168" name="Group 72"/>
          <p:cNvGrpSpPr>
            <a:grpSpLocks/>
          </p:cNvGrpSpPr>
          <p:nvPr/>
        </p:nvGrpSpPr>
        <p:grpSpPr bwMode="auto">
          <a:xfrm>
            <a:off x="1998664" y="6500815"/>
            <a:ext cx="695229" cy="200055"/>
            <a:chOff x="0" y="0"/>
            <a:chExt cx="695550" cy="200988"/>
          </a:xfrm>
        </p:grpSpPr>
        <p:sp>
          <p:nvSpPr>
            <p:cNvPr id="4169" name="Rectangle 73"/>
            <p:cNvSpPr>
              <a:spLocks/>
            </p:cNvSpPr>
            <p:nvPr/>
          </p:nvSpPr>
          <p:spPr bwMode="auto">
            <a:xfrm>
              <a:off x="174975" y="0"/>
              <a:ext cx="520575" cy="2009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p>
              <a:r>
                <a:rPr lang="it-IT" altLang="it-IT" sz="700"/>
                <a:t>Luca Ga Gai</a:t>
              </a:r>
            </a:p>
          </p:txBody>
        </p:sp>
        <p:pic>
          <p:nvPicPr>
            <p:cNvPr id="4170" name="Picture 74" descr="pasted-image.tif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3754"/>
              <a:ext cx="178232" cy="1782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Tree>
    <p:extLst>
      <p:ext uri="{BB962C8B-B14F-4D97-AF65-F5344CB8AC3E}">
        <p14:creationId xmlns:p14="http://schemas.microsoft.com/office/powerpoint/2010/main" val="799553957"/>
      </p:ext>
    </p:extLst>
  </p:cSld>
  <p:clrMapOvr>
    <a:masterClrMapping/>
  </p:clrMapOvr>
  <p:transition spd="med"/>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1" name="Picture 1" descr="C:\Users\Luca\Desktop\ACCADEMIA HOCKEY BLOEMENDAAL\mezzo campo bianco.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175500" y="3489326"/>
            <a:ext cx="3492500" cy="3368675"/>
          </a:xfrm>
          <a:prstGeom prst="rect">
            <a:avLst/>
          </a:prstGeom>
          <a:noFill/>
          <a:ln w="9525" cap="flat"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5122" name="Picture 2" descr="C:\Users\Luca\Desktop\ACCADEMIA HOCKEY BLOEMENDAAL\mezzo campo bianco.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186614" y="1"/>
            <a:ext cx="3481387" cy="3355975"/>
          </a:xfrm>
          <a:prstGeom prst="rect">
            <a:avLst/>
          </a:prstGeom>
          <a:noFill/>
          <a:ln w="9525" cap="flat"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5123" name="Oval 3"/>
          <p:cNvSpPr>
            <a:spLocks/>
          </p:cNvSpPr>
          <p:nvPr/>
        </p:nvSpPr>
        <p:spPr bwMode="auto">
          <a:xfrm>
            <a:off x="8183564" y="908050"/>
            <a:ext cx="71437" cy="90488"/>
          </a:xfrm>
          <a:prstGeom prst="ellipse">
            <a:avLst/>
          </a:prstGeom>
          <a:solidFill>
            <a:srgbClr val="164F86"/>
          </a:solidFill>
          <a:ln>
            <a:noFill/>
          </a:ln>
          <a:effectLst>
            <a:outerShdw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latin typeface="Helvetica Light" charset="0"/>
              <a:ea typeface="Helvetica Light" charset="0"/>
              <a:cs typeface="Helvetica Light" charset="0"/>
              <a:sym typeface="Helvetica Light" charset="0"/>
            </a:endParaRPr>
          </a:p>
        </p:txBody>
      </p:sp>
      <p:sp>
        <p:nvSpPr>
          <p:cNvPr id="5124" name="Oval 4"/>
          <p:cNvSpPr>
            <a:spLocks/>
          </p:cNvSpPr>
          <p:nvPr/>
        </p:nvSpPr>
        <p:spPr bwMode="auto">
          <a:xfrm>
            <a:off x="7462839" y="1411289"/>
            <a:ext cx="73025" cy="92075"/>
          </a:xfrm>
          <a:prstGeom prst="ellipse">
            <a:avLst/>
          </a:prstGeom>
          <a:solidFill>
            <a:srgbClr val="164F86"/>
          </a:solidFill>
          <a:ln>
            <a:noFill/>
          </a:ln>
          <a:effectLst>
            <a:outerShdw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latin typeface="Helvetica Light" charset="0"/>
              <a:ea typeface="Helvetica Light" charset="0"/>
              <a:cs typeface="Helvetica Light" charset="0"/>
              <a:sym typeface="Helvetica Light" charset="0"/>
            </a:endParaRPr>
          </a:p>
        </p:txBody>
      </p:sp>
      <p:sp>
        <p:nvSpPr>
          <p:cNvPr id="5125" name="Oval 5"/>
          <p:cNvSpPr>
            <a:spLocks/>
          </p:cNvSpPr>
          <p:nvPr/>
        </p:nvSpPr>
        <p:spPr bwMode="auto">
          <a:xfrm>
            <a:off x="9407525" y="908050"/>
            <a:ext cx="71438" cy="90488"/>
          </a:xfrm>
          <a:prstGeom prst="ellipse">
            <a:avLst/>
          </a:prstGeom>
          <a:solidFill>
            <a:srgbClr val="164F86"/>
          </a:solidFill>
          <a:ln>
            <a:noFill/>
          </a:ln>
          <a:effectLst>
            <a:outerShdw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latin typeface="Helvetica Light" charset="0"/>
              <a:ea typeface="Helvetica Light" charset="0"/>
              <a:cs typeface="Helvetica Light" charset="0"/>
              <a:sym typeface="Helvetica Light" charset="0"/>
            </a:endParaRPr>
          </a:p>
        </p:txBody>
      </p:sp>
      <p:sp>
        <p:nvSpPr>
          <p:cNvPr id="5126" name="Oval 6"/>
          <p:cNvSpPr>
            <a:spLocks/>
          </p:cNvSpPr>
          <p:nvPr/>
        </p:nvSpPr>
        <p:spPr bwMode="auto">
          <a:xfrm>
            <a:off x="10271126" y="1484314"/>
            <a:ext cx="73025" cy="90487"/>
          </a:xfrm>
          <a:prstGeom prst="ellipse">
            <a:avLst/>
          </a:prstGeom>
          <a:solidFill>
            <a:srgbClr val="164F86"/>
          </a:solidFill>
          <a:ln>
            <a:noFill/>
          </a:ln>
          <a:effectLst>
            <a:outerShdw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latin typeface="Helvetica Light" charset="0"/>
              <a:ea typeface="Helvetica Light" charset="0"/>
              <a:cs typeface="Helvetica Light" charset="0"/>
              <a:sym typeface="Helvetica Light" charset="0"/>
            </a:endParaRPr>
          </a:p>
        </p:txBody>
      </p:sp>
      <p:sp>
        <p:nvSpPr>
          <p:cNvPr id="5127" name="Oval 7"/>
          <p:cNvSpPr>
            <a:spLocks/>
          </p:cNvSpPr>
          <p:nvPr/>
        </p:nvSpPr>
        <p:spPr bwMode="auto">
          <a:xfrm>
            <a:off x="8470901" y="1700214"/>
            <a:ext cx="73025" cy="90487"/>
          </a:xfrm>
          <a:prstGeom prst="ellipse">
            <a:avLst/>
          </a:prstGeom>
          <a:solidFill>
            <a:srgbClr val="164F86"/>
          </a:solidFill>
          <a:ln>
            <a:noFill/>
          </a:ln>
          <a:effectLst>
            <a:outerShdw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latin typeface="Helvetica Light" charset="0"/>
              <a:ea typeface="Helvetica Light" charset="0"/>
              <a:cs typeface="Helvetica Light" charset="0"/>
              <a:sym typeface="Helvetica Light" charset="0"/>
            </a:endParaRPr>
          </a:p>
        </p:txBody>
      </p:sp>
      <p:sp>
        <p:nvSpPr>
          <p:cNvPr id="5128" name="Oval 8"/>
          <p:cNvSpPr>
            <a:spLocks/>
          </p:cNvSpPr>
          <p:nvPr/>
        </p:nvSpPr>
        <p:spPr bwMode="auto">
          <a:xfrm>
            <a:off x="9336089" y="1628775"/>
            <a:ext cx="71437" cy="90488"/>
          </a:xfrm>
          <a:prstGeom prst="ellipse">
            <a:avLst/>
          </a:prstGeom>
          <a:solidFill>
            <a:srgbClr val="164F86"/>
          </a:solidFill>
          <a:ln>
            <a:noFill/>
          </a:ln>
          <a:effectLst>
            <a:outerShdw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latin typeface="Helvetica Light" charset="0"/>
              <a:ea typeface="Helvetica Light" charset="0"/>
              <a:cs typeface="Helvetica Light" charset="0"/>
              <a:sym typeface="Helvetica Light" charset="0"/>
            </a:endParaRPr>
          </a:p>
        </p:txBody>
      </p:sp>
      <p:sp>
        <p:nvSpPr>
          <p:cNvPr id="5129" name="Line 9"/>
          <p:cNvSpPr>
            <a:spLocks noChangeShapeType="1"/>
          </p:cNvSpPr>
          <p:nvPr/>
        </p:nvSpPr>
        <p:spPr bwMode="auto">
          <a:xfrm flipH="1">
            <a:off x="8112125" y="1778000"/>
            <a:ext cx="369888" cy="209550"/>
          </a:xfrm>
          <a:prstGeom prst="line">
            <a:avLst/>
          </a:prstGeom>
          <a:noFill/>
          <a:ln w="9525" cap="flat" cmpd="sng">
            <a:solidFill>
              <a:srgbClr val="000000"/>
            </a:solidFill>
            <a:prstDash val="dash"/>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5130" name="Line 10"/>
          <p:cNvSpPr>
            <a:spLocks noChangeShapeType="1"/>
          </p:cNvSpPr>
          <p:nvPr/>
        </p:nvSpPr>
        <p:spPr bwMode="auto">
          <a:xfrm flipH="1">
            <a:off x="7462838" y="1484313"/>
            <a:ext cx="11112" cy="647700"/>
          </a:xfrm>
          <a:prstGeom prst="line">
            <a:avLst/>
          </a:prstGeom>
          <a:noFill/>
          <a:ln w="9525" cap="flat" cmpd="sng">
            <a:solidFill>
              <a:srgbClr val="000000"/>
            </a:solidFill>
            <a:prstDash val="dash"/>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5131" name="Line 11"/>
          <p:cNvSpPr>
            <a:spLocks noChangeShapeType="1"/>
          </p:cNvSpPr>
          <p:nvPr/>
        </p:nvSpPr>
        <p:spPr bwMode="auto">
          <a:xfrm flipV="1">
            <a:off x="7462838" y="1052513"/>
            <a:ext cx="0" cy="404812"/>
          </a:xfrm>
          <a:prstGeom prst="line">
            <a:avLst/>
          </a:prstGeom>
          <a:noFill/>
          <a:ln w="9525" cap="flat" cmpd="sng">
            <a:solidFill>
              <a:srgbClr val="000000"/>
            </a:solidFill>
            <a:prstDash val="dash"/>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5132" name="Line 12"/>
          <p:cNvSpPr>
            <a:spLocks noChangeShapeType="1"/>
          </p:cNvSpPr>
          <p:nvPr/>
        </p:nvSpPr>
        <p:spPr bwMode="auto">
          <a:xfrm flipH="1">
            <a:off x="7607301" y="979489"/>
            <a:ext cx="587375" cy="288925"/>
          </a:xfrm>
          <a:prstGeom prst="line">
            <a:avLst/>
          </a:prstGeom>
          <a:noFill/>
          <a:ln w="9525" cap="flat" cmpd="sng">
            <a:solidFill>
              <a:srgbClr val="000000"/>
            </a:solidFill>
            <a:prstDash val="dash"/>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5133" name="Line 13"/>
          <p:cNvSpPr>
            <a:spLocks noChangeShapeType="1"/>
          </p:cNvSpPr>
          <p:nvPr/>
        </p:nvSpPr>
        <p:spPr bwMode="auto">
          <a:xfrm flipV="1">
            <a:off x="8543925" y="1555751"/>
            <a:ext cx="387350" cy="182563"/>
          </a:xfrm>
          <a:prstGeom prst="line">
            <a:avLst/>
          </a:prstGeom>
          <a:noFill/>
          <a:ln w="9525" cap="flat" cmpd="sng">
            <a:solidFill>
              <a:srgbClr val="000000"/>
            </a:solidFill>
            <a:prstDash val="dash"/>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5134" name="Line 14"/>
          <p:cNvSpPr>
            <a:spLocks noChangeShapeType="1"/>
          </p:cNvSpPr>
          <p:nvPr/>
        </p:nvSpPr>
        <p:spPr bwMode="auto">
          <a:xfrm>
            <a:off x="9371014" y="1719263"/>
            <a:ext cx="396875" cy="412750"/>
          </a:xfrm>
          <a:prstGeom prst="line">
            <a:avLst/>
          </a:prstGeom>
          <a:noFill/>
          <a:ln w="9525" cap="flat" cmpd="sng">
            <a:solidFill>
              <a:srgbClr val="000000"/>
            </a:solidFill>
            <a:prstDash val="dash"/>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5135" name="Line 15"/>
          <p:cNvSpPr>
            <a:spLocks noChangeShapeType="1"/>
          </p:cNvSpPr>
          <p:nvPr/>
        </p:nvSpPr>
        <p:spPr bwMode="auto">
          <a:xfrm flipH="1">
            <a:off x="8831263" y="1700213"/>
            <a:ext cx="531812" cy="144462"/>
          </a:xfrm>
          <a:prstGeom prst="line">
            <a:avLst/>
          </a:prstGeom>
          <a:noFill/>
          <a:ln w="9525" cap="flat" cmpd="sng">
            <a:solidFill>
              <a:srgbClr val="000000"/>
            </a:solidFill>
            <a:prstDash val="dash"/>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5136" name="Line 16"/>
          <p:cNvSpPr>
            <a:spLocks noChangeShapeType="1"/>
          </p:cNvSpPr>
          <p:nvPr/>
        </p:nvSpPr>
        <p:spPr bwMode="auto">
          <a:xfrm flipH="1" flipV="1">
            <a:off x="8975726" y="908050"/>
            <a:ext cx="442913" cy="71438"/>
          </a:xfrm>
          <a:prstGeom prst="line">
            <a:avLst/>
          </a:prstGeom>
          <a:noFill/>
          <a:ln w="9525" cap="flat" cmpd="sng">
            <a:solidFill>
              <a:srgbClr val="000000"/>
            </a:solidFill>
            <a:prstDash val="dash"/>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5137" name="Line 17"/>
          <p:cNvSpPr>
            <a:spLocks noChangeShapeType="1"/>
          </p:cNvSpPr>
          <p:nvPr/>
        </p:nvSpPr>
        <p:spPr bwMode="auto">
          <a:xfrm>
            <a:off x="9478964" y="979489"/>
            <a:ext cx="765175" cy="200025"/>
          </a:xfrm>
          <a:prstGeom prst="line">
            <a:avLst/>
          </a:prstGeom>
          <a:noFill/>
          <a:ln w="9525" cap="flat" cmpd="sng">
            <a:solidFill>
              <a:srgbClr val="000000"/>
            </a:solidFill>
            <a:prstDash val="dash"/>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5138" name="Line 18"/>
          <p:cNvSpPr>
            <a:spLocks noChangeShapeType="1"/>
          </p:cNvSpPr>
          <p:nvPr/>
        </p:nvSpPr>
        <p:spPr bwMode="auto">
          <a:xfrm flipV="1">
            <a:off x="10280650" y="1195388"/>
            <a:ext cx="63500" cy="296862"/>
          </a:xfrm>
          <a:prstGeom prst="line">
            <a:avLst/>
          </a:prstGeom>
          <a:noFill/>
          <a:ln w="9525" cap="flat" cmpd="sng">
            <a:solidFill>
              <a:srgbClr val="000000"/>
            </a:solidFill>
            <a:prstDash val="dash"/>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5139" name="Line 19"/>
          <p:cNvSpPr>
            <a:spLocks noChangeShapeType="1"/>
          </p:cNvSpPr>
          <p:nvPr/>
        </p:nvSpPr>
        <p:spPr bwMode="auto">
          <a:xfrm>
            <a:off x="10307638" y="1555751"/>
            <a:ext cx="36512" cy="720725"/>
          </a:xfrm>
          <a:prstGeom prst="line">
            <a:avLst/>
          </a:prstGeom>
          <a:noFill/>
          <a:ln w="9525" cap="flat" cmpd="sng">
            <a:solidFill>
              <a:srgbClr val="000000"/>
            </a:solidFill>
            <a:prstDash val="dash"/>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5140" name="Line 20"/>
          <p:cNvSpPr>
            <a:spLocks noChangeShapeType="1"/>
          </p:cNvSpPr>
          <p:nvPr/>
        </p:nvSpPr>
        <p:spPr bwMode="auto">
          <a:xfrm flipV="1">
            <a:off x="8255001" y="908050"/>
            <a:ext cx="485775" cy="7938"/>
          </a:xfrm>
          <a:prstGeom prst="line">
            <a:avLst/>
          </a:prstGeom>
          <a:noFill/>
          <a:ln w="9525" cap="flat" cmpd="sng">
            <a:solidFill>
              <a:srgbClr val="000000"/>
            </a:solidFill>
            <a:prstDash val="dash"/>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5141" name="Line 21"/>
          <p:cNvSpPr>
            <a:spLocks noChangeShapeType="1"/>
          </p:cNvSpPr>
          <p:nvPr/>
        </p:nvSpPr>
        <p:spPr bwMode="auto">
          <a:xfrm>
            <a:off x="7535863" y="1484313"/>
            <a:ext cx="946150" cy="228600"/>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5142" name="Line 22"/>
          <p:cNvSpPr>
            <a:spLocks noChangeShapeType="1"/>
          </p:cNvSpPr>
          <p:nvPr/>
        </p:nvSpPr>
        <p:spPr bwMode="auto">
          <a:xfrm flipV="1">
            <a:off x="7462839" y="998539"/>
            <a:ext cx="757237" cy="485775"/>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5143" name="Line 23"/>
          <p:cNvSpPr>
            <a:spLocks noChangeShapeType="1"/>
          </p:cNvSpPr>
          <p:nvPr/>
        </p:nvSpPr>
        <p:spPr bwMode="auto">
          <a:xfrm flipH="1">
            <a:off x="7473950" y="908051"/>
            <a:ext cx="781050" cy="517525"/>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5144" name="Line 24"/>
          <p:cNvSpPr>
            <a:spLocks noChangeShapeType="1"/>
          </p:cNvSpPr>
          <p:nvPr/>
        </p:nvSpPr>
        <p:spPr bwMode="auto">
          <a:xfrm>
            <a:off x="8183564" y="979489"/>
            <a:ext cx="287337" cy="720725"/>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5145" name="Line 25"/>
          <p:cNvSpPr>
            <a:spLocks noChangeShapeType="1"/>
          </p:cNvSpPr>
          <p:nvPr/>
        </p:nvSpPr>
        <p:spPr bwMode="auto">
          <a:xfrm flipH="1">
            <a:off x="7462838" y="1771651"/>
            <a:ext cx="1008062" cy="360363"/>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5146" name="Line 26"/>
          <p:cNvSpPr>
            <a:spLocks noChangeShapeType="1"/>
          </p:cNvSpPr>
          <p:nvPr/>
        </p:nvSpPr>
        <p:spPr bwMode="auto">
          <a:xfrm>
            <a:off x="8255001" y="979489"/>
            <a:ext cx="1152525" cy="73025"/>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5147" name="Line 27"/>
          <p:cNvSpPr>
            <a:spLocks noChangeShapeType="1"/>
          </p:cNvSpPr>
          <p:nvPr/>
        </p:nvSpPr>
        <p:spPr bwMode="auto">
          <a:xfrm>
            <a:off x="9469439" y="985838"/>
            <a:ext cx="801687" cy="569912"/>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5148" name="Line 28"/>
          <p:cNvSpPr>
            <a:spLocks noChangeShapeType="1"/>
          </p:cNvSpPr>
          <p:nvPr/>
        </p:nvSpPr>
        <p:spPr bwMode="auto">
          <a:xfrm>
            <a:off x="9407525" y="1700213"/>
            <a:ext cx="863600" cy="431800"/>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5149" name="Line 29"/>
          <p:cNvSpPr>
            <a:spLocks noChangeShapeType="1"/>
          </p:cNvSpPr>
          <p:nvPr/>
        </p:nvSpPr>
        <p:spPr bwMode="auto">
          <a:xfrm flipH="1" flipV="1">
            <a:off x="8328026" y="836613"/>
            <a:ext cx="1057275" cy="49212"/>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5150" name="Line 30"/>
          <p:cNvSpPr>
            <a:spLocks noChangeShapeType="1"/>
          </p:cNvSpPr>
          <p:nvPr/>
        </p:nvSpPr>
        <p:spPr bwMode="auto">
          <a:xfrm flipH="1">
            <a:off x="9407525" y="1533525"/>
            <a:ext cx="914400" cy="139700"/>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5151" name="Line 31"/>
          <p:cNvSpPr>
            <a:spLocks noChangeShapeType="1"/>
          </p:cNvSpPr>
          <p:nvPr/>
        </p:nvSpPr>
        <p:spPr bwMode="auto">
          <a:xfrm flipH="1">
            <a:off x="9336089" y="979489"/>
            <a:ext cx="71437" cy="693737"/>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5152" name="Rectangle 32"/>
          <p:cNvSpPr>
            <a:spLocks/>
          </p:cNvSpPr>
          <p:nvPr/>
        </p:nvSpPr>
        <p:spPr bwMode="auto">
          <a:xfrm>
            <a:off x="1774825" y="260350"/>
            <a:ext cx="5111750" cy="92333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spAutoFit/>
          </a:bodyPr>
          <a:lstStyle/>
          <a:p>
            <a:r>
              <a:rPr lang="it-IT" altLang="it-IT"/>
              <a:t>6 players: Tactical movements and passes</a:t>
            </a:r>
          </a:p>
          <a:p>
            <a:r>
              <a:rPr lang="it-IT" altLang="it-IT"/>
              <a:t>Defence with 3 man or 4, change positions. 2 touches , high tempo</a:t>
            </a:r>
          </a:p>
        </p:txBody>
      </p:sp>
      <p:sp>
        <p:nvSpPr>
          <p:cNvPr id="5153" name="Oval 33"/>
          <p:cNvSpPr>
            <a:spLocks/>
          </p:cNvSpPr>
          <p:nvPr/>
        </p:nvSpPr>
        <p:spPr bwMode="auto">
          <a:xfrm>
            <a:off x="8328025" y="4579939"/>
            <a:ext cx="71438" cy="90487"/>
          </a:xfrm>
          <a:prstGeom prst="ellipse">
            <a:avLst/>
          </a:prstGeom>
          <a:solidFill>
            <a:srgbClr val="164F86"/>
          </a:solidFill>
          <a:ln>
            <a:noFill/>
          </a:ln>
          <a:effectLst>
            <a:outerShdw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latin typeface="Helvetica Light" charset="0"/>
              <a:ea typeface="Helvetica Light" charset="0"/>
              <a:cs typeface="Helvetica Light" charset="0"/>
              <a:sym typeface="Helvetica Light" charset="0"/>
            </a:endParaRPr>
          </a:p>
        </p:txBody>
      </p:sp>
      <p:sp>
        <p:nvSpPr>
          <p:cNvPr id="5154" name="Oval 34"/>
          <p:cNvSpPr>
            <a:spLocks/>
          </p:cNvSpPr>
          <p:nvPr/>
        </p:nvSpPr>
        <p:spPr bwMode="auto">
          <a:xfrm>
            <a:off x="8039101" y="5372100"/>
            <a:ext cx="73025" cy="90488"/>
          </a:xfrm>
          <a:prstGeom prst="ellipse">
            <a:avLst/>
          </a:prstGeom>
          <a:solidFill>
            <a:srgbClr val="164F86"/>
          </a:solidFill>
          <a:ln>
            <a:noFill/>
          </a:ln>
          <a:effectLst>
            <a:outerShdw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latin typeface="Helvetica Light" charset="0"/>
              <a:ea typeface="Helvetica Light" charset="0"/>
              <a:cs typeface="Helvetica Light" charset="0"/>
              <a:sym typeface="Helvetica Light" charset="0"/>
            </a:endParaRPr>
          </a:p>
        </p:txBody>
      </p:sp>
      <p:sp>
        <p:nvSpPr>
          <p:cNvPr id="5155" name="Oval 35"/>
          <p:cNvSpPr>
            <a:spLocks/>
          </p:cNvSpPr>
          <p:nvPr/>
        </p:nvSpPr>
        <p:spPr bwMode="auto">
          <a:xfrm>
            <a:off x="9336089" y="4579939"/>
            <a:ext cx="71437" cy="90487"/>
          </a:xfrm>
          <a:prstGeom prst="ellipse">
            <a:avLst/>
          </a:prstGeom>
          <a:solidFill>
            <a:srgbClr val="164F86"/>
          </a:solidFill>
          <a:ln>
            <a:noFill/>
          </a:ln>
          <a:effectLst>
            <a:outerShdw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latin typeface="Helvetica Light" charset="0"/>
              <a:ea typeface="Helvetica Light" charset="0"/>
              <a:cs typeface="Helvetica Light" charset="0"/>
              <a:sym typeface="Helvetica Light" charset="0"/>
            </a:endParaRPr>
          </a:p>
        </p:txBody>
      </p:sp>
      <p:sp>
        <p:nvSpPr>
          <p:cNvPr id="5156" name="Oval 36"/>
          <p:cNvSpPr>
            <a:spLocks/>
          </p:cNvSpPr>
          <p:nvPr/>
        </p:nvSpPr>
        <p:spPr bwMode="auto">
          <a:xfrm>
            <a:off x="7391400" y="5084764"/>
            <a:ext cx="71438" cy="90487"/>
          </a:xfrm>
          <a:prstGeom prst="ellipse">
            <a:avLst/>
          </a:prstGeom>
          <a:solidFill>
            <a:srgbClr val="164F86"/>
          </a:solidFill>
          <a:ln>
            <a:noFill/>
          </a:ln>
          <a:effectLst>
            <a:outerShdw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latin typeface="Helvetica Light" charset="0"/>
              <a:ea typeface="Helvetica Light" charset="0"/>
              <a:cs typeface="Helvetica Light" charset="0"/>
              <a:sym typeface="Helvetica Light" charset="0"/>
            </a:endParaRPr>
          </a:p>
        </p:txBody>
      </p:sp>
      <p:sp>
        <p:nvSpPr>
          <p:cNvPr id="5157" name="Oval 37"/>
          <p:cNvSpPr>
            <a:spLocks/>
          </p:cNvSpPr>
          <p:nvPr/>
        </p:nvSpPr>
        <p:spPr bwMode="auto">
          <a:xfrm>
            <a:off x="10415589" y="5084764"/>
            <a:ext cx="71437" cy="90487"/>
          </a:xfrm>
          <a:prstGeom prst="ellipse">
            <a:avLst/>
          </a:prstGeom>
          <a:solidFill>
            <a:srgbClr val="164F86"/>
          </a:solidFill>
          <a:ln>
            <a:noFill/>
          </a:ln>
          <a:effectLst>
            <a:outerShdw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latin typeface="Helvetica Light" charset="0"/>
              <a:ea typeface="Helvetica Light" charset="0"/>
              <a:cs typeface="Helvetica Light" charset="0"/>
              <a:sym typeface="Helvetica Light" charset="0"/>
            </a:endParaRPr>
          </a:p>
        </p:txBody>
      </p:sp>
      <p:sp>
        <p:nvSpPr>
          <p:cNvPr id="5158" name="AutoShape 38"/>
          <p:cNvSpPr>
            <a:spLocks/>
          </p:cNvSpPr>
          <p:nvPr/>
        </p:nvSpPr>
        <p:spPr bwMode="auto">
          <a:xfrm>
            <a:off x="8255001" y="4868864"/>
            <a:ext cx="73025" cy="7143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5159" name="AutoShape 39"/>
          <p:cNvSpPr>
            <a:spLocks/>
          </p:cNvSpPr>
          <p:nvPr/>
        </p:nvSpPr>
        <p:spPr bwMode="auto">
          <a:xfrm>
            <a:off x="8255001" y="5300664"/>
            <a:ext cx="73025" cy="7143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5160" name="AutoShape 40"/>
          <p:cNvSpPr>
            <a:spLocks/>
          </p:cNvSpPr>
          <p:nvPr/>
        </p:nvSpPr>
        <p:spPr bwMode="auto">
          <a:xfrm>
            <a:off x="8255001" y="5732464"/>
            <a:ext cx="73025" cy="7143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5161" name="AutoShape 41"/>
          <p:cNvSpPr>
            <a:spLocks/>
          </p:cNvSpPr>
          <p:nvPr/>
        </p:nvSpPr>
        <p:spPr bwMode="auto">
          <a:xfrm>
            <a:off x="8255001" y="6092825"/>
            <a:ext cx="73025" cy="714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5162" name="AutoShape 42"/>
          <p:cNvSpPr>
            <a:spLocks/>
          </p:cNvSpPr>
          <p:nvPr/>
        </p:nvSpPr>
        <p:spPr bwMode="auto">
          <a:xfrm>
            <a:off x="8543925" y="4652964"/>
            <a:ext cx="71438" cy="7143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5163" name="AutoShape 43"/>
          <p:cNvSpPr>
            <a:spLocks/>
          </p:cNvSpPr>
          <p:nvPr/>
        </p:nvSpPr>
        <p:spPr bwMode="auto">
          <a:xfrm>
            <a:off x="7246939" y="6237289"/>
            <a:ext cx="73025" cy="7143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5164" name="AutoShape 44"/>
          <p:cNvSpPr>
            <a:spLocks/>
          </p:cNvSpPr>
          <p:nvPr/>
        </p:nvSpPr>
        <p:spPr bwMode="auto">
          <a:xfrm>
            <a:off x="7535864" y="6237289"/>
            <a:ext cx="71437" cy="7143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5165" name="AutoShape 45"/>
          <p:cNvSpPr>
            <a:spLocks/>
          </p:cNvSpPr>
          <p:nvPr/>
        </p:nvSpPr>
        <p:spPr bwMode="auto">
          <a:xfrm>
            <a:off x="9478964" y="4868864"/>
            <a:ext cx="73025" cy="7143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5166" name="AutoShape 46"/>
          <p:cNvSpPr>
            <a:spLocks/>
          </p:cNvSpPr>
          <p:nvPr/>
        </p:nvSpPr>
        <p:spPr bwMode="auto">
          <a:xfrm>
            <a:off x="9478964" y="5300664"/>
            <a:ext cx="73025" cy="7143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5167" name="AutoShape 47"/>
          <p:cNvSpPr>
            <a:spLocks/>
          </p:cNvSpPr>
          <p:nvPr/>
        </p:nvSpPr>
        <p:spPr bwMode="auto">
          <a:xfrm>
            <a:off x="9478964" y="5732464"/>
            <a:ext cx="73025" cy="7143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5168" name="AutoShape 48"/>
          <p:cNvSpPr>
            <a:spLocks/>
          </p:cNvSpPr>
          <p:nvPr/>
        </p:nvSpPr>
        <p:spPr bwMode="auto">
          <a:xfrm>
            <a:off x="9478964" y="6092825"/>
            <a:ext cx="73025" cy="714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5169" name="AutoShape 49"/>
          <p:cNvSpPr>
            <a:spLocks/>
          </p:cNvSpPr>
          <p:nvPr/>
        </p:nvSpPr>
        <p:spPr bwMode="auto">
          <a:xfrm>
            <a:off x="9191625" y="4652964"/>
            <a:ext cx="71438" cy="7143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5170" name="Oval 50"/>
          <p:cNvSpPr>
            <a:spLocks/>
          </p:cNvSpPr>
          <p:nvPr/>
        </p:nvSpPr>
        <p:spPr bwMode="auto">
          <a:xfrm>
            <a:off x="7462839" y="5876925"/>
            <a:ext cx="73025" cy="90488"/>
          </a:xfrm>
          <a:prstGeom prst="ellipse">
            <a:avLst/>
          </a:prstGeom>
          <a:solidFill>
            <a:srgbClr val="164F86"/>
          </a:solidFill>
          <a:ln>
            <a:noFill/>
          </a:ln>
          <a:effectLst>
            <a:outerShdw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latin typeface="Helvetica Light" charset="0"/>
              <a:ea typeface="Helvetica Light" charset="0"/>
              <a:cs typeface="Helvetica Light" charset="0"/>
              <a:sym typeface="Helvetica Light" charset="0"/>
            </a:endParaRPr>
          </a:p>
        </p:txBody>
      </p:sp>
      <p:sp>
        <p:nvSpPr>
          <p:cNvPr id="5171" name="Oval 51"/>
          <p:cNvSpPr>
            <a:spLocks/>
          </p:cNvSpPr>
          <p:nvPr/>
        </p:nvSpPr>
        <p:spPr bwMode="auto">
          <a:xfrm>
            <a:off x="9694864" y="5516564"/>
            <a:ext cx="73025" cy="90487"/>
          </a:xfrm>
          <a:prstGeom prst="ellipse">
            <a:avLst/>
          </a:prstGeom>
          <a:solidFill>
            <a:srgbClr val="164F86"/>
          </a:solidFill>
          <a:ln>
            <a:noFill/>
          </a:ln>
          <a:effectLst>
            <a:outerShdw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latin typeface="Helvetica Light" charset="0"/>
              <a:ea typeface="Helvetica Light" charset="0"/>
              <a:cs typeface="Helvetica Light" charset="0"/>
              <a:sym typeface="Helvetica Light" charset="0"/>
            </a:endParaRPr>
          </a:p>
        </p:txBody>
      </p:sp>
      <p:sp>
        <p:nvSpPr>
          <p:cNvPr id="5172" name="Oval 52"/>
          <p:cNvSpPr>
            <a:spLocks/>
          </p:cNvSpPr>
          <p:nvPr/>
        </p:nvSpPr>
        <p:spPr bwMode="auto">
          <a:xfrm>
            <a:off x="10344150" y="5948364"/>
            <a:ext cx="71438" cy="90487"/>
          </a:xfrm>
          <a:prstGeom prst="ellipse">
            <a:avLst/>
          </a:prstGeom>
          <a:solidFill>
            <a:srgbClr val="164F86"/>
          </a:solidFill>
          <a:ln>
            <a:noFill/>
          </a:ln>
          <a:effectLst>
            <a:outerShdw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latin typeface="Helvetica Light" charset="0"/>
              <a:ea typeface="Helvetica Light" charset="0"/>
              <a:cs typeface="Helvetica Light" charset="0"/>
              <a:sym typeface="Helvetica Light" charset="0"/>
            </a:endParaRPr>
          </a:p>
        </p:txBody>
      </p:sp>
      <p:sp>
        <p:nvSpPr>
          <p:cNvPr id="5173" name="AutoShape 53"/>
          <p:cNvSpPr>
            <a:spLocks/>
          </p:cNvSpPr>
          <p:nvPr/>
        </p:nvSpPr>
        <p:spPr bwMode="auto">
          <a:xfrm>
            <a:off x="10199689" y="6237289"/>
            <a:ext cx="71437" cy="7143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5174" name="AutoShape 54"/>
          <p:cNvSpPr>
            <a:spLocks/>
          </p:cNvSpPr>
          <p:nvPr/>
        </p:nvSpPr>
        <p:spPr bwMode="auto">
          <a:xfrm>
            <a:off x="10487026" y="6237289"/>
            <a:ext cx="73025" cy="7143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5175" name="Oval 55"/>
          <p:cNvSpPr>
            <a:spLocks/>
          </p:cNvSpPr>
          <p:nvPr/>
        </p:nvSpPr>
        <p:spPr bwMode="auto">
          <a:xfrm>
            <a:off x="7894639" y="5084764"/>
            <a:ext cx="73025" cy="90487"/>
          </a:xfrm>
          <a:prstGeom prst="ellipse">
            <a:avLst/>
          </a:prstGeom>
          <a:solidFill>
            <a:srgbClr val="FFFF00"/>
          </a:solidFill>
          <a:ln w="12700" cap="flat" cmpd="sng">
            <a:solidFill>
              <a:srgbClr val="FFFF00"/>
            </a:solidFill>
            <a:prstDash val="solid"/>
            <a:miter lim="400000"/>
            <a:headEnd type="none" w="med" len="med"/>
            <a:tailEnd type="none" w="med" len="med"/>
          </a:ln>
          <a:effectLst>
            <a:outerShdw dist="25400" dir="5400000" algn="ctr" rotWithShape="0">
              <a:srgbClr val="808080">
                <a:alpha val="50000"/>
              </a:srgbClr>
            </a:outerShdw>
          </a:effectLst>
        </p:spPr>
        <p:txBody>
          <a:bodyPr lIns="45720" rIns="45720" anchor="ctr"/>
          <a:lstStyle/>
          <a:p>
            <a:endParaRPr lang="it-IT" altLang="it-IT" sz="3200">
              <a:solidFill>
                <a:srgbClr val="FFFFFF"/>
              </a:solidFill>
              <a:latin typeface="Helvetica Light" charset="0"/>
              <a:ea typeface="Helvetica Light" charset="0"/>
              <a:cs typeface="Helvetica Light" charset="0"/>
              <a:sym typeface="Helvetica Light" charset="0"/>
            </a:endParaRPr>
          </a:p>
        </p:txBody>
      </p:sp>
      <p:sp>
        <p:nvSpPr>
          <p:cNvPr id="5176" name="Oval 56"/>
          <p:cNvSpPr>
            <a:spLocks/>
          </p:cNvSpPr>
          <p:nvPr/>
        </p:nvSpPr>
        <p:spPr bwMode="auto">
          <a:xfrm>
            <a:off x="8399464" y="4148139"/>
            <a:ext cx="71437" cy="90487"/>
          </a:xfrm>
          <a:prstGeom prst="ellipse">
            <a:avLst/>
          </a:prstGeom>
          <a:solidFill>
            <a:srgbClr val="FFFF00"/>
          </a:solidFill>
          <a:ln w="12700" cap="flat" cmpd="sng">
            <a:solidFill>
              <a:srgbClr val="FFFF00"/>
            </a:solidFill>
            <a:prstDash val="solid"/>
            <a:miter lim="400000"/>
            <a:headEnd type="none" w="med" len="med"/>
            <a:tailEnd type="none" w="med" len="med"/>
          </a:ln>
          <a:effectLst>
            <a:outerShdw dist="25400" dir="5400000" algn="ctr" rotWithShape="0">
              <a:srgbClr val="808080">
                <a:alpha val="50000"/>
              </a:srgbClr>
            </a:outerShdw>
          </a:effectLst>
        </p:spPr>
        <p:txBody>
          <a:bodyPr lIns="45720" rIns="45720" anchor="ctr"/>
          <a:lstStyle/>
          <a:p>
            <a:endParaRPr lang="it-IT" altLang="it-IT" sz="3200">
              <a:solidFill>
                <a:srgbClr val="FFFFFF"/>
              </a:solidFill>
              <a:latin typeface="Helvetica Light" charset="0"/>
              <a:ea typeface="Helvetica Light" charset="0"/>
              <a:cs typeface="Helvetica Light" charset="0"/>
              <a:sym typeface="Helvetica Light" charset="0"/>
            </a:endParaRPr>
          </a:p>
        </p:txBody>
      </p:sp>
      <p:sp>
        <p:nvSpPr>
          <p:cNvPr id="5177" name="Oval 57"/>
          <p:cNvSpPr>
            <a:spLocks/>
          </p:cNvSpPr>
          <p:nvPr/>
        </p:nvSpPr>
        <p:spPr bwMode="auto">
          <a:xfrm>
            <a:off x="7535864" y="5516564"/>
            <a:ext cx="71437" cy="90487"/>
          </a:xfrm>
          <a:prstGeom prst="ellipse">
            <a:avLst/>
          </a:prstGeom>
          <a:solidFill>
            <a:srgbClr val="FFFF00"/>
          </a:solidFill>
          <a:ln w="12700" cap="flat" cmpd="sng">
            <a:solidFill>
              <a:srgbClr val="FFFF00"/>
            </a:solidFill>
            <a:prstDash val="solid"/>
            <a:miter lim="400000"/>
            <a:headEnd type="none" w="med" len="med"/>
            <a:tailEnd type="none" w="med" len="med"/>
          </a:ln>
          <a:effectLst>
            <a:outerShdw dist="25400" dir="5400000" algn="ctr" rotWithShape="0">
              <a:srgbClr val="808080">
                <a:alpha val="50000"/>
              </a:srgbClr>
            </a:outerShdw>
          </a:effectLst>
        </p:spPr>
        <p:txBody>
          <a:bodyPr lIns="45720" rIns="45720" anchor="ctr"/>
          <a:lstStyle/>
          <a:p>
            <a:endParaRPr lang="it-IT" altLang="it-IT" sz="3200">
              <a:solidFill>
                <a:srgbClr val="FFFFFF"/>
              </a:solidFill>
              <a:latin typeface="Helvetica Light" charset="0"/>
              <a:ea typeface="Helvetica Light" charset="0"/>
              <a:cs typeface="Helvetica Light" charset="0"/>
              <a:sym typeface="Helvetica Light" charset="0"/>
            </a:endParaRPr>
          </a:p>
        </p:txBody>
      </p:sp>
      <p:sp>
        <p:nvSpPr>
          <p:cNvPr id="5178" name="Oval 58"/>
          <p:cNvSpPr>
            <a:spLocks/>
          </p:cNvSpPr>
          <p:nvPr/>
        </p:nvSpPr>
        <p:spPr bwMode="auto">
          <a:xfrm>
            <a:off x="7967664" y="5948364"/>
            <a:ext cx="71437" cy="90487"/>
          </a:xfrm>
          <a:prstGeom prst="ellipse">
            <a:avLst/>
          </a:prstGeom>
          <a:solidFill>
            <a:srgbClr val="FFFF00"/>
          </a:solidFill>
          <a:ln w="12700" cap="flat" cmpd="sng">
            <a:solidFill>
              <a:srgbClr val="FFFF00"/>
            </a:solidFill>
            <a:prstDash val="solid"/>
            <a:miter lim="400000"/>
            <a:headEnd type="none" w="med" len="med"/>
            <a:tailEnd type="none" w="med" len="med"/>
          </a:ln>
          <a:effectLst>
            <a:outerShdw dist="25400" dir="5400000" algn="ctr" rotWithShape="0">
              <a:srgbClr val="808080">
                <a:alpha val="50000"/>
              </a:srgbClr>
            </a:outerShdw>
          </a:effectLst>
        </p:spPr>
        <p:txBody>
          <a:bodyPr lIns="45720" rIns="45720" anchor="ctr"/>
          <a:lstStyle/>
          <a:p>
            <a:endParaRPr lang="it-IT" altLang="it-IT" sz="3200">
              <a:solidFill>
                <a:srgbClr val="FFFFFF"/>
              </a:solidFill>
              <a:latin typeface="Helvetica Light" charset="0"/>
              <a:ea typeface="Helvetica Light" charset="0"/>
              <a:cs typeface="Helvetica Light" charset="0"/>
              <a:sym typeface="Helvetica Light" charset="0"/>
            </a:endParaRPr>
          </a:p>
        </p:txBody>
      </p:sp>
      <p:sp>
        <p:nvSpPr>
          <p:cNvPr id="5179" name="Oval 59"/>
          <p:cNvSpPr>
            <a:spLocks/>
          </p:cNvSpPr>
          <p:nvPr/>
        </p:nvSpPr>
        <p:spPr bwMode="auto">
          <a:xfrm>
            <a:off x="9191625" y="4148139"/>
            <a:ext cx="71438" cy="90487"/>
          </a:xfrm>
          <a:prstGeom prst="ellipse">
            <a:avLst/>
          </a:prstGeom>
          <a:solidFill>
            <a:srgbClr val="FFFF00"/>
          </a:solidFill>
          <a:ln w="12700" cap="flat" cmpd="sng">
            <a:solidFill>
              <a:srgbClr val="FFFF00"/>
            </a:solidFill>
            <a:prstDash val="solid"/>
            <a:miter lim="400000"/>
            <a:headEnd type="none" w="med" len="med"/>
            <a:tailEnd type="none" w="med" len="med"/>
          </a:ln>
          <a:effectLst>
            <a:outerShdw dist="25400" dir="5400000" algn="ctr" rotWithShape="0">
              <a:srgbClr val="808080">
                <a:alpha val="50000"/>
              </a:srgbClr>
            </a:outerShdw>
          </a:effectLst>
        </p:spPr>
        <p:txBody>
          <a:bodyPr lIns="45720" rIns="45720" anchor="ctr"/>
          <a:lstStyle/>
          <a:p>
            <a:endParaRPr lang="it-IT" altLang="it-IT" sz="3200">
              <a:solidFill>
                <a:srgbClr val="FFFFFF"/>
              </a:solidFill>
              <a:latin typeface="Helvetica Light" charset="0"/>
              <a:ea typeface="Helvetica Light" charset="0"/>
              <a:cs typeface="Helvetica Light" charset="0"/>
              <a:sym typeface="Helvetica Light" charset="0"/>
            </a:endParaRPr>
          </a:p>
        </p:txBody>
      </p:sp>
      <p:sp>
        <p:nvSpPr>
          <p:cNvPr id="5180" name="Oval 60"/>
          <p:cNvSpPr>
            <a:spLocks/>
          </p:cNvSpPr>
          <p:nvPr/>
        </p:nvSpPr>
        <p:spPr bwMode="auto">
          <a:xfrm>
            <a:off x="9767889" y="5084764"/>
            <a:ext cx="71437" cy="90487"/>
          </a:xfrm>
          <a:prstGeom prst="ellipse">
            <a:avLst/>
          </a:prstGeom>
          <a:solidFill>
            <a:srgbClr val="FFFF00"/>
          </a:solidFill>
          <a:ln w="12700" cap="flat" cmpd="sng">
            <a:solidFill>
              <a:srgbClr val="FFFF00"/>
            </a:solidFill>
            <a:prstDash val="solid"/>
            <a:miter lim="400000"/>
            <a:headEnd type="none" w="med" len="med"/>
            <a:tailEnd type="none" w="med" len="med"/>
          </a:ln>
          <a:effectLst>
            <a:outerShdw dist="25400" dir="5400000" algn="ctr" rotWithShape="0">
              <a:srgbClr val="808080">
                <a:alpha val="50000"/>
              </a:srgbClr>
            </a:outerShdw>
          </a:effectLst>
        </p:spPr>
        <p:txBody>
          <a:bodyPr lIns="45720" rIns="45720" anchor="ctr"/>
          <a:lstStyle/>
          <a:p>
            <a:endParaRPr lang="it-IT" altLang="it-IT" sz="3200">
              <a:solidFill>
                <a:srgbClr val="FFFFFF"/>
              </a:solidFill>
              <a:latin typeface="Helvetica Light" charset="0"/>
              <a:ea typeface="Helvetica Light" charset="0"/>
              <a:cs typeface="Helvetica Light" charset="0"/>
              <a:sym typeface="Helvetica Light" charset="0"/>
            </a:endParaRPr>
          </a:p>
        </p:txBody>
      </p:sp>
      <p:sp>
        <p:nvSpPr>
          <p:cNvPr id="5181" name="Oval 61"/>
          <p:cNvSpPr>
            <a:spLocks/>
          </p:cNvSpPr>
          <p:nvPr/>
        </p:nvSpPr>
        <p:spPr bwMode="auto">
          <a:xfrm>
            <a:off x="9839326" y="5876925"/>
            <a:ext cx="73025" cy="90488"/>
          </a:xfrm>
          <a:prstGeom prst="ellipse">
            <a:avLst/>
          </a:prstGeom>
          <a:solidFill>
            <a:srgbClr val="FFFF00"/>
          </a:solidFill>
          <a:ln w="12700" cap="flat" cmpd="sng">
            <a:solidFill>
              <a:srgbClr val="FFFF00"/>
            </a:solidFill>
            <a:prstDash val="solid"/>
            <a:miter lim="400000"/>
            <a:headEnd type="none" w="med" len="med"/>
            <a:tailEnd type="none" w="med" len="med"/>
          </a:ln>
          <a:effectLst>
            <a:outerShdw dist="25400" dir="5400000" algn="ctr" rotWithShape="0">
              <a:srgbClr val="808080">
                <a:alpha val="50000"/>
              </a:srgbClr>
            </a:outerShdw>
          </a:effectLst>
        </p:spPr>
        <p:txBody>
          <a:bodyPr lIns="45720" rIns="45720" anchor="ctr"/>
          <a:lstStyle/>
          <a:p>
            <a:endParaRPr lang="it-IT" altLang="it-IT" sz="3200">
              <a:solidFill>
                <a:srgbClr val="FFFFFF"/>
              </a:solidFill>
              <a:latin typeface="Helvetica Light" charset="0"/>
              <a:ea typeface="Helvetica Light" charset="0"/>
              <a:cs typeface="Helvetica Light" charset="0"/>
              <a:sym typeface="Helvetica Light" charset="0"/>
            </a:endParaRPr>
          </a:p>
        </p:txBody>
      </p:sp>
      <p:sp>
        <p:nvSpPr>
          <p:cNvPr id="5182" name="Oval 62"/>
          <p:cNvSpPr>
            <a:spLocks/>
          </p:cNvSpPr>
          <p:nvPr/>
        </p:nvSpPr>
        <p:spPr bwMode="auto">
          <a:xfrm>
            <a:off x="9912350" y="5516564"/>
            <a:ext cx="71438" cy="90487"/>
          </a:xfrm>
          <a:prstGeom prst="ellipse">
            <a:avLst/>
          </a:prstGeom>
          <a:solidFill>
            <a:srgbClr val="FFFF00"/>
          </a:solidFill>
          <a:ln w="12700" cap="flat" cmpd="sng">
            <a:solidFill>
              <a:srgbClr val="FFFF00"/>
            </a:solidFill>
            <a:prstDash val="solid"/>
            <a:miter lim="400000"/>
            <a:headEnd type="none" w="med" len="med"/>
            <a:tailEnd type="none" w="med" len="med"/>
          </a:ln>
          <a:effectLst>
            <a:outerShdw dist="25400" dir="5400000" algn="ctr" rotWithShape="0">
              <a:srgbClr val="808080">
                <a:alpha val="50000"/>
              </a:srgbClr>
            </a:outerShdw>
          </a:effectLst>
        </p:spPr>
        <p:txBody>
          <a:bodyPr lIns="45720" rIns="45720" anchor="ctr"/>
          <a:lstStyle/>
          <a:p>
            <a:endParaRPr lang="it-IT" altLang="it-IT" sz="3200">
              <a:solidFill>
                <a:srgbClr val="FFFFFF"/>
              </a:solidFill>
              <a:latin typeface="Helvetica Light" charset="0"/>
              <a:ea typeface="Helvetica Light" charset="0"/>
              <a:cs typeface="Helvetica Light" charset="0"/>
              <a:sym typeface="Helvetica Light" charset="0"/>
            </a:endParaRPr>
          </a:p>
        </p:txBody>
      </p:sp>
      <p:sp>
        <p:nvSpPr>
          <p:cNvPr id="5183" name="Oval 63"/>
          <p:cNvSpPr>
            <a:spLocks/>
          </p:cNvSpPr>
          <p:nvPr/>
        </p:nvSpPr>
        <p:spPr bwMode="auto">
          <a:xfrm>
            <a:off x="8112125" y="6164264"/>
            <a:ext cx="71438" cy="90487"/>
          </a:xfrm>
          <a:prstGeom prst="ellipse">
            <a:avLst/>
          </a:prstGeom>
          <a:solidFill>
            <a:srgbClr val="164F86"/>
          </a:solidFill>
          <a:ln>
            <a:noFill/>
          </a:ln>
          <a:effectLst>
            <a:outerShdw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latin typeface="Helvetica Light" charset="0"/>
              <a:ea typeface="Helvetica Light" charset="0"/>
              <a:cs typeface="Helvetica Light" charset="0"/>
              <a:sym typeface="Helvetica Light" charset="0"/>
            </a:endParaRPr>
          </a:p>
        </p:txBody>
      </p:sp>
      <p:sp>
        <p:nvSpPr>
          <p:cNvPr id="5184" name="Oval 64"/>
          <p:cNvSpPr>
            <a:spLocks/>
          </p:cNvSpPr>
          <p:nvPr/>
        </p:nvSpPr>
        <p:spPr bwMode="auto">
          <a:xfrm>
            <a:off x="9694864" y="6092825"/>
            <a:ext cx="73025" cy="90488"/>
          </a:xfrm>
          <a:prstGeom prst="ellipse">
            <a:avLst/>
          </a:prstGeom>
          <a:solidFill>
            <a:srgbClr val="164F86"/>
          </a:solidFill>
          <a:ln>
            <a:noFill/>
          </a:ln>
          <a:effectLst>
            <a:outerShdw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latin typeface="Helvetica Light" charset="0"/>
              <a:ea typeface="Helvetica Light" charset="0"/>
              <a:cs typeface="Helvetica Light" charset="0"/>
              <a:sym typeface="Helvetica Light" charset="0"/>
            </a:endParaRPr>
          </a:p>
        </p:txBody>
      </p:sp>
      <p:sp>
        <p:nvSpPr>
          <p:cNvPr id="5185" name="Line 65"/>
          <p:cNvSpPr>
            <a:spLocks noChangeShapeType="1"/>
          </p:cNvSpPr>
          <p:nvPr/>
        </p:nvSpPr>
        <p:spPr bwMode="auto">
          <a:xfrm flipH="1">
            <a:off x="7462839" y="4652963"/>
            <a:ext cx="865187" cy="476250"/>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5186" name="Line 66"/>
          <p:cNvSpPr>
            <a:spLocks noChangeShapeType="1"/>
          </p:cNvSpPr>
          <p:nvPr/>
        </p:nvSpPr>
        <p:spPr bwMode="auto">
          <a:xfrm>
            <a:off x="9407526" y="4652964"/>
            <a:ext cx="1008063" cy="503237"/>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5187" name="Line 67"/>
          <p:cNvSpPr>
            <a:spLocks noChangeShapeType="1"/>
          </p:cNvSpPr>
          <p:nvPr/>
        </p:nvSpPr>
        <p:spPr bwMode="auto">
          <a:xfrm flipH="1">
            <a:off x="8050213" y="4652964"/>
            <a:ext cx="277812" cy="733425"/>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5188" name="Rectangle 68"/>
          <p:cNvSpPr>
            <a:spLocks/>
          </p:cNvSpPr>
          <p:nvPr/>
        </p:nvSpPr>
        <p:spPr bwMode="auto">
          <a:xfrm>
            <a:off x="1846263" y="3644900"/>
            <a:ext cx="5040312" cy="175432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spAutoFit/>
          </a:bodyPr>
          <a:lstStyle/>
          <a:p>
            <a:r>
              <a:rPr lang="it-IT" altLang="it-IT"/>
              <a:t>4vs3 and 5vs4</a:t>
            </a:r>
          </a:p>
          <a:p>
            <a:r>
              <a:rPr lang="it-IT" altLang="it-IT"/>
              <a:t>Defense (blue) try to reach the door on midfield(left and right) and they play 4vs3</a:t>
            </a:r>
          </a:p>
          <a:p>
            <a:r>
              <a:rPr lang="it-IT" altLang="it-IT"/>
              <a:t>Attackers try to close and press the defence to conquist the ball and if they do it play fast with the centralforward (5vs4)</a:t>
            </a:r>
          </a:p>
        </p:txBody>
      </p:sp>
      <p:grpSp>
        <p:nvGrpSpPr>
          <p:cNvPr id="5189" name="Group 69"/>
          <p:cNvGrpSpPr>
            <a:grpSpLocks/>
          </p:cNvGrpSpPr>
          <p:nvPr/>
        </p:nvGrpSpPr>
        <p:grpSpPr bwMode="auto">
          <a:xfrm>
            <a:off x="1998664" y="6500815"/>
            <a:ext cx="695229" cy="200055"/>
            <a:chOff x="0" y="0"/>
            <a:chExt cx="695550" cy="200988"/>
          </a:xfrm>
        </p:grpSpPr>
        <p:sp>
          <p:nvSpPr>
            <p:cNvPr id="5190" name="Rectangle 70"/>
            <p:cNvSpPr>
              <a:spLocks/>
            </p:cNvSpPr>
            <p:nvPr/>
          </p:nvSpPr>
          <p:spPr bwMode="auto">
            <a:xfrm>
              <a:off x="174975" y="0"/>
              <a:ext cx="520575" cy="2009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p>
              <a:r>
                <a:rPr lang="it-IT" altLang="it-IT" sz="700"/>
                <a:t>Luca Ga Gai</a:t>
              </a:r>
            </a:p>
          </p:txBody>
        </p:sp>
        <p:pic>
          <p:nvPicPr>
            <p:cNvPr id="5191" name="Picture 71" descr="pasted-image.tif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3754"/>
              <a:ext cx="178232" cy="1782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Tree>
    <p:extLst>
      <p:ext uri="{BB962C8B-B14F-4D97-AF65-F5344CB8AC3E}">
        <p14:creationId xmlns:p14="http://schemas.microsoft.com/office/powerpoint/2010/main" val="1298176020"/>
      </p:ext>
    </p:extLst>
  </p:cSld>
  <p:clrMapOvr>
    <a:masterClrMapping/>
  </p:clrMapOvr>
  <p:transition spd="med"/>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5" name="Picture 1" descr="C:\Users\Luca\Desktop\ACCADEMIA HOCKEY BLOEMENDAAL\mezzo campo bianco.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186614" y="1"/>
            <a:ext cx="3481387" cy="3355975"/>
          </a:xfrm>
          <a:prstGeom prst="rect">
            <a:avLst/>
          </a:prstGeom>
          <a:noFill/>
          <a:ln w="9525" cap="flat"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6146" name="Oval 2"/>
          <p:cNvSpPr>
            <a:spLocks/>
          </p:cNvSpPr>
          <p:nvPr/>
        </p:nvSpPr>
        <p:spPr bwMode="auto">
          <a:xfrm>
            <a:off x="7462839" y="2563814"/>
            <a:ext cx="73025" cy="90487"/>
          </a:xfrm>
          <a:prstGeom prst="ellipse">
            <a:avLst/>
          </a:prstGeom>
          <a:solidFill>
            <a:srgbClr val="164F86"/>
          </a:solidFill>
          <a:ln>
            <a:noFill/>
          </a:ln>
          <a:effectLst>
            <a:outerShdw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latin typeface="Helvetica Light" charset="0"/>
              <a:ea typeface="Helvetica Light" charset="0"/>
              <a:cs typeface="Helvetica Light" charset="0"/>
              <a:sym typeface="Helvetica Light" charset="0"/>
            </a:endParaRPr>
          </a:p>
        </p:txBody>
      </p:sp>
      <p:sp>
        <p:nvSpPr>
          <p:cNvPr id="6147" name="AutoShape 3"/>
          <p:cNvSpPr>
            <a:spLocks/>
          </p:cNvSpPr>
          <p:nvPr/>
        </p:nvSpPr>
        <p:spPr bwMode="auto">
          <a:xfrm>
            <a:off x="8112125" y="2276475"/>
            <a:ext cx="71438" cy="714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6148" name="AutoShape 4"/>
          <p:cNvSpPr>
            <a:spLocks/>
          </p:cNvSpPr>
          <p:nvPr/>
        </p:nvSpPr>
        <p:spPr bwMode="auto">
          <a:xfrm>
            <a:off x="8615364" y="2276475"/>
            <a:ext cx="71437" cy="714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6149" name="AutoShape 5"/>
          <p:cNvSpPr>
            <a:spLocks/>
          </p:cNvSpPr>
          <p:nvPr/>
        </p:nvSpPr>
        <p:spPr bwMode="auto">
          <a:xfrm>
            <a:off x="9191625" y="2276475"/>
            <a:ext cx="71438" cy="714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6150" name="AutoShape 6"/>
          <p:cNvSpPr>
            <a:spLocks/>
          </p:cNvSpPr>
          <p:nvPr/>
        </p:nvSpPr>
        <p:spPr bwMode="auto">
          <a:xfrm>
            <a:off x="9694864" y="2276475"/>
            <a:ext cx="73025" cy="714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6151" name="AutoShape 7"/>
          <p:cNvSpPr>
            <a:spLocks/>
          </p:cNvSpPr>
          <p:nvPr/>
        </p:nvSpPr>
        <p:spPr bwMode="auto">
          <a:xfrm>
            <a:off x="9191625" y="1916114"/>
            <a:ext cx="71438" cy="7143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6152" name="AutoShape 8"/>
          <p:cNvSpPr>
            <a:spLocks/>
          </p:cNvSpPr>
          <p:nvPr/>
        </p:nvSpPr>
        <p:spPr bwMode="auto">
          <a:xfrm>
            <a:off x="8615364" y="1916114"/>
            <a:ext cx="71437" cy="7143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6153" name="AutoShape 9"/>
          <p:cNvSpPr>
            <a:spLocks/>
          </p:cNvSpPr>
          <p:nvPr/>
        </p:nvSpPr>
        <p:spPr bwMode="auto">
          <a:xfrm>
            <a:off x="9694864" y="1916114"/>
            <a:ext cx="73025" cy="7143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6154" name="AutoShape 10"/>
          <p:cNvSpPr>
            <a:spLocks/>
          </p:cNvSpPr>
          <p:nvPr/>
        </p:nvSpPr>
        <p:spPr bwMode="auto">
          <a:xfrm>
            <a:off x="8112125" y="1916114"/>
            <a:ext cx="71438" cy="7143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6155" name="AutoShape 11"/>
          <p:cNvSpPr>
            <a:spLocks/>
          </p:cNvSpPr>
          <p:nvPr/>
        </p:nvSpPr>
        <p:spPr bwMode="auto">
          <a:xfrm>
            <a:off x="7751764" y="1771651"/>
            <a:ext cx="71437"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6156" name="AutoShape 12"/>
          <p:cNvSpPr>
            <a:spLocks/>
          </p:cNvSpPr>
          <p:nvPr/>
        </p:nvSpPr>
        <p:spPr bwMode="auto">
          <a:xfrm>
            <a:off x="10055226" y="1771651"/>
            <a:ext cx="73025"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6157" name="Line 13"/>
          <p:cNvSpPr>
            <a:spLocks noChangeShapeType="1"/>
          </p:cNvSpPr>
          <p:nvPr/>
        </p:nvSpPr>
        <p:spPr bwMode="auto">
          <a:xfrm flipH="1">
            <a:off x="7319963" y="1844675"/>
            <a:ext cx="431800" cy="0"/>
          </a:xfrm>
          <a:prstGeom prst="line">
            <a:avLst/>
          </a:prstGeom>
          <a:noFill/>
          <a:ln w="9525"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6158" name="Line 14"/>
          <p:cNvSpPr>
            <a:spLocks noChangeShapeType="1"/>
          </p:cNvSpPr>
          <p:nvPr/>
        </p:nvSpPr>
        <p:spPr bwMode="auto">
          <a:xfrm flipH="1">
            <a:off x="10128250" y="1844675"/>
            <a:ext cx="431800" cy="0"/>
          </a:xfrm>
          <a:prstGeom prst="line">
            <a:avLst/>
          </a:prstGeom>
          <a:noFill/>
          <a:ln w="9525"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6159" name="Line 15"/>
          <p:cNvSpPr>
            <a:spLocks noChangeShapeType="1"/>
          </p:cNvSpPr>
          <p:nvPr/>
        </p:nvSpPr>
        <p:spPr bwMode="auto">
          <a:xfrm>
            <a:off x="8183563" y="1987550"/>
            <a:ext cx="431800" cy="0"/>
          </a:xfrm>
          <a:prstGeom prst="line">
            <a:avLst/>
          </a:prstGeom>
          <a:noFill/>
          <a:ln w="9525" cap="flat" cmpd="sng">
            <a:solidFill>
              <a:srgbClr val="4A7EBB"/>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6160" name="Line 16"/>
          <p:cNvSpPr>
            <a:spLocks noChangeShapeType="1"/>
          </p:cNvSpPr>
          <p:nvPr/>
        </p:nvSpPr>
        <p:spPr bwMode="auto">
          <a:xfrm>
            <a:off x="9263063" y="1987550"/>
            <a:ext cx="431800" cy="0"/>
          </a:xfrm>
          <a:prstGeom prst="line">
            <a:avLst/>
          </a:prstGeom>
          <a:noFill/>
          <a:ln w="9525" cap="flat" cmpd="sng">
            <a:solidFill>
              <a:srgbClr val="4A7EBB"/>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6161" name="Line 17"/>
          <p:cNvSpPr>
            <a:spLocks noChangeShapeType="1"/>
          </p:cNvSpPr>
          <p:nvPr/>
        </p:nvSpPr>
        <p:spPr bwMode="auto">
          <a:xfrm>
            <a:off x="8183563" y="2347913"/>
            <a:ext cx="431800" cy="0"/>
          </a:xfrm>
          <a:prstGeom prst="line">
            <a:avLst/>
          </a:prstGeom>
          <a:noFill/>
          <a:ln w="9525" cap="flat" cmpd="sng">
            <a:solidFill>
              <a:srgbClr val="4A7EBB"/>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6162" name="Line 18"/>
          <p:cNvSpPr>
            <a:spLocks noChangeShapeType="1"/>
          </p:cNvSpPr>
          <p:nvPr/>
        </p:nvSpPr>
        <p:spPr bwMode="auto">
          <a:xfrm>
            <a:off x="9263063" y="2347913"/>
            <a:ext cx="431800" cy="0"/>
          </a:xfrm>
          <a:prstGeom prst="line">
            <a:avLst/>
          </a:prstGeom>
          <a:noFill/>
          <a:ln w="9525" cap="flat" cmpd="sng">
            <a:solidFill>
              <a:srgbClr val="4A7EBB"/>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6163" name="Line 19"/>
          <p:cNvSpPr>
            <a:spLocks noChangeShapeType="1"/>
          </p:cNvSpPr>
          <p:nvPr/>
        </p:nvSpPr>
        <p:spPr bwMode="auto">
          <a:xfrm flipH="1">
            <a:off x="8183564" y="1987551"/>
            <a:ext cx="7937" cy="352425"/>
          </a:xfrm>
          <a:prstGeom prst="line">
            <a:avLst/>
          </a:prstGeom>
          <a:noFill/>
          <a:ln w="9525" cap="flat" cmpd="sng">
            <a:solidFill>
              <a:srgbClr val="4A7EBB"/>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6164" name="Line 20"/>
          <p:cNvSpPr>
            <a:spLocks noChangeShapeType="1"/>
          </p:cNvSpPr>
          <p:nvPr/>
        </p:nvSpPr>
        <p:spPr bwMode="auto">
          <a:xfrm flipH="1">
            <a:off x="9263064" y="1987551"/>
            <a:ext cx="9525" cy="352425"/>
          </a:xfrm>
          <a:prstGeom prst="line">
            <a:avLst/>
          </a:prstGeom>
          <a:noFill/>
          <a:ln w="9525" cap="flat" cmpd="sng">
            <a:solidFill>
              <a:srgbClr val="4A7EBB"/>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6165" name="Line 21"/>
          <p:cNvSpPr>
            <a:spLocks noChangeShapeType="1"/>
          </p:cNvSpPr>
          <p:nvPr/>
        </p:nvSpPr>
        <p:spPr bwMode="auto">
          <a:xfrm flipH="1">
            <a:off x="8615364" y="1987551"/>
            <a:ext cx="7937" cy="352425"/>
          </a:xfrm>
          <a:prstGeom prst="line">
            <a:avLst/>
          </a:prstGeom>
          <a:noFill/>
          <a:ln w="9525" cap="flat" cmpd="sng">
            <a:solidFill>
              <a:srgbClr val="4A7EBB"/>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6166" name="Line 22"/>
          <p:cNvSpPr>
            <a:spLocks noChangeShapeType="1"/>
          </p:cNvSpPr>
          <p:nvPr/>
        </p:nvSpPr>
        <p:spPr bwMode="auto">
          <a:xfrm flipH="1">
            <a:off x="9694864" y="1987551"/>
            <a:ext cx="9525" cy="352425"/>
          </a:xfrm>
          <a:prstGeom prst="line">
            <a:avLst/>
          </a:prstGeom>
          <a:noFill/>
          <a:ln w="9525" cap="flat" cmpd="sng">
            <a:solidFill>
              <a:srgbClr val="4A7EBB"/>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6167" name="Oval 23"/>
          <p:cNvSpPr>
            <a:spLocks/>
          </p:cNvSpPr>
          <p:nvPr/>
        </p:nvSpPr>
        <p:spPr bwMode="auto">
          <a:xfrm>
            <a:off x="8328025" y="3068639"/>
            <a:ext cx="71438" cy="90487"/>
          </a:xfrm>
          <a:prstGeom prst="ellipse">
            <a:avLst/>
          </a:prstGeom>
          <a:solidFill>
            <a:srgbClr val="164F86"/>
          </a:solidFill>
          <a:ln>
            <a:noFill/>
          </a:ln>
          <a:effectLst>
            <a:outerShdw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latin typeface="Helvetica Light" charset="0"/>
              <a:ea typeface="Helvetica Light" charset="0"/>
              <a:cs typeface="Helvetica Light" charset="0"/>
              <a:sym typeface="Helvetica Light" charset="0"/>
            </a:endParaRPr>
          </a:p>
        </p:txBody>
      </p:sp>
      <p:sp>
        <p:nvSpPr>
          <p:cNvPr id="6168" name="Oval 24"/>
          <p:cNvSpPr>
            <a:spLocks/>
          </p:cNvSpPr>
          <p:nvPr/>
        </p:nvSpPr>
        <p:spPr bwMode="auto">
          <a:xfrm>
            <a:off x="9407525" y="3068639"/>
            <a:ext cx="71438" cy="90487"/>
          </a:xfrm>
          <a:prstGeom prst="ellipse">
            <a:avLst/>
          </a:prstGeom>
          <a:solidFill>
            <a:srgbClr val="164F86"/>
          </a:solidFill>
          <a:ln>
            <a:noFill/>
          </a:ln>
          <a:effectLst>
            <a:outerShdw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latin typeface="Helvetica Light" charset="0"/>
              <a:ea typeface="Helvetica Light" charset="0"/>
              <a:cs typeface="Helvetica Light" charset="0"/>
              <a:sym typeface="Helvetica Light" charset="0"/>
            </a:endParaRPr>
          </a:p>
        </p:txBody>
      </p:sp>
      <p:sp>
        <p:nvSpPr>
          <p:cNvPr id="6169" name="Oval 25"/>
          <p:cNvSpPr>
            <a:spLocks/>
          </p:cNvSpPr>
          <p:nvPr/>
        </p:nvSpPr>
        <p:spPr bwMode="auto">
          <a:xfrm>
            <a:off x="8112125" y="476250"/>
            <a:ext cx="71438" cy="90488"/>
          </a:xfrm>
          <a:prstGeom prst="ellipse">
            <a:avLst/>
          </a:prstGeom>
          <a:solidFill>
            <a:srgbClr val="164F86"/>
          </a:solidFill>
          <a:ln>
            <a:noFill/>
          </a:ln>
          <a:effectLst>
            <a:outerShdw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latin typeface="Helvetica Light" charset="0"/>
              <a:ea typeface="Helvetica Light" charset="0"/>
              <a:cs typeface="Helvetica Light" charset="0"/>
              <a:sym typeface="Helvetica Light" charset="0"/>
            </a:endParaRPr>
          </a:p>
        </p:txBody>
      </p:sp>
      <p:sp>
        <p:nvSpPr>
          <p:cNvPr id="6170" name="Oval 26"/>
          <p:cNvSpPr>
            <a:spLocks/>
          </p:cNvSpPr>
          <p:nvPr/>
        </p:nvSpPr>
        <p:spPr bwMode="auto">
          <a:xfrm>
            <a:off x="10344150" y="2636839"/>
            <a:ext cx="71438" cy="90487"/>
          </a:xfrm>
          <a:prstGeom prst="ellipse">
            <a:avLst/>
          </a:prstGeom>
          <a:solidFill>
            <a:srgbClr val="164F86"/>
          </a:solidFill>
          <a:ln>
            <a:noFill/>
          </a:ln>
          <a:effectLst>
            <a:outerShdw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latin typeface="Helvetica Light" charset="0"/>
              <a:ea typeface="Helvetica Light" charset="0"/>
              <a:cs typeface="Helvetica Light" charset="0"/>
              <a:sym typeface="Helvetica Light" charset="0"/>
            </a:endParaRPr>
          </a:p>
        </p:txBody>
      </p:sp>
      <p:sp>
        <p:nvSpPr>
          <p:cNvPr id="6171" name="Oval 27"/>
          <p:cNvSpPr>
            <a:spLocks/>
          </p:cNvSpPr>
          <p:nvPr/>
        </p:nvSpPr>
        <p:spPr bwMode="auto">
          <a:xfrm>
            <a:off x="9407525" y="2203451"/>
            <a:ext cx="71438" cy="92075"/>
          </a:xfrm>
          <a:prstGeom prst="ellipse">
            <a:avLst/>
          </a:prstGeom>
          <a:solidFill>
            <a:srgbClr val="164F86"/>
          </a:solidFill>
          <a:ln>
            <a:noFill/>
          </a:ln>
          <a:effectLst>
            <a:outerShdw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latin typeface="Helvetica Light" charset="0"/>
              <a:ea typeface="Helvetica Light" charset="0"/>
              <a:cs typeface="Helvetica Light" charset="0"/>
              <a:sym typeface="Helvetica Light" charset="0"/>
            </a:endParaRPr>
          </a:p>
        </p:txBody>
      </p:sp>
      <p:sp>
        <p:nvSpPr>
          <p:cNvPr id="6172" name="Oval 28"/>
          <p:cNvSpPr>
            <a:spLocks/>
          </p:cNvSpPr>
          <p:nvPr/>
        </p:nvSpPr>
        <p:spPr bwMode="auto">
          <a:xfrm>
            <a:off x="8904289" y="1844675"/>
            <a:ext cx="71437" cy="90488"/>
          </a:xfrm>
          <a:prstGeom prst="ellipse">
            <a:avLst/>
          </a:prstGeom>
          <a:solidFill>
            <a:srgbClr val="FFFF00"/>
          </a:solidFill>
          <a:ln w="12700" cap="flat" cmpd="sng">
            <a:solidFill>
              <a:srgbClr val="FFFF00"/>
            </a:solidFill>
            <a:prstDash val="solid"/>
            <a:miter lim="400000"/>
            <a:headEnd type="none" w="med" len="med"/>
            <a:tailEnd type="none" w="med" len="med"/>
          </a:ln>
          <a:effectLst>
            <a:outerShdw dist="25400" dir="5400000" algn="ctr" rotWithShape="0">
              <a:srgbClr val="808080">
                <a:alpha val="50000"/>
              </a:srgbClr>
            </a:outerShdw>
          </a:effectLst>
        </p:spPr>
        <p:txBody>
          <a:bodyPr lIns="45720" rIns="45720" anchor="ctr"/>
          <a:lstStyle/>
          <a:p>
            <a:endParaRPr lang="it-IT" altLang="it-IT" sz="3200">
              <a:solidFill>
                <a:srgbClr val="FFFFFF"/>
              </a:solidFill>
              <a:latin typeface="Helvetica Light" charset="0"/>
              <a:ea typeface="Helvetica Light" charset="0"/>
              <a:cs typeface="Helvetica Light" charset="0"/>
              <a:sym typeface="Helvetica Light" charset="0"/>
            </a:endParaRPr>
          </a:p>
        </p:txBody>
      </p:sp>
      <p:sp>
        <p:nvSpPr>
          <p:cNvPr id="6173" name="Oval 29"/>
          <p:cNvSpPr>
            <a:spLocks/>
          </p:cNvSpPr>
          <p:nvPr/>
        </p:nvSpPr>
        <p:spPr bwMode="auto">
          <a:xfrm>
            <a:off x="8759825" y="2636839"/>
            <a:ext cx="71438" cy="90487"/>
          </a:xfrm>
          <a:prstGeom prst="ellipse">
            <a:avLst/>
          </a:prstGeom>
          <a:solidFill>
            <a:srgbClr val="FFFF00"/>
          </a:solidFill>
          <a:ln w="12700" cap="flat" cmpd="sng">
            <a:solidFill>
              <a:srgbClr val="FFFF00"/>
            </a:solidFill>
            <a:prstDash val="solid"/>
            <a:miter lim="400000"/>
            <a:headEnd type="none" w="med" len="med"/>
            <a:tailEnd type="none" w="med" len="med"/>
          </a:ln>
          <a:effectLst>
            <a:outerShdw dist="25400" dir="5400000" algn="ctr" rotWithShape="0">
              <a:srgbClr val="808080">
                <a:alpha val="50000"/>
              </a:srgbClr>
            </a:outerShdw>
          </a:effectLst>
        </p:spPr>
        <p:txBody>
          <a:bodyPr lIns="45720" rIns="45720" anchor="ctr"/>
          <a:lstStyle/>
          <a:p>
            <a:endParaRPr lang="it-IT" altLang="it-IT" sz="3200">
              <a:solidFill>
                <a:srgbClr val="FFFFFF"/>
              </a:solidFill>
              <a:latin typeface="Helvetica Light" charset="0"/>
              <a:ea typeface="Helvetica Light" charset="0"/>
              <a:cs typeface="Helvetica Light" charset="0"/>
              <a:sym typeface="Helvetica Light" charset="0"/>
            </a:endParaRPr>
          </a:p>
        </p:txBody>
      </p:sp>
      <p:sp>
        <p:nvSpPr>
          <p:cNvPr id="6174" name="Oval 30"/>
          <p:cNvSpPr>
            <a:spLocks/>
          </p:cNvSpPr>
          <p:nvPr/>
        </p:nvSpPr>
        <p:spPr bwMode="auto">
          <a:xfrm>
            <a:off x="8686801" y="763589"/>
            <a:ext cx="73025" cy="90487"/>
          </a:xfrm>
          <a:prstGeom prst="ellipse">
            <a:avLst/>
          </a:prstGeom>
          <a:solidFill>
            <a:srgbClr val="FFFF00"/>
          </a:solidFill>
          <a:ln w="12700" cap="flat" cmpd="sng">
            <a:solidFill>
              <a:srgbClr val="FFFF00"/>
            </a:solidFill>
            <a:prstDash val="solid"/>
            <a:miter lim="400000"/>
            <a:headEnd type="none" w="med" len="med"/>
            <a:tailEnd type="none" w="med" len="med"/>
          </a:ln>
          <a:effectLst>
            <a:outerShdw dist="25400" dir="5400000" algn="ctr" rotWithShape="0">
              <a:srgbClr val="808080">
                <a:alpha val="50000"/>
              </a:srgbClr>
            </a:outerShdw>
          </a:effectLst>
        </p:spPr>
        <p:txBody>
          <a:bodyPr lIns="45720" rIns="45720" anchor="ctr"/>
          <a:lstStyle/>
          <a:p>
            <a:endParaRPr lang="it-IT" altLang="it-IT" sz="3200">
              <a:solidFill>
                <a:srgbClr val="FFFFFF"/>
              </a:solidFill>
              <a:latin typeface="Helvetica Light" charset="0"/>
              <a:ea typeface="Helvetica Light" charset="0"/>
              <a:cs typeface="Helvetica Light" charset="0"/>
              <a:sym typeface="Helvetica Light" charset="0"/>
            </a:endParaRPr>
          </a:p>
        </p:txBody>
      </p:sp>
      <p:sp>
        <p:nvSpPr>
          <p:cNvPr id="6175" name="Oval 31"/>
          <p:cNvSpPr>
            <a:spLocks/>
          </p:cNvSpPr>
          <p:nvPr/>
        </p:nvSpPr>
        <p:spPr bwMode="auto">
          <a:xfrm>
            <a:off x="8399464" y="403226"/>
            <a:ext cx="71437" cy="92075"/>
          </a:xfrm>
          <a:prstGeom prst="ellipse">
            <a:avLst/>
          </a:prstGeom>
          <a:solidFill>
            <a:srgbClr val="FFFF00"/>
          </a:solidFill>
          <a:ln w="12700" cap="flat" cmpd="sng">
            <a:solidFill>
              <a:srgbClr val="FFFF00"/>
            </a:solidFill>
            <a:prstDash val="solid"/>
            <a:miter lim="400000"/>
            <a:headEnd type="none" w="med" len="med"/>
            <a:tailEnd type="none" w="med" len="med"/>
          </a:ln>
          <a:effectLst>
            <a:outerShdw dist="25400" dir="5400000" algn="ctr" rotWithShape="0">
              <a:srgbClr val="808080">
                <a:alpha val="50000"/>
              </a:srgbClr>
            </a:outerShdw>
          </a:effectLst>
        </p:spPr>
        <p:txBody>
          <a:bodyPr lIns="45720" rIns="45720" anchor="ctr"/>
          <a:lstStyle/>
          <a:p>
            <a:endParaRPr lang="it-IT" altLang="it-IT" sz="3200">
              <a:solidFill>
                <a:srgbClr val="FFFFFF"/>
              </a:solidFill>
              <a:latin typeface="Helvetica Light" charset="0"/>
              <a:ea typeface="Helvetica Light" charset="0"/>
              <a:cs typeface="Helvetica Light" charset="0"/>
              <a:sym typeface="Helvetica Light" charset="0"/>
            </a:endParaRPr>
          </a:p>
        </p:txBody>
      </p:sp>
      <p:sp>
        <p:nvSpPr>
          <p:cNvPr id="6176" name="Oval 32"/>
          <p:cNvSpPr>
            <a:spLocks/>
          </p:cNvSpPr>
          <p:nvPr/>
        </p:nvSpPr>
        <p:spPr bwMode="auto">
          <a:xfrm>
            <a:off x="9191625" y="619126"/>
            <a:ext cx="71438" cy="92075"/>
          </a:xfrm>
          <a:prstGeom prst="ellipse">
            <a:avLst/>
          </a:prstGeom>
          <a:solidFill>
            <a:srgbClr val="FFFF00"/>
          </a:solidFill>
          <a:ln w="12700" cap="flat" cmpd="sng">
            <a:solidFill>
              <a:srgbClr val="FFFF00"/>
            </a:solidFill>
            <a:prstDash val="solid"/>
            <a:miter lim="400000"/>
            <a:headEnd type="none" w="med" len="med"/>
            <a:tailEnd type="none" w="med" len="med"/>
          </a:ln>
          <a:effectLst>
            <a:outerShdw dist="25400" dir="5400000" algn="ctr" rotWithShape="0">
              <a:srgbClr val="808080">
                <a:alpha val="50000"/>
              </a:srgbClr>
            </a:outerShdw>
          </a:effectLst>
        </p:spPr>
        <p:txBody>
          <a:bodyPr lIns="45720" rIns="45720" anchor="ctr"/>
          <a:lstStyle/>
          <a:p>
            <a:endParaRPr lang="it-IT" altLang="it-IT" sz="3200">
              <a:solidFill>
                <a:srgbClr val="FFFFFF"/>
              </a:solidFill>
              <a:latin typeface="Helvetica Light" charset="0"/>
              <a:ea typeface="Helvetica Light" charset="0"/>
              <a:cs typeface="Helvetica Light" charset="0"/>
              <a:sym typeface="Helvetica Light" charset="0"/>
            </a:endParaRPr>
          </a:p>
        </p:txBody>
      </p:sp>
      <p:sp>
        <p:nvSpPr>
          <p:cNvPr id="6177" name="Oval 33"/>
          <p:cNvSpPr>
            <a:spLocks/>
          </p:cNvSpPr>
          <p:nvPr/>
        </p:nvSpPr>
        <p:spPr bwMode="auto">
          <a:xfrm>
            <a:off x="8543925" y="836614"/>
            <a:ext cx="71438" cy="90487"/>
          </a:xfrm>
          <a:prstGeom prst="ellipse">
            <a:avLst/>
          </a:prstGeom>
          <a:solidFill>
            <a:srgbClr val="164F86"/>
          </a:solidFill>
          <a:ln>
            <a:noFill/>
          </a:ln>
          <a:effectLst>
            <a:outerShdw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latin typeface="Helvetica Light" charset="0"/>
              <a:ea typeface="Helvetica Light" charset="0"/>
              <a:cs typeface="Helvetica Light" charset="0"/>
              <a:sym typeface="Helvetica Light" charset="0"/>
            </a:endParaRPr>
          </a:p>
        </p:txBody>
      </p:sp>
      <p:sp>
        <p:nvSpPr>
          <p:cNvPr id="6178" name="Oval 34"/>
          <p:cNvSpPr>
            <a:spLocks/>
          </p:cNvSpPr>
          <p:nvPr/>
        </p:nvSpPr>
        <p:spPr bwMode="auto">
          <a:xfrm>
            <a:off x="8399464" y="2203451"/>
            <a:ext cx="71437" cy="92075"/>
          </a:xfrm>
          <a:prstGeom prst="ellipse">
            <a:avLst/>
          </a:prstGeom>
          <a:solidFill>
            <a:srgbClr val="164F86"/>
          </a:solidFill>
          <a:ln>
            <a:noFill/>
          </a:ln>
          <a:effectLst>
            <a:outerShdw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latin typeface="Helvetica Light" charset="0"/>
              <a:ea typeface="Helvetica Light" charset="0"/>
              <a:cs typeface="Helvetica Light" charset="0"/>
              <a:sym typeface="Helvetica Light" charset="0"/>
            </a:endParaRPr>
          </a:p>
        </p:txBody>
      </p:sp>
      <p:sp>
        <p:nvSpPr>
          <p:cNvPr id="6179" name="Oval 35"/>
          <p:cNvSpPr>
            <a:spLocks/>
          </p:cNvSpPr>
          <p:nvPr/>
        </p:nvSpPr>
        <p:spPr bwMode="auto">
          <a:xfrm>
            <a:off x="9047164" y="619126"/>
            <a:ext cx="73025" cy="92075"/>
          </a:xfrm>
          <a:prstGeom prst="ellipse">
            <a:avLst/>
          </a:prstGeom>
          <a:solidFill>
            <a:srgbClr val="164F86"/>
          </a:solidFill>
          <a:ln>
            <a:noFill/>
          </a:ln>
          <a:effectLst>
            <a:outerShdw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latin typeface="Helvetica Light" charset="0"/>
              <a:ea typeface="Helvetica Light" charset="0"/>
              <a:cs typeface="Helvetica Light" charset="0"/>
              <a:sym typeface="Helvetica Light" charset="0"/>
            </a:endParaRPr>
          </a:p>
        </p:txBody>
      </p:sp>
      <p:cxnSp>
        <p:nvCxnSpPr>
          <p:cNvPr id="6180" name="AutoShape 36"/>
          <p:cNvCxnSpPr>
            <a:cxnSpLocks noChangeShapeType="1"/>
            <a:stCxn id="6167" idx="0"/>
            <a:endCxn id="6178" idx="0"/>
          </p:cNvCxnSpPr>
          <p:nvPr/>
        </p:nvCxnSpPr>
        <p:spPr bwMode="auto">
          <a:xfrm flipV="1">
            <a:off x="8362951" y="2249488"/>
            <a:ext cx="73025" cy="863600"/>
          </a:xfrm>
          <a:prstGeom prst="straightConnector1">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cxnSp>
      <p:sp>
        <p:nvSpPr>
          <p:cNvPr id="6181" name="AutoShape 37"/>
          <p:cNvSpPr>
            <a:spLocks/>
          </p:cNvSpPr>
          <p:nvPr/>
        </p:nvSpPr>
        <p:spPr bwMode="auto">
          <a:xfrm>
            <a:off x="8477250" y="2074864"/>
            <a:ext cx="914400" cy="128587"/>
          </a:xfrm>
          <a:custGeom>
            <a:avLst/>
            <a:gdLst>
              <a:gd name="T0" fmla="*/ 10800 w 21600"/>
              <a:gd name="T1" fmla="+- 0 10968 337"/>
              <a:gd name="T2" fmla="*/ 10968 h 21263"/>
              <a:gd name="T3" fmla="*/ 10800 w 21600"/>
              <a:gd name="T4" fmla="+- 0 10968 337"/>
              <a:gd name="T5" fmla="*/ 10968 h 21263"/>
              <a:gd name="T6" fmla="*/ 10800 w 21600"/>
              <a:gd name="T7" fmla="+- 0 10968 337"/>
              <a:gd name="T8" fmla="*/ 10968 h 21263"/>
              <a:gd name="T9" fmla="*/ 10800 w 21600"/>
              <a:gd name="T10" fmla="+- 0 10968 337"/>
              <a:gd name="T11" fmla="*/ 10968 h 21263"/>
            </a:gdLst>
            <a:ahLst/>
            <a:cxnLst>
              <a:cxn ang="0">
                <a:pos x="T0" y="T2"/>
              </a:cxn>
              <a:cxn ang="0">
                <a:pos x="T3" y="T5"/>
              </a:cxn>
              <a:cxn ang="0">
                <a:pos x="T6" y="T8"/>
              </a:cxn>
              <a:cxn ang="0">
                <a:pos x="T9" y="T11"/>
              </a:cxn>
            </a:cxnLst>
            <a:rect l="0" t="0" r="r" b="b"/>
            <a:pathLst>
              <a:path w="21600" h="21263">
                <a:moveTo>
                  <a:pt x="0" y="21263"/>
                </a:moveTo>
                <a:cubicBezTo>
                  <a:pt x="1338" y="16660"/>
                  <a:pt x="2675" y="12057"/>
                  <a:pt x="4350" y="8515"/>
                </a:cubicBezTo>
                <a:cubicBezTo>
                  <a:pt x="6025" y="4974"/>
                  <a:pt x="7175" y="-337"/>
                  <a:pt x="10050" y="17"/>
                </a:cubicBezTo>
                <a:cubicBezTo>
                  <a:pt x="12925" y="371"/>
                  <a:pt x="21600" y="10640"/>
                  <a:pt x="21600" y="10640"/>
                </a:cubicBezTo>
              </a:path>
            </a:pathLst>
          </a:custGeom>
          <a:noFill/>
          <a:ln w="9525" cap="flat" cmpd="sng">
            <a:solidFill>
              <a:srgbClr val="000000"/>
            </a:solidFill>
            <a:prstDash val="dash"/>
            <a:round/>
            <a:headEnd type="none" w="med" len="med"/>
            <a:tailEnd type="triangl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nchor="ctr"/>
          <a:lstStyle/>
          <a:p>
            <a:pPr algn="ctr"/>
            <a:endParaRPr lang="it-IT" altLang="it-IT"/>
          </a:p>
        </p:txBody>
      </p:sp>
      <p:sp>
        <p:nvSpPr>
          <p:cNvPr id="6182" name="AutoShape 38"/>
          <p:cNvSpPr>
            <a:spLocks/>
          </p:cNvSpPr>
          <p:nvPr/>
        </p:nvSpPr>
        <p:spPr bwMode="auto">
          <a:xfrm>
            <a:off x="8451850" y="2343151"/>
            <a:ext cx="977900" cy="169863"/>
          </a:xfrm>
          <a:custGeom>
            <a:avLst/>
            <a:gdLst>
              <a:gd name="T0" fmla="*/ 10800 w 21600"/>
              <a:gd name="T1" fmla="*/ 10187 h 20375"/>
              <a:gd name="T2" fmla="*/ 10800 w 21600"/>
              <a:gd name="T3" fmla="*/ 10187 h 20375"/>
              <a:gd name="T4" fmla="*/ 10800 w 21600"/>
              <a:gd name="T5" fmla="*/ 10187 h 20375"/>
              <a:gd name="T6" fmla="*/ 10800 w 21600"/>
              <a:gd name="T7" fmla="*/ 10187 h 20375"/>
            </a:gdLst>
            <a:ahLst/>
            <a:cxnLst>
              <a:cxn ang="0">
                <a:pos x="T0" y="T1"/>
              </a:cxn>
              <a:cxn ang="0">
                <a:pos x="T2" y="T3"/>
              </a:cxn>
              <a:cxn ang="0">
                <a:pos x="T4" y="T5"/>
              </a:cxn>
              <a:cxn ang="0">
                <a:pos x="T6" y="T7"/>
              </a:cxn>
            </a:cxnLst>
            <a:rect l="0" t="0" r="r" b="b"/>
            <a:pathLst>
              <a:path w="21600" h="20375">
                <a:moveTo>
                  <a:pt x="21600" y="0"/>
                </a:moveTo>
                <a:cubicBezTo>
                  <a:pt x="18970" y="6316"/>
                  <a:pt x="16340" y="12632"/>
                  <a:pt x="13325" y="15916"/>
                </a:cubicBezTo>
                <a:cubicBezTo>
                  <a:pt x="10309" y="19200"/>
                  <a:pt x="5727" y="21600"/>
                  <a:pt x="3506" y="19705"/>
                </a:cubicBezTo>
                <a:cubicBezTo>
                  <a:pt x="1286" y="17811"/>
                  <a:pt x="0" y="4547"/>
                  <a:pt x="0" y="4547"/>
                </a:cubicBezTo>
              </a:path>
            </a:pathLst>
          </a:custGeom>
          <a:noFill/>
          <a:ln w="9525" cap="flat" cmpd="sng">
            <a:solidFill>
              <a:srgbClr val="000000"/>
            </a:solidFill>
            <a:prstDash val="dash"/>
            <a:round/>
            <a:headEnd type="none" w="med" len="med"/>
            <a:tailEnd type="triangl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nchor="ctr"/>
          <a:lstStyle/>
          <a:p>
            <a:pPr algn="ctr"/>
            <a:endParaRPr lang="it-IT" altLang="it-IT"/>
          </a:p>
        </p:txBody>
      </p:sp>
      <p:sp>
        <p:nvSpPr>
          <p:cNvPr id="6183" name="Line 39"/>
          <p:cNvSpPr>
            <a:spLocks noChangeShapeType="1"/>
          </p:cNvSpPr>
          <p:nvPr/>
        </p:nvSpPr>
        <p:spPr bwMode="auto">
          <a:xfrm flipV="1">
            <a:off x="8821739" y="2708276"/>
            <a:ext cx="369887" cy="4763"/>
          </a:xfrm>
          <a:prstGeom prst="line">
            <a:avLst/>
          </a:prstGeom>
          <a:noFill/>
          <a:ln w="9525" cap="flat" cmpd="sng">
            <a:solidFill>
              <a:srgbClr val="000000"/>
            </a:solidFill>
            <a:prstDash val="dash"/>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6184" name="Line 40"/>
          <p:cNvSpPr>
            <a:spLocks noChangeShapeType="1"/>
          </p:cNvSpPr>
          <p:nvPr/>
        </p:nvSpPr>
        <p:spPr bwMode="auto">
          <a:xfrm flipH="1" flipV="1">
            <a:off x="8255000" y="2636839"/>
            <a:ext cx="501650" cy="85725"/>
          </a:xfrm>
          <a:prstGeom prst="line">
            <a:avLst/>
          </a:prstGeom>
          <a:noFill/>
          <a:ln w="9525" cap="flat" cmpd="sng">
            <a:solidFill>
              <a:srgbClr val="000000"/>
            </a:solidFill>
            <a:prstDash val="dash"/>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6185" name="Line 41"/>
          <p:cNvSpPr>
            <a:spLocks noChangeShapeType="1"/>
          </p:cNvSpPr>
          <p:nvPr/>
        </p:nvSpPr>
        <p:spPr bwMode="auto">
          <a:xfrm flipH="1" flipV="1">
            <a:off x="7967663" y="1700213"/>
            <a:ext cx="933450" cy="157162"/>
          </a:xfrm>
          <a:prstGeom prst="line">
            <a:avLst/>
          </a:prstGeom>
          <a:noFill/>
          <a:ln w="9525" cap="flat" cmpd="sng">
            <a:solidFill>
              <a:srgbClr val="000000"/>
            </a:solidFill>
            <a:prstDash val="dash"/>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6186" name="Line 42"/>
          <p:cNvSpPr>
            <a:spLocks noChangeShapeType="1"/>
          </p:cNvSpPr>
          <p:nvPr/>
        </p:nvSpPr>
        <p:spPr bwMode="auto">
          <a:xfrm flipV="1">
            <a:off x="8975725" y="1555750"/>
            <a:ext cx="863600" cy="311150"/>
          </a:xfrm>
          <a:prstGeom prst="line">
            <a:avLst/>
          </a:prstGeom>
          <a:noFill/>
          <a:ln w="9525" cap="flat" cmpd="sng">
            <a:solidFill>
              <a:srgbClr val="000000"/>
            </a:solidFill>
            <a:prstDash val="dash"/>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6187" name="Line 43"/>
          <p:cNvSpPr>
            <a:spLocks noChangeShapeType="1"/>
          </p:cNvSpPr>
          <p:nvPr/>
        </p:nvSpPr>
        <p:spPr bwMode="auto">
          <a:xfrm flipH="1" flipV="1">
            <a:off x="7462838" y="2203450"/>
            <a:ext cx="11112" cy="374650"/>
          </a:xfrm>
          <a:prstGeom prst="line">
            <a:avLst/>
          </a:prstGeom>
          <a:noFill/>
          <a:ln w="9525" cap="flat" cmpd="sng">
            <a:solidFill>
              <a:srgbClr val="000000"/>
            </a:solidFill>
            <a:prstDash val="dash"/>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6188" name="Line 44"/>
          <p:cNvSpPr>
            <a:spLocks noChangeShapeType="1"/>
          </p:cNvSpPr>
          <p:nvPr/>
        </p:nvSpPr>
        <p:spPr bwMode="auto">
          <a:xfrm flipH="1" flipV="1">
            <a:off x="10344151" y="2276476"/>
            <a:ext cx="9525" cy="373063"/>
          </a:xfrm>
          <a:prstGeom prst="line">
            <a:avLst/>
          </a:prstGeom>
          <a:noFill/>
          <a:ln w="9525" cap="flat" cmpd="sng">
            <a:solidFill>
              <a:srgbClr val="000000"/>
            </a:solidFill>
            <a:prstDash val="dash"/>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cxnSp>
        <p:nvCxnSpPr>
          <p:cNvPr id="6189" name="AutoShape 45"/>
          <p:cNvCxnSpPr>
            <a:cxnSpLocks noChangeShapeType="1"/>
            <a:stCxn id="6168" idx="0"/>
            <a:endCxn id="6167" idx="0"/>
          </p:cNvCxnSpPr>
          <p:nvPr/>
        </p:nvCxnSpPr>
        <p:spPr bwMode="auto">
          <a:xfrm flipH="1">
            <a:off x="8362950" y="3113088"/>
            <a:ext cx="1081088" cy="0"/>
          </a:xfrm>
          <a:prstGeom prst="straightConnector1">
            <a:avLst/>
          </a:prstGeom>
          <a:noFill/>
          <a:ln w="9525" cap="flat" cmpd="sng">
            <a:solidFill>
              <a:srgbClr val="000000"/>
            </a:solidFill>
            <a:prstDash val="solid"/>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cxnSp>
      <p:cxnSp>
        <p:nvCxnSpPr>
          <p:cNvPr id="6190" name="AutoShape 46"/>
          <p:cNvCxnSpPr>
            <a:cxnSpLocks noChangeShapeType="1"/>
            <a:stCxn id="6168" idx="0"/>
            <a:endCxn id="6171" idx="0"/>
          </p:cNvCxnSpPr>
          <p:nvPr/>
        </p:nvCxnSpPr>
        <p:spPr bwMode="auto">
          <a:xfrm flipV="1">
            <a:off x="9444038" y="2249488"/>
            <a:ext cx="0" cy="863600"/>
          </a:xfrm>
          <a:prstGeom prst="straightConnector1">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cxnSp>
      <p:sp>
        <p:nvSpPr>
          <p:cNvPr id="6191" name="Line 47"/>
          <p:cNvSpPr>
            <a:spLocks noChangeShapeType="1"/>
          </p:cNvSpPr>
          <p:nvPr/>
        </p:nvSpPr>
        <p:spPr bwMode="auto">
          <a:xfrm flipV="1">
            <a:off x="9469438" y="2276476"/>
            <a:ext cx="874712" cy="4763"/>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6192" name="Line 48"/>
          <p:cNvSpPr>
            <a:spLocks noChangeShapeType="1"/>
          </p:cNvSpPr>
          <p:nvPr/>
        </p:nvSpPr>
        <p:spPr bwMode="auto">
          <a:xfrm flipH="1" flipV="1">
            <a:off x="7462839" y="2203451"/>
            <a:ext cx="936625" cy="73025"/>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6193" name="AutoShape 49"/>
          <p:cNvSpPr>
            <a:spLocks/>
          </p:cNvSpPr>
          <p:nvPr/>
        </p:nvSpPr>
        <p:spPr bwMode="auto">
          <a:xfrm>
            <a:off x="7396164" y="1892300"/>
            <a:ext cx="173037" cy="298450"/>
          </a:xfrm>
          <a:custGeom>
            <a:avLst/>
            <a:gdLst>
              <a:gd name="T0" fmla="+- 0 10201 242"/>
              <a:gd name="T1" fmla="*/ T0 w 19918"/>
              <a:gd name="T2" fmla="*/ 10800 h 21600"/>
              <a:gd name="T3" fmla="+- 0 10201 242"/>
              <a:gd name="T4" fmla="*/ T3 w 19918"/>
              <a:gd name="T5" fmla="*/ 10800 h 21600"/>
              <a:gd name="T6" fmla="+- 0 10201 242"/>
              <a:gd name="T7" fmla="*/ T6 w 19918"/>
              <a:gd name="T8" fmla="*/ 10800 h 21600"/>
              <a:gd name="T9" fmla="+- 0 10201 242"/>
              <a:gd name="T10" fmla="*/ T9 w 19918"/>
              <a:gd name="T11" fmla="*/ 10800 h 21600"/>
            </a:gdLst>
            <a:ahLst/>
            <a:cxnLst>
              <a:cxn ang="0">
                <a:pos x="T1" y="T2"/>
              </a:cxn>
              <a:cxn ang="0">
                <a:pos x="T4" y="T5"/>
              </a:cxn>
              <a:cxn ang="0">
                <a:pos x="T7" y="T8"/>
              </a:cxn>
              <a:cxn ang="0">
                <a:pos x="T10" y="T11"/>
              </a:cxn>
            </a:cxnLst>
            <a:rect l="0" t="0" r="r" b="b"/>
            <a:pathLst>
              <a:path w="19918" h="21600">
                <a:moveTo>
                  <a:pt x="6592" y="21600"/>
                </a:moveTo>
                <a:cubicBezTo>
                  <a:pt x="12450" y="19570"/>
                  <a:pt x="18307" y="17540"/>
                  <a:pt x="17575" y="16545"/>
                </a:cubicBezTo>
                <a:cubicBezTo>
                  <a:pt x="16843" y="15549"/>
                  <a:pt x="2199" y="16468"/>
                  <a:pt x="2199" y="15626"/>
                </a:cubicBezTo>
                <a:cubicBezTo>
                  <a:pt x="2199" y="14783"/>
                  <a:pt x="17697" y="12255"/>
                  <a:pt x="17575" y="11489"/>
                </a:cubicBezTo>
                <a:cubicBezTo>
                  <a:pt x="17453" y="10723"/>
                  <a:pt x="1345" y="11719"/>
                  <a:pt x="1467" y="11030"/>
                </a:cubicBezTo>
                <a:cubicBezTo>
                  <a:pt x="1589" y="10340"/>
                  <a:pt x="18551" y="8426"/>
                  <a:pt x="18307" y="7353"/>
                </a:cubicBezTo>
                <a:cubicBezTo>
                  <a:pt x="18063" y="6281"/>
                  <a:pt x="-242" y="5668"/>
                  <a:pt x="2" y="4596"/>
                </a:cubicBezTo>
                <a:cubicBezTo>
                  <a:pt x="246" y="3523"/>
                  <a:pt x="18185" y="1685"/>
                  <a:pt x="19772" y="919"/>
                </a:cubicBezTo>
                <a:cubicBezTo>
                  <a:pt x="21358" y="153"/>
                  <a:pt x="9521" y="0"/>
                  <a:pt x="9521" y="0"/>
                </a:cubicBezTo>
              </a:path>
            </a:pathLst>
          </a:custGeom>
          <a:noFill/>
          <a:ln w="9525" cap="flat"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nchor="ctr"/>
          <a:lstStyle/>
          <a:p>
            <a:pPr algn="ctr"/>
            <a:endParaRPr lang="it-IT" altLang="it-IT"/>
          </a:p>
        </p:txBody>
      </p:sp>
      <p:sp>
        <p:nvSpPr>
          <p:cNvPr id="6194" name="AutoShape 50"/>
          <p:cNvSpPr>
            <a:spLocks/>
          </p:cNvSpPr>
          <p:nvPr/>
        </p:nvSpPr>
        <p:spPr bwMode="auto">
          <a:xfrm>
            <a:off x="10253664" y="1916114"/>
            <a:ext cx="168275" cy="363537"/>
          </a:xfrm>
          <a:custGeom>
            <a:avLst/>
            <a:gdLst>
              <a:gd name="T0" fmla="+- 0 10573 919"/>
              <a:gd name="T1" fmla="*/ T0 w 19309"/>
              <a:gd name="T2" fmla="*/ 10800 h 21600"/>
              <a:gd name="T3" fmla="+- 0 10573 919"/>
              <a:gd name="T4" fmla="*/ T3 w 19309"/>
              <a:gd name="T5" fmla="*/ 10800 h 21600"/>
              <a:gd name="T6" fmla="+- 0 10573 919"/>
              <a:gd name="T7" fmla="*/ T6 w 19309"/>
              <a:gd name="T8" fmla="*/ 10800 h 21600"/>
              <a:gd name="T9" fmla="+- 0 10573 919"/>
              <a:gd name="T10" fmla="*/ T9 w 19309"/>
              <a:gd name="T11" fmla="*/ 10800 h 21600"/>
            </a:gdLst>
            <a:ahLst/>
            <a:cxnLst>
              <a:cxn ang="0">
                <a:pos x="T1" y="T2"/>
              </a:cxn>
              <a:cxn ang="0">
                <a:pos x="T4" y="T5"/>
              </a:cxn>
              <a:cxn ang="0">
                <a:pos x="T7" y="T8"/>
              </a:cxn>
              <a:cxn ang="0">
                <a:pos x="T10" y="T11"/>
              </a:cxn>
            </a:cxnLst>
            <a:rect l="0" t="0" r="r" b="b"/>
            <a:pathLst>
              <a:path w="19309" h="21600">
                <a:moveTo>
                  <a:pt x="10245" y="21600"/>
                </a:moveTo>
                <a:cubicBezTo>
                  <a:pt x="15463" y="20009"/>
                  <a:pt x="20681" y="18419"/>
                  <a:pt x="18982" y="17581"/>
                </a:cubicBezTo>
                <a:cubicBezTo>
                  <a:pt x="17283" y="16744"/>
                  <a:pt x="1023" y="17163"/>
                  <a:pt x="52" y="16577"/>
                </a:cubicBezTo>
                <a:cubicBezTo>
                  <a:pt x="-919" y="15991"/>
                  <a:pt x="12187" y="14986"/>
                  <a:pt x="13157" y="14065"/>
                </a:cubicBezTo>
                <a:cubicBezTo>
                  <a:pt x="14128" y="13144"/>
                  <a:pt x="5391" y="12391"/>
                  <a:pt x="5877" y="11051"/>
                </a:cubicBezTo>
                <a:cubicBezTo>
                  <a:pt x="6362" y="9712"/>
                  <a:pt x="16312" y="6865"/>
                  <a:pt x="16070" y="6028"/>
                </a:cubicBezTo>
                <a:cubicBezTo>
                  <a:pt x="15827" y="5191"/>
                  <a:pt x="5634" y="6614"/>
                  <a:pt x="4420" y="6028"/>
                </a:cubicBezTo>
                <a:cubicBezTo>
                  <a:pt x="3207" y="5442"/>
                  <a:pt x="8789" y="2512"/>
                  <a:pt x="8789" y="2512"/>
                </a:cubicBezTo>
                <a:lnTo>
                  <a:pt x="1508" y="0"/>
                </a:lnTo>
              </a:path>
            </a:pathLst>
          </a:custGeom>
          <a:noFill/>
          <a:ln w="9525" cap="flat"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nchor="ctr"/>
          <a:lstStyle/>
          <a:p>
            <a:pPr algn="ctr"/>
            <a:endParaRPr lang="it-IT" altLang="it-IT"/>
          </a:p>
        </p:txBody>
      </p:sp>
      <p:sp>
        <p:nvSpPr>
          <p:cNvPr id="6195" name="Line 51"/>
          <p:cNvSpPr>
            <a:spLocks noChangeShapeType="1"/>
          </p:cNvSpPr>
          <p:nvPr/>
        </p:nvSpPr>
        <p:spPr bwMode="auto">
          <a:xfrm flipH="1" flipV="1">
            <a:off x="9120189" y="763589"/>
            <a:ext cx="1150937" cy="1152525"/>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6196" name="Line 52"/>
          <p:cNvSpPr>
            <a:spLocks noChangeShapeType="1"/>
          </p:cNvSpPr>
          <p:nvPr/>
        </p:nvSpPr>
        <p:spPr bwMode="auto">
          <a:xfrm flipH="1" flipV="1">
            <a:off x="10055225" y="476251"/>
            <a:ext cx="215900" cy="1439863"/>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6197" name="Line 53"/>
          <p:cNvSpPr>
            <a:spLocks noChangeShapeType="1"/>
          </p:cNvSpPr>
          <p:nvPr/>
        </p:nvSpPr>
        <p:spPr bwMode="auto">
          <a:xfrm flipV="1">
            <a:off x="7478714" y="476250"/>
            <a:ext cx="128587" cy="1416050"/>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6198" name="Line 54"/>
          <p:cNvSpPr>
            <a:spLocks noChangeShapeType="1"/>
          </p:cNvSpPr>
          <p:nvPr/>
        </p:nvSpPr>
        <p:spPr bwMode="auto">
          <a:xfrm flipV="1">
            <a:off x="7462838" y="908051"/>
            <a:ext cx="1008062" cy="1008063"/>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6199" name="Rectangle 55"/>
          <p:cNvSpPr>
            <a:spLocks/>
          </p:cNvSpPr>
          <p:nvPr/>
        </p:nvSpPr>
        <p:spPr bwMode="auto">
          <a:xfrm>
            <a:off x="8112126" y="2995614"/>
            <a:ext cx="166071" cy="24622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p>
            <a:r>
              <a:rPr lang="it-IT" altLang="it-IT" sz="1000"/>
              <a:t>A</a:t>
            </a:r>
          </a:p>
        </p:txBody>
      </p:sp>
      <p:sp>
        <p:nvSpPr>
          <p:cNvPr id="6200" name="Rectangle 56"/>
          <p:cNvSpPr>
            <a:spLocks/>
          </p:cNvSpPr>
          <p:nvPr/>
        </p:nvSpPr>
        <p:spPr bwMode="auto">
          <a:xfrm>
            <a:off x="9407526" y="2995614"/>
            <a:ext cx="162865" cy="24622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p>
            <a:r>
              <a:rPr lang="it-IT" altLang="it-IT" sz="1000"/>
              <a:t>B</a:t>
            </a:r>
          </a:p>
        </p:txBody>
      </p:sp>
      <p:sp>
        <p:nvSpPr>
          <p:cNvPr id="6201" name="Rectangle 57"/>
          <p:cNvSpPr>
            <a:spLocks/>
          </p:cNvSpPr>
          <p:nvPr/>
        </p:nvSpPr>
        <p:spPr bwMode="auto">
          <a:xfrm>
            <a:off x="7462839" y="2492376"/>
            <a:ext cx="161263" cy="24622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p>
            <a:r>
              <a:rPr lang="it-IT" altLang="it-IT" sz="1000"/>
              <a:t>C</a:t>
            </a:r>
          </a:p>
        </p:txBody>
      </p:sp>
      <p:sp>
        <p:nvSpPr>
          <p:cNvPr id="6202" name="Rectangle 58"/>
          <p:cNvSpPr>
            <a:spLocks/>
          </p:cNvSpPr>
          <p:nvPr/>
        </p:nvSpPr>
        <p:spPr bwMode="auto">
          <a:xfrm>
            <a:off x="10128251" y="2563814"/>
            <a:ext cx="170881" cy="24622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p>
            <a:r>
              <a:rPr lang="it-IT" altLang="it-IT" sz="1000"/>
              <a:t>D</a:t>
            </a:r>
          </a:p>
        </p:txBody>
      </p:sp>
      <p:sp>
        <p:nvSpPr>
          <p:cNvPr id="6203" name="Rectangle 59"/>
          <p:cNvSpPr>
            <a:spLocks/>
          </p:cNvSpPr>
          <p:nvPr/>
        </p:nvSpPr>
        <p:spPr bwMode="auto">
          <a:xfrm>
            <a:off x="8183564" y="1987551"/>
            <a:ext cx="154851" cy="24622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p>
            <a:r>
              <a:rPr lang="it-IT" altLang="it-IT" sz="1000"/>
              <a:t>E</a:t>
            </a:r>
          </a:p>
        </p:txBody>
      </p:sp>
      <p:sp>
        <p:nvSpPr>
          <p:cNvPr id="6204" name="Rectangle 60"/>
          <p:cNvSpPr>
            <a:spLocks/>
          </p:cNvSpPr>
          <p:nvPr/>
        </p:nvSpPr>
        <p:spPr bwMode="auto">
          <a:xfrm>
            <a:off x="9407526" y="2060576"/>
            <a:ext cx="151645" cy="24622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p>
            <a:r>
              <a:rPr lang="it-IT" altLang="it-IT" sz="1000"/>
              <a:t>F</a:t>
            </a:r>
          </a:p>
        </p:txBody>
      </p:sp>
      <p:sp>
        <p:nvSpPr>
          <p:cNvPr id="6205" name="Rectangle 61"/>
          <p:cNvSpPr>
            <a:spLocks/>
          </p:cNvSpPr>
          <p:nvPr/>
        </p:nvSpPr>
        <p:spPr bwMode="auto">
          <a:xfrm>
            <a:off x="8615364" y="2492376"/>
            <a:ext cx="236603" cy="24622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p>
            <a:r>
              <a:rPr lang="it-IT" altLang="it-IT" sz="1000"/>
              <a:t>D1</a:t>
            </a:r>
          </a:p>
        </p:txBody>
      </p:sp>
      <p:sp>
        <p:nvSpPr>
          <p:cNvPr id="6206" name="Rectangle 62"/>
          <p:cNvSpPr>
            <a:spLocks/>
          </p:cNvSpPr>
          <p:nvPr/>
        </p:nvSpPr>
        <p:spPr bwMode="auto">
          <a:xfrm>
            <a:off x="8759826" y="1628776"/>
            <a:ext cx="236603" cy="24622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p>
            <a:r>
              <a:rPr lang="it-IT" altLang="it-IT" sz="1000"/>
              <a:t>D2</a:t>
            </a:r>
          </a:p>
        </p:txBody>
      </p:sp>
      <p:sp>
        <p:nvSpPr>
          <p:cNvPr id="6207" name="AutoShape 63"/>
          <p:cNvSpPr>
            <a:spLocks/>
          </p:cNvSpPr>
          <p:nvPr/>
        </p:nvSpPr>
        <p:spPr bwMode="auto">
          <a:xfrm>
            <a:off x="9086850" y="368300"/>
            <a:ext cx="965200" cy="254000"/>
          </a:xfrm>
          <a:custGeom>
            <a:avLst/>
            <a:gdLst>
              <a:gd name="T0" fmla="*/ 10800 w 21600"/>
              <a:gd name="T1" fmla="+- 0 10987 374"/>
              <a:gd name="T2" fmla="*/ 10987 h 21226"/>
              <a:gd name="T3" fmla="*/ 10800 w 21600"/>
              <a:gd name="T4" fmla="+- 0 10987 374"/>
              <a:gd name="T5" fmla="*/ 10987 h 21226"/>
              <a:gd name="T6" fmla="*/ 10800 w 21600"/>
              <a:gd name="T7" fmla="+- 0 10987 374"/>
              <a:gd name="T8" fmla="*/ 10987 h 21226"/>
              <a:gd name="T9" fmla="*/ 10800 w 21600"/>
              <a:gd name="T10" fmla="+- 0 10987 374"/>
              <a:gd name="T11" fmla="*/ 10987 h 21226"/>
            </a:gdLst>
            <a:ahLst/>
            <a:cxnLst>
              <a:cxn ang="0">
                <a:pos x="T0" y="T2"/>
              </a:cxn>
              <a:cxn ang="0">
                <a:pos x="T3" y="T5"/>
              </a:cxn>
              <a:cxn ang="0">
                <a:pos x="T6" y="T8"/>
              </a:cxn>
              <a:cxn ang="0">
                <a:pos x="T9" y="T11"/>
              </a:cxn>
            </a:cxnLst>
            <a:rect l="0" t="0" r="r" b="b"/>
            <a:pathLst>
              <a:path w="21600" h="21226">
                <a:moveTo>
                  <a:pt x="0" y="21226"/>
                </a:moveTo>
                <a:cubicBezTo>
                  <a:pt x="829" y="16933"/>
                  <a:pt x="1658" y="12639"/>
                  <a:pt x="2558" y="10072"/>
                </a:cubicBezTo>
                <a:cubicBezTo>
                  <a:pt x="3458" y="7505"/>
                  <a:pt x="4074" y="7416"/>
                  <a:pt x="5400" y="5823"/>
                </a:cubicBezTo>
                <a:cubicBezTo>
                  <a:pt x="6726" y="4229"/>
                  <a:pt x="8811" y="1396"/>
                  <a:pt x="10516" y="511"/>
                </a:cubicBezTo>
                <a:cubicBezTo>
                  <a:pt x="12221" y="-374"/>
                  <a:pt x="13784" y="69"/>
                  <a:pt x="15632" y="511"/>
                </a:cubicBezTo>
                <a:cubicBezTo>
                  <a:pt x="17479" y="954"/>
                  <a:pt x="21600" y="3167"/>
                  <a:pt x="21600" y="3167"/>
                </a:cubicBezTo>
              </a:path>
            </a:pathLst>
          </a:custGeom>
          <a:noFill/>
          <a:ln w="9525" cap="flat" cmpd="sng">
            <a:solidFill>
              <a:srgbClr val="000000"/>
            </a:solidFill>
            <a:prstDash val="dash"/>
            <a:round/>
            <a:headEnd type="none" w="med" len="med"/>
            <a:tailEnd type="triangl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nchor="ctr"/>
          <a:lstStyle/>
          <a:p>
            <a:pPr algn="ctr"/>
            <a:endParaRPr lang="it-IT" altLang="it-IT"/>
          </a:p>
        </p:txBody>
      </p:sp>
      <p:sp>
        <p:nvSpPr>
          <p:cNvPr id="6208" name="AutoShape 64"/>
          <p:cNvSpPr>
            <a:spLocks/>
          </p:cNvSpPr>
          <p:nvPr/>
        </p:nvSpPr>
        <p:spPr bwMode="auto">
          <a:xfrm>
            <a:off x="7620000" y="387350"/>
            <a:ext cx="476250" cy="6985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600" y="21600"/>
                </a:moveTo>
                <a:cubicBezTo>
                  <a:pt x="20568" y="16527"/>
                  <a:pt x="19536" y="11455"/>
                  <a:pt x="17856" y="7855"/>
                </a:cubicBezTo>
                <a:cubicBezTo>
                  <a:pt x="16176" y="4254"/>
                  <a:pt x="11520" y="0"/>
                  <a:pt x="11520" y="0"/>
                </a:cubicBezTo>
                <a:cubicBezTo>
                  <a:pt x="10416" y="327"/>
                  <a:pt x="6432" y="655"/>
                  <a:pt x="4896" y="1964"/>
                </a:cubicBezTo>
                <a:cubicBezTo>
                  <a:pt x="3360" y="3273"/>
                  <a:pt x="3120" y="5891"/>
                  <a:pt x="2304" y="7855"/>
                </a:cubicBezTo>
                <a:cubicBezTo>
                  <a:pt x="1488" y="9818"/>
                  <a:pt x="0" y="13745"/>
                  <a:pt x="0" y="13745"/>
                </a:cubicBezTo>
              </a:path>
            </a:pathLst>
          </a:custGeom>
          <a:noFill/>
          <a:ln w="9525" cap="flat" cmpd="sng">
            <a:solidFill>
              <a:srgbClr val="000000"/>
            </a:solidFill>
            <a:prstDash val="dash"/>
            <a:round/>
            <a:headEnd type="none" w="med" len="med"/>
            <a:tailEnd type="triangl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nchor="ctr"/>
          <a:lstStyle/>
          <a:p>
            <a:pPr algn="ctr"/>
            <a:endParaRPr lang="it-IT" altLang="it-IT"/>
          </a:p>
        </p:txBody>
      </p:sp>
      <p:sp>
        <p:nvSpPr>
          <p:cNvPr id="6209" name="Rectangle 65"/>
          <p:cNvSpPr>
            <a:spLocks/>
          </p:cNvSpPr>
          <p:nvPr/>
        </p:nvSpPr>
        <p:spPr bwMode="auto">
          <a:xfrm>
            <a:off x="1703388" y="187325"/>
            <a:ext cx="5256212" cy="193899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spAutoFit/>
          </a:bodyPr>
          <a:lstStyle/>
          <a:p>
            <a:r>
              <a:rPr lang="it-IT" altLang="it-IT" sz="1200"/>
              <a:t>ATTACKING</a:t>
            </a:r>
          </a:p>
          <a:p>
            <a:r>
              <a:rPr lang="it-IT" altLang="it-IT" sz="1200"/>
              <a:t>A and B pass the ball each other and try to pass to E and F.  D1 try to intercept the ball. E and F must make movements to reach de boxes in the same moment of the ball.  they must pass the ball to C or D with a deflection or max 3 touches.</a:t>
            </a:r>
          </a:p>
          <a:p>
            <a:r>
              <a:rPr lang="it-IT" altLang="it-IT" sz="1200"/>
              <a:t>C and D after controlling the ball have to dribble and pass to the attackers before line  1 or 2. D2 has to press C or D and try to intercept.</a:t>
            </a:r>
          </a:p>
          <a:p>
            <a:r>
              <a:rPr lang="it-IT" altLang="it-IT" sz="1200"/>
              <a:t>When they pass the ball, an action starts : </a:t>
            </a:r>
          </a:p>
          <a:p>
            <a:r>
              <a:rPr lang="it-IT" altLang="it-IT" sz="1200"/>
              <a:t>Left: C-E-F and the 3 attackers vs D2 and 3 def.</a:t>
            </a:r>
          </a:p>
          <a:p>
            <a:r>
              <a:rPr lang="it-IT" altLang="it-IT" sz="1200"/>
              <a:t>Right:F-D-E and the 3 attackers vs D2 and 3 def</a:t>
            </a:r>
          </a:p>
          <a:p>
            <a:r>
              <a:rPr lang="it-IT" altLang="it-IT" sz="1200"/>
              <a:t>Change the defenders</a:t>
            </a:r>
          </a:p>
        </p:txBody>
      </p:sp>
      <p:sp>
        <p:nvSpPr>
          <p:cNvPr id="6210" name="Rectangle 66"/>
          <p:cNvSpPr>
            <a:spLocks/>
          </p:cNvSpPr>
          <p:nvPr/>
        </p:nvSpPr>
        <p:spPr bwMode="auto">
          <a:xfrm>
            <a:off x="7319964" y="1628776"/>
            <a:ext cx="158057" cy="24622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p>
            <a:r>
              <a:rPr lang="it-IT" altLang="it-IT" sz="1000"/>
              <a:t>1</a:t>
            </a:r>
          </a:p>
        </p:txBody>
      </p:sp>
      <p:sp>
        <p:nvSpPr>
          <p:cNvPr id="6211" name="Rectangle 67"/>
          <p:cNvSpPr>
            <a:spLocks/>
          </p:cNvSpPr>
          <p:nvPr/>
        </p:nvSpPr>
        <p:spPr bwMode="auto">
          <a:xfrm>
            <a:off x="10271126" y="1628776"/>
            <a:ext cx="158057" cy="24622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p>
            <a:r>
              <a:rPr lang="it-IT" altLang="it-IT" sz="1000"/>
              <a:t>2</a:t>
            </a:r>
          </a:p>
        </p:txBody>
      </p:sp>
      <p:sp>
        <p:nvSpPr>
          <p:cNvPr id="6212" name="Line 68"/>
          <p:cNvSpPr>
            <a:spLocks noChangeShapeType="1"/>
          </p:cNvSpPr>
          <p:nvPr/>
        </p:nvSpPr>
        <p:spPr bwMode="auto">
          <a:xfrm flipV="1">
            <a:off x="8461375" y="1339850"/>
            <a:ext cx="82550" cy="877888"/>
          </a:xfrm>
          <a:prstGeom prst="line">
            <a:avLst/>
          </a:prstGeom>
          <a:noFill/>
          <a:ln w="9525" cap="flat" cmpd="sng">
            <a:solidFill>
              <a:srgbClr val="000000"/>
            </a:solidFill>
            <a:prstDash val="dash"/>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6213" name="Line 69"/>
          <p:cNvSpPr>
            <a:spLocks noChangeShapeType="1"/>
          </p:cNvSpPr>
          <p:nvPr/>
        </p:nvSpPr>
        <p:spPr bwMode="auto">
          <a:xfrm flipH="1" flipV="1">
            <a:off x="9336089" y="1339851"/>
            <a:ext cx="71437" cy="936625"/>
          </a:xfrm>
          <a:prstGeom prst="line">
            <a:avLst/>
          </a:prstGeom>
          <a:noFill/>
          <a:ln w="9525" cap="flat" cmpd="sng">
            <a:solidFill>
              <a:srgbClr val="000000"/>
            </a:solidFill>
            <a:prstDash val="dash"/>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grpSp>
        <p:nvGrpSpPr>
          <p:cNvPr id="6214" name="Group 70"/>
          <p:cNvGrpSpPr>
            <a:grpSpLocks/>
          </p:cNvGrpSpPr>
          <p:nvPr/>
        </p:nvGrpSpPr>
        <p:grpSpPr bwMode="auto">
          <a:xfrm>
            <a:off x="1998664" y="6500815"/>
            <a:ext cx="695229" cy="200055"/>
            <a:chOff x="0" y="0"/>
            <a:chExt cx="695550" cy="200988"/>
          </a:xfrm>
        </p:grpSpPr>
        <p:sp>
          <p:nvSpPr>
            <p:cNvPr id="6215" name="Rectangle 71"/>
            <p:cNvSpPr>
              <a:spLocks/>
            </p:cNvSpPr>
            <p:nvPr/>
          </p:nvSpPr>
          <p:spPr bwMode="auto">
            <a:xfrm>
              <a:off x="174975" y="0"/>
              <a:ext cx="520575" cy="2009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p>
              <a:r>
                <a:rPr lang="it-IT" altLang="it-IT" sz="700"/>
                <a:t>Luca Ga Gai</a:t>
              </a:r>
            </a:p>
          </p:txBody>
        </p:sp>
        <p:pic>
          <p:nvPicPr>
            <p:cNvPr id="6216" name="Picture 72" descr="pasted-image.tif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3754"/>
              <a:ext cx="178232" cy="1782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Tree>
    <p:extLst>
      <p:ext uri="{BB962C8B-B14F-4D97-AF65-F5344CB8AC3E}">
        <p14:creationId xmlns:p14="http://schemas.microsoft.com/office/powerpoint/2010/main" val="10514620"/>
      </p:ext>
    </p:extLst>
  </p:cSld>
  <p:clrMapOvr>
    <a:masterClrMapping/>
  </p:clrMapOvr>
  <p:transition spd="med"/>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7" name="Picture 1" descr="PC Area.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022976" y="260351"/>
            <a:ext cx="4391025" cy="3095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4098" name="Picture 2" descr="PC Area.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022976" y="3500438"/>
            <a:ext cx="4500563" cy="3124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4099" name="AutoShape 3"/>
          <p:cNvSpPr>
            <a:spLocks/>
          </p:cNvSpPr>
          <p:nvPr/>
        </p:nvSpPr>
        <p:spPr bwMode="auto">
          <a:xfrm>
            <a:off x="7607300" y="1555751"/>
            <a:ext cx="109538"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4100" name="AutoShape 4"/>
          <p:cNvSpPr>
            <a:spLocks/>
          </p:cNvSpPr>
          <p:nvPr/>
        </p:nvSpPr>
        <p:spPr bwMode="auto">
          <a:xfrm>
            <a:off x="7607300" y="1987551"/>
            <a:ext cx="109538"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4101" name="AutoShape 5"/>
          <p:cNvSpPr>
            <a:spLocks/>
          </p:cNvSpPr>
          <p:nvPr/>
        </p:nvSpPr>
        <p:spPr bwMode="auto">
          <a:xfrm>
            <a:off x="8759825" y="1555751"/>
            <a:ext cx="109538"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4102" name="AutoShape 6"/>
          <p:cNvSpPr>
            <a:spLocks/>
          </p:cNvSpPr>
          <p:nvPr/>
        </p:nvSpPr>
        <p:spPr bwMode="auto">
          <a:xfrm>
            <a:off x="8759825" y="1987551"/>
            <a:ext cx="109538"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4103" name="AutoShape 7"/>
          <p:cNvSpPr>
            <a:spLocks/>
          </p:cNvSpPr>
          <p:nvPr/>
        </p:nvSpPr>
        <p:spPr bwMode="auto">
          <a:xfrm>
            <a:off x="7607300" y="2276475"/>
            <a:ext cx="109538" cy="714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4104" name="AutoShape 8"/>
          <p:cNvSpPr>
            <a:spLocks/>
          </p:cNvSpPr>
          <p:nvPr/>
        </p:nvSpPr>
        <p:spPr bwMode="auto">
          <a:xfrm>
            <a:off x="7607300" y="2779714"/>
            <a:ext cx="109538"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4105" name="AutoShape 9"/>
          <p:cNvSpPr>
            <a:spLocks/>
          </p:cNvSpPr>
          <p:nvPr/>
        </p:nvSpPr>
        <p:spPr bwMode="auto">
          <a:xfrm>
            <a:off x="8759825" y="2276475"/>
            <a:ext cx="109538" cy="714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4106" name="AutoShape 10"/>
          <p:cNvSpPr>
            <a:spLocks/>
          </p:cNvSpPr>
          <p:nvPr/>
        </p:nvSpPr>
        <p:spPr bwMode="auto">
          <a:xfrm>
            <a:off x="8759825" y="2779714"/>
            <a:ext cx="109538"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4107" name="Oval 11"/>
          <p:cNvSpPr>
            <a:spLocks/>
          </p:cNvSpPr>
          <p:nvPr/>
        </p:nvSpPr>
        <p:spPr bwMode="auto">
          <a:xfrm>
            <a:off x="8183564" y="1771650"/>
            <a:ext cx="71437" cy="63500"/>
          </a:xfrm>
          <a:prstGeom prst="ellipse">
            <a:avLst/>
          </a:prstGeom>
          <a:solidFill>
            <a:srgbClr val="164F86"/>
          </a:solidFill>
          <a:ln>
            <a:noFill/>
          </a:ln>
          <a:effectLst>
            <a:outerShdw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latin typeface="Helvetica Light" charset="0"/>
              <a:ea typeface="Helvetica Light" charset="0"/>
              <a:cs typeface="Helvetica Light" charset="0"/>
              <a:sym typeface="Helvetica Light" charset="0"/>
            </a:endParaRPr>
          </a:p>
        </p:txBody>
      </p:sp>
      <p:sp>
        <p:nvSpPr>
          <p:cNvPr id="4108" name="Oval 12"/>
          <p:cNvSpPr>
            <a:spLocks/>
          </p:cNvSpPr>
          <p:nvPr/>
        </p:nvSpPr>
        <p:spPr bwMode="auto">
          <a:xfrm>
            <a:off x="8183564" y="2563813"/>
            <a:ext cx="71437" cy="63500"/>
          </a:xfrm>
          <a:prstGeom prst="ellipse">
            <a:avLst/>
          </a:prstGeom>
          <a:solidFill>
            <a:srgbClr val="164F86"/>
          </a:solidFill>
          <a:ln>
            <a:noFill/>
          </a:ln>
          <a:effectLst>
            <a:outerShdw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latin typeface="Helvetica Light" charset="0"/>
              <a:ea typeface="Helvetica Light" charset="0"/>
              <a:cs typeface="Helvetica Light" charset="0"/>
              <a:sym typeface="Helvetica Light" charset="0"/>
            </a:endParaRPr>
          </a:p>
        </p:txBody>
      </p:sp>
      <p:sp>
        <p:nvSpPr>
          <p:cNvPr id="4109" name="Oval 13"/>
          <p:cNvSpPr>
            <a:spLocks/>
          </p:cNvSpPr>
          <p:nvPr/>
        </p:nvSpPr>
        <p:spPr bwMode="auto">
          <a:xfrm>
            <a:off x="8399464" y="1844675"/>
            <a:ext cx="71437" cy="63500"/>
          </a:xfrm>
          <a:prstGeom prst="ellipse">
            <a:avLst/>
          </a:prstGeom>
          <a:solidFill>
            <a:srgbClr val="00B050"/>
          </a:solidFill>
          <a:ln>
            <a:noFill/>
          </a:ln>
          <a:effectLst>
            <a:outerShdw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latin typeface="Helvetica Light" charset="0"/>
              <a:ea typeface="Helvetica Light" charset="0"/>
              <a:cs typeface="Helvetica Light" charset="0"/>
              <a:sym typeface="Helvetica Light" charset="0"/>
            </a:endParaRPr>
          </a:p>
        </p:txBody>
      </p:sp>
      <p:sp>
        <p:nvSpPr>
          <p:cNvPr id="4110" name="Oval 14"/>
          <p:cNvSpPr>
            <a:spLocks/>
          </p:cNvSpPr>
          <p:nvPr/>
        </p:nvSpPr>
        <p:spPr bwMode="auto">
          <a:xfrm>
            <a:off x="7823200" y="2492375"/>
            <a:ext cx="71438" cy="63500"/>
          </a:xfrm>
          <a:prstGeom prst="ellipse">
            <a:avLst/>
          </a:prstGeom>
          <a:solidFill>
            <a:srgbClr val="00B050"/>
          </a:solidFill>
          <a:ln w="12700" cap="flat" cmpd="sng">
            <a:solidFill>
              <a:srgbClr val="00B050"/>
            </a:solidFill>
            <a:prstDash val="solid"/>
            <a:miter lim="400000"/>
            <a:headEnd type="none" w="med" len="med"/>
            <a:tailEnd type="none" w="med" len="med"/>
          </a:ln>
          <a:effectLst>
            <a:outerShdw dist="25400" dir="5400000" algn="ctr" rotWithShape="0">
              <a:srgbClr val="808080">
                <a:alpha val="50000"/>
              </a:srgbClr>
            </a:outerShdw>
          </a:effectLst>
        </p:spPr>
        <p:txBody>
          <a:bodyPr lIns="45720" rIns="45720" anchor="ctr"/>
          <a:lstStyle/>
          <a:p>
            <a:endParaRPr lang="it-IT" altLang="it-IT" sz="3200">
              <a:solidFill>
                <a:srgbClr val="FFFFFF"/>
              </a:solidFill>
              <a:latin typeface="Helvetica Light" charset="0"/>
              <a:ea typeface="Helvetica Light" charset="0"/>
              <a:cs typeface="Helvetica Light" charset="0"/>
              <a:sym typeface="Helvetica Light" charset="0"/>
            </a:endParaRPr>
          </a:p>
        </p:txBody>
      </p:sp>
      <p:sp>
        <p:nvSpPr>
          <p:cNvPr id="4111" name="Oval 15"/>
          <p:cNvSpPr>
            <a:spLocks/>
          </p:cNvSpPr>
          <p:nvPr/>
        </p:nvSpPr>
        <p:spPr bwMode="auto">
          <a:xfrm>
            <a:off x="7967664" y="2708275"/>
            <a:ext cx="71437" cy="63500"/>
          </a:xfrm>
          <a:prstGeom prst="ellipse">
            <a:avLst/>
          </a:prstGeom>
          <a:solidFill>
            <a:srgbClr val="00B050"/>
          </a:solidFill>
          <a:ln w="12700" cap="flat" cmpd="sng">
            <a:solidFill>
              <a:srgbClr val="00B050"/>
            </a:solidFill>
            <a:prstDash val="solid"/>
            <a:miter lim="400000"/>
            <a:headEnd type="none" w="med" len="med"/>
            <a:tailEnd type="none" w="med" len="med"/>
          </a:ln>
          <a:effectLst>
            <a:outerShdw dist="25400" dir="5400000" algn="ctr" rotWithShape="0">
              <a:srgbClr val="808080">
                <a:alpha val="50000"/>
              </a:srgbClr>
            </a:outerShdw>
          </a:effectLst>
        </p:spPr>
        <p:txBody>
          <a:bodyPr lIns="45720" rIns="45720" anchor="ctr"/>
          <a:lstStyle/>
          <a:p>
            <a:endParaRPr lang="it-IT" altLang="it-IT" sz="3200">
              <a:solidFill>
                <a:srgbClr val="FFFFFF"/>
              </a:solidFill>
              <a:latin typeface="Helvetica Light" charset="0"/>
              <a:ea typeface="Helvetica Light" charset="0"/>
              <a:cs typeface="Helvetica Light" charset="0"/>
              <a:sym typeface="Helvetica Light" charset="0"/>
            </a:endParaRPr>
          </a:p>
        </p:txBody>
      </p:sp>
      <p:sp>
        <p:nvSpPr>
          <p:cNvPr id="4112" name="Oval 16"/>
          <p:cNvSpPr>
            <a:spLocks/>
          </p:cNvSpPr>
          <p:nvPr/>
        </p:nvSpPr>
        <p:spPr bwMode="auto">
          <a:xfrm>
            <a:off x="8470901" y="2563813"/>
            <a:ext cx="73025" cy="63500"/>
          </a:xfrm>
          <a:prstGeom prst="ellipse">
            <a:avLst/>
          </a:prstGeom>
          <a:solidFill>
            <a:srgbClr val="00B050"/>
          </a:solidFill>
          <a:ln w="12700" cap="flat" cmpd="sng">
            <a:solidFill>
              <a:srgbClr val="00B050"/>
            </a:solidFill>
            <a:prstDash val="solid"/>
            <a:miter lim="400000"/>
            <a:headEnd type="none" w="med" len="med"/>
            <a:tailEnd type="none" w="med" len="med"/>
          </a:ln>
          <a:effectLst>
            <a:outerShdw dist="25400" dir="5400000" algn="ctr" rotWithShape="0">
              <a:srgbClr val="808080">
                <a:alpha val="50000"/>
              </a:srgbClr>
            </a:outerShdw>
          </a:effectLst>
        </p:spPr>
        <p:txBody>
          <a:bodyPr lIns="45720" rIns="45720" anchor="ctr"/>
          <a:lstStyle/>
          <a:p>
            <a:endParaRPr lang="it-IT" altLang="it-IT" sz="3200">
              <a:solidFill>
                <a:srgbClr val="FFFFFF"/>
              </a:solidFill>
              <a:latin typeface="Helvetica Light" charset="0"/>
              <a:ea typeface="Helvetica Light" charset="0"/>
              <a:cs typeface="Helvetica Light" charset="0"/>
              <a:sym typeface="Helvetica Light" charset="0"/>
            </a:endParaRPr>
          </a:p>
        </p:txBody>
      </p:sp>
      <p:sp>
        <p:nvSpPr>
          <p:cNvPr id="4113" name="Line 17"/>
          <p:cNvSpPr>
            <a:spLocks noChangeShapeType="1"/>
          </p:cNvSpPr>
          <p:nvPr/>
        </p:nvSpPr>
        <p:spPr bwMode="auto">
          <a:xfrm>
            <a:off x="7678738" y="2347913"/>
            <a:ext cx="0" cy="431800"/>
          </a:xfrm>
          <a:prstGeom prst="line">
            <a:avLst/>
          </a:prstGeom>
          <a:noFill/>
          <a:ln w="9525" cap="flat" cmpd="sng">
            <a:solidFill>
              <a:srgbClr val="4A7EBB"/>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4114" name="Line 18"/>
          <p:cNvSpPr>
            <a:spLocks noChangeShapeType="1"/>
          </p:cNvSpPr>
          <p:nvPr/>
        </p:nvSpPr>
        <p:spPr bwMode="auto">
          <a:xfrm>
            <a:off x="7678739" y="2347913"/>
            <a:ext cx="1152525" cy="0"/>
          </a:xfrm>
          <a:prstGeom prst="line">
            <a:avLst/>
          </a:prstGeom>
          <a:noFill/>
          <a:ln w="9525" cap="flat" cmpd="sng">
            <a:solidFill>
              <a:srgbClr val="4A7EBB"/>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4115" name="Line 19"/>
          <p:cNvSpPr>
            <a:spLocks noChangeShapeType="1"/>
          </p:cNvSpPr>
          <p:nvPr/>
        </p:nvSpPr>
        <p:spPr bwMode="auto">
          <a:xfrm>
            <a:off x="8831263" y="2347914"/>
            <a:ext cx="0" cy="504825"/>
          </a:xfrm>
          <a:prstGeom prst="line">
            <a:avLst/>
          </a:prstGeom>
          <a:noFill/>
          <a:ln w="9525" cap="flat" cmpd="sng">
            <a:solidFill>
              <a:srgbClr val="4A7EBB"/>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4116" name="Line 20"/>
          <p:cNvSpPr>
            <a:spLocks noChangeShapeType="1"/>
          </p:cNvSpPr>
          <p:nvPr/>
        </p:nvSpPr>
        <p:spPr bwMode="auto">
          <a:xfrm flipH="1">
            <a:off x="7678739" y="2852738"/>
            <a:ext cx="1152525" cy="0"/>
          </a:xfrm>
          <a:prstGeom prst="line">
            <a:avLst/>
          </a:prstGeom>
          <a:noFill/>
          <a:ln w="9525" cap="flat" cmpd="sng">
            <a:solidFill>
              <a:srgbClr val="4A7EBB"/>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4117" name="Line 21"/>
          <p:cNvSpPr>
            <a:spLocks noChangeShapeType="1"/>
          </p:cNvSpPr>
          <p:nvPr/>
        </p:nvSpPr>
        <p:spPr bwMode="auto">
          <a:xfrm>
            <a:off x="7678739" y="1628775"/>
            <a:ext cx="1152525" cy="0"/>
          </a:xfrm>
          <a:prstGeom prst="line">
            <a:avLst/>
          </a:prstGeom>
          <a:noFill/>
          <a:ln w="9525" cap="flat" cmpd="sng">
            <a:solidFill>
              <a:srgbClr val="4A7EBB"/>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4118" name="Line 22"/>
          <p:cNvSpPr>
            <a:spLocks noChangeShapeType="1"/>
          </p:cNvSpPr>
          <p:nvPr/>
        </p:nvSpPr>
        <p:spPr bwMode="auto">
          <a:xfrm>
            <a:off x="7678738" y="1628775"/>
            <a:ext cx="0" cy="431800"/>
          </a:xfrm>
          <a:prstGeom prst="line">
            <a:avLst/>
          </a:prstGeom>
          <a:noFill/>
          <a:ln w="9525" cap="flat" cmpd="sng">
            <a:solidFill>
              <a:srgbClr val="4A7EBB"/>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4119" name="Line 23"/>
          <p:cNvSpPr>
            <a:spLocks noChangeShapeType="1"/>
          </p:cNvSpPr>
          <p:nvPr/>
        </p:nvSpPr>
        <p:spPr bwMode="auto">
          <a:xfrm>
            <a:off x="8831263" y="1628776"/>
            <a:ext cx="0" cy="358775"/>
          </a:xfrm>
          <a:prstGeom prst="line">
            <a:avLst/>
          </a:prstGeom>
          <a:noFill/>
          <a:ln w="9525" cap="flat" cmpd="sng">
            <a:solidFill>
              <a:srgbClr val="4A7EBB"/>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4120" name="Rectangle 24"/>
          <p:cNvSpPr>
            <a:spLocks/>
          </p:cNvSpPr>
          <p:nvPr/>
        </p:nvSpPr>
        <p:spPr bwMode="auto">
          <a:xfrm>
            <a:off x="1990725" y="692151"/>
            <a:ext cx="3887788" cy="120032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spAutoFit/>
          </a:bodyPr>
          <a:lstStyle/>
          <a:p>
            <a:r>
              <a:rPr lang="it-IT" altLang="it-IT"/>
              <a:t>3vs1 and 2vs1</a:t>
            </a:r>
          </a:p>
          <a:p>
            <a:r>
              <a:rPr lang="it-IT" altLang="it-IT"/>
              <a:t>3v1 five time pass in the box1, the last in ball possession move in to box 2 anda make 2vs1</a:t>
            </a:r>
          </a:p>
        </p:txBody>
      </p:sp>
      <p:sp>
        <p:nvSpPr>
          <p:cNvPr id="4121" name="Rectangle 25"/>
          <p:cNvSpPr>
            <a:spLocks/>
          </p:cNvSpPr>
          <p:nvPr/>
        </p:nvSpPr>
        <p:spPr bwMode="auto">
          <a:xfrm>
            <a:off x="9047164" y="2419350"/>
            <a:ext cx="209353" cy="3693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p>
            <a:r>
              <a:rPr lang="it-IT" altLang="it-IT"/>
              <a:t>1</a:t>
            </a:r>
          </a:p>
        </p:txBody>
      </p:sp>
      <p:sp>
        <p:nvSpPr>
          <p:cNvPr id="4122" name="Rectangle 26"/>
          <p:cNvSpPr>
            <a:spLocks/>
          </p:cNvSpPr>
          <p:nvPr/>
        </p:nvSpPr>
        <p:spPr bwMode="auto">
          <a:xfrm>
            <a:off x="9047164" y="1628775"/>
            <a:ext cx="209353" cy="3693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p>
            <a:r>
              <a:rPr lang="it-IT" altLang="it-IT"/>
              <a:t>2</a:t>
            </a:r>
          </a:p>
        </p:txBody>
      </p:sp>
      <p:sp>
        <p:nvSpPr>
          <p:cNvPr id="4123" name="Oval 27"/>
          <p:cNvSpPr>
            <a:spLocks/>
          </p:cNvSpPr>
          <p:nvPr/>
        </p:nvSpPr>
        <p:spPr bwMode="auto">
          <a:xfrm>
            <a:off x="7462839" y="3068638"/>
            <a:ext cx="73025" cy="63500"/>
          </a:xfrm>
          <a:prstGeom prst="ellipse">
            <a:avLst/>
          </a:prstGeom>
          <a:solidFill>
            <a:srgbClr val="00B050"/>
          </a:solidFill>
          <a:ln w="12700" cap="flat" cmpd="sng">
            <a:solidFill>
              <a:srgbClr val="00B050"/>
            </a:solidFill>
            <a:prstDash val="solid"/>
            <a:miter lim="400000"/>
            <a:headEnd type="none" w="med" len="med"/>
            <a:tailEnd type="none" w="med" len="med"/>
          </a:ln>
          <a:effectLst>
            <a:outerShdw dist="25400" dir="5400000" algn="ctr" rotWithShape="0">
              <a:srgbClr val="808080">
                <a:alpha val="50000"/>
              </a:srgbClr>
            </a:outerShdw>
          </a:effectLst>
        </p:spPr>
        <p:txBody>
          <a:bodyPr lIns="45720" rIns="45720" anchor="ctr"/>
          <a:lstStyle/>
          <a:p>
            <a:endParaRPr lang="it-IT" altLang="it-IT" sz="3200">
              <a:solidFill>
                <a:srgbClr val="FFFFFF"/>
              </a:solidFill>
              <a:latin typeface="Helvetica Light" charset="0"/>
              <a:ea typeface="Helvetica Light" charset="0"/>
              <a:cs typeface="Helvetica Light" charset="0"/>
              <a:sym typeface="Helvetica Light" charset="0"/>
            </a:endParaRPr>
          </a:p>
        </p:txBody>
      </p:sp>
      <p:sp>
        <p:nvSpPr>
          <p:cNvPr id="4124" name="Oval 28"/>
          <p:cNvSpPr>
            <a:spLocks/>
          </p:cNvSpPr>
          <p:nvPr/>
        </p:nvSpPr>
        <p:spPr bwMode="auto">
          <a:xfrm>
            <a:off x="7678739" y="2995613"/>
            <a:ext cx="73025" cy="63500"/>
          </a:xfrm>
          <a:prstGeom prst="ellipse">
            <a:avLst/>
          </a:prstGeom>
          <a:solidFill>
            <a:srgbClr val="00B050"/>
          </a:solidFill>
          <a:ln w="12700" cap="flat" cmpd="sng">
            <a:solidFill>
              <a:srgbClr val="00B050"/>
            </a:solidFill>
            <a:prstDash val="solid"/>
            <a:miter lim="400000"/>
            <a:headEnd type="none" w="med" len="med"/>
            <a:tailEnd type="none" w="med" len="med"/>
          </a:ln>
          <a:effectLst>
            <a:outerShdw dist="25400" dir="5400000" algn="ctr" rotWithShape="0">
              <a:srgbClr val="808080">
                <a:alpha val="50000"/>
              </a:srgbClr>
            </a:outerShdw>
          </a:effectLst>
        </p:spPr>
        <p:txBody>
          <a:bodyPr lIns="45720" rIns="45720" anchor="ctr"/>
          <a:lstStyle/>
          <a:p>
            <a:endParaRPr lang="it-IT" altLang="it-IT" sz="3200">
              <a:solidFill>
                <a:srgbClr val="FFFFFF"/>
              </a:solidFill>
              <a:latin typeface="Helvetica Light" charset="0"/>
              <a:ea typeface="Helvetica Light" charset="0"/>
              <a:cs typeface="Helvetica Light" charset="0"/>
              <a:sym typeface="Helvetica Light" charset="0"/>
            </a:endParaRPr>
          </a:p>
        </p:txBody>
      </p:sp>
      <p:sp>
        <p:nvSpPr>
          <p:cNvPr id="4125" name="AutoShape 29"/>
          <p:cNvSpPr>
            <a:spLocks/>
          </p:cNvSpPr>
          <p:nvPr/>
        </p:nvSpPr>
        <p:spPr bwMode="auto">
          <a:xfrm>
            <a:off x="7607300" y="4795839"/>
            <a:ext cx="109538"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4126" name="AutoShape 30"/>
          <p:cNvSpPr>
            <a:spLocks/>
          </p:cNvSpPr>
          <p:nvPr/>
        </p:nvSpPr>
        <p:spPr bwMode="auto">
          <a:xfrm>
            <a:off x="8759825" y="4795839"/>
            <a:ext cx="109538"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4127" name="AutoShape 31"/>
          <p:cNvSpPr>
            <a:spLocks/>
          </p:cNvSpPr>
          <p:nvPr/>
        </p:nvSpPr>
        <p:spPr bwMode="auto">
          <a:xfrm>
            <a:off x="7607300" y="5300664"/>
            <a:ext cx="109538" cy="7143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4128" name="AutoShape 32"/>
          <p:cNvSpPr>
            <a:spLocks/>
          </p:cNvSpPr>
          <p:nvPr/>
        </p:nvSpPr>
        <p:spPr bwMode="auto">
          <a:xfrm>
            <a:off x="8759825" y="5803901"/>
            <a:ext cx="109538"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4129" name="AutoShape 33"/>
          <p:cNvSpPr>
            <a:spLocks/>
          </p:cNvSpPr>
          <p:nvPr/>
        </p:nvSpPr>
        <p:spPr bwMode="auto">
          <a:xfrm>
            <a:off x="7607300" y="5803901"/>
            <a:ext cx="109538"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4130" name="AutoShape 34"/>
          <p:cNvSpPr>
            <a:spLocks/>
          </p:cNvSpPr>
          <p:nvPr/>
        </p:nvSpPr>
        <p:spPr bwMode="auto">
          <a:xfrm>
            <a:off x="8759825" y="5300664"/>
            <a:ext cx="109538" cy="7143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4131" name="Rectangle 35"/>
          <p:cNvSpPr>
            <a:spLocks/>
          </p:cNvSpPr>
          <p:nvPr/>
        </p:nvSpPr>
        <p:spPr bwMode="auto">
          <a:xfrm>
            <a:off x="8183564" y="6524626"/>
            <a:ext cx="287337" cy="144463"/>
          </a:xfrm>
          <a:prstGeom prst="rect">
            <a:avLst/>
          </a:prstGeom>
          <a:solidFill>
            <a:srgbClr val="FFFFFF"/>
          </a:solidFill>
          <a:ln w="25400"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nchor="ctr"/>
          <a:lstStyle/>
          <a:p>
            <a:pPr algn="ctr"/>
            <a:endParaRPr lang="it-IT" altLang="it-IT">
              <a:solidFill>
                <a:srgbClr val="FFFFFF"/>
              </a:solidFill>
            </a:endParaRPr>
          </a:p>
        </p:txBody>
      </p:sp>
      <p:sp>
        <p:nvSpPr>
          <p:cNvPr id="4132" name="Oval 36"/>
          <p:cNvSpPr>
            <a:spLocks/>
          </p:cNvSpPr>
          <p:nvPr/>
        </p:nvSpPr>
        <p:spPr bwMode="auto">
          <a:xfrm>
            <a:off x="7823200" y="5876925"/>
            <a:ext cx="71438" cy="63500"/>
          </a:xfrm>
          <a:prstGeom prst="ellipse">
            <a:avLst/>
          </a:prstGeom>
          <a:solidFill>
            <a:srgbClr val="00B050"/>
          </a:solidFill>
          <a:ln w="12700" cap="flat" cmpd="sng">
            <a:solidFill>
              <a:srgbClr val="00B050"/>
            </a:solidFill>
            <a:prstDash val="solid"/>
            <a:miter lim="400000"/>
            <a:headEnd type="none" w="med" len="med"/>
            <a:tailEnd type="none" w="med" len="med"/>
          </a:ln>
          <a:effectLst>
            <a:outerShdw dist="25400" dir="5400000" algn="ctr" rotWithShape="0">
              <a:srgbClr val="808080">
                <a:alpha val="50000"/>
              </a:srgbClr>
            </a:outerShdw>
          </a:effectLst>
        </p:spPr>
        <p:txBody>
          <a:bodyPr lIns="45720" rIns="45720" anchor="ctr"/>
          <a:lstStyle/>
          <a:p>
            <a:endParaRPr lang="it-IT" altLang="it-IT" sz="3200">
              <a:solidFill>
                <a:srgbClr val="FFFFFF"/>
              </a:solidFill>
              <a:latin typeface="Helvetica Light" charset="0"/>
              <a:ea typeface="Helvetica Light" charset="0"/>
              <a:cs typeface="Helvetica Light" charset="0"/>
              <a:sym typeface="Helvetica Light" charset="0"/>
            </a:endParaRPr>
          </a:p>
        </p:txBody>
      </p:sp>
      <p:sp>
        <p:nvSpPr>
          <p:cNvPr id="4133" name="Oval 37"/>
          <p:cNvSpPr>
            <a:spLocks/>
          </p:cNvSpPr>
          <p:nvPr/>
        </p:nvSpPr>
        <p:spPr bwMode="auto">
          <a:xfrm>
            <a:off x="8543925" y="5732463"/>
            <a:ext cx="71438" cy="63500"/>
          </a:xfrm>
          <a:prstGeom prst="ellipse">
            <a:avLst/>
          </a:prstGeom>
          <a:solidFill>
            <a:srgbClr val="00B050"/>
          </a:solidFill>
          <a:ln w="12700" cap="flat" cmpd="sng">
            <a:solidFill>
              <a:srgbClr val="00B050"/>
            </a:solidFill>
            <a:prstDash val="solid"/>
            <a:miter lim="400000"/>
            <a:headEnd type="none" w="med" len="med"/>
            <a:tailEnd type="none" w="med" len="med"/>
          </a:ln>
          <a:effectLst>
            <a:outerShdw dist="25400" dir="5400000" algn="ctr" rotWithShape="0">
              <a:srgbClr val="808080">
                <a:alpha val="50000"/>
              </a:srgbClr>
            </a:outerShdw>
          </a:effectLst>
        </p:spPr>
        <p:txBody>
          <a:bodyPr lIns="45720" rIns="45720" anchor="ctr"/>
          <a:lstStyle/>
          <a:p>
            <a:endParaRPr lang="it-IT" altLang="it-IT" sz="3200">
              <a:solidFill>
                <a:srgbClr val="FFFFFF"/>
              </a:solidFill>
              <a:latin typeface="Helvetica Light" charset="0"/>
              <a:ea typeface="Helvetica Light" charset="0"/>
              <a:cs typeface="Helvetica Light" charset="0"/>
              <a:sym typeface="Helvetica Light" charset="0"/>
            </a:endParaRPr>
          </a:p>
        </p:txBody>
      </p:sp>
      <p:sp>
        <p:nvSpPr>
          <p:cNvPr id="4134" name="Oval 38"/>
          <p:cNvSpPr>
            <a:spLocks/>
          </p:cNvSpPr>
          <p:nvPr/>
        </p:nvSpPr>
        <p:spPr bwMode="auto">
          <a:xfrm>
            <a:off x="7391400" y="5876925"/>
            <a:ext cx="71438" cy="63500"/>
          </a:xfrm>
          <a:prstGeom prst="ellipse">
            <a:avLst/>
          </a:prstGeom>
          <a:solidFill>
            <a:srgbClr val="00B050"/>
          </a:solidFill>
          <a:ln w="12700" cap="flat" cmpd="sng">
            <a:solidFill>
              <a:srgbClr val="00B050"/>
            </a:solidFill>
            <a:prstDash val="solid"/>
            <a:miter lim="400000"/>
            <a:headEnd type="none" w="med" len="med"/>
            <a:tailEnd type="none" w="med" len="med"/>
          </a:ln>
          <a:effectLst>
            <a:outerShdw dist="25400" dir="5400000" algn="ctr" rotWithShape="0">
              <a:srgbClr val="808080">
                <a:alpha val="50000"/>
              </a:srgbClr>
            </a:outerShdw>
          </a:effectLst>
        </p:spPr>
        <p:txBody>
          <a:bodyPr lIns="45720" rIns="45720" anchor="ctr"/>
          <a:lstStyle/>
          <a:p>
            <a:endParaRPr lang="it-IT" altLang="it-IT" sz="3200">
              <a:solidFill>
                <a:srgbClr val="FFFFFF"/>
              </a:solidFill>
              <a:latin typeface="Helvetica Light" charset="0"/>
              <a:ea typeface="Helvetica Light" charset="0"/>
              <a:cs typeface="Helvetica Light" charset="0"/>
              <a:sym typeface="Helvetica Light" charset="0"/>
            </a:endParaRPr>
          </a:p>
        </p:txBody>
      </p:sp>
      <p:sp>
        <p:nvSpPr>
          <p:cNvPr id="4135" name="Oval 39"/>
          <p:cNvSpPr>
            <a:spLocks/>
          </p:cNvSpPr>
          <p:nvPr/>
        </p:nvSpPr>
        <p:spPr bwMode="auto">
          <a:xfrm>
            <a:off x="8975725" y="5876925"/>
            <a:ext cx="71438" cy="63500"/>
          </a:xfrm>
          <a:prstGeom prst="ellipse">
            <a:avLst/>
          </a:prstGeom>
          <a:solidFill>
            <a:srgbClr val="00B050"/>
          </a:solidFill>
          <a:ln w="12700" cap="flat" cmpd="sng">
            <a:solidFill>
              <a:srgbClr val="00B050"/>
            </a:solidFill>
            <a:prstDash val="solid"/>
            <a:miter lim="400000"/>
            <a:headEnd type="none" w="med" len="med"/>
            <a:tailEnd type="none" w="med" len="med"/>
          </a:ln>
          <a:effectLst>
            <a:outerShdw dist="25400" dir="5400000" algn="ctr" rotWithShape="0">
              <a:srgbClr val="808080">
                <a:alpha val="50000"/>
              </a:srgbClr>
            </a:outerShdw>
          </a:effectLst>
        </p:spPr>
        <p:txBody>
          <a:bodyPr lIns="45720" rIns="45720" anchor="ctr"/>
          <a:lstStyle/>
          <a:p>
            <a:endParaRPr lang="it-IT" altLang="it-IT" sz="3200">
              <a:solidFill>
                <a:srgbClr val="FFFFFF"/>
              </a:solidFill>
              <a:latin typeface="Helvetica Light" charset="0"/>
              <a:ea typeface="Helvetica Light" charset="0"/>
              <a:cs typeface="Helvetica Light" charset="0"/>
              <a:sym typeface="Helvetica Light" charset="0"/>
            </a:endParaRPr>
          </a:p>
        </p:txBody>
      </p:sp>
      <p:grpSp>
        <p:nvGrpSpPr>
          <p:cNvPr id="4136" name="Group 40"/>
          <p:cNvGrpSpPr>
            <a:grpSpLocks/>
          </p:cNvGrpSpPr>
          <p:nvPr/>
        </p:nvGrpSpPr>
        <p:grpSpPr bwMode="auto">
          <a:xfrm>
            <a:off x="7967664" y="5803900"/>
            <a:ext cx="46037" cy="46038"/>
            <a:chOff x="0" y="0"/>
            <a:chExt cx="45719" cy="45719"/>
          </a:xfrm>
        </p:grpSpPr>
        <p:pic>
          <p:nvPicPr>
            <p:cNvPr id="4137" name="Picture 41" descr="pasted-image.tif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45719" cy="4571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4138" name="Picture 42" descr="ANH.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4098" y="13770"/>
              <a:ext cx="17523" cy="1817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
        <p:nvSpPr>
          <p:cNvPr id="4139" name="Oval 43"/>
          <p:cNvSpPr>
            <a:spLocks/>
          </p:cNvSpPr>
          <p:nvPr/>
        </p:nvSpPr>
        <p:spPr bwMode="auto">
          <a:xfrm rot="20700000">
            <a:off x="8262939" y="6172200"/>
            <a:ext cx="71437" cy="63500"/>
          </a:xfrm>
          <a:prstGeom prst="ellipse">
            <a:avLst/>
          </a:prstGeom>
          <a:solidFill>
            <a:srgbClr val="164F86"/>
          </a:solidFill>
          <a:ln>
            <a:noFill/>
          </a:ln>
          <a:effectLst>
            <a:outerShdw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latin typeface="Helvetica Light" charset="0"/>
              <a:ea typeface="Helvetica Light" charset="0"/>
              <a:cs typeface="Helvetica Light" charset="0"/>
              <a:sym typeface="Helvetica Light" charset="0"/>
            </a:endParaRPr>
          </a:p>
        </p:txBody>
      </p:sp>
      <p:sp>
        <p:nvSpPr>
          <p:cNvPr id="4140" name="Oval 44"/>
          <p:cNvSpPr>
            <a:spLocks/>
          </p:cNvSpPr>
          <p:nvPr/>
        </p:nvSpPr>
        <p:spPr bwMode="auto">
          <a:xfrm>
            <a:off x="8255001" y="5227638"/>
            <a:ext cx="73025" cy="63500"/>
          </a:xfrm>
          <a:prstGeom prst="ellipse">
            <a:avLst/>
          </a:prstGeom>
          <a:solidFill>
            <a:srgbClr val="164F86"/>
          </a:solidFill>
          <a:ln>
            <a:noFill/>
          </a:ln>
          <a:effectLst>
            <a:outerShdw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latin typeface="Helvetica Light" charset="0"/>
              <a:ea typeface="Helvetica Light" charset="0"/>
              <a:cs typeface="Helvetica Light" charset="0"/>
              <a:sym typeface="Helvetica Light" charset="0"/>
            </a:endParaRPr>
          </a:p>
        </p:txBody>
      </p:sp>
      <p:sp>
        <p:nvSpPr>
          <p:cNvPr id="4141" name="Rectangle 45"/>
          <p:cNvSpPr>
            <a:spLocks/>
          </p:cNvSpPr>
          <p:nvPr/>
        </p:nvSpPr>
        <p:spPr bwMode="auto">
          <a:xfrm>
            <a:off x="2062163" y="3860801"/>
            <a:ext cx="3600450" cy="20313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spAutoFit/>
          </a:bodyPr>
          <a:lstStyle/>
          <a:p>
            <a:r>
              <a:rPr lang="it-IT" altLang="it-IT"/>
              <a:t>2vs1</a:t>
            </a:r>
          </a:p>
          <a:p>
            <a:r>
              <a:rPr lang="it-IT" altLang="it-IT"/>
              <a:t>A and B plays 2:1, if Defender1 takes ball , quick pass to D2 who must score in the goal</a:t>
            </a:r>
          </a:p>
          <a:p>
            <a:r>
              <a:rPr lang="it-IT" altLang="it-IT"/>
              <a:t>A and B must play wide  and if they lose ball . Immediatlely cover the pass to D2</a:t>
            </a:r>
          </a:p>
        </p:txBody>
      </p:sp>
      <p:sp>
        <p:nvSpPr>
          <p:cNvPr id="4142" name="Rectangle 46"/>
          <p:cNvSpPr>
            <a:spLocks/>
          </p:cNvSpPr>
          <p:nvPr/>
        </p:nvSpPr>
        <p:spPr bwMode="auto">
          <a:xfrm>
            <a:off x="7678739" y="5948364"/>
            <a:ext cx="166071" cy="24622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p>
            <a:r>
              <a:rPr lang="it-IT" altLang="it-IT" sz="1000"/>
              <a:t>A</a:t>
            </a:r>
          </a:p>
        </p:txBody>
      </p:sp>
      <p:sp>
        <p:nvSpPr>
          <p:cNvPr id="4143" name="Rectangle 47"/>
          <p:cNvSpPr>
            <a:spLocks/>
          </p:cNvSpPr>
          <p:nvPr/>
        </p:nvSpPr>
        <p:spPr bwMode="auto">
          <a:xfrm>
            <a:off x="8470901" y="5803901"/>
            <a:ext cx="162865" cy="24622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p>
            <a:r>
              <a:rPr lang="it-IT" altLang="it-IT" sz="1000"/>
              <a:t>B</a:t>
            </a:r>
          </a:p>
        </p:txBody>
      </p:sp>
      <p:sp>
        <p:nvSpPr>
          <p:cNvPr id="4144" name="Rectangle 48"/>
          <p:cNvSpPr>
            <a:spLocks/>
          </p:cNvSpPr>
          <p:nvPr/>
        </p:nvSpPr>
        <p:spPr bwMode="auto">
          <a:xfrm>
            <a:off x="8255001" y="6092826"/>
            <a:ext cx="236603" cy="24622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p>
            <a:r>
              <a:rPr lang="it-IT" altLang="it-IT" sz="1000"/>
              <a:t>D2</a:t>
            </a:r>
          </a:p>
        </p:txBody>
      </p:sp>
      <p:sp>
        <p:nvSpPr>
          <p:cNvPr id="4145" name="Rectangle 49"/>
          <p:cNvSpPr>
            <a:spLocks/>
          </p:cNvSpPr>
          <p:nvPr/>
        </p:nvSpPr>
        <p:spPr bwMode="auto">
          <a:xfrm>
            <a:off x="8255000" y="5156201"/>
            <a:ext cx="431800" cy="24622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spAutoFit/>
          </a:bodyPr>
          <a:lstStyle/>
          <a:p>
            <a:r>
              <a:rPr lang="it-IT" altLang="it-IT" sz="1000"/>
              <a:t>D1</a:t>
            </a:r>
          </a:p>
        </p:txBody>
      </p:sp>
      <p:grpSp>
        <p:nvGrpSpPr>
          <p:cNvPr id="4146" name="Group 50"/>
          <p:cNvGrpSpPr>
            <a:grpSpLocks/>
          </p:cNvGrpSpPr>
          <p:nvPr/>
        </p:nvGrpSpPr>
        <p:grpSpPr bwMode="auto">
          <a:xfrm>
            <a:off x="1998664" y="6500815"/>
            <a:ext cx="695229" cy="200055"/>
            <a:chOff x="0" y="0"/>
            <a:chExt cx="695550" cy="200988"/>
          </a:xfrm>
        </p:grpSpPr>
        <p:sp>
          <p:nvSpPr>
            <p:cNvPr id="4147" name="Rectangle 51"/>
            <p:cNvSpPr>
              <a:spLocks/>
            </p:cNvSpPr>
            <p:nvPr/>
          </p:nvSpPr>
          <p:spPr bwMode="auto">
            <a:xfrm>
              <a:off x="174975" y="0"/>
              <a:ext cx="520575" cy="2009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p>
              <a:r>
                <a:rPr lang="it-IT" altLang="it-IT" sz="700"/>
                <a:t>Luca Ga Gai</a:t>
              </a:r>
            </a:p>
          </p:txBody>
        </p:sp>
        <p:pic>
          <p:nvPicPr>
            <p:cNvPr id="4148" name="Picture 52" descr="pasted-image.tiff"/>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13754"/>
              <a:ext cx="178232" cy="1782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Tree>
    <p:extLst>
      <p:ext uri="{BB962C8B-B14F-4D97-AF65-F5344CB8AC3E}">
        <p14:creationId xmlns:p14="http://schemas.microsoft.com/office/powerpoint/2010/main" val="338298395"/>
      </p:ext>
    </p:extLst>
  </p:cSld>
  <p:clrMapOvr>
    <a:masterClrMapping/>
  </p:clrMapOvr>
  <p:transition spd="med"/>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1" name="Picture 1" descr="PC Area.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022976" y="260351"/>
            <a:ext cx="4391025" cy="3095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5122" name="Picture 2" descr="PC Area.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022976" y="3429001"/>
            <a:ext cx="4429125" cy="3122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5123" name="AutoShape 3"/>
          <p:cNvSpPr>
            <a:spLocks/>
          </p:cNvSpPr>
          <p:nvPr/>
        </p:nvSpPr>
        <p:spPr bwMode="auto">
          <a:xfrm>
            <a:off x="7535864" y="547689"/>
            <a:ext cx="109537" cy="7143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5124" name="AutoShape 4"/>
          <p:cNvSpPr>
            <a:spLocks/>
          </p:cNvSpPr>
          <p:nvPr/>
        </p:nvSpPr>
        <p:spPr bwMode="auto">
          <a:xfrm>
            <a:off x="7535864" y="979489"/>
            <a:ext cx="109537"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5125" name="AutoShape 5"/>
          <p:cNvSpPr>
            <a:spLocks/>
          </p:cNvSpPr>
          <p:nvPr/>
        </p:nvSpPr>
        <p:spPr bwMode="auto">
          <a:xfrm>
            <a:off x="7535864" y="1195389"/>
            <a:ext cx="109537"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5126" name="AutoShape 6"/>
          <p:cNvSpPr>
            <a:spLocks/>
          </p:cNvSpPr>
          <p:nvPr/>
        </p:nvSpPr>
        <p:spPr bwMode="auto">
          <a:xfrm>
            <a:off x="7535864" y="1411289"/>
            <a:ext cx="109537"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5127" name="AutoShape 7"/>
          <p:cNvSpPr>
            <a:spLocks/>
          </p:cNvSpPr>
          <p:nvPr/>
        </p:nvSpPr>
        <p:spPr bwMode="auto">
          <a:xfrm>
            <a:off x="7535864" y="1628775"/>
            <a:ext cx="109537" cy="714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5128" name="AutoShape 8"/>
          <p:cNvSpPr>
            <a:spLocks/>
          </p:cNvSpPr>
          <p:nvPr/>
        </p:nvSpPr>
        <p:spPr bwMode="auto">
          <a:xfrm>
            <a:off x="7535864" y="763589"/>
            <a:ext cx="109537"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5129" name="AutoShape 9"/>
          <p:cNvSpPr>
            <a:spLocks/>
          </p:cNvSpPr>
          <p:nvPr/>
        </p:nvSpPr>
        <p:spPr bwMode="auto">
          <a:xfrm>
            <a:off x="8759825" y="547689"/>
            <a:ext cx="109538" cy="7143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5130" name="AutoShape 10"/>
          <p:cNvSpPr>
            <a:spLocks/>
          </p:cNvSpPr>
          <p:nvPr/>
        </p:nvSpPr>
        <p:spPr bwMode="auto">
          <a:xfrm>
            <a:off x="8759825" y="763589"/>
            <a:ext cx="109538"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5131" name="AutoShape 11"/>
          <p:cNvSpPr>
            <a:spLocks/>
          </p:cNvSpPr>
          <p:nvPr/>
        </p:nvSpPr>
        <p:spPr bwMode="auto">
          <a:xfrm>
            <a:off x="8759825" y="979489"/>
            <a:ext cx="109538"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5132" name="AutoShape 12"/>
          <p:cNvSpPr>
            <a:spLocks/>
          </p:cNvSpPr>
          <p:nvPr/>
        </p:nvSpPr>
        <p:spPr bwMode="auto">
          <a:xfrm>
            <a:off x="8759825" y="1195389"/>
            <a:ext cx="109538"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5133" name="AutoShape 13"/>
          <p:cNvSpPr>
            <a:spLocks/>
          </p:cNvSpPr>
          <p:nvPr/>
        </p:nvSpPr>
        <p:spPr bwMode="auto">
          <a:xfrm>
            <a:off x="8759825" y="1411289"/>
            <a:ext cx="109538"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5134" name="AutoShape 14"/>
          <p:cNvSpPr>
            <a:spLocks/>
          </p:cNvSpPr>
          <p:nvPr/>
        </p:nvSpPr>
        <p:spPr bwMode="auto">
          <a:xfrm>
            <a:off x="8759825" y="1628775"/>
            <a:ext cx="109538" cy="714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grpSp>
        <p:nvGrpSpPr>
          <p:cNvPr id="5135" name="Group 15"/>
          <p:cNvGrpSpPr>
            <a:grpSpLocks/>
          </p:cNvGrpSpPr>
          <p:nvPr/>
        </p:nvGrpSpPr>
        <p:grpSpPr bwMode="auto">
          <a:xfrm>
            <a:off x="8183564" y="1401764"/>
            <a:ext cx="46037" cy="46037"/>
            <a:chOff x="0" y="0"/>
            <a:chExt cx="45719" cy="45719"/>
          </a:xfrm>
        </p:grpSpPr>
        <p:pic>
          <p:nvPicPr>
            <p:cNvPr id="5136" name="Picture 16" descr="pasted-image.tif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45719" cy="4571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5137" name="Picture 17" descr="ANH.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4098" y="13770"/>
              <a:ext cx="17523" cy="1817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
        <p:nvSpPr>
          <p:cNvPr id="5138" name="Oval 18"/>
          <p:cNvSpPr>
            <a:spLocks/>
          </p:cNvSpPr>
          <p:nvPr/>
        </p:nvSpPr>
        <p:spPr bwMode="auto">
          <a:xfrm>
            <a:off x="8039101" y="1484313"/>
            <a:ext cx="73025" cy="63500"/>
          </a:xfrm>
          <a:prstGeom prst="ellipse">
            <a:avLst/>
          </a:prstGeom>
          <a:solidFill>
            <a:srgbClr val="164F86"/>
          </a:solidFill>
          <a:ln>
            <a:noFill/>
          </a:ln>
          <a:effectLst>
            <a:outerShdw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latin typeface="Helvetica Light" charset="0"/>
              <a:ea typeface="Helvetica Light" charset="0"/>
              <a:cs typeface="Helvetica Light" charset="0"/>
              <a:sym typeface="Helvetica Light" charset="0"/>
            </a:endParaRPr>
          </a:p>
        </p:txBody>
      </p:sp>
      <p:sp>
        <p:nvSpPr>
          <p:cNvPr id="5139" name="Oval 19"/>
          <p:cNvSpPr>
            <a:spLocks/>
          </p:cNvSpPr>
          <p:nvPr/>
        </p:nvSpPr>
        <p:spPr bwMode="auto">
          <a:xfrm>
            <a:off x="7823200" y="979488"/>
            <a:ext cx="71438" cy="63500"/>
          </a:xfrm>
          <a:prstGeom prst="ellipse">
            <a:avLst/>
          </a:prstGeom>
          <a:solidFill>
            <a:srgbClr val="164F86"/>
          </a:solidFill>
          <a:ln>
            <a:noFill/>
          </a:ln>
          <a:effectLst>
            <a:outerShdw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latin typeface="Helvetica Light" charset="0"/>
              <a:ea typeface="Helvetica Light" charset="0"/>
              <a:cs typeface="Helvetica Light" charset="0"/>
              <a:sym typeface="Helvetica Light" charset="0"/>
            </a:endParaRPr>
          </a:p>
        </p:txBody>
      </p:sp>
      <p:sp>
        <p:nvSpPr>
          <p:cNvPr id="5140" name="Oval 20"/>
          <p:cNvSpPr>
            <a:spLocks/>
          </p:cNvSpPr>
          <p:nvPr/>
        </p:nvSpPr>
        <p:spPr bwMode="auto">
          <a:xfrm>
            <a:off x="8543925" y="1339850"/>
            <a:ext cx="71438" cy="63500"/>
          </a:xfrm>
          <a:prstGeom prst="ellipse">
            <a:avLst/>
          </a:prstGeom>
          <a:solidFill>
            <a:srgbClr val="FFFF00"/>
          </a:solidFill>
          <a:ln>
            <a:noFill/>
          </a:ln>
          <a:effectLst>
            <a:outerShdw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0000"/>
              </a:solidFill>
              <a:latin typeface="Helvetica Light" charset="0"/>
              <a:ea typeface="Helvetica Light" charset="0"/>
              <a:cs typeface="Helvetica Light" charset="0"/>
              <a:sym typeface="Helvetica Light" charset="0"/>
            </a:endParaRPr>
          </a:p>
        </p:txBody>
      </p:sp>
      <p:sp>
        <p:nvSpPr>
          <p:cNvPr id="5141" name="Oval 21"/>
          <p:cNvSpPr>
            <a:spLocks/>
          </p:cNvSpPr>
          <p:nvPr/>
        </p:nvSpPr>
        <p:spPr bwMode="auto">
          <a:xfrm>
            <a:off x="8399464" y="1052513"/>
            <a:ext cx="71437" cy="63500"/>
          </a:xfrm>
          <a:prstGeom prst="ellipse">
            <a:avLst/>
          </a:prstGeom>
          <a:solidFill>
            <a:srgbClr val="00B050"/>
          </a:solidFill>
          <a:ln>
            <a:noFill/>
          </a:ln>
          <a:effectLst>
            <a:outerShdw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latin typeface="Helvetica Light" charset="0"/>
              <a:ea typeface="Helvetica Light" charset="0"/>
              <a:cs typeface="Helvetica Light" charset="0"/>
              <a:sym typeface="Helvetica Light" charset="0"/>
            </a:endParaRPr>
          </a:p>
        </p:txBody>
      </p:sp>
      <p:sp>
        <p:nvSpPr>
          <p:cNvPr id="5142" name="Oval 22"/>
          <p:cNvSpPr>
            <a:spLocks/>
          </p:cNvSpPr>
          <p:nvPr/>
        </p:nvSpPr>
        <p:spPr bwMode="auto">
          <a:xfrm>
            <a:off x="8039101" y="1123950"/>
            <a:ext cx="73025" cy="63500"/>
          </a:xfrm>
          <a:prstGeom prst="ellipse">
            <a:avLst/>
          </a:prstGeom>
          <a:solidFill>
            <a:srgbClr val="00B050"/>
          </a:solidFill>
          <a:ln>
            <a:noFill/>
          </a:ln>
          <a:effectLst>
            <a:outerShdw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latin typeface="Helvetica Light" charset="0"/>
              <a:ea typeface="Helvetica Light" charset="0"/>
              <a:cs typeface="Helvetica Light" charset="0"/>
              <a:sym typeface="Helvetica Light" charset="0"/>
            </a:endParaRPr>
          </a:p>
        </p:txBody>
      </p:sp>
      <p:sp>
        <p:nvSpPr>
          <p:cNvPr id="5143" name="Rectangle 23"/>
          <p:cNvSpPr>
            <a:spLocks/>
          </p:cNvSpPr>
          <p:nvPr/>
        </p:nvSpPr>
        <p:spPr bwMode="auto">
          <a:xfrm>
            <a:off x="8039101" y="1771651"/>
            <a:ext cx="360363" cy="144463"/>
          </a:xfrm>
          <a:prstGeom prst="rect">
            <a:avLst/>
          </a:prstGeom>
          <a:solidFill>
            <a:srgbClr val="FFFFFF"/>
          </a:solidFill>
          <a:ln w="25400"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nchor="ctr"/>
          <a:lstStyle/>
          <a:p>
            <a:pPr algn="ctr"/>
            <a:endParaRPr lang="it-IT" altLang="it-IT">
              <a:solidFill>
                <a:srgbClr val="FFFFFF"/>
              </a:solidFill>
            </a:endParaRPr>
          </a:p>
        </p:txBody>
      </p:sp>
      <p:sp>
        <p:nvSpPr>
          <p:cNvPr id="5144" name="Rectangle 24"/>
          <p:cNvSpPr>
            <a:spLocks/>
          </p:cNvSpPr>
          <p:nvPr/>
        </p:nvSpPr>
        <p:spPr bwMode="auto">
          <a:xfrm>
            <a:off x="2135189" y="547688"/>
            <a:ext cx="3887787" cy="230832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spAutoFit/>
          </a:bodyPr>
          <a:lstStyle/>
          <a:p>
            <a:r>
              <a:rPr lang="it-IT" altLang="it-IT"/>
              <a:t>3 vs 2</a:t>
            </a:r>
          </a:p>
          <a:p>
            <a:r>
              <a:rPr lang="it-IT" altLang="it-IT"/>
              <a:t>The fifth player (yellow) plays with the team in ball possession. He is never defending, always attacking . </a:t>
            </a:r>
          </a:p>
          <a:p>
            <a:endParaRPr lang="it-IT" altLang="it-IT"/>
          </a:p>
          <a:p>
            <a:r>
              <a:rPr lang="it-IT" altLang="it-IT"/>
              <a:t>2 goals</a:t>
            </a:r>
          </a:p>
          <a:p>
            <a:r>
              <a:rPr lang="it-IT" altLang="it-IT"/>
              <a:t>It call be also without goals: 1 point when you make 4 consecutive passes</a:t>
            </a:r>
          </a:p>
        </p:txBody>
      </p:sp>
      <p:sp>
        <p:nvSpPr>
          <p:cNvPr id="5145" name="AutoShape 25"/>
          <p:cNvSpPr>
            <a:spLocks/>
          </p:cNvSpPr>
          <p:nvPr/>
        </p:nvSpPr>
        <p:spPr bwMode="auto">
          <a:xfrm>
            <a:off x="7607300" y="3787776"/>
            <a:ext cx="109538"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5146" name="AutoShape 26"/>
          <p:cNvSpPr>
            <a:spLocks/>
          </p:cNvSpPr>
          <p:nvPr/>
        </p:nvSpPr>
        <p:spPr bwMode="auto">
          <a:xfrm>
            <a:off x="7607300" y="4219576"/>
            <a:ext cx="109538"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5147" name="AutoShape 27"/>
          <p:cNvSpPr>
            <a:spLocks/>
          </p:cNvSpPr>
          <p:nvPr/>
        </p:nvSpPr>
        <p:spPr bwMode="auto">
          <a:xfrm>
            <a:off x="7607300" y="4437064"/>
            <a:ext cx="109538" cy="7143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5148" name="AutoShape 28"/>
          <p:cNvSpPr>
            <a:spLocks/>
          </p:cNvSpPr>
          <p:nvPr/>
        </p:nvSpPr>
        <p:spPr bwMode="auto">
          <a:xfrm>
            <a:off x="7607300" y="4652964"/>
            <a:ext cx="109538" cy="7143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5149" name="AutoShape 29"/>
          <p:cNvSpPr>
            <a:spLocks/>
          </p:cNvSpPr>
          <p:nvPr/>
        </p:nvSpPr>
        <p:spPr bwMode="auto">
          <a:xfrm>
            <a:off x="7607300" y="4868864"/>
            <a:ext cx="109538" cy="7143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5150" name="AutoShape 30"/>
          <p:cNvSpPr>
            <a:spLocks/>
          </p:cNvSpPr>
          <p:nvPr/>
        </p:nvSpPr>
        <p:spPr bwMode="auto">
          <a:xfrm>
            <a:off x="7607300" y="4003676"/>
            <a:ext cx="109538"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5151" name="AutoShape 31"/>
          <p:cNvSpPr>
            <a:spLocks/>
          </p:cNvSpPr>
          <p:nvPr/>
        </p:nvSpPr>
        <p:spPr bwMode="auto">
          <a:xfrm>
            <a:off x="8831264" y="3787776"/>
            <a:ext cx="111125"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5152" name="AutoShape 32"/>
          <p:cNvSpPr>
            <a:spLocks/>
          </p:cNvSpPr>
          <p:nvPr/>
        </p:nvSpPr>
        <p:spPr bwMode="auto">
          <a:xfrm>
            <a:off x="8831264" y="4003676"/>
            <a:ext cx="111125"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5153" name="AutoShape 33"/>
          <p:cNvSpPr>
            <a:spLocks/>
          </p:cNvSpPr>
          <p:nvPr/>
        </p:nvSpPr>
        <p:spPr bwMode="auto">
          <a:xfrm>
            <a:off x="8831264" y="4219576"/>
            <a:ext cx="111125"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5154" name="AutoShape 34"/>
          <p:cNvSpPr>
            <a:spLocks/>
          </p:cNvSpPr>
          <p:nvPr/>
        </p:nvSpPr>
        <p:spPr bwMode="auto">
          <a:xfrm>
            <a:off x="8831264" y="4437064"/>
            <a:ext cx="111125" cy="7143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5155" name="AutoShape 35"/>
          <p:cNvSpPr>
            <a:spLocks/>
          </p:cNvSpPr>
          <p:nvPr/>
        </p:nvSpPr>
        <p:spPr bwMode="auto">
          <a:xfrm>
            <a:off x="8831264" y="4652964"/>
            <a:ext cx="111125" cy="7143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5156" name="AutoShape 36"/>
          <p:cNvSpPr>
            <a:spLocks/>
          </p:cNvSpPr>
          <p:nvPr/>
        </p:nvSpPr>
        <p:spPr bwMode="auto">
          <a:xfrm>
            <a:off x="8831264" y="4868864"/>
            <a:ext cx="111125" cy="7143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grpSp>
        <p:nvGrpSpPr>
          <p:cNvPr id="5157" name="Group 37"/>
          <p:cNvGrpSpPr>
            <a:grpSpLocks/>
          </p:cNvGrpSpPr>
          <p:nvPr/>
        </p:nvGrpSpPr>
        <p:grpSpPr bwMode="auto">
          <a:xfrm>
            <a:off x="8255000" y="4641850"/>
            <a:ext cx="46038" cy="46038"/>
            <a:chOff x="0" y="0"/>
            <a:chExt cx="45719" cy="45719"/>
          </a:xfrm>
        </p:grpSpPr>
        <p:pic>
          <p:nvPicPr>
            <p:cNvPr id="5158" name="Picture 38" descr="pasted-image.tif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45719" cy="4571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5159" name="Picture 39" descr="ANH.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4098" y="13770"/>
              <a:ext cx="17523" cy="1817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
        <p:nvSpPr>
          <p:cNvPr id="5160" name="Oval 40"/>
          <p:cNvSpPr>
            <a:spLocks/>
          </p:cNvSpPr>
          <p:nvPr/>
        </p:nvSpPr>
        <p:spPr bwMode="auto">
          <a:xfrm>
            <a:off x="8255001" y="4940300"/>
            <a:ext cx="73025" cy="63500"/>
          </a:xfrm>
          <a:prstGeom prst="ellipse">
            <a:avLst/>
          </a:prstGeom>
          <a:solidFill>
            <a:srgbClr val="FFFF00"/>
          </a:solidFill>
          <a:ln>
            <a:noFill/>
          </a:ln>
          <a:effectLst>
            <a:outerShdw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latin typeface="Helvetica Light" charset="0"/>
              <a:ea typeface="Helvetica Light" charset="0"/>
              <a:cs typeface="Helvetica Light" charset="0"/>
              <a:sym typeface="Helvetica Light" charset="0"/>
            </a:endParaRPr>
          </a:p>
        </p:txBody>
      </p:sp>
      <p:sp>
        <p:nvSpPr>
          <p:cNvPr id="5161" name="Oval 41"/>
          <p:cNvSpPr>
            <a:spLocks/>
          </p:cNvSpPr>
          <p:nvPr/>
        </p:nvSpPr>
        <p:spPr bwMode="auto">
          <a:xfrm>
            <a:off x="7894639" y="4219575"/>
            <a:ext cx="73025" cy="63500"/>
          </a:xfrm>
          <a:prstGeom prst="ellipse">
            <a:avLst/>
          </a:prstGeom>
          <a:solidFill>
            <a:srgbClr val="164F86"/>
          </a:solidFill>
          <a:ln>
            <a:noFill/>
          </a:ln>
          <a:effectLst>
            <a:outerShdw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latin typeface="Helvetica Light" charset="0"/>
              <a:ea typeface="Helvetica Light" charset="0"/>
              <a:cs typeface="Helvetica Light" charset="0"/>
              <a:sym typeface="Helvetica Light" charset="0"/>
            </a:endParaRPr>
          </a:p>
        </p:txBody>
      </p:sp>
      <p:sp>
        <p:nvSpPr>
          <p:cNvPr id="5162" name="Oval 42"/>
          <p:cNvSpPr>
            <a:spLocks/>
          </p:cNvSpPr>
          <p:nvPr/>
        </p:nvSpPr>
        <p:spPr bwMode="auto">
          <a:xfrm>
            <a:off x="8615364" y="4579938"/>
            <a:ext cx="71437" cy="63500"/>
          </a:xfrm>
          <a:prstGeom prst="ellipse">
            <a:avLst/>
          </a:prstGeom>
          <a:solidFill>
            <a:srgbClr val="00B050"/>
          </a:solidFill>
          <a:ln>
            <a:noFill/>
          </a:ln>
          <a:effectLst>
            <a:outerShdw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0000"/>
              </a:solidFill>
              <a:latin typeface="Helvetica Light" charset="0"/>
              <a:ea typeface="Helvetica Light" charset="0"/>
              <a:cs typeface="Helvetica Light" charset="0"/>
              <a:sym typeface="Helvetica Light" charset="0"/>
            </a:endParaRPr>
          </a:p>
        </p:txBody>
      </p:sp>
      <p:sp>
        <p:nvSpPr>
          <p:cNvPr id="5163" name="Oval 43"/>
          <p:cNvSpPr>
            <a:spLocks/>
          </p:cNvSpPr>
          <p:nvPr/>
        </p:nvSpPr>
        <p:spPr bwMode="auto">
          <a:xfrm>
            <a:off x="8470901" y="4292600"/>
            <a:ext cx="73025" cy="63500"/>
          </a:xfrm>
          <a:prstGeom prst="ellipse">
            <a:avLst/>
          </a:prstGeom>
          <a:solidFill>
            <a:srgbClr val="00B050"/>
          </a:solidFill>
          <a:ln>
            <a:noFill/>
          </a:ln>
          <a:effectLst>
            <a:outerShdw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latin typeface="Helvetica Light" charset="0"/>
              <a:ea typeface="Helvetica Light" charset="0"/>
              <a:cs typeface="Helvetica Light" charset="0"/>
              <a:sym typeface="Helvetica Light" charset="0"/>
            </a:endParaRPr>
          </a:p>
        </p:txBody>
      </p:sp>
      <p:sp>
        <p:nvSpPr>
          <p:cNvPr id="5164" name="Oval 44"/>
          <p:cNvSpPr>
            <a:spLocks/>
          </p:cNvSpPr>
          <p:nvPr/>
        </p:nvSpPr>
        <p:spPr bwMode="auto">
          <a:xfrm>
            <a:off x="8112125" y="4364038"/>
            <a:ext cx="71438" cy="63500"/>
          </a:xfrm>
          <a:prstGeom prst="ellipse">
            <a:avLst/>
          </a:prstGeom>
          <a:solidFill>
            <a:srgbClr val="00B050"/>
          </a:solidFill>
          <a:ln>
            <a:noFill/>
          </a:ln>
          <a:effectLst>
            <a:outerShdw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latin typeface="Helvetica Light" charset="0"/>
              <a:ea typeface="Helvetica Light" charset="0"/>
              <a:cs typeface="Helvetica Light" charset="0"/>
              <a:sym typeface="Helvetica Light" charset="0"/>
            </a:endParaRPr>
          </a:p>
        </p:txBody>
      </p:sp>
      <p:sp>
        <p:nvSpPr>
          <p:cNvPr id="5165" name="Rectangle 45"/>
          <p:cNvSpPr>
            <a:spLocks/>
          </p:cNvSpPr>
          <p:nvPr/>
        </p:nvSpPr>
        <p:spPr bwMode="auto">
          <a:xfrm>
            <a:off x="8112126" y="5011738"/>
            <a:ext cx="358775" cy="144462"/>
          </a:xfrm>
          <a:prstGeom prst="rect">
            <a:avLst/>
          </a:prstGeom>
          <a:solidFill>
            <a:srgbClr val="FFFFFF"/>
          </a:solidFill>
          <a:ln w="25400"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nchor="ctr"/>
          <a:lstStyle/>
          <a:p>
            <a:pPr algn="ctr"/>
            <a:endParaRPr lang="it-IT" altLang="it-IT">
              <a:solidFill>
                <a:srgbClr val="FFFFFF"/>
              </a:solidFill>
            </a:endParaRPr>
          </a:p>
        </p:txBody>
      </p:sp>
      <p:sp>
        <p:nvSpPr>
          <p:cNvPr id="5166" name="Oval 46"/>
          <p:cNvSpPr>
            <a:spLocks/>
          </p:cNvSpPr>
          <p:nvPr/>
        </p:nvSpPr>
        <p:spPr bwMode="auto">
          <a:xfrm>
            <a:off x="8543925" y="4003675"/>
            <a:ext cx="71438" cy="63500"/>
          </a:xfrm>
          <a:prstGeom prst="ellipse">
            <a:avLst/>
          </a:prstGeom>
          <a:solidFill>
            <a:srgbClr val="164F86"/>
          </a:solidFill>
          <a:ln>
            <a:noFill/>
          </a:ln>
          <a:effectLst>
            <a:outerShdw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latin typeface="Helvetica Light" charset="0"/>
              <a:ea typeface="Helvetica Light" charset="0"/>
              <a:cs typeface="Helvetica Light" charset="0"/>
              <a:sym typeface="Helvetica Light" charset="0"/>
            </a:endParaRPr>
          </a:p>
        </p:txBody>
      </p:sp>
      <p:sp>
        <p:nvSpPr>
          <p:cNvPr id="5167" name="Oval 47"/>
          <p:cNvSpPr>
            <a:spLocks/>
          </p:cNvSpPr>
          <p:nvPr/>
        </p:nvSpPr>
        <p:spPr bwMode="auto">
          <a:xfrm>
            <a:off x="8183564" y="4724400"/>
            <a:ext cx="71437" cy="63500"/>
          </a:xfrm>
          <a:prstGeom prst="ellipse">
            <a:avLst/>
          </a:prstGeom>
          <a:solidFill>
            <a:srgbClr val="164F86"/>
          </a:solidFill>
          <a:ln>
            <a:noFill/>
          </a:ln>
          <a:effectLst>
            <a:outerShdw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latin typeface="Helvetica Light" charset="0"/>
              <a:ea typeface="Helvetica Light" charset="0"/>
              <a:cs typeface="Helvetica Light" charset="0"/>
              <a:sym typeface="Helvetica Light" charset="0"/>
            </a:endParaRPr>
          </a:p>
        </p:txBody>
      </p:sp>
      <p:sp>
        <p:nvSpPr>
          <p:cNvPr id="5168" name="Oval 48"/>
          <p:cNvSpPr>
            <a:spLocks/>
          </p:cNvSpPr>
          <p:nvPr/>
        </p:nvSpPr>
        <p:spPr bwMode="auto">
          <a:xfrm>
            <a:off x="8183564" y="3571875"/>
            <a:ext cx="71437" cy="63500"/>
          </a:xfrm>
          <a:prstGeom prst="ellipse">
            <a:avLst/>
          </a:prstGeom>
          <a:solidFill>
            <a:srgbClr val="FFFF00"/>
          </a:solidFill>
          <a:ln>
            <a:noFill/>
          </a:ln>
          <a:effectLst>
            <a:outerShdw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latin typeface="Helvetica Light" charset="0"/>
              <a:ea typeface="Helvetica Light" charset="0"/>
              <a:cs typeface="Helvetica Light" charset="0"/>
              <a:sym typeface="Helvetica Light" charset="0"/>
            </a:endParaRPr>
          </a:p>
        </p:txBody>
      </p:sp>
      <p:sp>
        <p:nvSpPr>
          <p:cNvPr id="5169" name="Rectangle 49"/>
          <p:cNvSpPr>
            <a:spLocks/>
          </p:cNvSpPr>
          <p:nvPr/>
        </p:nvSpPr>
        <p:spPr bwMode="auto">
          <a:xfrm>
            <a:off x="2135189" y="3644900"/>
            <a:ext cx="3671887" cy="92333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spAutoFit/>
          </a:bodyPr>
          <a:lstStyle/>
          <a:p>
            <a:r>
              <a:rPr lang="it-IT" altLang="it-IT"/>
              <a:t>3vs3 (+2 GK)</a:t>
            </a:r>
          </a:p>
          <a:p>
            <a:r>
              <a:rPr lang="it-IT" altLang="it-IT"/>
              <a:t>High intensity possession. quick pass, quick shot on goal. </a:t>
            </a:r>
          </a:p>
        </p:txBody>
      </p:sp>
      <p:grpSp>
        <p:nvGrpSpPr>
          <p:cNvPr id="5170" name="Group 50"/>
          <p:cNvGrpSpPr>
            <a:grpSpLocks/>
          </p:cNvGrpSpPr>
          <p:nvPr/>
        </p:nvGrpSpPr>
        <p:grpSpPr bwMode="auto">
          <a:xfrm>
            <a:off x="1998664" y="6500815"/>
            <a:ext cx="695229" cy="200055"/>
            <a:chOff x="0" y="0"/>
            <a:chExt cx="695550" cy="200988"/>
          </a:xfrm>
        </p:grpSpPr>
        <p:sp>
          <p:nvSpPr>
            <p:cNvPr id="5171" name="Rectangle 51"/>
            <p:cNvSpPr>
              <a:spLocks/>
            </p:cNvSpPr>
            <p:nvPr/>
          </p:nvSpPr>
          <p:spPr bwMode="auto">
            <a:xfrm>
              <a:off x="174975" y="0"/>
              <a:ext cx="520575" cy="2009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p>
              <a:r>
                <a:rPr lang="it-IT" altLang="it-IT" sz="700"/>
                <a:t>Luca Ga Gai</a:t>
              </a:r>
            </a:p>
          </p:txBody>
        </p:sp>
        <p:pic>
          <p:nvPicPr>
            <p:cNvPr id="5172" name="Picture 52" descr="pasted-image.tiff"/>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13754"/>
              <a:ext cx="178232" cy="1782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Tree>
    <p:extLst>
      <p:ext uri="{BB962C8B-B14F-4D97-AF65-F5344CB8AC3E}">
        <p14:creationId xmlns:p14="http://schemas.microsoft.com/office/powerpoint/2010/main" val="1391911156"/>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5" name="Picture 1" descr="image2.jpe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398544" y="254000"/>
            <a:ext cx="4488656" cy="634920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nvGrpSpPr>
          <p:cNvPr id="6146" name="Group 2"/>
          <p:cNvGrpSpPr>
            <a:grpSpLocks/>
          </p:cNvGrpSpPr>
          <p:nvPr/>
        </p:nvGrpSpPr>
        <p:grpSpPr bwMode="auto">
          <a:xfrm>
            <a:off x="7820025" y="3721100"/>
            <a:ext cx="89694" cy="99219"/>
            <a:chOff x="0" y="-2"/>
            <a:chExt cx="180006" cy="197479"/>
          </a:xfrm>
        </p:grpSpPr>
        <p:pic>
          <p:nvPicPr>
            <p:cNvPr id="6147" name="Picture 3" descr="image1.t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2"/>
              <a:ext cx="180006" cy="19747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6148" name="Picture 4" descr="image1.jpe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6282" y="59421"/>
              <a:ext cx="68128" cy="784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
        <p:nvSpPr>
          <p:cNvPr id="6149" name="AutoShape 5"/>
          <p:cNvSpPr>
            <a:spLocks/>
          </p:cNvSpPr>
          <p:nvPr/>
        </p:nvSpPr>
        <p:spPr bwMode="auto">
          <a:xfrm>
            <a:off x="9776619" y="1527969"/>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grpSp>
        <p:nvGrpSpPr>
          <p:cNvPr id="6150" name="Group 6"/>
          <p:cNvGrpSpPr>
            <a:grpSpLocks/>
          </p:cNvGrpSpPr>
          <p:nvPr/>
        </p:nvGrpSpPr>
        <p:grpSpPr bwMode="auto">
          <a:xfrm>
            <a:off x="7794625" y="3790623"/>
            <a:ext cx="225425" cy="297517"/>
            <a:chOff x="-1" y="-5417"/>
            <a:chExt cx="450006" cy="595035"/>
          </a:xfrm>
        </p:grpSpPr>
        <p:sp>
          <p:nvSpPr>
            <p:cNvPr id="6151" name="Oval 7"/>
            <p:cNvSpPr>
              <a:spLocks/>
            </p:cNvSpPr>
            <p:nvPr/>
          </p:nvSpPr>
          <p:spPr bwMode="auto">
            <a:xfrm>
              <a:off x="-1" y="67099"/>
              <a:ext cx="450006" cy="450005"/>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latin typeface="Helvetica Light" charset="0"/>
                <a:ea typeface="Helvetica Light" charset="0"/>
                <a:cs typeface="Helvetica Light" charset="0"/>
                <a:sym typeface="Helvetica Light" charset="0"/>
              </a:endParaRPr>
            </a:p>
          </p:txBody>
        </p:sp>
        <p:sp>
          <p:nvSpPr>
            <p:cNvPr id="6152" name="Rectangle 8"/>
            <p:cNvSpPr>
              <a:spLocks/>
            </p:cNvSpPr>
            <p:nvPr/>
          </p:nvSpPr>
          <p:spPr bwMode="auto">
            <a:xfrm>
              <a:off x="65899" y="-5417"/>
              <a:ext cx="318201" cy="59503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spAutoFit/>
            </a:bodyPr>
            <a:lstStyle/>
            <a:p>
              <a:r>
                <a:rPr lang="it-IT" altLang="it-IT" sz="1600">
                  <a:latin typeface="Helvetica Light" charset="0"/>
                  <a:ea typeface="Helvetica Light" charset="0"/>
                  <a:cs typeface="Helvetica Light" charset="0"/>
                  <a:sym typeface="Helvetica Light" charset="0"/>
                </a:rPr>
                <a:t>A</a:t>
              </a:r>
            </a:p>
          </p:txBody>
        </p:sp>
      </p:grpSp>
      <p:sp>
        <p:nvSpPr>
          <p:cNvPr id="6153" name="AutoShape 9"/>
          <p:cNvSpPr>
            <a:spLocks/>
          </p:cNvSpPr>
          <p:nvPr/>
        </p:nvSpPr>
        <p:spPr bwMode="auto">
          <a:xfrm>
            <a:off x="9054307" y="1508919"/>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grpSp>
        <p:nvGrpSpPr>
          <p:cNvPr id="6154" name="Group 10"/>
          <p:cNvGrpSpPr>
            <a:grpSpLocks/>
          </p:cNvGrpSpPr>
          <p:nvPr/>
        </p:nvGrpSpPr>
        <p:grpSpPr bwMode="auto">
          <a:xfrm>
            <a:off x="2880519" y="196850"/>
            <a:ext cx="1620044" cy="646113"/>
            <a:chOff x="-2" y="0"/>
            <a:chExt cx="3240007" cy="1292021"/>
          </a:xfrm>
        </p:grpSpPr>
        <p:sp>
          <p:nvSpPr>
            <p:cNvPr id="6155" name="Rectangle 11"/>
            <p:cNvSpPr>
              <a:spLocks/>
            </p:cNvSpPr>
            <p:nvPr/>
          </p:nvSpPr>
          <p:spPr bwMode="auto">
            <a:xfrm>
              <a:off x="-2" y="0"/>
              <a:ext cx="3240007" cy="1292021"/>
            </a:xfrm>
            <a:prstGeom prst="rect">
              <a:avLst/>
            </a:prstGeom>
            <a:solidFill>
              <a:srgbClr val="5FBCCE"/>
            </a:solidFill>
            <a:ln w="9525" cap="flat" cmpd="sng">
              <a:solidFill>
                <a:srgbClr val="F95815"/>
              </a:solidFill>
              <a:prstDash val="solid"/>
              <a:round/>
              <a:headEnd type="none" w="med" len="med"/>
              <a:tailEnd type="none" w="med" len="med"/>
            </a:ln>
            <a:effectLst>
              <a:outerShdw blurRad="38100" dist="23000" dir="5400000" algn="ctr" rotWithShape="0">
                <a:srgbClr val="000000">
                  <a:alpha val="34999"/>
                </a:srgbClr>
              </a:outerShdw>
            </a:effectLst>
          </p:spPr>
          <p:txBody>
            <a:bodyPr lIns="25400" tIns="25400" rIns="25400" bIns="25400" anchor="ctr"/>
            <a:lstStyle>
              <a:lvl1pPr defTabSz="457200">
                <a:defRPr sz="5000">
                  <a:solidFill>
                    <a:srgbClr val="000000"/>
                  </a:solidFill>
                  <a:latin typeface="Helvetica" charset="0"/>
                  <a:ea typeface="Helvetica" charset="0"/>
                  <a:cs typeface="Helvetica" charset="0"/>
                  <a:sym typeface="Helvetica" charset="0"/>
                </a:defRPr>
              </a:lvl1pPr>
              <a:lvl2pPr defTabSz="457200">
                <a:defRPr sz="5000">
                  <a:solidFill>
                    <a:srgbClr val="000000"/>
                  </a:solidFill>
                  <a:latin typeface="Helvetica" charset="0"/>
                  <a:ea typeface="Helvetica" charset="0"/>
                  <a:cs typeface="Helvetica" charset="0"/>
                  <a:sym typeface="Helvetica" charset="0"/>
                </a:defRPr>
              </a:lvl2pPr>
              <a:lvl3pPr defTabSz="457200">
                <a:defRPr sz="5000">
                  <a:solidFill>
                    <a:srgbClr val="000000"/>
                  </a:solidFill>
                  <a:latin typeface="Helvetica" charset="0"/>
                  <a:ea typeface="Helvetica" charset="0"/>
                  <a:cs typeface="Helvetica" charset="0"/>
                  <a:sym typeface="Helvetica" charset="0"/>
                </a:defRPr>
              </a:lvl3pPr>
              <a:lvl4pPr defTabSz="457200">
                <a:defRPr sz="5000">
                  <a:solidFill>
                    <a:srgbClr val="000000"/>
                  </a:solidFill>
                  <a:latin typeface="Helvetica" charset="0"/>
                  <a:ea typeface="Helvetica" charset="0"/>
                  <a:cs typeface="Helvetica" charset="0"/>
                  <a:sym typeface="Helvetica" charset="0"/>
                </a:defRPr>
              </a:lvl4pPr>
              <a:lvl5pPr defTabSz="457200">
                <a:defRPr sz="5000">
                  <a:solidFill>
                    <a:srgbClr val="000000"/>
                  </a:solidFill>
                  <a:latin typeface="Helvetica" charset="0"/>
                  <a:ea typeface="Helvetica" charset="0"/>
                  <a:cs typeface="Helvetica" charset="0"/>
                  <a:sym typeface="Helvetica" charset="0"/>
                </a:defRPr>
              </a:lvl5pPr>
              <a:lvl6pPr marL="457200" algn="ctr" defTabSz="457200"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6pPr>
              <a:lvl7pPr marL="914400" algn="ctr" defTabSz="457200"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7pPr>
              <a:lvl8pPr marL="1371600" algn="ctr" defTabSz="457200"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8pPr>
              <a:lvl9pPr marL="1828800" algn="ctr" defTabSz="457200"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9pPr>
            </a:lstStyle>
            <a:p>
              <a:endParaRPr lang="it-IT" altLang="it-IT" sz="900">
                <a:solidFill>
                  <a:srgbClr val="FFFFFF"/>
                </a:solidFill>
                <a:latin typeface="Calibri" charset="0"/>
                <a:ea typeface="Calibri" charset="0"/>
                <a:cs typeface="Calibri" charset="0"/>
                <a:sym typeface="Calibri" charset="0"/>
              </a:endParaRPr>
            </a:p>
          </p:txBody>
        </p:sp>
        <p:sp>
          <p:nvSpPr>
            <p:cNvPr id="6156" name="Rectangle 12"/>
            <p:cNvSpPr>
              <a:spLocks/>
            </p:cNvSpPr>
            <p:nvPr/>
          </p:nvSpPr>
          <p:spPr bwMode="auto">
            <a:xfrm>
              <a:off x="305910" y="369055"/>
              <a:ext cx="2628180" cy="55390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59" tIns="22859" rIns="22859" bIns="22859" anchor="ctr">
              <a:spAutoFit/>
            </a:bodyPr>
            <a:lstStyle>
              <a:lvl1pPr defTabSz="457200">
                <a:defRPr sz="5000">
                  <a:solidFill>
                    <a:srgbClr val="000000"/>
                  </a:solidFill>
                  <a:latin typeface="Helvetica" charset="0"/>
                  <a:ea typeface="Helvetica" charset="0"/>
                  <a:cs typeface="Helvetica" charset="0"/>
                  <a:sym typeface="Helvetica" charset="0"/>
                </a:defRPr>
              </a:lvl1pPr>
              <a:lvl2pPr defTabSz="457200">
                <a:defRPr sz="5000">
                  <a:solidFill>
                    <a:srgbClr val="000000"/>
                  </a:solidFill>
                  <a:latin typeface="Helvetica" charset="0"/>
                  <a:ea typeface="Helvetica" charset="0"/>
                  <a:cs typeface="Helvetica" charset="0"/>
                  <a:sym typeface="Helvetica" charset="0"/>
                </a:defRPr>
              </a:lvl2pPr>
              <a:lvl3pPr defTabSz="457200">
                <a:defRPr sz="5000">
                  <a:solidFill>
                    <a:srgbClr val="000000"/>
                  </a:solidFill>
                  <a:latin typeface="Helvetica" charset="0"/>
                  <a:ea typeface="Helvetica" charset="0"/>
                  <a:cs typeface="Helvetica" charset="0"/>
                  <a:sym typeface="Helvetica" charset="0"/>
                </a:defRPr>
              </a:lvl3pPr>
              <a:lvl4pPr defTabSz="457200">
                <a:defRPr sz="5000">
                  <a:solidFill>
                    <a:srgbClr val="000000"/>
                  </a:solidFill>
                  <a:latin typeface="Helvetica" charset="0"/>
                  <a:ea typeface="Helvetica" charset="0"/>
                  <a:cs typeface="Helvetica" charset="0"/>
                  <a:sym typeface="Helvetica" charset="0"/>
                </a:defRPr>
              </a:lvl4pPr>
              <a:lvl5pPr defTabSz="457200">
                <a:defRPr sz="5000">
                  <a:solidFill>
                    <a:srgbClr val="000000"/>
                  </a:solidFill>
                  <a:latin typeface="Helvetica" charset="0"/>
                  <a:ea typeface="Helvetica" charset="0"/>
                  <a:cs typeface="Helvetica" charset="0"/>
                  <a:sym typeface="Helvetica" charset="0"/>
                </a:defRPr>
              </a:lvl5pPr>
              <a:lvl6pPr marL="457200" algn="ctr" defTabSz="457200"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6pPr>
              <a:lvl7pPr marL="914400" algn="ctr" defTabSz="457200"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7pPr>
              <a:lvl8pPr marL="1371600" algn="ctr" defTabSz="457200"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8pPr>
              <a:lvl9pPr marL="1828800" algn="ctr" defTabSz="457200"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9pPr>
            </a:lstStyle>
            <a:p>
              <a:r>
                <a:rPr lang="it-IT" altLang="it-IT" sz="1500" b="1" i="1">
                  <a:latin typeface="Calibri" charset="0"/>
                  <a:ea typeface="Calibri" charset="0"/>
                  <a:cs typeface="Calibri" charset="0"/>
                  <a:sym typeface="Calibri" charset="0"/>
                </a:rPr>
                <a:t>Technique</a:t>
              </a:r>
            </a:p>
          </p:txBody>
        </p:sp>
      </p:grpSp>
      <p:sp>
        <p:nvSpPr>
          <p:cNvPr id="6157" name="AutoShape 13"/>
          <p:cNvSpPr>
            <a:spLocks/>
          </p:cNvSpPr>
          <p:nvPr/>
        </p:nvSpPr>
        <p:spPr bwMode="auto">
          <a:xfrm>
            <a:off x="9040813" y="2118519"/>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6158" name="AutoShape 14"/>
          <p:cNvSpPr>
            <a:spLocks/>
          </p:cNvSpPr>
          <p:nvPr/>
        </p:nvSpPr>
        <p:spPr bwMode="auto">
          <a:xfrm>
            <a:off x="8374857" y="2118519"/>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6159" name="AutoShape 15"/>
          <p:cNvSpPr>
            <a:spLocks/>
          </p:cNvSpPr>
          <p:nvPr/>
        </p:nvSpPr>
        <p:spPr bwMode="auto">
          <a:xfrm>
            <a:off x="8320882" y="2752725"/>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6160" name="AutoShape 16"/>
          <p:cNvSpPr>
            <a:spLocks/>
          </p:cNvSpPr>
          <p:nvPr/>
        </p:nvSpPr>
        <p:spPr bwMode="auto">
          <a:xfrm>
            <a:off x="7702550" y="2752725"/>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grpSp>
        <p:nvGrpSpPr>
          <p:cNvPr id="6161" name="Group 17"/>
          <p:cNvGrpSpPr>
            <a:grpSpLocks/>
          </p:cNvGrpSpPr>
          <p:nvPr/>
        </p:nvGrpSpPr>
        <p:grpSpPr bwMode="auto">
          <a:xfrm>
            <a:off x="9040813" y="1736398"/>
            <a:ext cx="224632" cy="297517"/>
            <a:chOff x="-1" y="-5417"/>
            <a:chExt cx="450006" cy="595035"/>
          </a:xfrm>
        </p:grpSpPr>
        <p:sp>
          <p:nvSpPr>
            <p:cNvPr id="6162" name="Oval 18"/>
            <p:cNvSpPr>
              <a:spLocks/>
            </p:cNvSpPr>
            <p:nvPr/>
          </p:nvSpPr>
          <p:spPr bwMode="auto">
            <a:xfrm>
              <a:off x="-1" y="67099"/>
              <a:ext cx="450006" cy="450005"/>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latin typeface="Helvetica Light" charset="0"/>
                <a:ea typeface="Helvetica Light" charset="0"/>
                <a:cs typeface="Helvetica Light" charset="0"/>
                <a:sym typeface="Helvetica Light" charset="0"/>
              </a:endParaRPr>
            </a:p>
          </p:txBody>
        </p:sp>
        <p:sp>
          <p:nvSpPr>
            <p:cNvPr id="6163" name="Rectangle 19"/>
            <p:cNvSpPr>
              <a:spLocks/>
            </p:cNvSpPr>
            <p:nvPr/>
          </p:nvSpPr>
          <p:spPr bwMode="auto">
            <a:xfrm>
              <a:off x="65900" y="-5417"/>
              <a:ext cx="318203" cy="59503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spAutoFit/>
            </a:bodyPr>
            <a:lstStyle/>
            <a:p>
              <a:r>
                <a:rPr lang="it-IT" altLang="it-IT" sz="1600">
                  <a:latin typeface="Helvetica Light" charset="0"/>
                  <a:ea typeface="Helvetica Light" charset="0"/>
                  <a:cs typeface="Helvetica Light" charset="0"/>
                  <a:sym typeface="Helvetica Light" charset="0"/>
                </a:rPr>
                <a:t>D</a:t>
              </a:r>
            </a:p>
          </p:txBody>
        </p:sp>
      </p:grpSp>
      <p:grpSp>
        <p:nvGrpSpPr>
          <p:cNvPr id="6164" name="Group 20"/>
          <p:cNvGrpSpPr>
            <a:grpSpLocks/>
          </p:cNvGrpSpPr>
          <p:nvPr/>
        </p:nvGrpSpPr>
        <p:grpSpPr bwMode="auto">
          <a:xfrm>
            <a:off x="8374857" y="2280911"/>
            <a:ext cx="224631" cy="297517"/>
            <a:chOff x="-1" y="-5417"/>
            <a:chExt cx="450006" cy="595035"/>
          </a:xfrm>
        </p:grpSpPr>
        <p:sp>
          <p:nvSpPr>
            <p:cNvPr id="6165" name="Oval 21"/>
            <p:cNvSpPr>
              <a:spLocks/>
            </p:cNvSpPr>
            <p:nvPr/>
          </p:nvSpPr>
          <p:spPr bwMode="auto">
            <a:xfrm>
              <a:off x="-1" y="67099"/>
              <a:ext cx="450006" cy="450005"/>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latin typeface="Helvetica Light" charset="0"/>
                <a:ea typeface="Helvetica Light" charset="0"/>
                <a:cs typeface="Helvetica Light" charset="0"/>
                <a:sym typeface="Helvetica Light" charset="0"/>
              </a:endParaRPr>
            </a:p>
          </p:txBody>
        </p:sp>
        <p:sp>
          <p:nvSpPr>
            <p:cNvPr id="6166" name="Rectangle 22"/>
            <p:cNvSpPr>
              <a:spLocks/>
            </p:cNvSpPr>
            <p:nvPr/>
          </p:nvSpPr>
          <p:spPr bwMode="auto">
            <a:xfrm>
              <a:off x="65900" y="-5417"/>
              <a:ext cx="318202" cy="59503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spAutoFit/>
            </a:bodyPr>
            <a:lstStyle/>
            <a:p>
              <a:r>
                <a:rPr lang="it-IT" altLang="it-IT" sz="1600">
                  <a:latin typeface="Helvetica Light" charset="0"/>
                  <a:ea typeface="Helvetica Light" charset="0"/>
                  <a:cs typeface="Helvetica Light" charset="0"/>
                  <a:sym typeface="Helvetica Light" charset="0"/>
                </a:rPr>
                <a:t>C</a:t>
              </a:r>
            </a:p>
          </p:txBody>
        </p:sp>
      </p:grpSp>
      <p:grpSp>
        <p:nvGrpSpPr>
          <p:cNvPr id="6167" name="Group 23"/>
          <p:cNvGrpSpPr>
            <a:grpSpLocks/>
          </p:cNvGrpSpPr>
          <p:nvPr/>
        </p:nvGrpSpPr>
        <p:grpSpPr bwMode="auto">
          <a:xfrm>
            <a:off x="7639844" y="2915911"/>
            <a:ext cx="225425" cy="297517"/>
            <a:chOff x="-1" y="-5417"/>
            <a:chExt cx="450006" cy="595035"/>
          </a:xfrm>
        </p:grpSpPr>
        <p:sp>
          <p:nvSpPr>
            <p:cNvPr id="6168" name="Oval 24"/>
            <p:cNvSpPr>
              <a:spLocks/>
            </p:cNvSpPr>
            <p:nvPr/>
          </p:nvSpPr>
          <p:spPr bwMode="auto">
            <a:xfrm>
              <a:off x="-1" y="67099"/>
              <a:ext cx="450006" cy="450005"/>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latin typeface="Helvetica Light" charset="0"/>
                <a:ea typeface="Helvetica Light" charset="0"/>
                <a:cs typeface="Helvetica Light" charset="0"/>
                <a:sym typeface="Helvetica Light" charset="0"/>
              </a:endParaRPr>
            </a:p>
          </p:txBody>
        </p:sp>
        <p:sp>
          <p:nvSpPr>
            <p:cNvPr id="6169" name="Rectangle 25"/>
            <p:cNvSpPr>
              <a:spLocks/>
            </p:cNvSpPr>
            <p:nvPr/>
          </p:nvSpPr>
          <p:spPr bwMode="auto">
            <a:xfrm>
              <a:off x="65899" y="-5417"/>
              <a:ext cx="318201" cy="59503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spAutoFit/>
            </a:bodyPr>
            <a:lstStyle/>
            <a:p>
              <a:r>
                <a:rPr lang="it-IT" altLang="it-IT" sz="1600">
                  <a:latin typeface="Helvetica Light" charset="0"/>
                  <a:ea typeface="Helvetica Light" charset="0"/>
                  <a:cs typeface="Helvetica Light" charset="0"/>
                  <a:sym typeface="Helvetica Light" charset="0"/>
                </a:rPr>
                <a:t>B</a:t>
              </a:r>
            </a:p>
          </p:txBody>
        </p:sp>
      </p:grpSp>
      <p:sp>
        <p:nvSpPr>
          <p:cNvPr id="6170" name="AutoShape 26"/>
          <p:cNvSpPr>
            <a:spLocks/>
          </p:cNvSpPr>
          <p:nvPr/>
        </p:nvSpPr>
        <p:spPr bwMode="auto">
          <a:xfrm>
            <a:off x="7794625" y="4051300"/>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grpSp>
        <p:nvGrpSpPr>
          <p:cNvPr id="6171" name="Group 27"/>
          <p:cNvGrpSpPr>
            <a:grpSpLocks/>
          </p:cNvGrpSpPr>
          <p:nvPr/>
        </p:nvGrpSpPr>
        <p:grpSpPr bwMode="auto">
          <a:xfrm>
            <a:off x="7945438" y="4503738"/>
            <a:ext cx="89694" cy="98425"/>
            <a:chOff x="0" y="-2"/>
            <a:chExt cx="180006" cy="197479"/>
          </a:xfrm>
        </p:grpSpPr>
        <p:pic>
          <p:nvPicPr>
            <p:cNvPr id="6172" name="Picture 28" descr="image1.t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2"/>
              <a:ext cx="180006" cy="19747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6173" name="Picture 29" descr="image1.jpe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6282" y="59421"/>
              <a:ext cx="68128" cy="784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6174" name="Group 30"/>
          <p:cNvGrpSpPr>
            <a:grpSpLocks/>
          </p:cNvGrpSpPr>
          <p:nvPr/>
        </p:nvGrpSpPr>
        <p:grpSpPr bwMode="auto">
          <a:xfrm>
            <a:off x="7972425" y="4295775"/>
            <a:ext cx="89694" cy="98425"/>
            <a:chOff x="0" y="-2"/>
            <a:chExt cx="180006" cy="197479"/>
          </a:xfrm>
        </p:grpSpPr>
        <p:pic>
          <p:nvPicPr>
            <p:cNvPr id="6175" name="Picture 31" descr="image1.t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2"/>
              <a:ext cx="180006" cy="19747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6176" name="Picture 32" descr="image1.jpe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6282" y="59421"/>
              <a:ext cx="68128" cy="784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6177" name="Group 33"/>
          <p:cNvGrpSpPr>
            <a:grpSpLocks/>
          </p:cNvGrpSpPr>
          <p:nvPr/>
        </p:nvGrpSpPr>
        <p:grpSpPr bwMode="auto">
          <a:xfrm>
            <a:off x="7820025" y="4394200"/>
            <a:ext cx="89694" cy="99219"/>
            <a:chOff x="0" y="-2"/>
            <a:chExt cx="180006" cy="197479"/>
          </a:xfrm>
        </p:grpSpPr>
        <p:pic>
          <p:nvPicPr>
            <p:cNvPr id="6178" name="Picture 34" descr="image1.t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2"/>
              <a:ext cx="180006" cy="19747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6179" name="Picture 35" descr="image1.jpe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6282" y="59421"/>
              <a:ext cx="68128" cy="784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
        <p:nvSpPr>
          <p:cNvPr id="6180" name="Oval 36"/>
          <p:cNvSpPr>
            <a:spLocks/>
          </p:cNvSpPr>
          <p:nvPr/>
        </p:nvSpPr>
        <p:spPr bwMode="auto">
          <a:xfrm>
            <a:off x="8096250" y="4321969"/>
            <a:ext cx="224632" cy="224631"/>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6181" name="Oval 37"/>
          <p:cNvSpPr>
            <a:spLocks/>
          </p:cNvSpPr>
          <p:nvPr/>
        </p:nvSpPr>
        <p:spPr bwMode="auto">
          <a:xfrm>
            <a:off x="8096250" y="4602163"/>
            <a:ext cx="224632" cy="225425"/>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6182" name="Line 38"/>
          <p:cNvSpPr>
            <a:spLocks noChangeShapeType="1"/>
          </p:cNvSpPr>
          <p:nvPr/>
        </p:nvSpPr>
        <p:spPr bwMode="auto">
          <a:xfrm flipV="1">
            <a:off x="7794625" y="3185319"/>
            <a:ext cx="0" cy="565944"/>
          </a:xfrm>
          <a:prstGeom prst="line">
            <a:avLst/>
          </a:prstGeom>
          <a:noFill/>
          <a:ln w="635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6183" name="AutoShape 39"/>
          <p:cNvSpPr>
            <a:spLocks/>
          </p:cNvSpPr>
          <p:nvPr/>
        </p:nvSpPr>
        <p:spPr bwMode="auto">
          <a:xfrm>
            <a:off x="7874000" y="2937669"/>
            <a:ext cx="736600" cy="313531"/>
          </a:xfrm>
          <a:custGeom>
            <a:avLst/>
            <a:gdLst>
              <a:gd name="T0" fmla="*/ 10666 w 21332"/>
              <a:gd name="T1" fmla="+- 0 11017 435"/>
              <a:gd name="T2" fmla="*/ 11017 h 21165"/>
              <a:gd name="T3" fmla="*/ 10666 w 21332"/>
              <a:gd name="T4" fmla="+- 0 11017 435"/>
              <a:gd name="T5" fmla="*/ 11017 h 21165"/>
              <a:gd name="T6" fmla="*/ 10666 w 21332"/>
              <a:gd name="T7" fmla="+- 0 11017 435"/>
              <a:gd name="T8" fmla="*/ 11017 h 21165"/>
              <a:gd name="T9" fmla="*/ 10666 w 21332"/>
              <a:gd name="T10" fmla="+- 0 11017 435"/>
              <a:gd name="T11" fmla="*/ 11017 h 21165"/>
            </a:gdLst>
            <a:ahLst/>
            <a:cxnLst>
              <a:cxn ang="0">
                <a:pos x="T0" y="T2"/>
              </a:cxn>
              <a:cxn ang="0">
                <a:pos x="T3" y="T5"/>
              </a:cxn>
              <a:cxn ang="0">
                <a:pos x="T6" y="T8"/>
              </a:cxn>
              <a:cxn ang="0">
                <a:pos x="T9" y="T11"/>
              </a:cxn>
            </a:cxnLst>
            <a:rect l="0" t="0" r="r" b="b"/>
            <a:pathLst>
              <a:path w="21332" h="21165">
                <a:moveTo>
                  <a:pt x="0" y="16462"/>
                </a:moveTo>
                <a:cubicBezTo>
                  <a:pt x="613" y="15678"/>
                  <a:pt x="1182" y="14320"/>
                  <a:pt x="1839" y="14110"/>
                </a:cubicBezTo>
                <a:cubicBezTo>
                  <a:pt x="4155" y="13370"/>
                  <a:pt x="3709" y="17671"/>
                  <a:pt x="5884" y="19989"/>
                </a:cubicBezTo>
                <a:lnTo>
                  <a:pt x="6988" y="21165"/>
                </a:lnTo>
                <a:cubicBezTo>
                  <a:pt x="7355" y="20773"/>
                  <a:pt x="7788" y="20763"/>
                  <a:pt x="8091" y="19989"/>
                </a:cubicBezTo>
                <a:cubicBezTo>
                  <a:pt x="8436" y="19106"/>
                  <a:pt x="8452" y="17211"/>
                  <a:pt x="8827" y="16462"/>
                </a:cubicBezTo>
                <a:cubicBezTo>
                  <a:pt x="9484" y="15148"/>
                  <a:pt x="11033" y="14110"/>
                  <a:pt x="11033" y="14110"/>
                </a:cubicBezTo>
                <a:cubicBezTo>
                  <a:pt x="11982" y="14543"/>
                  <a:pt x="13684" y="14820"/>
                  <a:pt x="14711" y="16462"/>
                </a:cubicBezTo>
                <a:cubicBezTo>
                  <a:pt x="15106" y="17094"/>
                  <a:pt x="15447" y="18029"/>
                  <a:pt x="15814" y="18813"/>
                </a:cubicBezTo>
                <a:cubicBezTo>
                  <a:pt x="16427" y="18421"/>
                  <a:pt x="17110" y="18629"/>
                  <a:pt x="17653" y="17637"/>
                </a:cubicBezTo>
                <a:cubicBezTo>
                  <a:pt x="18037" y="16936"/>
                  <a:pt x="18076" y="15109"/>
                  <a:pt x="18389" y="14110"/>
                </a:cubicBezTo>
                <a:cubicBezTo>
                  <a:pt x="18701" y="13111"/>
                  <a:pt x="19124" y="12542"/>
                  <a:pt x="19492" y="11758"/>
                </a:cubicBezTo>
                <a:cubicBezTo>
                  <a:pt x="21600" y="1649"/>
                  <a:pt x="19073" y="14440"/>
                  <a:pt x="20595" y="4703"/>
                </a:cubicBezTo>
                <a:cubicBezTo>
                  <a:pt x="21399" y="-435"/>
                  <a:pt x="21331" y="2945"/>
                  <a:pt x="21331" y="0"/>
                </a:cubicBezTo>
              </a:path>
            </a:pathLst>
          </a:custGeom>
          <a:solidFill>
            <a:srgbClr val="FFFFFF"/>
          </a:solidFill>
          <a:ln w="38100" cap="flat" cmpd="sng">
            <a:solidFill>
              <a:srgbClr val="000000"/>
            </a:solidFill>
            <a:prstDash val="dashDot"/>
            <a:round/>
            <a:headEnd type="none" w="med" len="med"/>
            <a:tailEnd type="triangl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a:defRPr sz="5000">
                <a:solidFill>
                  <a:srgbClr val="000000"/>
                </a:solidFill>
                <a:latin typeface="Helvetica" charset="0"/>
                <a:ea typeface="Helvetica" charset="0"/>
                <a:cs typeface="Helvetica" charset="0"/>
                <a:sym typeface="Helvetica" charset="0"/>
              </a:defRPr>
            </a:lvl1pPr>
            <a:lvl2pPr>
              <a:defRPr sz="5000">
                <a:solidFill>
                  <a:srgbClr val="000000"/>
                </a:solidFill>
                <a:latin typeface="Helvetica" charset="0"/>
                <a:ea typeface="Helvetica" charset="0"/>
                <a:cs typeface="Helvetica" charset="0"/>
                <a:sym typeface="Helvetica" charset="0"/>
              </a:defRPr>
            </a:lvl2pPr>
            <a:lvl3pPr>
              <a:defRPr sz="5000">
                <a:solidFill>
                  <a:srgbClr val="000000"/>
                </a:solidFill>
                <a:latin typeface="Helvetica" charset="0"/>
                <a:ea typeface="Helvetica" charset="0"/>
                <a:cs typeface="Helvetica" charset="0"/>
                <a:sym typeface="Helvetica" charset="0"/>
              </a:defRPr>
            </a:lvl3pPr>
            <a:lvl4pPr>
              <a:defRPr sz="5000">
                <a:solidFill>
                  <a:srgbClr val="000000"/>
                </a:solidFill>
                <a:latin typeface="Helvetica" charset="0"/>
                <a:ea typeface="Helvetica" charset="0"/>
                <a:cs typeface="Helvetica" charset="0"/>
                <a:sym typeface="Helvetica" charset="0"/>
              </a:defRPr>
            </a:lvl4pPr>
            <a:lvl5pPr>
              <a:defRPr sz="5000">
                <a:solidFill>
                  <a:srgbClr val="000000"/>
                </a:solidFill>
                <a:latin typeface="Helvetica" charset="0"/>
                <a:ea typeface="Helvetica" charset="0"/>
                <a:cs typeface="Helvetica" charset="0"/>
                <a:sym typeface="Helvetica" charset="0"/>
              </a:defRPr>
            </a:lvl5pPr>
            <a:lvl6pPr marL="4572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6pPr>
            <a:lvl7pPr marL="9144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7pPr>
            <a:lvl8pPr marL="13716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8pPr>
            <a:lvl9pPr marL="18288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9pPr>
          </a:lstStyle>
          <a:p>
            <a:pPr defTabSz="457200"/>
            <a:endParaRPr lang="it-IT" altLang="it-IT" sz="900">
              <a:latin typeface="Helvetica Light" charset="0"/>
              <a:ea typeface="Helvetica Light" charset="0"/>
              <a:cs typeface="Helvetica Light" charset="0"/>
              <a:sym typeface="Helvetica Light" charset="0"/>
            </a:endParaRPr>
          </a:p>
        </p:txBody>
      </p:sp>
      <p:sp>
        <p:nvSpPr>
          <p:cNvPr id="6184" name="Line 40"/>
          <p:cNvSpPr>
            <a:spLocks noChangeShapeType="1"/>
          </p:cNvSpPr>
          <p:nvPr/>
        </p:nvSpPr>
        <p:spPr bwMode="auto">
          <a:xfrm flipV="1">
            <a:off x="8570119" y="2541588"/>
            <a:ext cx="0" cy="396082"/>
          </a:xfrm>
          <a:prstGeom prst="line">
            <a:avLst/>
          </a:prstGeom>
          <a:noFill/>
          <a:ln w="635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6185" name="AutoShape 41"/>
          <p:cNvSpPr>
            <a:spLocks/>
          </p:cNvSpPr>
          <p:nvPr/>
        </p:nvSpPr>
        <p:spPr bwMode="auto">
          <a:xfrm>
            <a:off x="8624888" y="2385219"/>
            <a:ext cx="640557" cy="313531"/>
          </a:xfrm>
          <a:custGeom>
            <a:avLst/>
            <a:gdLst>
              <a:gd name="T0" fmla="*/ 10666 w 21332"/>
              <a:gd name="T1" fmla="+- 0 11017 435"/>
              <a:gd name="T2" fmla="*/ 11017 h 21165"/>
              <a:gd name="T3" fmla="*/ 10666 w 21332"/>
              <a:gd name="T4" fmla="+- 0 11017 435"/>
              <a:gd name="T5" fmla="*/ 11017 h 21165"/>
              <a:gd name="T6" fmla="*/ 10666 w 21332"/>
              <a:gd name="T7" fmla="+- 0 11017 435"/>
              <a:gd name="T8" fmla="*/ 11017 h 21165"/>
              <a:gd name="T9" fmla="*/ 10666 w 21332"/>
              <a:gd name="T10" fmla="+- 0 11017 435"/>
              <a:gd name="T11" fmla="*/ 11017 h 21165"/>
            </a:gdLst>
            <a:ahLst/>
            <a:cxnLst>
              <a:cxn ang="0">
                <a:pos x="T0" y="T2"/>
              </a:cxn>
              <a:cxn ang="0">
                <a:pos x="T3" y="T5"/>
              </a:cxn>
              <a:cxn ang="0">
                <a:pos x="T6" y="T8"/>
              </a:cxn>
              <a:cxn ang="0">
                <a:pos x="T9" y="T11"/>
              </a:cxn>
            </a:cxnLst>
            <a:rect l="0" t="0" r="r" b="b"/>
            <a:pathLst>
              <a:path w="21332" h="21165">
                <a:moveTo>
                  <a:pt x="0" y="16462"/>
                </a:moveTo>
                <a:cubicBezTo>
                  <a:pt x="613" y="15678"/>
                  <a:pt x="1182" y="14320"/>
                  <a:pt x="1839" y="14110"/>
                </a:cubicBezTo>
                <a:cubicBezTo>
                  <a:pt x="4155" y="13370"/>
                  <a:pt x="3709" y="17671"/>
                  <a:pt x="5884" y="19989"/>
                </a:cubicBezTo>
                <a:lnTo>
                  <a:pt x="6988" y="21165"/>
                </a:lnTo>
                <a:cubicBezTo>
                  <a:pt x="7355" y="20773"/>
                  <a:pt x="7788" y="20763"/>
                  <a:pt x="8091" y="19989"/>
                </a:cubicBezTo>
                <a:cubicBezTo>
                  <a:pt x="8436" y="19106"/>
                  <a:pt x="8452" y="17211"/>
                  <a:pt x="8827" y="16462"/>
                </a:cubicBezTo>
                <a:cubicBezTo>
                  <a:pt x="9484" y="15148"/>
                  <a:pt x="11033" y="14110"/>
                  <a:pt x="11033" y="14110"/>
                </a:cubicBezTo>
                <a:cubicBezTo>
                  <a:pt x="11982" y="14543"/>
                  <a:pt x="13684" y="14820"/>
                  <a:pt x="14711" y="16462"/>
                </a:cubicBezTo>
                <a:cubicBezTo>
                  <a:pt x="15106" y="17094"/>
                  <a:pt x="15447" y="18029"/>
                  <a:pt x="15814" y="18813"/>
                </a:cubicBezTo>
                <a:cubicBezTo>
                  <a:pt x="16427" y="18421"/>
                  <a:pt x="17110" y="18629"/>
                  <a:pt x="17653" y="17637"/>
                </a:cubicBezTo>
                <a:cubicBezTo>
                  <a:pt x="18037" y="16936"/>
                  <a:pt x="18076" y="15109"/>
                  <a:pt x="18389" y="14110"/>
                </a:cubicBezTo>
                <a:cubicBezTo>
                  <a:pt x="18701" y="13111"/>
                  <a:pt x="19124" y="12542"/>
                  <a:pt x="19492" y="11758"/>
                </a:cubicBezTo>
                <a:cubicBezTo>
                  <a:pt x="21600" y="1649"/>
                  <a:pt x="19073" y="14440"/>
                  <a:pt x="20595" y="4703"/>
                </a:cubicBezTo>
                <a:cubicBezTo>
                  <a:pt x="21399" y="-435"/>
                  <a:pt x="21331" y="2945"/>
                  <a:pt x="21331" y="0"/>
                </a:cubicBezTo>
              </a:path>
            </a:pathLst>
          </a:custGeom>
          <a:solidFill>
            <a:srgbClr val="FFFFFF"/>
          </a:solidFill>
          <a:ln w="38100" cap="flat" cmpd="sng">
            <a:solidFill>
              <a:srgbClr val="000000"/>
            </a:solidFill>
            <a:prstDash val="dashDot"/>
            <a:round/>
            <a:headEnd type="none" w="med" len="med"/>
            <a:tailEnd type="triangl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a:defRPr sz="5000">
                <a:solidFill>
                  <a:srgbClr val="000000"/>
                </a:solidFill>
                <a:latin typeface="Helvetica" charset="0"/>
                <a:ea typeface="Helvetica" charset="0"/>
                <a:cs typeface="Helvetica" charset="0"/>
                <a:sym typeface="Helvetica" charset="0"/>
              </a:defRPr>
            </a:lvl1pPr>
            <a:lvl2pPr>
              <a:defRPr sz="5000">
                <a:solidFill>
                  <a:srgbClr val="000000"/>
                </a:solidFill>
                <a:latin typeface="Helvetica" charset="0"/>
                <a:ea typeface="Helvetica" charset="0"/>
                <a:cs typeface="Helvetica" charset="0"/>
                <a:sym typeface="Helvetica" charset="0"/>
              </a:defRPr>
            </a:lvl2pPr>
            <a:lvl3pPr>
              <a:defRPr sz="5000">
                <a:solidFill>
                  <a:srgbClr val="000000"/>
                </a:solidFill>
                <a:latin typeface="Helvetica" charset="0"/>
                <a:ea typeface="Helvetica" charset="0"/>
                <a:cs typeface="Helvetica" charset="0"/>
                <a:sym typeface="Helvetica" charset="0"/>
              </a:defRPr>
            </a:lvl3pPr>
            <a:lvl4pPr>
              <a:defRPr sz="5000">
                <a:solidFill>
                  <a:srgbClr val="000000"/>
                </a:solidFill>
                <a:latin typeface="Helvetica" charset="0"/>
                <a:ea typeface="Helvetica" charset="0"/>
                <a:cs typeface="Helvetica" charset="0"/>
                <a:sym typeface="Helvetica" charset="0"/>
              </a:defRPr>
            </a:lvl4pPr>
            <a:lvl5pPr>
              <a:defRPr sz="5000">
                <a:solidFill>
                  <a:srgbClr val="000000"/>
                </a:solidFill>
                <a:latin typeface="Helvetica" charset="0"/>
                <a:ea typeface="Helvetica" charset="0"/>
                <a:cs typeface="Helvetica" charset="0"/>
                <a:sym typeface="Helvetica" charset="0"/>
              </a:defRPr>
            </a:lvl5pPr>
            <a:lvl6pPr marL="4572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6pPr>
            <a:lvl7pPr marL="9144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7pPr>
            <a:lvl8pPr marL="13716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8pPr>
            <a:lvl9pPr marL="18288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9pPr>
          </a:lstStyle>
          <a:p>
            <a:pPr defTabSz="457200"/>
            <a:endParaRPr lang="it-IT" altLang="it-IT" sz="900">
              <a:latin typeface="Helvetica Light" charset="0"/>
              <a:ea typeface="Helvetica Light" charset="0"/>
              <a:cs typeface="Helvetica Light" charset="0"/>
              <a:sym typeface="Helvetica Light" charset="0"/>
            </a:endParaRPr>
          </a:p>
        </p:txBody>
      </p:sp>
      <p:sp>
        <p:nvSpPr>
          <p:cNvPr id="6186" name="AutoShape 42"/>
          <p:cNvSpPr>
            <a:spLocks/>
          </p:cNvSpPr>
          <p:nvPr/>
        </p:nvSpPr>
        <p:spPr bwMode="auto">
          <a:xfrm>
            <a:off x="9361488" y="1684338"/>
            <a:ext cx="736600" cy="313532"/>
          </a:xfrm>
          <a:custGeom>
            <a:avLst/>
            <a:gdLst>
              <a:gd name="T0" fmla="*/ 10666 w 21332"/>
              <a:gd name="T1" fmla="+- 0 11017 435"/>
              <a:gd name="T2" fmla="*/ 11017 h 21165"/>
              <a:gd name="T3" fmla="*/ 10666 w 21332"/>
              <a:gd name="T4" fmla="+- 0 11017 435"/>
              <a:gd name="T5" fmla="*/ 11017 h 21165"/>
              <a:gd name="T6" fmla="*/ 10666 w 21332"/>
              <a:gd name="T7" fmla="+- 0 11017 435"/>
              <a:gd name="T8" fmla="*/ 11017 h 21165"/>
              <a:gd name="T9" fmla="*/ 10666 w 21332"/>
              <a:gd name="T10" fmla="+- 0 11017 435"/>
              <a:gd name="T11" fmla="*/ 11017 h 21165"/>
            </a:gdLst>
            <a:ahLst/>
            <a:cxnLst>
              <a:cxn ang="0">
                <a:pos x="T0" y="T2"/>
              </a:cxn>
              <a:cxn ang="0">
                <a:pos x="T3" y="T5"/>
              </a:cxn>
              <a:cxn ang="0">
                <a:pos x="T6" y="T8"/>
              </a:cxn>
              <a:cxn ang="0">
                <a:pos x="T9" y="T11"/>
              </a:cxn>
            </a:cxnLst>
            <a:rect l="0" t="0" r="r" b="b"/>
            <a:pathLst>
              <a:path w="21332" h="21165">
                <a:moveTo>
                  <a:pt x="0" y="16462"/>
                </a:moveTo>
                <a:cubicBezTo>
                  <a:pt x="613" y="15678"/>
                  <a:pt x="1182" y="14320"/>
                  <a:pt x="1839" y="14110"/>
                </a:cubicBezTo>
                <a:cubicBezTo>
                  <a:pt x="4155" y="13370"/>
                  <a:pt x="3709" y="17671"/>
                  <a:pt x="5884" y="19989"/>
                </a:cubicBezTo>
                <a:lnTo>
                  <a:pt x="6988" y="21165"/>
                </a:lnTo>
                <a:cubicBezTo>
                  <a:pt x="7355" y="20773"/>
                  <a:pt x="7788" y="20763"/>
                  <a:pt x="8091" y="19989"/>
                </a:cubicBezTo>
                <a:cubicBezTo>
                  <a:pt x="8436" y="19106"/>
                  <a:pt x="8452" y="17211"/>
                  <a:pt x="8827" y="16462"/>
                </a:cubicBezTo>
                <a:cubicBezTo>
                  <a:pt x="9484" y="15148"/>
                  <a:pt x="11033" y="14110"/>
                  <a:pt x="11033" y="14110"/>
                </a:cubicBezTo>
                <a:cubicBezTo>
                  <a:pt x="11982" y="14543"/>
                  <a:pt x="13684" y="14820"/>
                  <a:pt x="14711" y="16462"/>
                </a:cubicBezTo>
                <a:cubicBezTo>
                  <a:pt x="15106" y="17094"/>
                  <a:pt x="15447" y="18029"/>
                  <a:pt x="15814" y="18813"/>
                </a:cubicBezTo>
                <a:cubicBezTo>
                  <a:pt x="16427" y="18421"/>
                  <a:pt x="17110" y="18629"/>
                  <a:pt x="17653" y="17637"/>
                </a:cubicBezTo>
                <a:cubicBezTo>
                  <a:pt x="18037" y="16936"/>
                  <a:pt x="18076" y="15109"/>
                  <a:pt x="18389" y="14110"/>
                </a:cubicBezTo>
                <a:cubicBezTo>
                  <a:pt x="18701" y="13111"/>
                  <a:pt x="19124" y="12542"/>
                  <a:pt x="19492" y="11758"/>
                </a:cubicBezTo>
                <a:cubicBezTo>
                  <a:pt x="21600" y="1649"/>
                  <a:pt x="19073" y="14440"/>
                  <a:pt x="20595" y="4703"/>
                </a:cubicBezTo>
                <a:cubicBezTo>
                  <a:pt x="21399" y="-435"/>
                  <a:pt x="21331" y="2945"/>
                  <a:pt x="21331" y="0"/>
                </a:cubicBezTo>
              </a:path>
            </a:pathLst>
          </a:custGeom>
          <a:solidFill>
            <a:srgbClr val="FFFFFF"/>
          </a:solidFill>
          <a:ln w="38100" cap="flat" cmpd="sng">
            <a:solidFill>
              <a:srgbClr val="000000"/>
            </a:solidFill>
            <a:prstDash val="dashDot"/>
            <a:round/>
            <a:headEnd type="none" w="med" len="med"/>
            <a:tailEnd type="triangl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a:defRPr sz="5000">
                <a:solidFill>
                  <a:srgbClr val="000000"/>
                </a:solidFill>
                <a:latin typeface="Helvetica" charset="0"/>
                <a:ea typeface="Helvetica" charset="0"/>
                <a:cs typeface="Helvetica" charset="0"/>
                <a:sym typeface="Helvetica" charset="0"/>
              </a:defRPr>
            </a:lvl1pPr>
            <a:lvl2pPr>
              <a:defRPr sz="5000">
                <a:solidFill>
                  <a:srgbClr val="000000"/>
                </a:solidFill>
                <a:latin typeface="Helvetica" charset="0"/>
                <a:ea typeface="Helvetica" charset="0"/>
                <a:cs typeface="Helvetica" charset="0"/>
                <a:sym typeface="Helvetica" charset="0"/>
              </a:defRPr>
            </a:lvl2pPr>
            <a:lvl3pPr>
              <a:defRPr sz="5000">
                <a:solidFill>
                  <a:srgbClr val="000000"/>
                </a:solidFill>
                <a:latin typeface="Helvetica" charset="0"/>
                <a:ea typeface="Helvetica" charset="0"/>
                <a:cs typeface="Helvetica" charset="0"/>
                <a:sym typeface="Helvetica" charset="0"/>
              </a:defRPr>
            </a:lvl3pPr>
            <a:lvl4pPr>
              <a:defRPr sz="5000">
                <a:solidFill>
                  <a:srgbClr val="000000"/>
                </a:solidFill>
                <a:latin typeface="Helvetica" charset="0"/>
                <a:ea typeface="Helvetica" charset="0"/>
                <a:cs typeface="Helvetica" charset="0"/>
                <a:sym typeface="Helvetica" charset="0"/>
              </a:defRPr>
            </a:lvl4pPr>
            <a:lvl5pPr>
              <a:defRPr sz="5000">
                <a:solidFill>
                  <a:srgbClr val="000000"/>
                </a:solidFill>
                <a:latin typeface="Helvetica" charset="0"/>
                <a:ea typeface="Helvetica" charset="0"/>
                <a:cs typeface="Helvetica" charset="0"/>
                <a:sym typeface="Helvetica" charset="0"/>
              </a:defRPr>
            </a:lvl5pPr>
            <a:lvl6pPr marL="4572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6pPr>
            <a:lvl7pPr marL="9144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7pPr>
            <a:lvl8pPr marL="13716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8pPr>
            <a:lvl9pPr marL="18288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9pPr>
          </a:lstStyle>
          <a:p>
            <a:pPr defTabSz="457200"/>
            <a:endParaRPr lang="it-IT" altLang="it-IT" sz="900">
              <a:latin typeface="Helvetica Light" charset="0"/>
              <a:ea typeface="Helvetica Light" charset="0"/>
              <a:cs typeface="Helvetica Light" charset="0"/>
              <a:sym typeface="Helvetica Light" charset="0"/>
            </a:endParaRPr>
          </a:p>
        </p:txBody>
      </p:sp>
      <p:sp>
        <p:nvSpPr>
          <p:cNvPr id="6187" name="Line 43"/>
          <p:cNvSpPr>
            <a:spLocks noChangeShapeType="1"/>
          </p:cNvSpPr>
          <p:nvPr/>
        </p:nvSpPr>
        <p:spPr bwMode="auto">
          <a:xfrm flipV="1">
            <a:off x="9265444" y="1997869"/>
            <a:ext cx="0" cy="395288"/>
          </a:xfrm>
          <a:prstGeom prst="line">
            <a:avLst/>
          </a:prstGeom>
          <a:noFill/>
          <a:ln w="635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6188" name="AutoShape 44"/>
          <p:cNvSpPr>
            <a:spLocks/>
          </p:cNvSpPr>
          <p:nvPr/>
        </p:nvSpPr>
        <p:spPr bwMode="auto">
          <a:xfrm rot="16200000" flipV="1">
            <a:off x="9242425" y="828675"/>
            <a:ext cx="1239838" cy="4714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cubicBezTo>
                  <a:pt x="5400" y="0"/>
                  <a:pt x="10800" y="5400"/>
                  <a:pt x="10800" y="10800"/>
                </a:cubicBezTo>
                <a:cubicBezTo>
                  <a:pt x="10800" y="16200"/>
                  <a:pt x="16200" y="21600"/>
                  <a:pt x="21600" y="21600"/>
                </a:cubicBezTo>
              </a:path>
            </a:pathLst>
          </a:custGeom>
          <a:noFill/>
          <a:ln w="25400" cap="flat" cmpd="sng">
            <a:solidFill>
              <a:srgbClr val="000000"/>
            </a:solidFill>
            <a:prstDash val="solid"/>
            <a:miter lim="400000"/>
            <a:headEnd type="none" w="med" len="med"/>
            <a:tailEnd type="triangl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lstStyle/>
          <a:p>
            <a:endParaRPr lang="it-IT" altLang="it-IT" sz="900">
              <a:latin typeface="Helvetica Light" charset="0"/>
              <a:ea typeface="Helvetica Light" charset="0"/>
              <a:cs typeface="Helvetica Light" charset="0"/>
              <a:sym typeface="Helvetica Light" charset="0"/>
            </a:endParaRPr>
          </a:p>
        </p:txBody>
      </p:sp>
      <p:sp>
        <p:nvSpPr>
          <p:cNvPr id="6189" name="Rectangle 45"/>
          <p:cNvSpPr>
            <a:spLocks/>
          </p:cNvSpPr>
          <p:nvPr/>
        </p:nvSpPr>
        <p:spPr bwMode="auto">
          <a:xfrm>
            <a:off x="392907" y="977990"/>
            <a:ext cx="7005638" cy="454483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spAutoFit/>
          </a:bodyPr>
          <a:lstStyle/>
          <a:p>
            <a:pPr algn="l"/>
            <a:r>
              <a:rPr lang="it-IT" altLang="it-IT">
                <a:latin typeface="Helvetica Light" charset="0"/>
                <a:ea typeface="Helvetica Light" charset="0"/>
                <a:cs typeface="Helvetica Light" charset="0"/>
                <a:sym typeface="Helvetica Light" charset="0"/>
              </a:rPr>
              <a:t>Circuito di ricezioni dinamiche a scappare + push + tiro in porta.</a:t>
            </a:r>
          </a:p>
          <a:p>
            <a:pPr algn="l"/>
            <a:endParaRPr lang="it-IT" altLang="it-IT">
              <a:latin typeface="Helvetica Light" charset="0"/>
              <a:ea typeface="Helvetica Light" charset="0"/>
              <a:cs typeface="Helvetica Light" charset="0"/>
              <a:sym typeface="Helvetica Light" charset="0"/>
            </a:endParaRPr>
          </a:p>
          <a:p>
            <a:pPr algn="l"/>
            <a:r>
              <a:rPr lang="it-IT" altLang="it-IT" sz="1600">
                <a:latin typeface="Helvetica Light" charset="0"/>
                <a:ea typeface="Helvetica Light" charset="0"/>
                <a:cs typeface="Helvetica Light" charset="0"/>
                <a:sym typeface="Helvetica Light" charset="0"/>
              </a:rPr>
              <a:t>Svolgimento: A passa a B che scappa verso sinistra e passa a C che esegue lo stesso movimento e passa a D che scappa a sinistra e tira in porta.</a:t>
            </a:r>
          </a:p>
          <a:p>
            <a:pPr algn="l"/>
            <a:endParaRPr lang="it-IT" altLang="it-IT" sz="1600">
              <a:latin typeface="Helvetica Light" charset="0"/>
              <a:ea typeface="Helvetica Light" charset="0"/>
              <a:cs typeface="Helvetica Light" charset="0"/>
              <a:sym typeface="Helvetica Light" charset="0"/>
            </a:endParaRPr>
          </a:p>
          <a:p>
            <a:pPr algn="l"/>
            <a:r>
              <a:rPr lang="it-IT" altLang="it-IT" sz="1600">
                <a:latin typeface="Helvetica Light" charset="0"/>
                <a:ea typeface="Helvetica Light" charset="0"/>
                <a:cs typeface="Helvetica Light" charset="0"/>
                <a:sym typeface="Helvetica Light" charset="0"/>
              </a:rPr>
              <a:t>Distanze e persone coinvolte in base all’età, al livello e alla quantità di giocatori. Variare le tecniche di tiro in porta.</a:t>
            </a:r>
          </a:p>
          <a:p>
            <a:pPr algn="l"/>
            <a:endParaRPr lang="it-IT" altLang="it-IT" sz="1600">
              <a:latin typeface="Helvetica Light" charset="0"/>
              <a:ea typeface="Helvetica Light" charset="0"/>
              <a:cs typeface="Helvetica Light" charset="0"/>
              <a:sym typeface="Helvetica Light" charset="0"/>
            </a:endParaRPr>
          </a:p>
          <a:p>
            <a:pPr algn="l"/>
            <a:r>
              <a:rPr lang="it-IT" altLang="it-IT" sz="1600">
                <a:latin typeface="Helvetica Light" charset="0"/>
                <a:ea typeface="Helvetica Light" charset="0"/>
                <a:cs typeface="Helvetica Light" charset="0"/>
                <a:sym typeface="Helvetica Light" charset="0"/>
              </a:rPr>
              <a:t>Si può eseguire in contemporanea anche dall’altro lato, oppure farlo nell’altra area (con ricezioni verso destra).</a:t>
            </a:r>
          </a:p>
          <a:p>
            <a:pPr algn="l"/>
            <a:endParaRPr lang="it-IT" altLang="it-IT" sz="1600">
              <a:latin typeface="Helvetica Light" charset="0"/>
              <a:ea typeface="Helvetica Light" charset="0"/>
              <a:cs typeface="Helvetica Light" charset="0"/>
              <a:sym typeface="Helvetica Light" charset="0"/>
            </a:endParaRPr>
          </a:p>
          <a:p>
            <a:pPr algn="l"/>
            <a:r>
              <a:rPr lang="it-IT" altLang="it-IT" sz="1600">
                <a:latin typeface="Helvetica Light" charset="0"/>
                <a:ea typeface="Helvetica Light" charset="0"/>
                <a:cs typeface="Helvetica Light" charset="0"/>
                <a:sym typeface="Helvetica Light" charset="0"/>
              </a:rPr>
              <a:t>Variante 1:</a:t>
            </a:r>
          </a:p>
          <a:p>
            <a:pPr algn="l"/>
            <a:r>
              <a:rPr lang="it-IT" altLang="it-IT" sz="1600">
                <a:latin typeface="Helvetica Light" charset="0"/>
                <a:ea typeface="Helvetica Light" charset="0"/>
                <a:cs typeface="Helvetica Light" charset="0"/>
                <a:sym typeface="Helvetica Light" charset="0"/>
              </a:rPr>
              <a:t>B, C, D, partono da dietro il cono e per ricevere la palla devono anticipare e poi scappare.</a:t>
            </a:r>
          </a:p>
          <a:p>
            <a:pPr algn="l"/>
            <a:endParaRPr lang="it-IT" altLang="it-IT" sz="1600">
              <a:latin typeface="Helvetica Light" charset="0"/>
              <a:ea typeface="Helvetica Light" charset="0"/>
              <a:cs typeface="Helvetica Light" charset="0"/>
              <a:sym typeface="Helvetica Light" charset="0"/>
            </a:endParaRPr>
          </a:p>
          <a:p>
            <a:pPr algn="l"/>
            <a:r>
              <a:rPr lang="it-IT" altLang="it-IT" sz="1600">
                <a:latin typeface="Helvetica Light" charset="0"/>
                <a:ea typeface="Helvetica Light" charset="0"/>
                <a:cs typeface="Helvetica Light" charset="0"/>
                <a:sym typeface="Helvetica Light" charset="0"/>
              </a:rPr>
              <a:t>Variante 2:</a:t>
            </a:r>
          </a:p>
          <a:p>
            <a:pPr algn="l"/>
            <a:r>
              <a:rPr lang="it-IT" altLang="it-IT" sz="1600">
                <a:latin typeface="Helvetica Light" charset="0"/>
                <a:ea typeface="Helvetica Light" charset="0"/>
                <a:cs typeface="Helvetica Light" charset="0"/>
                <a:sym typeface="Helvetica Light" charset="0"/>
              </a:rPr>
              <a:t>Aggiungere dribbling e/o sollevamenti dopo la ricezione dinamica.</a:t>
            </a:r>
          </a:p>
        </p:txBody>
      </p:sp>
      <p:grpSp>
        <p:nvGrpSpPr>
          <p:cNvPr id="6190" name="Group 46"/>
          <p:cNvGrpSpPr>
            <a:grpSpLocks/>
          </p:cNvGrpSpPr>
          <p:nvPr/>
        </p:nvGrpSpPr>
        <p:grpSpPr bwMode="auto">
          <a:xfrm>
            <a:off x="392113" y="6454776"/>
            <a:ext cx="406161" cy="146194"/>
            <a:chOff x="0" y="0"/>
            <a:chExt cx="812358" cy="291489"/>
          </a:xfrm>
        </p:grpSpPr>
        <p:sp>
          <p:nvSpPr>
            <p:cNvPr id="6191" name="Rectangle 47"/>
            <p:cNvSpPr>
              <a:spLocks/>
            </p:cNvSpPr>
            <p:nvPr/>
          </p:nvSpPr>
          <p:spPr bwMode="auto">
            <a:xfrm>
              <a:off x="174976" y="0"/>
              <a:ext cx="637382" cy="29148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2860" rIns="22860">
              <a:spAutoFit/>
            </a:bodyPr>
            <a:lstStyle>
              <a:lvl1pPr>
                <a:defRPr sz="5000">
                  <a:solidFill>
                    <a:srgbClr val="000000"/>
                  </a:solidFill>
                  <a:latin typeface="Helvetica" charset="0"/>
                  <a:ea typeface="Helvetica" charset="0"/>
                  <a:cs typeface="Helvetica" charset="0"/>
                  <a:sym typeface="Helvetica" charset="0"/>
                </a:defRPr>
              </a:lvl1pPr>
              <a:lvl2pPr>
                <a:defRPr sz="5000">
                  <a:solidFill>
                    <a:srgbClr val="000000"/>
                  </a:solidFill>
                  <a:latin typeface="Helvetica" charset="0"/>
                  <a:ea typeface="Helvetica" charset="0"/>
                  <a:cs typeface="Helvetica" charset="0"/>
                  <a:sym typeface="Helvetica" charset="0"/>
                </a:defRPr>
              </a:lvl2pPr>
              <a:lvl3pPr>
                <a:defRPr sz="5000">
                  <a:solidFill>
                    <a:srgbClr val="000000"/>
                  </a:solidFill>
                  <a:latin typeface="Helvetica" charset="0"/>
                  <a:ea typeface="Helvetica" charset="0"/>
                  <a:cs typeface="Helvetica" charset="0"/>
                  <a:sym typeface="Helvetica" charset="0"/>
                </a:defRPr>
              </a:lvl3pPr>
              <a:lvl4pPr>
                <a:defRPr sz="5000">
                  <a:solidFill>
                    <a:srgbClr val="000000"/>
                  </a:solidFill>
                  <a:latin typeface="Helvetica" charset="0"/>
                  <a:ea typeface="Helvetica" charset="0"/>
                  <a:cs typeface="Helvetica" charset="0"/>
                  <a:sym typeface="Helvetica" charset="0"/>
                </a:defRPr>
              </a:lvl4pPr>
              <a:lvl5pPr>
                <a:defRPr sz="5000">
                  <a:solidFill>
                    <a:srgbClr val="000000"/>
                  </a:solidFill>
                  <a:latin typeface="Helvetica" charset="0"/>
                  <a:ea typeface="Helvetica" charset="0"/>
                  <a:cs typeface="Helvetica" charset="0"/>
                  <a:sym typeface="Helvetica" charset="0"/>
                </a:defRPr>
              </a:lvl5pPr>
              <a:lvl6pPr marL="4572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6pPr>
              <a:lvl7pPr marL="9144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7pPr>
              <a:lvl8pPr marL="13716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8pPr>
              <a:lvl9pPr marL="18288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9pPr>
            </a:lstStyle>
            <a:p>
              <a:pPr defTabSz="457200"/>
              <a:r>
                <a:rPr lang="it-IT" altLang="it-IT" sz="350">
                  <a:latin typeface="Calibri" charset="0"/>
                  <a:ea typeface="Calibri" charset="0"/>
                  <a:cs typeface="Calibri" charset="0"/>
                  <a:sym typeface="Calibri" charset="0"/>
                </a:rPr>
                <a:t>Stefano Angius</a:t>
              </a:r>
            </a:p>
          </p:txBody>
        </p:sp>
        <p:pic>
          <p:nvPicPr>
            <p:cNvPr id="6192" name="Picture 48" descr="pasted-image.tiff"/>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13754"/>
              <a:ext cx="178232" cy="1782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Tree>
    <p:extLst>
      <p:ext uri="{BB962C8B-B14F-4D97-AF65-F5344CB8AC3E}">
        <p14:creationId xmlns:p14="http://schemas.microsoft.com/office/powerpoint/2010/main" val="991009168"/>
      </p:ext>
    </p:extLst>
  </p:cSld>
  <p:clrMapOvr>
    <a:masterClrMapping/>
  </p:clrMapOvr>
  <p:transition spd="med"/>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5" name="Picture 1" descr="PC Area.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022976" y="331789"/>
            <a:ext cx="4391025" cy="3095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6146" name="Picture 2" descr="PC Area.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022976" y="3429001"/>
            <a:ext cx="4429125" cy="3122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6147" name="AutoShape 3"/>
          <p:cNvSpPr>
            <a:spLocks/>
          </p:cNvSpPr>
          <p:nvPr/>
        </p:nvSpPr>
        <p:spPr bwMode="auto">
          <a:xfrm>
            <a:off x="8399464" y="5372101"/>
            <a:ext cx="109537"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6148" name="AutoShape 4"/>
          <p:cNvSpPr>
            <a:spLocks/>
          </p:cNvSpPr>
          <p:nvPr/>
        </p:nvSpPr>
        <p:spPr bwMode="auto">
          <a:xfrm>
            <a:off x="8686801" y="5803901"/>
            <a:ext cx="111125"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6149" name="AutoShape 5"/>
          <p:cNvSpPr>
            <a:spLocks/>
          </p:cNvSpPr>
          <p:nvPr/>
        </p:nvSpPr>
        <p:spPr bwMode="auto">
          <a:xfrm>
            <a:off x="7535864" y="6019801"/>
            <a:ext cx="109537"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6150" name="AutoShape 6"/>
          <p:cNvSpPr>
            <a:spLocks/>
          </p:cNvSpPr>
          <p:nvPr/>
        </p:nvSpPr>
        <p:spPr bwMode="auto">
          <a:xfrm>
            <a:off x="6743700" y="5588001"/>
            <a:ext cx="109538"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6151" name="AutoShape 7"/>
          <p:cNvSpPr>
            <a:spLocks/>
          </p:cNvSpPr>
          <p:nvPr/>
        </p:nvSpPr>
        <p:spPr bwMode="auto">
          <a:xfrm>
            <a:off x="7104064" y="5588001"/>
            <a:ext cx="109537"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6152" name="AutoShape 8"/>
          <p:cNvSpPr>
            <a:spLocks/>
          </p:cNvSpPr>
          <p:nvPr/>
        </p:nvSpPr>
        <p:spPr bwMode="auto">
          <a:xfrm>
            <a:off x="8686801" y="5372101"/>
            <a:ext cx="111125"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6153" name="AutoShape 9"/>
          <p:cNvSpPr>
            <a:spLocks/>
          </p:cNvSpPr>
          <p:nvPr/>
        </p:nvSpPr>
        <p:spPr bwMode="auto">
          <a:xfrm>
            <a:off x="7678739" y="6164264"/>
            <a:ext cx="111125"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6154" name="AutoShape 10"/>
          <p:cNvSpPr>
            <a:spLocks/>
          </p:cNvSpPr>
          <p:nvPr/>
        </p:nvSpPr>
        <p:spPr bwMode="auto">
          <a:xfrm>
            <a:off x="8615364" y="6019801"/>
            <a:ext cx="109537"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6155" name="AutoShape 11"/>
          <p:cNvSpPr>
            <a:spLocks/>
          </p:cNvSpPr>
          <p:nvPr/>
        </p:nvSpPr>
        <p:spPr bwMode="auto">
          <a:xfrm>
            <a:off x="9839326" y="5803901"/>
            <a:ext cx="111125"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6156" name="AutoShape 12"/>
          <p:cNvSpPr>
            <a:spLocks/>
          </p:cNvSpPr>
          <p:nvPr/>
        </p:nvSpPr>
        <p:spPr bwMode="auto">
          <a:xfrm>
            <a:off x="6454776" y="6092825"/>
            <a:ext cx="111125" cy="714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6157" name="AutoShape 13"/>
          <p:cNvSpPr>
            <a:spLocks/>
          </p:cNvSpPr>
          <p:nvPr/>
        </p:nvSpPr>
        <p:spPr bwMode="auto">
          <a:xfrm>
            <a:off x="6599239" y="6308725"/>
            <a:ext cx="109537" cy="714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6158" name="Oval 14"/>
          <p:cNvSpPr>
            <a:spLocks/>
          </p:cNvSpPr>
          <p:nvPr/>
        </p:nvSpPr>
        <p:spPr bwMode="auto">
          <a:xfrm>
            <a:off x="7104064" y="5803900"/>
            <a:ext cx="71437" cy="63500"/>
          </a:xfrm>
          <a:prstGeom prst="ellipse">
            <a:avLst/>
          </a:prstGeom>
          <a:solidFill>
            <a:srgbClr val="164F86"/>
          </a:solidFill>
          <a:ln>
            <a:noFill/>
          </a:ln>
          <a:effectLst>
            <a:outerShdw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latin typeface="Helvetica Light" charset="0"/>
              <a:ea typeface="Helvetica Light" charset="0"/>
              <a:cs typeface="Helvetica Light" charset="0"/>
              <a:sym typeface="Helvetica Light" charset="0"/>
            </a:endParaRPr>
          </a:p>
        </p:txBody>
      </p:sp>
      <p:sp>
        <p:nvSpPr>
          <p:cNvPr id="6159" name="Oval 15"/>
          <p:cNvSpPr>
            <a:spLocks/>
          </p:cNvSpPr>
          <p:nvPr/>
        </p:nvSpPr>
        <p:spPr bwMode="auto">
          <a:xfrm>
            <a:off x="7967664" y="5588000"/>
            <a:ext cx="71437" cy="63500"/>
          </a:xfrm>
          <a:prstGeom prst="ellipse">
            <a:avLst/>
          </a:prstGeom>
          <a:solidFill>
            <a:srgbClr val="164F86"/>
          </a:solidFill>
          <a:ln>
            <a:noFill/>
          </a:ln>
          <a:effectLst>
            <a:outerShdw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latin typeface="Helvetica Light" charset="0"/>
              <a:ea typeface="Helvetica Light" charset="0"/>
              <a:cs typeface="Helvetica Light" charset="0"/>
              <a:sym typeface="Helvetica Light" charset="0"/>
            </a:endParaRPr>
          </a:p>
        </p:txBody>
      </p:sp>
      <p:sp>
        <p:nvSpPr>
          <p:cNvPr id="6160" name="Oval 16"/>
          <p:cNvSpPr>
            <a:spLocks/>
          </p:cNvSpPr>
          <p:nvPr/>
        </p:nvSpPr>
        <p:spPr bwMode="auto">
          <a:xfrm>
            <a:off x="8831264" y="6237288"/>
            <a:ext cx="73025" cy="61912"/>
          </a:xfrm>
          <a:prstGeom prst="ellipse">
            <a:avLst/>
          </a:prstGeom>
          <a:solidFill>
            <a:srgbClr val="164F86"/>
          </a:solidFill>
          <a:ln>
            <a:noFill/>
          </a:ln>
          <a:effectLst>
            <a:outerShdw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latin typeface="Helvetica Light" charset="0"/>
              <a:ea typeface="Helvetica Light" charset="0"/>
              <a:cs typeface="Helvetica Light" charset="0"/>
              <a:sym typeface="Helvetica Light" charset="0"/>
            </a:endParaRPr>
          </a:p>
        </p:txBody>
      </p:sp>
      <p:sp>
        <p:nvSpPr>
          <p:cNvPr id="6161" name="Oval 17"/>
          <p:cNvSpPr>
            <a:spLocks/>
          </p:cNvSpPr>
          <p:nvPr/>
        </p:nvSpPr>
        <p:spPr bwMode="auto">
          <a:xfrm>
            <a:off x="7462839" y="6164263"/>
            <a:ext cx="73025" cy="63500"/>
          </a:xfrm>
          <a:prstGeom prst="ellipse">
            <a:avLst/>
          </a:prstGeom>
          <a:solidFill>
            <a:srgbClr val="164F86"/>
          </a:solidFill>
          <a:ln>
            <a:noFill/>
          </a:ln>
          <a:effectLst>
            <a:outerShdw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latin typeface="Helvetica Light" charset="0"/>
              <a:ea typeface="Helvetica Light" charset="0"/>
              <a:cs typeface="Helvetica Light" charset="0"/>
              <a:sym typeface="Helvetica Light" charset="0"/>
            </a:endParaRPr>
          </a:p>
        </p:txBody>
      </p:sp>
      <p:sp>
        <p:nvSpPr>
          <p:cNvPr id="6162" name="Oval 18"/>
          <p:cNvSpPr>
            <a:spLocks/>
          </p:cNvSpPr>
          <p:nvPr/>
        </p:nvSpPr>
        <p:spPr bwMode="auto">
          <a:xfrm>
            <a:off x="9191625" y="5588000"/>
            <a:ext cx="71438" cy="63500"/>
          </a:xfrm>
          <a:prstGeom prst="ellipse">
            <a:avLst/>
          </a:prstGeom>
          <a:solidFill>
            <a:srgbClr val="FFFF00"/>
          </a:solidFill>
          <a:ln>
            <a:noFill/>
          </a:ln>
          <a:effectLst>
            <a:outerShdw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latin typeface="Helvetica Light" charset="0"/>
              <a:ea typeface="Helvetica Light" charset="0"/>
              <a:cs typeface="Helvetica Light" charset="0"/>
              <a:sym typeface="Helvetica Light" charset="0"/>
            </a:endParaRPr>
          </a:p>
        </p:txBody>
      </p:sp>
      <p:sp>
        <p:nvSpPr>
          <p:cNvPr id="6163" name="Oval 19"/>
          <p:cNvSpPr>
            <a:spLocks/>
          </p:cNvSpPr>
          <p:nvPr/>
        </p:nvSpPr>
        <p:spPr bwMode="auto">
          <a:xfrm>
            <a:off x="9407525" y="6019800"/>
            <a:ext cx="71438" cy="63500"/>
          </a:xfrm>
          <a:prstGeom prst="ellipse">
            <a:avLst/>
          </a:prstGeom>
          <a:solidFill>
            <a:srgbClr val="FFFF00"/>
          </a:solidFill>
          <a:ln>
            <a:noFill/>
          </a:ln>
          <a:effectLst>
            <a:outerShdw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latin typeface="Helvetica Light" charset="0"/>
              <a:ea typeface="Helvetica Light" charset="0"/>
              <a:cs typeface="Helvetica Light" charset="0"/>
              <a:sym typeface="Helvetica Light" charset="0"/>
            </a:endParaRPr>
          </a:p>
        </p:txBody>
      </p:sp>
      <p:sp>
        <p:nvSpPr>
          <p:cNvPr id="6164" name="Oval 20"/>
          <p:cNvSpPr>
            <a:spLocks/>
          </p:cNvSpPr>
          <p:nvPr/>
        </p:nvSpPr>
        <p:spPr bwMode="auto">
          <a:xfrm>
            <a:off x="8543925" y="5948363"/>
            <a:ext cx="71438" cy="63500"/>
          </a:xfrm>
          <a:prstGeom prst="ellipse">
            <a:avLst/>
          </a:prstGeom>
          <a:solidFill>
            <a:srgbClr val="FFFF00"/>
          </a:solidFill>
          <a:ln>
            <a:noFill/>
          </a:ln>
          <a:effectLst>
            <a:outerShdw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latin typeface="Helvetica Light" charset="0"/>
              <a:ea typeface="Helvetica Light" charset="0"/>
              <a:cs typeface="Helvetica Light" charset="0"/>
              <a:sym typeface="Helvetica Light" charset="0"/>
            </a:endParaRPr>
          </a:p>
        </p:txBody>
      </p:sp>
      <p:sp>
        <p:nvSpPr>
          <p:cNvPr id="6165" name="Oval 21"/>
          <p:cNvSpPr>
            <a:spLocks/>
          </p:cNvSpPr>
          <p:nvPr/>
        </p:nvSpPr>
        <p:spPr bwMode="auto">
          <a:xfrm>
            <a:off x="10055226" y="5876925"/>
            <a:ext cx="73025" cy="63500"/>
          </a:xfrm>
          <a:prstGeom prst="ellipse">
            <a:avLst/>
          </a:prstGeom>
          <a:solidFill>
            <a:srgbClr val="FFFF00"/>
          </a:solidFill>
          <a:ln>
            <a:noFill/>
          </a:ln>
          <a:effectLst>
            <a:outerShdw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latin typeface="Helvetica Light" charset="0"/>
              <a:ea typeface="Helvetica Light" charset="0"/>
              <a:cs typeface="Helvetica Light" charset="0"/>
              <a:sym typeface="Helvetica Light" charset="0"/>
            </a:endParaRPr>
          </a:p>
        </p:txBody>
      </p:sp>
      <p:sp>
        <p:nvSpPr>
          <p:cNvPr id="6166" name="Rectangle 22"/>
          <p:cNvSpPr>
            <a:spLocks/>
          </p:cNvSpPr>
          <p:nvPr/>
        </p:nvSpPr>
        <p:spPr bwMode="auto">
          <a:xfrm>
            <a:off x="1919289" y="3716339"/>
            <a:ext cx="3887787" cy="20313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spAutoFit/>
          </a:bodyPr>
          <a:lstStyle/>
          <a:p>
            <a:r>
              <a:rPr lang="it-IT" altLang="it-IT"/>
              <a:t>4vs4 ; 5vs5 ; 6vs6</a:t>
            </a:r>
          </a:p>
          <a:p>
            <a:r>
              <a:rPr lang="it-IT" altLang="it-IT"/>
              <a:t>In a delimited part of the field two teams  have the aim to mantain the possession and score points with a pass trough de goals</a:t>
            </a:r>
          </a:p>
          <a:p>
            <a:r>
              <a:rPr lang="it-IT" altLang="it-IT"/>
              <a:t> it’s no possible to score in the same goal</a:t>
            </a:r>
          </a:p>
        </p:txBody>
      </p:sp>
      <p:sp>
        <p:nvSpPr>
          <p:cNvPr id="6167" name="AutoShape 23"/>
          <p:cNvSpPr>
            <a:spLocks/>
          </p:cNvSpPr>
          <p:nvPr/>
        </p:nvSpPr>
        <p:spPr bwMode="auto">
          <a:xfrm>
            <a:off x="6167438" y="2203451"/>
            <a:ext cx="190500" cy="14446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6168" name="AutoShape 24"/>
          <p:cNvSpPr>
            <a:spLocks/>
          </p:cNvSpPr>
          <p:nvPr/>
        </p:nvSpPr>
        <p:spPr bwMode="auto">
          <a:xfrm>
            <a:off x="6527800" y="2203451"/>
            <a:ext cx="190500" cy="14446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6169" name="AutoShape 25"/>
          <p:cNvSpPr>
            <a:spLocks/>
          </p:cNvSpPr>
          <p:nvPr/>
        </p:nvSpPr>
        <p:spPr bwMode="auto">
          <a:xfrm>
            <a:off x="6096000" y="3284539"/>
            <a:ext cx="190500" cy="14287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6170" name="AutoShape 26"/>
          <p:cNvSpPr>
            <a:spLocks/>
          </p:cNvSpPr>
          <p:nvPr/>
        </p:nvSpPr>
        <p:spPr bwMode="auto">
          <a:xfrm>
            <a:off x="6454775" y="3284539"/>
            <a:ext cx="190500" cy="14287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6171" name="AutoShape 27"/>
          <p:cNvSpPr>
            <a:spLocks/>
          </p:cNvSpPr>
          <p:nvPr/>
        </p:nvSpPr>
        <p:spPr bwMode="auto">
          <a:xfrm>
            <a:off x="7607300" y="2203451"/>
            <a:ext cx="190500" cy="14446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6172" name="AutoShape 28"/>
          <p:cNvSpPr>
            <a:spLocks/>
          </p:cNvSpPr>
          <p:nvPr/>
        </p:nvSpPr>
        <p:spPr bwMode="auto">
          <a:xfrm>
            <a:off x="7967663" y="2203451"/>
            <a:ext cx="190500" cy="14446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6173" name="AutoShape 29"/>
          <p:cNvSpPr>
            <a:spLocks/>
          </p:cNvSpPr>
          <p:nvPr/>
        </p:nvSpPr>
        <p:spPr bwMode="auto">
          <a:xfrm>
            <a:off x="7607300" y="3284539"/>
            <a:ext cx="190500" cy="14287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6174" name="AutoShape 30"/>
          <p:cNvSpPr>
            <a:spLocks/>
          </p:cNvSpPr>
          <p:nvPr/>
        </p:nvSpPr>
        <p:spPr bwMode="auto">
          <a:xfrm>
            <a:off x="8039100" y="3284539"/>
            <a:ext cx="190500" cy="14287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6175" name="Oval 31"/>
          <p:cNvSpPr>
            <a:spLocks/>
          </p:cNvSpPr>
          <p:nvPr/>
        </p:nvSpPr>
        <p:spPr bwMode="auto">
          <a:xfrm>
            <a:off x="7391401" y="2924176"/>
            <a:ext cx="144463" cy="144463"/>
          </a:xfrm>
          <a:prstGeom prst="ellipse">
            <a:avLst/>
          </a:prstGeom>
          <a:solidFill>
            <a:srgbClr val="0070C0"/>
          </a:solidFill>
          <a:ln w="25400" cap="flat" cmpd="sng">
            <a:solidFill>
              <a:srgbClr val="0070C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nchor="ctr"/>
          <a:lstStyle/>
          <a:p>
            <a:pPr algn="ctr"/>
            <a:endParaRPr lang="it-IT" altLang="it-IT">
              <a:solidFill>
                <a:srgbClr val="FFFFFF"/>
              </a:solidFill>
            </a:endParaRPr>
          </a:p>
        </p:txBody>
      </p:sp>
      <p:sp>
        <p:nvSpPr>
          <p:cNvPr id="6176" name="Oval 32"/>
          <p:cNvSpPr>
            <a:spLocks/>
          </p:cNvSpPr>
          <p:nvPr/>
        </p:nvSpPr>
        <p:spPr bwMode="auto">
          <a:xfrm>
            <a:off x="6670676" y="3140076"/>
            <a:ext cx="144463" cy="144463"/>
          </a:xfrm>
          <a:prstGeom prst="ellipse">
            <a:avLst/>
          </a:prstGeom>
          <a:solidFill>
            <a:srgbClr val="0070C0"/>
          </a:solidFill>
          <a:ln w="25400" cap="flat" cmpd="sng">
            <a:solidFill>
              <a:srgbClr val="0070C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nchor="ctr"/>
          <a:lstStyle/>
          <a:p>
            <a:pPr algn="ctr"/>
            <a:endParaRPr lang="it-IT" altLang="it-IT">
              <a:solidFill>
                <a:srgbClr val="FFFFFF"/>
              </a:solidFill>
            </a:endParaRPr>
          </a:p>
        </p:txBody>
      </p:sp>
      <p:sp>
        <p:nvSpPr>
          <p:cNvPr id="6177" name="Oval 33"/>
          <p:cNvSpPr>
            <a:spLocks/>
          </p:cNvSpPr>
          <p:nvPr/>
        </p:nvSpPr>
        <p:spPr bwMode="auto">
          <a:xfrm>
            <a:off x="7751764" y="2852739"/>
            <a:ext cx="142875" cy="142875"/>
          </a:xfrm>
          <a:prstGeom prst="ellipse">
            <a:avLst/>
          </a:prstGeom>
          <a:solidFill>
            <a:srgbClr val="0070C0"/>
          </a:solidFill>
          <a:ln w="25400" cap="flat" cmpd="sng">
            <a:solidFill>
              <a:srgbClr val="0070C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nchor="ctr"/>
          <a:lstStyle/>
          <a:p>
            <a:pPr algn="ctr"/>
            <a:endParaRPr lang="it-IT" altLang="it-IT">
              <a:solidFill>
                <a:srgbClr val="FFFFFF"/>
              </a:solidFill>
            </a:endParaRPr>
          </a:p>
        </p:txBody>
      </p:sp>
      <p:sp>
        <p:nvSpPr>
          <p:cNvPr id="6178" name="Oval 34"/>
          <p:cNvSpPr>
            <a:spLocks/>
          </p:cNvSpPr>
          <p:nvPr/>
        </p:nvSpPr>
        <p:spPr bwMode="auto">
          <a:xfrm>
            <a:off x="7472364" y="2644776"/>
            <a:ext cx="142875" cy="144463"/>
          </a:xfrm>
          <a:prstGeom prst="ellipse">
            <a:avLst/>
          </a:prstGeom>
          <a:solidFill>
            <a:srgbClr val="FFFF00"/>
          </a:solidFill>
          <a:ln w="25400" cap="flat" cmpd="sng">
            <a:solidFill>
              <a:srgbClr val="FFFF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nchor="ctr"/>
          <a:lstStyle/>
          <a:p>
            <a:pPr algn="ctr"/>
            <a:endParaRPr lang="it-IT" altLang="it-IT">
              <a:solidFill>
                <a:srgbClr val="FFFFFF"/>
              </a:solidFill>
            </a:endParaRPr>
          </a:p>
        </p:txBody>
      </p:sp>
      <p:sp>
        <p:nvSpPr>
          <p:cNvPr id="6179" name="Oval 35"/>
          <p:cNvSpPr>
            <a:spLocks/>
          </p:cNvSpPr>
          <p:nvPr/>
        </p:nvSpPr>
        <p:spPr bwMode="auto">
          <a:xfrm>
            <a:off x="6599238" y="2708276"/>
            <a:ext cx="144462" cy="144463"/>
          </a:xfrm>
          <a:prstGeom prst="ellipse">
            <a:avLst/>
          </a:prstGeom>
          <a:solidFill>
            <a:srgbClr val="FFFF00"/>
          </a:solidFill>
          <a:ln w="25400" cap="flat" cmpd="sng">
            <a:solidFill>
              <a:srgbClr val="FFFF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nchor="ctr"/>
          <a:lstStyle/>
          <a:p>
            <a:pPr algn="ctr"/>
            <a:endParaRPr lang="it-IT" altLang="it-IT">
              <a:solidFill>
                <a:srgbClr val="FFFFFF"/>
              </a:solidFill>
            </a:endParaRPr>
          </a:p>
        </p:txBody>
      </p:sp>
      <p:sp>
        <p:nvSpPr>
          <p:cNvPr id="6180" name="Oval 36"/>
          <p:cNvSpPr>
            <a:spLocks/>
          </p:cNvSpPr>
          <p:nvPr/>
        </p:nvSpPr>
        <p:spPr bwMode="auto">
          <a:xfrm>
            <a:off x="7751764" y="2492376"/>
            <a:ext cx="142875" cy="144463"/>
          </a:xfrm>
          <a:prstGeom prst="ellipse">
            <a:avLst/>
          </a:prstGeom>
          <a:solidFill>
            <a:srgbClr val="FFFF00"/>
          </a:solidFill>
          <a:ln w="25400" cap="flat" cmpd="sng">
            <a:solidFill>
              <a:srgbClr val="FFFF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nchor="ctr"/>
          <a:lstStyle/>
          <a:p>
            <a:pPr algn="ctr"/>
            <a:endParaRPr lang="it-IT" altLang="it-IT">
              <a:solidFill>
                <a:srgbClr val="FFFFFF"/>
              </a:solidFill>
            </a:endParaRPr>
          </a:p>
        </p:txBody>
      </p:sp>
      <p:sp>
        <p:nvSpPr>
          <p:cNvPr id="6181" name="Line 37"/>
          <p:cNvSpPr>
            <a:spLocks noChangeShapeType="1"/>
          </p:cNvSpPr>
          <p:nvPr/>
        </p:nvSpPr>
        <p:spPr bwMode="auto">
          <a:xfrm>
            <a:off x="7104063" y="2347914"/>
            <a:ext cx="0" cy="1081087"/>
          </a:xfrm>
          <a:prstGeom prst="line">
            <a:avLst/>
          </a:prstGeom>
          <a:noFill/>
          <a:ln w="9525" cap="flat" cmpd="sng">
            <a:solidFill>
              <a:srgbClr val="4A7EBB"/>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6182" name="Line 38"/>
          <p:cNvSpPr>
            <a:spLocks noChangeShapeType="1"/>
          </p:cNvSpPr>
          <p:nvPr/>
        </p:nvSpPr>
        <p:spPr bwMode="auto">
          <a:xfrm>
            <a:off x="6311901" y="2347913"/>
            <a:ext cx="1871663" cy="0"/>
          </a:xfrm>
          <a:prstGeom prst="line">
            <a:avLst/>
          </a:prstGeom>
          <a:noFill/>
          <a:ln w="9525" cap="flat" cmpd="sng">
            <a:solidFill>
              <a:srgbClr val="4A7EBB"/>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6183" name="Line 39"/>
          <p:cNvSpPr>
            <a:spLocks noChangeShapeType="1"/>
          </p:cNvSpPr>
          <p:nvPr/>
        </p:nvSpPr>
        <p:spPr bwMode="auto">
          <a:xfrm>
            <a:off x="8183563" y="2347914"/>
            <a:ext cx="0" cy="1081087"/>
          </a:xfrm>
          <a:prstGeom prst="line">
            <a:avLst/>
          </a:prstGeom>
          <a:noFill/>
          <a:ln w="9525" cap="flat" cmpd="sng">
            <a:solidFill>
              <a:srgbClr val="4A7EBB"/>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6184" name="Rectangle 40"/>
          <p:cNvSpPr>
            <a:spLocks/>
          </p:cNvSpPr>
          <p:nvPr/>
        </p:nvSpPr>
        <p:spPr bwMode="auto">
          <a:xfrm>
            <a:off x="1919289" y="476251"/>
            <a:ext cx="3887787" cy="120032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spAutoFit/>
          </a:bodyPr>
          <a:lstStyle/>
          <a:p>
            <a:r>
              <a:rPr lang="it-IT" altLang="it-IT"/>
              <a:t>3vs3</a:t>
            </a:r>
          </a:p>
          <a:p>
            <a:r>
              <a:rPr lang="it-IT" altLang="it-IT"/>
              <a:t>Game with 4 goals </a:t>
            </a:r>
          </a:p>
          <a:p>
            <a:r>
              <a:rPr lang="it-IT" altLang="it-IT"/>
              <a:t>1 player of each team can’t pass the line , play wide</a:t>
            </a:r>
          </a:p>
        </p:txBody>
      </p:sp>
      <p:sp>
        <p:nvSpPr>
          <p:cNvPr id="6185" name="AutoShape 41"/>
          <p:cNvSpPr>
            <a:spLocks/>
          </p:cNvSpPr>
          <p:nvPr/>
        </p:nvSpPr>
        <p:spPr bwMode="auto">
          <a:xfrm>
            <a:off x="9991726" y="5956301"/>
            <a:ext cx="111125"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6186" name="Line 42"/>
          <p:cNvSpPr>
            <a:spLocks noChangeShapeType="1"/>
          </p:cNvSpPr>
          <p:nvPr/>
        </p:nvSpPr>
        <p:spPr bwMode="auto">
          <a:xfrm>
            <a:off x="6815139" y="2779713"/>
            <a:ext cx="504825" cy="0"/>
          </a:xfrm>
          <a:prstGeom prst="line">
            <a:avLst/>
          </a:prstGeom>
          <a:noFill/>
          <a:ln w="9525" cap="flat" cmpd="sng">
            <a:solidFill>
              <a:srgbClr val="4A7EBB"/>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6187" name="Line 43"/>
          <p:cNvSpPr>
            <a:spLocks noChangeShapeType="1"/>
          </p:cNvSpPr>
          <p:nvPr/>
        </p:nvSpPr>
        <p:spPr bwMode="auto">
          <a:xfrm>
            <a:off x="6886576" y="3211513"/>
            <a:ext cx="288925" cy="0"/>
          </a:xfrm>
          <a:prstGeom prst="line">
            <a:avLst/>
          </a:prstGeom>
          <a:noFill/>
          <a:ln w="9525" cap="flat" cmpd="sng">
            <a:solidFill>
              <a:srgbClr val="4A7EBB"/>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endParaRPr lang="it-IT" altLang="it-IT"/>
          </a:p>
        </p:txBody>
      </p:sp>
      <p:sp>
        <p:nvSpPr>
          <p:cNvPr id="6188" name="AutoShape 44"/>
          <p:cNvSpPr>
            <a:spLocks/>
          </p:cNvSpPr>
          <p:nvPr/>
        </p:nvSpPr>
        <p:spPr bwMode="auto">
          <a:xfrm>
            <a:off x="6910389" y="2730501"/>
            <a:ext cx="98425" cy="984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5237"/>
                </a:moveTo>
                <a:lnTo>
                  <a:pt x="5237" y="0"/>
                </a:lnTo>
                <a:lnTo>
                  <a:pt x="10800" y="5563"/>
                </a:lnTo>
                <a:lnTo>
                  <a:pt x="16363" y="0"/>
                </a:lnTo>
                <a:lnTo>
                  <a:pt x="21600" y="5237"/>
                </a:lnTo>
                <a:lnTo>
                  <a:pt x="16037" y="10800"/>
                </a:lnTo>
                <a:lnTo>
                  <a:pt x="21600" y="16363"/>
                </a:lnTo>
                <a:lnTo>
                  <a:pt x="16363" y="21600"/>
                </a:lnTo>
                <a:lnTo>
                  <a:pt x="10800" y="16037"/>
                </a:lnTo>
                <a:lnTo>
                  <a:pt x="5237" y="21600"/>
                </a:lnTo>
                <a:lnTo>
                  <a:pt x="0" y="16363"/>
                </a:lnTo>
                <a:lnTo>
                  <a:pt x="5563" y="10800"/>
                </a:lnTo>
                <a:close/>
              </a:path>
            </a:pathLst>
          </a:custGeom>
          <a:solidFill>
            <a:srgbClr val="FF0000"/>
          </a:solidFill>
          <a:ln w="25400" cap="flat" cmpd="sng">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nchor="ctr"/>
          <a:lstStyle/>
          <a:p>
            <a:pPr algn="ctr"/>
            <a:endParaRPr lang="it-IT" altLang="it-IT">
              <a:solidFill>
                <a:srgbClr val="FFFFFF"/>
              </a:solidFill>
            </a:endParaRPr>
          </a:p>
        </p:txBody>
      </p:sp>
      <p:sp>
        <p:nvSpPr>
          <p:cNvPr id="6189" name="AutoShape 45"/>
          <p:cNvSpPr>
            <a:spLocks/>
          </p:cNvSpPr>
          <p:nvPr/>
        </p:nvSpPr>
        <p:spPr bwMode="auto">
          <a:xfrm>
            <a:off x="6981826" y="3162301"/>
            <a:ext cx="98425" cy="10001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5237"/>
                </a:moveTo>
                <a:lnTo>
                  <a:pt x="5237" y="0"/>
                </a:lnTo>
                <a:lnTo>
                  <a:pt x="10800" y="5563"/>
                </a:lnTo>
                <a:lnTo>
                  <a:pt x="16363" y="0"/>
                </a:lnTo>
                <a:lnTo>
                  <a:pt x="21600" y="5237"/>
                </a:lnTo>
                <a:lnTo>
                  <a:pt x="16037" y="10800"/>
                </a:lnTo>
                <a:lnTo>
                  <a:pt x="21600" y="16363"/>
                </a:lnTo>
                <a:lnTo>
                  <a:pt x="16363" y="21600"/>
                </a:lnTo>
                <a:lnTo>
                  <a:pt x="10800" y="16037"/>
                </a:lnTo>
                <a:lnTo>
                  <a:pt x="5237" y="21600"/>
                </a:lnTo>
                <a:lnTo>
                  <a:pt x="0" y="16363"/>
                </a:lnTo>
                <a:lnTo>
                  <a:pt x="5563" y="10800"/>
                </a:lnTo>
                <a:close/>
              </a:path>
            </a:pathLst>
          </a:custGeom>
          <a:solidFill>
            <a:srgbClr val="FF0000"/>
          </a:solidFill>
          <a:ln w="25400" cap="flat" cmpd="sng">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nchor="ctr"/>
          <a:lstStyle/>
          <a:p>
            <a:pPr algn="ctr"/>
            <a:endParaRPr lang="it-IT" altLang="it-IT">
              <a:solidFill>
                <a:srgbClr val="FFFFFF"/>
              </a:solidFill>
            </a:endParaRPr>
          </a:p>
        </p:txBody>
      </p:sp>
      <p:grpSp>
        <p:nvGrpSpPr>
          <p:cNvPr id="6190" name="Group 46"/>
          <p:cNvGrpSpPr>
            <a:grpSpLocks/>
          </p:cNvGrpSpPr>
          <p:nvPr/>
        </p:nvGrpSpPr>
        <p:grpSpPr bwMode="auto">
          <a:xfrm>
            <a:off x="1998664" y="6500815"/>
            <a:ext cx="695229" cy="200055"/>
            <a:chOff x="0" y="0"/>
            <a:chExt cx="695550" cy="200988"/>
          </a:xfrm>
        </p:grpSpPr>
        <p:sp>
          <p:nvSpPr>
            <p:cNvPr id="6191" name="Rectangle 47"/>
            <p:cNvSpPr>
              <a:spLocks/>
            </p:cNvSpPr>
            <p:nvPr/>
          </p:nvSpPr>
          <p:spPr bwMode="auto">
            <a:xfrm>
              <a:off x="174975" y="0"/>
              <a:ext cx="520575" cy="2009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p>
              <a:r>
                <a:rPr lang="it-IT" altLang="it-IT" sz="700"/>
                <a:t>Luca Ga Gai</a:t>
              </a:r>
            </a:p>
          </p:txBody>
        </p:sp>
        <p:pic>
          <p:nvPicPr>
            <p:cNvPr id="6192" name="Picture 48" descr="pasted-image.tif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3754"/>
              <a:ext cx="178232" cy="1782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Tree>
    <p:extLst>
      <p:ext uri="{BB962C8B-B14F-4D97-AF65-F5344CB8AC3E}">
        <p14:creationId xmlns:p14="http://schemas.microsoft.com/office/powerpoint/2010/main" val="1311432121"/>
      </p:ext>
    </p:extLst>
  </p:cSld>
  <p:clrMapOvr>
    <a:masterClrMapping/>
  </p:clrMapOvr>
  <p:transition spd="med"/>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9" name="Picture 1" descr="PC Area.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022976" y="187326"/>
            <a:ext cx="4391025" cy="3097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7170" name="Picture 2" descr="PC Area.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951539" y="3429001"/>
            <a:ext cx="4429125" cy="3122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7171" name="AutoShape 3"/>
          <p:cNvSpPr>
            <a:spLocks/>
          </p:cNvSpPr>
          <p:nvPr/>
        </p:nvSpPr>
        <p:spPr bwMode="auto">
          <a:xfrm>
            <a:off x="7535864" y="547689"/>
            <a:ext cx="109537" cy="7143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7172" name="AutoShape 4"/>
          <p:cNvSpPr>
            <a:spLocks/>
          </p:cNvSpPr>
          <p:nvPr/>
        </p:nvSpPr>
        <p:spPr bwMode="auto">
          <a:xfrm>
            <a:off x="7535864" y="979489"/>
            <a:ext cx="109537"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7173" name="AutoShape 5"/>
          <p:cNvSpPr>
            <a:spLocks/>
          </p:cNvSpPr>
          <p:nvPr/>
        </p:nvSpPr>
        <p:spPr bwMode="auto">
          <a:xfrm>
            <a:off x="7535864" y="1195389"/>
            <a:ext cx="109537"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7174" name="AutoShape 6"/>
          <p:cNvSpPr>
            <a:spLocks/>
          </p:cNvSpPr>
          <p:nvPr/>
        </p:nvSpPr>
        <p:spPr bwMode="auto">
          <a:xfrm>
            <a:off x="7535864" y="1411289"/>
            <a:ext cx="109537"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7175" name="AutoShape 7"/>
          <p:cNvSpPr>
            <a:spLocks/>
          </p:cNvSpPr>
          <p:nvPr/>
        </p:nvSpPr>
        <p:spPr bwMode="auto">
          <a:xfrm>
            <a:off x="7535864" y="1628775"/>
            <a:ext cx="109537" cy="714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7176" name="AutoShape 8"/>
          <p:cNvSpPr>
            <a:spLocks/>
          </p:cNvSpPr>
          <p:nvPr/>
        </p:nvSpPr>
        <p:spPr bwMode="auto">
          <a:xfrm>
            <a:off x="7535864" y="763589"/>
            <a:ext cx="109537"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7177" name="AutoShape 9"/>
          <p:cNvSpPr>
            <a:spLocks/>
          </p:cNvSpPr>
          <p:nvPr/>
        </p:nvSpPr>
        <p:spPr bwMode="auto">
          <a:xfrm>
            <a:off x="8759825" y="547689"/>
            <a:ext cx="109538" cy="7143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7178" name="AutoShape 10"/>
          <p:cNvSpPr>
            <a:spLocks/>
          </p:cNvSpPr>
          <p:nvPr/>
        </p:nvSpPr>
        <p:spPr bwMode="auto">
          <a:xfrm>
            <a:off x="8759825" y="763589"/>
            <a:ext cx="109538"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7179" name="AutoShape 11"/>
          <p:cNvSpPr>
            <a:spLocks/>
          </p:cNvSpPr>
          <p:nvPr/>
        </p:nvSpPr>
        <p:spPr bwMode="auto">
          <a:xfrm>
            <a:off x="8759825" y="979489"/>
            <a:ext cx="109538"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7180" name="AutoShape 12"/>
          <p:cNvSpPr>
            <a:spLocks/>
          </p:cNvSpPr>
          <p:nvPr/>
        </p:nvSpPr>
        <p:spPr bwMode="auto">
          <a:xfrm>
            <a:off x="8759825" y="1195389"/>
            <a:ext cx="109538"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7181" name="AutoShape 13"/>
          <p:cNvSpPr>
            <a:spLocks/>
          </p:cNvSpPr>
          <p:nvPr/>
        </p:nvSpPr>
        <p:spPr bwMode="auto">
          <a:xfrm>
            <a:off x="8759825" y="1411289"/>
            <a:ext cx="109538"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7182" name="AutoShape 14"/>
          <p:cNvSpPr>
            <a:spLocks/>
          </p:cNvSpPr>
          <p:nvPr/>
        </p:nvSpPr>
        <p:spPr bwMode="auto">
          <a:xfrm>
            <a:off x="8759825" y="1628775"/>
            <a:ext cx="109538" cy="714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grpSp>
        <p:nvGrpSpPr>
          <p:cNvPr id="7183" name="Group 15"/>
          <p:cNvGrpSpPr>
            <a:grpSpLocks/>
          </p:cNvGrpSpPr>
          <p:nvPr/>
        </p:nvGrpSpPr>
        <p:grpSpPr bwMode="auto">
          <a:xfrm>
            <a:off x="8255000" y="1195389"/>
            <a:ext cx="46038" cy="46037"/>
            <a:chOff x="0" y="0"/>
            <a:chExt cx="45719" cy="45719"/>
          </a:xfrm>
        </p:grpSpPr>
        <p:pic>
          <p:nvPicPr>
            <p:cNvPr id="7184" name="Picture 16" descr="pasted-image.tif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45719" cy="4571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7185" name="Picture 17" descr="ANH.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4098" y="13770"/>
              <a:ext cx="17523" cy="1817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
        <p:nvSpPr>
          <p:cNvPr id="7186" name="Oval 18"/>
          <p:cNvSpPr>
            <a:spLocks/>
          </p:cNvSpPr>
          <p:nvPr/>
        </p:nvSpPr>
        <p:spPr bwMode="auto">
          <a:xfrm flipH="1" flipV="1">
            <a:off x="8183564" y="1700213"/>
            <a:ext cx="71437" cy="80962"/>
          </a:xfrm>
          <a:prstGeom prst="ellipse">
            <a:avLst/>
          </a:prstGeom>
          <a:solidFill>
            <a:srgbClr val="FFFF00"/>
          </a:solidFill>
          <a:ln>
            <a:noFill/>
          </a:ln>
          <a:effectLst>
            <a:outerShdw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latin typeface="Helvetica Light" charset="0"/>
              <a:ea typeface="Helvetica Light" charset="0"/>
              <a:cs typeface="Helvetica Light" charset="0"/>
              <a:sym typeface="Helvetica Light" charset="0"/>
            </a:endParaRPr>
          </a:p>
        </p:txBody>
      </p:sp>
      <p:sp>
        <p:nvSpPr>
          <p:cNvPr id="7187" name="Oval 19"/>
          <p:cNvSpPr>
            <a:spLocks/>
          </p:cNvSpPr>
          <p:nvPr/>
        </p:nvSpPr>
        <p:spPr bwMode="auto">
          <a:xfrm>
            <a:off x="7751764" y="763588"/>
            <a:ext cx="71437" cy="63500"/>
          </a:xfrm>
          <a:prstGeom prst="ellipse">
            <a:avLst/>
          </a:prstGeom>
          <a:solidFill>
            <a:srgbClr val="0070C0"/>
          </a:solidFill>
          <a:ln w="12700" cap="flat" cmpd="sng">
            <a:solidFill>
              <a:srgbClr val="0070C0"/>
            </a:solidFill>
            <a:prstDash val="solid"/>
            <a:miter lim="400000"/>
            <a:headEnd type="none" w="med" len="med"/>
            <a:tailEnd type="none" w="med" len="med"/>
          </a:ln>
          <a:effectLst>
            <a:outerShdw dist="25400" dir="5400000" algn="ctr" rotWithShape="0">
              <a:srgbClr val="808080">
                <a:alpha val="50000"/>
              </a:srgbClr>
            </a:outerShdw>
          </a:effectLst>
        </p:spPr>
        <p:txBody>
          <a:bodyPr lIns="45720" rIns="45720" anchor="ctr"/>
          <a:lstStyle/>
          <a:p>
            <a:endParaRPr lang="it-IT" altLang="it-IT" sz="3200">
              <a:solidFill>
                <a:srgbClr val="FFFFFF"/>
              </a:solidFill>
              <a:latin typeface="Helvetica Light" charset="0"/>
              <a:ea typeface="Helvetica Light" charset="0"/>
              <a:cs typeface="Helvetica Light" charset="0"/>
              <a:sym typeface="Helvetica Light" charset="0"/>
            </a:endParaRPr>
          </a:p>
        </p:txBody>
      </p:sp>
      <p:sp>
        <p:nvSpPr>
          <p:cNvPr id="7188" name="Oval 20"/>
          <p:cNvSpPr>
            <a:spLocks/>
          </p:cNvSpPr>
          <p:nvPr/>
        </p:nvSpPr>
        <p:spPr bwMode="auto">
          <a:xfrm>
            <a:off x="8543925" y="692150"/>
            <a:ext cx="71438" cy="63500"/>
          </a:xfrm>
          <a:prstGeom prst="ellipse">
            <a:avLst/>
          </a:prstGeom>
          <a:solidFill>
            <a:srgbClr val="0070C0"/>
          </a:solidFill>
          <a:ln w="12700" cap="flat" cmpd="sng">
            <a:solidFill>
              <a:srgbClr val="0070C0"/>
            </a:solidFill>
            <a:prstDash val="solid"/>
            <a:miter lim="400000"/>
            <a:headEnd type="none" w="med" len="med"/>
            <a:tailEnd type="none" w="med" len="med"/>
          </a:ln>
          <a:effectLst>
            <a:outerShdw dist="25400" dir="5400000" algn="ctr" rotWithShape="0">
              <a:srgbClr val="808080">
                <a:alpha val="50000"/>
              </a:srgbClr>
            </a:outerShdw>
          </a:effectLst>
        </p:spPr>
        <p:txBody>
          <a:bodyPr lIns="45720" rIns="45720" anchor="ctr"/>
          <a:lstStyle/>
          <a:p>
            <a:endParaRPr lang="it-IT" altLang="it-IT" sz="3200">
              <a:solidFill>
                <a:srgbClr val="FF0000"/>
              </a:solidFill>
              <a:latin typeface="Helvetica Light" charset="0"/>
              <a:ea typeface="Helvetica Light" charset="0"/>
              <a:cs typeface="Helvetica Light" charset="0"/>
              <a:sym typeface="Helvetica Light" charset="0"/>
            </a:endParaRPr>
          </a:p>
        </p:txBody>
      </p:sp>
      <p:sp>
        <p:nvSpPr>
          <p:cNvPr id="7189" name="Oval 21"/>
          <p:cNvSpPr>
            <a:spLocks/>
          </p:cNvSpPr>
          <p:nvPr/>
        </p:nvSpPr>
        <p:spPr bwMode="auto">
          <a:xfrm>
            <a:off x="8255001" y="908050"/>
            <a:ext cx="73025" cy="63500"/>
          </a:xfrm>
          <a:prstGeom prst="ellipse">
            <a:avLst/>
          </a:prstGeom>
          <a:solidFill>
            <a:srgbClr val="00B050"/>
          </a:solidFill>
          <a:ln>
            <a:noFill/>
          </a:ln>
          <a:effectLst>
            <a:outerShdw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latin typeface="Helvetica Light" charset="0"/>
              <a:ea typeface="Helvetica Light" charset="0"/>
              <a:cs typeface="Helvetica Light" charset="0"/>
              <a:sym typeface="Helvetica Light" charset="0"/>
            </a:endParaRPr>
          </a:p>
        </p:txBody>
      </p:sp>
      <p:sp>
        <p:nvSpPr>
          <p:cNvPr id="7190" name="Rectangle 22"/>
          <p:cNvSpPr>
            <a:spLocks/>
          </p:cNvSpPr>
          <p:nvPr/>
        </p:nvSpPr>
        <p:spPr bwMode="auto">
          <a:xfrm>
            <a:off x="8039101" y="1771651"/>
            <a:ext cx="360363" cy="144463"/>
          </a:xfrm>
          <a:prstGeom prst="rect">
            <a:avLst/>
          </a:prstGeom>
          <a:solidFill>
            <a:srgbClr val="FFFFFF"/>
          </a:solidFill>
          <a:ln w="25400"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nchor="ctr"/>
          <a:lstStyle/>
          <a:p>
            <a:pPr algn="ctr"/>
            <a:endParaRPr lang="it-IT" altLang="it-IT">
              <a:solidFill>
                <a:srgbClr val="FFFFFF"/>
              </a:solidFill>
            </a:endParaRPr>
          </a:p>
        </p:txBody>
      </p:sp>
      <p:sp>
        <p:nvSpPr>
          <p:cNvPr id="7191" name="Oval 23"/>
          <p:cNvSpPr>
            <a:spLocks/>
          </p:cNvSpPr>
          <p:nvPr/>
        </p:nvSpPr>
        <p:spPr bwMode="auto">
          <a:xfrm>
            <a:off x="8255001" y="1268413"/>
            <a:ext cx="73025" cy="63500"/>
          </a:xfrm>
          <a:prstGeom prst="ellipse">
            <a:avLst/>
          </a:prstGeom>
          <a:solidFill>
            <a:srgbClr val="0070C0"/>
          </a:solidFill>
          <a:ln w="12700" cap="flat" cmpd="sng">
            <a:solidFill>
              <a:srgbClr val="0070C0"/>
            </a:solidFill>
            <a:prstDash val="solid"/>
            <a:miter lim="400000"/>
            <a:headEnd type="none" w="med" len="med"/>
            <a:tailEnd type="none" w="med" len="med"/>
          </a:ln>
          <a:effectLst>
            <a:outerShdw dist="25400" dir="5400000" algn="ctr" rotWithShape="0">
              <a:srgbClr val="808080">
                <a:alpha val="50000"/>
              </a:srgbClr>
            </a:outerShdw>
          </a:effectLst>
        </p:spPr>
        <p:txBody>
          <a:bodyPr lIns="45720" rIns="45720" anchor="ctr"/>
          <a:lstStyle/>
          <a:p>
            <a:endParaRPr lang="it-IT" altLang="it-IT" sz="3200">
              <a:solidFill>
                <a:srgbClr val="FFFFFF"/>
              </a:solidFill>
              <a:latin typeface="Helvetica Light" charset="0"/>
              <a:ea typeface="Helvetica Light" charset="0"/>
              <a:cs typeface="Helvetica Light" charset="0"/>
              <a:sym typeface="Helvetica Light" charset="0"/>
            </a:endParaRPr>
          </a:p>
        </p:txBody>
      </p:sp>
      <p:sp>
        <p:nvSpPr>
          <p:cNvPr id="7192" name="Oval 24"/>
          <p:cNvSpPr>
            <a:spLocks/>
          </p:cNvSpPr>
          <p:nvPr/>
        </p:nvSpPr>
        <p:spPr bwMode="auto">
          <a:xfrm>
            <a:off x="8183564" y="403225"/>
            <a:ext cx="71437" cy="63500"/>
          </a:xfrm>
          <a:prstGeom prst="ellipse">
            <a:avLst/>
          </a:prstGeom>
          <a:solidFill>
            <a:srgbClr val="FFFF00"/>
          </a:solidFill>
          <a:ln w="12700" cap="flat" cmpd="sng">
            <a:solidFill>
              <a:srgbClr val="FFFF00"/>
            </a:solidFill>
            <a:prstDash val="solid"/>
            <a:miter lim="400000"/>
            <a:headEnd type="none" w="med" len="med"/>
            <a:tailEnd type="none" w="med" len="med"/>
          </a:ln>
          <a:effectLst>
            <a:outerShdw dist="25400" dir="5400000" algn="ctr" rotWithShape="0">
              <a:srgbClr val="808080">
                <a:alpha val="50000"/>
              </a:srgbClr>
            </a:outerShdw>
          </a:effectLst>
        </p:spPr>
        <p:txBody>
          <a:bodyPr lIns="45720" rIns="45720" anchor="ctr"/>
          <a:lstStyle/>
          <a:p>
            <a:endParaRPr lang="it-IT" altLang="it-IT" sz="3200">
              <a:solidFill>
                <a:srgbClr val="FFFFFF"/>
              </a:solidFill>
              <a:latin typeface="Helvetica Light" charset="0"/>
              <a:ea typeface="Helvetica Light" charset="0"/>
              <a:cs typeface="Helvetica Light" charset="0"/>
              <a:sym typeface="Helvetica Light" charset="0"/>
            </a:endParaRPr>
          </a:p>
        </p:txBody>
      </p:sp>
      <p:sp>
        <p:nvSpPr>
          <p:cNvPr id="7193" name="Rectangle 25"/>
          <p:cNvSpPr>
            <a:spLocks/>
          </p:cNvSpPr>
          <p:nvPr/>
        </p:nvSpPr>
        <p:spPr bwMode="auto">
          <a:xfrm>
            <a:off x="1990725" y="403226"/>
            <a:ext cx="3816350" cy="258532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spAutoFit/>
          </a:bodyPr>
          <a:lstStyle/>
          <a:p>
            <a:r>
              <a:rPr lang="it-IT" altLang="it-IT"/>
              <a:t>3vs1  (4vs4)</a:t>
            </a:r>
          </a:p>
          <a:p>
            <a:r>
              <a:rPr lang="it-IT" altLang="it-IT"/>
              <a:t>3 vs 1 the team in 3 has ball possession. They must score without that the defender touch the ball</a:t>
            </a:r>
          </a:p>
          <a:p>
            <a:r>
              <a:rPr lang="it-IT" altLang="it-IT"/>
              <a:t>If the defender touches the ball, possession change , two players of his team came in to attack,and  the 3 players who are attacking go out and one going in to defend</a:t>
            </a:r>
          </a:p>
        </p:txBody>
      </p:sp>
      <p:sp>
        <p:nvSpPr>
          <p:cNvPr id="7194" name="Oval 26"/>
          <p:cNvSpPr>
            <a:spLocks/>
          </p:cNvSpPr>
          <p:nvPr/>
        </p:nvSpPr>
        <p:spPr bwMode="auto">
          <a:xfrm>
            <a:off x="8904289" y="619125"/>
            <a:ext cx="71437" cy="63500"/>
          </a:xfrm>
          <a:prstGeom prst="ellipse">
            <a:avLst/>
          </a:prstGeom>
          <a:solidFill>
            <a:srgbClr val="00B050"/>
          </a:solidFill>
          <a:ln>
            <a:noFill/>
          </a:ln>
          <a:effectLst>
            <a:outerShdw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latin typeface="Helvetica Light" charset="0"/>
              <a:ea typeface="Helvetica Light" charset="0"/>
              <a:cs typeface="Helvetica Light" charset="0"/>
              <a:sym typeface="Helvetica Light" charset="0"/>
            </a:endParaRPr>
          </a:p>
        </p:txBody>
      </p:sp>
      <p:sp>
        <p:nvSpPr>
          <p:cNvPr id="7195" name="Oval 27"/>
          <p:cNvSpPr>
            <a:spLocks/>
          </p:cNvSpPr>
          <p:nvPr/>
        </p:nvSpPr>
        <p:spPr bwMode="auto">
          <a:xfrm>
            <a:off x="8975725" y="763588"/>
            <a:ext cx="71438" cy="63500"/>
          </a:xfrm>
          <a:prstGeom prst="ellipse">
            <a:avLst/>
          </a:prstGeom>
          <a:solidFill>
            <a:srgbClr val="00B050"/>
          </a:solidFill>
          <a:ln>
            <a:noFill/>
          </a:ln>
          <a:effectLst>
            <a:outerShdw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latin typeface="Helvetica Light" charset="0"/>
              <a:ea typeface="Helvetica Light" charset="0"/>
              <a:cs typeface="Helvetica Light" charset="0"/>
              <a:sym typeface="Helvetica Light" charset="0"/>
            </a:endParaRPr>
          </a:p>
        </p:txBody>
      </p:sp>
      <p:sp>
        <p:nvSpPr>
          <p:cNvPr id="7196" name="Oval 28"/>
          <p:cNvSpPr>
            <a:spLocks/>
          </p:cNvSpPr>
          <p:nvPr/>
        </p:nvSpPr>
        <p:spPr bwMode="auto">
          <a:xfrm>
            <a:off x="9047164" y="908050"/>
            <a:ext cx="73025" cy="63500"/>
          </a:xfrm>
          <a:prstGeom prst="ellipse">
            <a:avLst/>
          </a:prstGeom>
          <a:solidFill>
            <a:srgbClr val="00B050"/>
          </a:solidFill>
          <a:ln>
            <a:noFill/>
          </a:ln>
          <a:effectLst>
            <a:outerShdw dist="25400" dir="5400000" algn="ctr" rotWithShape="0">
              <a:srgbClr val="80808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sz="3200">
              <a:solidFill>
                <a:srgbClr val="FFFFFF"/>
              </a:solidFill>
              <a:latin typeface="Helvetica Light" charset="0"/>
              <a:ea typeface="Helvetica Light" charset="0"/>
              <a:cs typeface="Helvetica Light" charset="0"/>
              <a:sym typeface="Helvetica Light" charset="0"/>
            </a:endParaRPr>
          </a:p>
        </p:txBody>
      </p:sp>
      <p:sp>
        <p:nvSpPr>
          <p:cNvPr id="7197" name="Oval 29"/>
          <p:cNvSpPr>
            <a:spLocks/>
          </p:cNvSpPr>
          <p:nvPr/>
        </p:nvSpPr>
        <p:spPr bwMode="auto">
          <a:xfrm>
            <a:off x="7319964" y="1555750"/>
            <a:ext cx="71437" cy="63500"/>
          </a:xfrm>
          <a:prstGeom prst="ellipse">
            <a:avLst/>
          </a:prstGeom>
          <a:solidFill>
            <a:srgbClr val="0070C0"/>
          </a:solidFill>
          <a:ln w="12700" cap="flat" cmpd="sng">
            <a:solidFill>
              <a:srgbClr val="0070C0"/>
            </a:solidFill>
            <a:prstDash val="solid"/>
            <a:miter lim="400000"/>
            <a:headEnd type="none" w="med" len="med"/>
            <a:tailEnd type="none" w="med" len="med"/>
          </a:ln>
          <a:effectLst>
            <a:outerShdw dist="25400" dir="5400000" algn="ctr" rotWithShape="0">
              <a:srgbClr val="808080">
                <a:alpha val="50000"/>
              </a:srgbClr>
            </a:outerShdw>
          </a:effectLst>
        </p:spPr>
        <p:txBody>
          <a:bodyPr lIns="45720" rIns="45720" anchor="ctr"/>
          <a:lstStyle/>
          <a:p>
            <a:endParaRPr lang="it-IT" altLang="it-IT" sz="3200">
              <a:solidFill>
                <a:srgbClr val="FFFFFF"/>
              </a:solidFill>
              <a:latin typeface="Helvetica Light" charset="0"/>
              <a:ea typeface="Helvetica Light" charset="0"/>
              <a:cs typeface="Helvetica Light" charset="0"/>
              <a:sym typeface="Helvetica Light" charset="0"/>
            </a:endParaRPr>
          </a:p>
        </p:txBody>
      </p:sp>
      <p:sp>
        <p:nvSpPr>
          <p:cNvPr id="7198" name="AutoShape 30"/>
          <p:cNvSpPr>
            <a:spLocks/>
          </p:cNvSpPr>
          <p:nvPr/>
        </p:nvSpPr>
        <p:spPr bwMode="auto">
          <a:xfrm>
            <a:off x="8615364" y="6380164"/>
            <a:ext cx="109537"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7199" name="AutoShape 31"/>
          <p:cNvSpPr>
            <a:spLocks/>
          </p:cNvSpPr>
          <p:nvPr/>
        </p:nvSpPr>
        <p:spPr bwMode="auto">
          <a:xfrm>
            <a:off x="7319964" y="5227639"/>
            <a:ext cx="109537"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7200" name="AutoShape 32"/>
          <p:cNvSpPr>
            <a:spLocks/>
          </p:cNvSpPr>
          <p:nvPr/>
        </p:nvSpPr>
        <p:spPr bwMode="auto">
          <a:xfrm>
            <a:off x="7319964" y="5588001"/>
            <a:ext cx="109537"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7201" name="AutoShape 33"/>
          <p:cNvSpPr>
            <a:spLocks/>
          </p:cNvSpPr>
          <p:nvPr/>
        </p:nvSpPr>
        <p:spPr bwMode="auto">
          <a:xfrm>
            <a:off x="8615364" y="5948364"/>
            <a:ext cx="109537" cy="7143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7202" name="AutoShape 34"/>
          <p:cNvSpPr>
            <a:spLocks/>
          </p:cNvSpPr>
          <p:nvPr/>
        </p:nvSpPr>
        <p:spPr bwMode="auto">
          <a:xfrm>
            <a:off x="7319964" y="5948364"/>
            <a:ext cx="109537" cy="7143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7203" name="AutoShape 35"/>
          <p:cNvSpPr>
            <a:spLocks/>
          </p:cNvSpPr>
          <p:nvPr/>
        </p:nvSpPr>
        <p:spPr bwMode="auto">
          <a:xfrm>
            <a:off x="7319964" y="6308725"/>
            <a:ext cx="109537" cy="714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7204" name="AutoShape 36"/>
          <p:cNvSpPr>
            <a:spLocks/>
          </p:cNvSpPr>
          <p:nvPr/>
        </p:nvSpPr>
        <p:spPr bwMode="auto">
          <a:xfrm>
            <a:off x="8615364" y="5588001"/>
            <a:ext cx="109537"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7205" name="AutoShape 37"/>
          <p:cNvSpPr>
            <a:spLocks/>
          </p:cNvSpPr>
          <p:nvPr/>
        </p:nvSpPr>
        <p:spPr bwMode="auto">
          <a:xfrm>
            <a:off x="8615364" y="5227639"/>
            <a:ext cx="109537"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lnTo>
                  <a:pt x="10800" y="0"/>
                </a:lnTo>
                <a:close/>
              </a:path>
            </a:pathLst>
          </a:custGeom>
          <a:solidFill>
            <a:srgbClr val="F39019"/>
          </a:solidFill>
          <a:ln>
            <a:noFill/>
          </a:ln>
          <a:effectLst>
            <a:outerShdw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it-IT" altLang="it-IT"/>
          </a:p>
        </p:txBody>
      </p:sp>
      <p:sp>
        <p:nvSpPr>
          <p:cNvPr id="7206" name="Oval 38"/>
          <p:cNvSpPr>
            <a:spLocks/>
          </p:cNvSpPr>
          <p:nvPr/>
        </p:nvSpPr>
        <p:spPr bwMode="auto">
          <a:xfrm>
            <a:off x="6599239" y="5445125"/>
            <a:ext cx="71437" cy="63500"/>
          </a:xfrm>
          <a:prstGeom prst="ellipse">
            <a:avLst/>
          </a:prstGeom>
          <a:solidFill>
            <a:srgbClr val="0070C0"/>
          </a:solidFill>
          <a:ln w="12700" cap="flat" cmpd="sng">
            <a:solidFill>
              <a:srgbClr val="0070C0"/>
            </a:solidFill>
            <a:prstDash val="solid"/>
            <a:miter lim="400000"/>
            <a:headEnd type="none" w="med" len="med"/>
            <a:tailEnd type="none" w="med" len="med"/>
          </a:ln>
          <a:effectLst>
            <a:outerShdw dist="25400" dir="5400000" algn="ctr" rotWithShape="0">
              <a:srgbClr val="808080">
                <a:alpha val="50000"/>
              </a:srgbClr>
            </a:outerShdw>
          </a:effectLst>
        </p:spPr>
        <p:txBody>
          <a:bodyPr lIns="45720" rIns="45720" anchor="ctr"/>
          <a:lstStyle/>
          <a:p>
            <a:endParaRPr lang="it-IT" altLang="it-IT" sz="3200">
              <a:solidFill>
                <a:srgbClr val="FFFFFF"/>
              </a:solidFill>
              <a:latin typeface="Helvetica Light" charset="0"/>
              <a:ea typeface="Helvetica Light" charset="0"/>
              <a:cs typeface="Helvetica Light" charset="0"/>
              <a:sym typeface="Helvetica Light" charset="0"/>
            </a:endParaRPr>
          </a:p>
        </p:txBody>
      </p:sp>
      <p:sp>
        <p:nvSpPr>
          <p:cNvPr id="7207" name="Oval 39"/>
          <p:cNvSpPr>
            <a:spLocks/>
          </p:cNvSpPr>
          <p:nvPr/>
        </p:nvSpPr>
        <p:spPr bwMode="auto">
          <a:xfrm>
            <a:off x="6311900" y="5803900"/>
            <a:ext cx="71438" cy="63500"/>
          </a:xfrm>
          <a:prstGeom prst="ellipse">
            <a:avLst/>
          </a:prstGeom>
          <a:solidFill>
            <a:srgbClr val="0070C0"/>
          </a:solidFill>
          <a:ln w="12700" cap="flat" cmpd="sng">
            <a:solidFill>
              <a:srgbClr val="0070C0"/>
            </a:solidFill>
            <a:prstDash val="solid"/>
            <a:miter lim="400000"/>
            <a:headEnd type="none" w="med" len="med"/>
            <a:tailEnd type="none" w="med" len="med"/>
          </a:ln>
          <a:effectLst>
            <a:outerShdw dist="25400" dir="5400000" algn="ctr" rotWithShape="0">
              <a:srgbClr val="808080">
                <a:alpha val="50000"/>
              </a:srgbClr>
            </a:outerShdw>
          </a:effectLst>
        </p:spPr>
        <p:txBody>
          <a:bodyPr lIns="45720" rIns="45720" anchor="ctr"/>
          <a:lstStyle/>
          <a:p>
            <a:endParaRPr lang="it-IT" altLang="it-IT" sz="3200">
              <a:solidFill>
                <a:srgbClr val="FFFFFF"/>
              </a:solidFill>
              <a:latin typeface="Helvetica Light" charset="0"/>
              <a:ea typeface="Helvetica Light" charset="0"/>
              <a:cs typeface="Helvetica Light" charset="0"/>
              <a:sym typeface="Helvetica Light" charset="0"/>
            </a:endParaRPr>
          </a:p>
        </p:txBody>
      </p:sp>
      <p:sp>
        <p:nvSpPr>
          <p:cNvPr id="7208" name="Oval 40"/>
          <p:cNvSpPr>
            <a:spLocks/>
          </p:cNvSpPr>
          <p:nvPr/>
        </p:nvSpPr>
        <p:spPr bwMode="auto">
          <a:xfrm>
            <a:off x="6454776" y="6237288"/>
            <a:ext cx="73025" cy="61912"/>
          </a:xfrm>
          <a:prstGeom prst="ellipse">
            <a:avLst/>
          </a:prstGeom>
          <a:solidFill>
            <a:srgbClr val="0070C0"/>
          </a:solidFill>
          <a:ln w="12700" cap="flat" cmpd="sng">
            <a:solidFill>
              <a:srgbClr val="0070C0"/>
            </a:solidFill>
            <a:prstDash val="solid"/>
            <a:miter lim="400000"/>
            <a:headEnd type="none" w="med" len="med"/>
            <a:tailEnd type="none" w="med" len="med"/>
          </a:ln>
          <a:effectLst>
            <a:outerShdw dist="25400" dir="5400000" algn="ctr" rotWithShape="0">
              <a:srgbClr val="808080">
                <a:alpha val="50000"/>
              </a:srgbClr>
            </a:outerShdw>
          </a:effectLst>
        </p:spPr>
        <p:txBody>
          <a:bodyPr lIns="45720" rIns="45720" anchor="ctr"/>
          <a:lstStyle/>
          <a:p>
            <a:endParaRPr lang="it-IT" altLang="it-IT" sz="3200">
              <a:solidFill>
                <a:srgbClr val="FFFFFF"/>
              </a:solidFill>
              <a:latin typeface="Helvetica Light" charset="0"/>
              <a:ea typeface="Helvetica Light" charset="0"/>
              <a:cs typeface="Helvetica Light" charset="0"/>
              <a:sym typeface="Helvetica Light" charset="0"/>
            </a:endParaRPr>
          </a:p>
        </p:txBody>
      </p:sp>
      <p:sp>
        <p:nvSpPr>
          <p:cNvPr id="7209" name="Oval 41"/>
          <p:cNvSpPr>
            <a:spLocks/>
          </p:cNvSpPr>
          <p:nvPr/>
        </p:nvSpPr>
        <p:spPr bwMode="auto">
          <a:xfrm>
            <a:off x="6815139" y="5876925"/>
            <a:ext cx="71437" cy="63500"/>
          </a:xfrm>
          <a:prstGeom prst="ellipse">
            <a:avLst/>
          </a:prstGeom>
          <a:solidFill>
            <a:srgbClr val="FFFF00"/>
          </a:solidFill>
          <a:ln w="12700" cap="flat" cmpd="sng">
            <a:solidFill>
              <a:srgbClr val="FFFF00"/>
            </a:solidFill>
            <a:prstDash val="solid"/>
            <a:miter lim="400000"/>
            <a:headEnd type="none" w="med" len="med"/>
            <a:tailEnd type="none" w="med" len="med"/>
          </a:ln>
          <a:effectLst>
            <a:outerShdw dist="25400" dir="5400000" algn="ctr" rotWithShape="0">
              <a:srgbClr val="808080">
                <a:alpha val="50000"/>
              </a:srgbClr>
            </a:outerShdw>
          </a:effectLst>
        </p:spPr>
        <p:txBody>
          <a:bodyPr lIns="45720" rIns="45720" anchor="ctr"/>
          <a:lstStyle/>
          <a:p>
            <a:endParaRPr lang="it-IT" altLang="it-IT" sz="3200">
              <a:solidFill>
                <a:srgbClr val="FFFFFF"/>
              </a:solidFill>
              <a:latin typeface="Helvetica Light" charset="0"/>
              <a:ea typeface="Helvetica Light" charset="0"/>
              <a:cs typeface="Helvetica Light" charset="0"/>
              <a:sym typeface="Helvetica Light" charset="0"/>
            </a:endParaRPr>
          </a:p>
        </p:txBody>
      </p:sp>
      <p:sp>
        <p:nvSpPr>
          <p:cNvPr id="7210" name="Oval 42"/>
          <p:cNvSpPr>
            <a:spLocks/>
          </p:cNvSpPr>
          <p:nvPr/>
        </p:nvSpPr>
        <p:spPr bwMode="auto">
          <a:xfrm>
            <a:off x="7175500" y="6092825"/>
            <a:ext cx="71438" cy="63500"/>
          </a:xfrm>
          <a:prstGeom prst="ellipse">
            <a:avLst/>
          </a:prstGeom>
          <a:solidFill>
            <a:srgbClr val="0070C0"/>
          </a:solidFill>
          <a:ln w="12700" cap="flat" cmpd="sng">
            <a:solidFill>
              <a:srgbClr val="0070C0"/>
            </a:solidFill>
            <a:prstDash val="solid"/>
            <a:miter lim="400000"/>
            <a:headEnd type="none" w="med" len="med"/>
            <a:tailEnd type="none" w="med" len="med"/>
          </a:ln>
          <a:effectLst>
            <a:outerShdw dist="25400" dir="5400000" algn="ctr" rotWithShape="0">
              <a:srgbClr val="808080">
                <a:alpha val="50000"/>
              </a:srgbClr>
            </a:outerShdw>
          </a:effectLst>
        </p:spPr>
        <p:txBody>
          <a:bodyPr lIns="45720" rIns="45720" anchor="ctr"/>
          <a:lstStyle/>
          <a:p>
            <a:endParaRPr lang="it-IT" altLang="it-IT" sz="3200">
              <a:solidFill>
                <a:srgbClr val="FFFFFF"/>
              </a:solidFill>
              <a:latin typeface="Helvetica Light" charset="0"/>
              <a:ea typeface="Helvetica Light" charset="0"/>
              <a:cs typeface="Helvetica Light" charset="0"/>
              <a:sym typeface="Helvetica Light" charset="0"/>
            </a:endParaRPr>
          </a:p>
        </p:txBody>
      </p:sp>
      <p:sp>
        <p:nvSpPr>
          <p:cNvPr id="7211" name="Oval 43"/>
          <p:cNvSpPr>
            <a:spLocks/>
          </p:cNvSpPr>
          <p:nvPr/>
        </p:nvSpPr>
        <p:spPr bwMode="auto">
          <a:xfrm>
            <a:off x="6886576" y="5732463"/>
            <a:ext cx="73025" cy="63500"/>
          </a:xfrm>
          <a:prstGeom prst="ellipse">
            <a:avLst/>
          </a:prstGeom>
          <a:solidFill>
            <a:srgbClr val="FFFF00"/>
          </a:solidFill>
          <a:ln w="12700" cap="flat" cmpd="sng">
            <a:solidFill>
              <a:srgbClr val="FFFF00"/>
            </a:solidFill>
            <a:prstDash val="solid"/>
            <a:miter lim="400000"/>
            <a:headEnd type="none" w="med" len="med"/>
            <a:tailEnd type="none" w="med" len="med"/>
          </a:ln>
          <a:effectLst>
            <a:outerShdw dist="25400" dir="5400000" algn="ctr" rotWithShape="0">
              <a:srgbClr val="808080">
                <a:alpha val="50000"/>
              </a:srgbClr>
            </a:outerShdw>
          </a:effectLst>
        </p:spPr>
        <p:txBody>
          <a:bodyPr lIns="45720" rIns="45720" anchor="ctr"/>
          <a:lstStyle/>
          <a:p>
            <a:endParaRPr lang="it-IT" altLang="it-IT" sz="3200">
              <a:solidFill>
                <a:srgbClr val="FFFFFF"/>
              </a:solidFill>
              <a:latin typeface="Helvetica Light" charset="0"/>
              <a:ea typeface="Helvetica Light" charset="0"/>
              <a:cs typeface="Helvetica Light" charset="0"/>
              <a:sym typeface="Helvetica Light" charset="0"/>
            </a:endParaRPr>
          </a:p>
        </p:txBody>
      </p:sp>
      <p:sp>
        <p:nvSpPr>
          <p:cNvPr id="7212" name="Oval 44"/>
          <p:cNvSpPr>
            <a:spLocks/>
          </p:cNvSpPr>
          <p:nvPr/>
        </p:nvSpPr>
        <p:spPr bwMode="auto">
          <a:xfrm>
            <a:off x="8255001" y="5516563"/>
            <a:ext cx="73025" cy="63500"/>
          </a:xfrm>
          <a:prstGeom prst="ellipse">
            <a:avLst/>
          </a:prstGeom>
          <a:solidFill>
            <a:srgbClr val="FFFF00"/>
          </a:solidFill>
          <a:ln w="12700" cap="flat" cmpd="sng">
            <a:solidFill>
              <a:srgbClr val="FFFF00"/>
            </a:solidFill>
            <a:prstDash val="solid"/>
            <a:miter lim="400000"/>
            <a:headEnd type="none" w="med" len="med"/>
            <a:tailEnd type="none" w="med" len="med"/>
          </a:ln>
          <a:effectLst>
            <a:outerShdw dist="25400" dir="5400000" algn="ctr" rotWithShape="0">
              <a:srgbClr val="808080">
                <a:alpha val="50000"/>
              </a:srgbClr>
            </a:outerShdw>
          </a:effectLst>
        </p:spPr>
        <p:txBody>
          <a:bodyPr lIns="45720" rIns="45720" anchor="ctr"/>
          <a:lstStyle/>
          <a:p>
            <a:endParaRPr lang="it-IT" altLang="it-IT" sz="3200">
              <a:solidFill>
                <a:srgbClr val="FFFFFF"/>
              </a:solidFill>
              <a:latin typeface="Helvetica Light" charset="0"/>
              <a:ea typeface="Helvetica Light" charset="0"/>
              <a:cs typeface="Helvetica Light" charset="0"/>
              <a:sym typeface="Helvetica Light" charset="0"/>
            </a:endParaRPr>
          </a:p>
        </p:txBody>
      </p:sp>
      <p:sp>
        <p:nvSpPr>
          <p:cNvPr id="7213" name="Oval 45"/>
          <p:cNvSpPr>
            <a:spLocks/>
          </p:cNvSpPr>
          <p:nvPr/>
        </p:nvSpPr>
        <p:spPr bwMode="auto">
          <a:xfrm>
            <a:off x="8183564" y="6164263"/>
            <a:ext cx="71437" cy="63500"/>
          </a:xfrm>
          <a:prstGeom prst="ellipse">
            <a:avLst/>
          </a:prstGeom>
          <a:solidFill>
            <a:srgbClr val="FFFF00"/>
          </a:solidFill>
          <a:ln w="12700" cap="flat" cmpd="sng">
            <a:solidFill>
              <a:srgbClr val="FFFF00"/>
            </a:solidFill>
            <a:prstDash val="solid"/>
            <a:miter lim="400000"/>
            <a:headEnd type="none" w="med" len="med"/>
            <a:tailEnd type="none" w="med" len="med"/>
          </a:ln>
          <a:effectLst>
            <a:outerShdw dist="25400" dir="5400000" algn="ctr" rotWithShape="0">
              <a:srgbClr val="808080">
                <a:alpha val="50000"/>
              </a:srgbClr>
            </a:outerShdw>
          </a:effectLst>
        </p:spPr>
        <p:txBody>
          <a:bodyPr lIns="45720" rIns="45720" anchor="ctr"/>
          <a:lstStyle/>
          <a:p>
            <a:endParaRPr lang="it-IT" altLang="it-IT" sz="3200">
              <a:solidFill>
                <a:srgbClr val="FFFFFF"/>
              </a:solidFill>
              <a:latin typeface="Helvetica Light" charset="0"/>
              <a:ea typeface="Helvetica Light" charset="0"/>
              <a:cs typeface="Helvetica Light" charset="0"/>
              <a:sym typeface="Helvetica Light" charset="0"/>
            </a:endParaRPr>
          </a:p>
        </p:txBody>
      </p:sp>
      <p:sp>
        <p:nvSpPr>
          <p:cNvPr id="7214" name="Rectangle 46"/>
          <p:cNvSpPr>
            <a:spLocks/>
          </p:cNvSpPr>
          <p:nvPr/>
        </p:nvSpPr>
        <p:spPr bwMode="auto">
          <a:xfrm>
            <a:off x="2135188" y="3571876"/>
            <a:ext cx="3948112" cy="120032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rIns="45720">
            <a:spAutoFit/>
          </a:bodyPr>
          <a:lstStyle/>
          <a:p>
            <a:r>
              <a:rPr lang="it-IT" altLang="it-IT"/>
              <a:t>4vs4</a:t>
            </a:r>
          </a:p>
          <a:p>
            <a:r>
              <a:rPr lang="it-IT" altLang="it-IT"/>
              <a:t>2 box 4 vs 2 defenders, if defenders take</a:t>
            </a:r>
          </a:p>
          <a:p>
            <a:r>
              <a:rPr lang="it-IT" altLang="it-IT"/>
              <a:t>Ball they pass in the other box and keep possession</a:t>
            </a:r>
          </a:p>
        </p:txBody>
      </p:sp>
      <p:grpSp>
        <p:nvGrpSpPr>
          <p:cNvPr id="7215" name="Group 47"/>
          <p:cNvGrpSpPr>
            <a:grpSpLocks/>
          </p:cNvGrpSpPr>
          <p:nvPr/>
        </p:nvGrpSpPr>
        <p:grpSpPr bwMode="auto">
          <a:xfrm>
            <a:off x="1998664" y="6500815"/>
            <a:ext cx="695229" cy="200055"/>
            <a:chOff x="0" y="0"/>
            <a:chExt cx="695550" cy="200988"/>
          </a:xfrm>
        </p:grpSpPr>
        <p:sp>
          <p:nvSpPr>
            <p:cNvPr id="7216" name="Rectangle 48"/>
            <p:cNvSpPr>
              <a:spLocks/>
            </p:cNvSpPr>
            <p:nvPr/>
          </p:nvSpPr>
          <p:spPr bwMode="auto">
            <a:xfrm>
              <a:off x="174975" y="0"/>
              <a:ext cx="520575" cy="2009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p>
              <a:r>
                <a:rPr lang="it-IT" altLang="it-IT" sz="700"/>
                <a:t>Luca Ga Gai</a:t>
              </a:r>
            </a:p>
          </p:txBody>
        </p:sp>
        <p:pic>
          <p:nvPicPr>
            <p:cNvPr id="7217" name="Picture 49" descr="pasted-image.tiff"/>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13754"/>
              <a:ext cx="178232" cy="1782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Tree>
    <p:extLst>
      <p:ext uri="{BB962C8B-B14F-4D97-AF65-F5344CB8AC3E}">
        <p14:creationId xmlns:p14="http://schemas.microsoft.com/office/powerpoint/2010/main" val="1614988486"/>
      </p:ext>
    </p:extLst>
  </p:cSld>
  <p:clrMapOvr>
    <a:masterClrMapping/>
  </p:clrMapOvr>
  <p:transition spd="med"/>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3" name="Picture 1" descr="ANH.jpe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8259" y="0"/>
            <a:ext cx="1922928" cy="192264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2" name="CasellaDiTesto 1"/>
          <p:cNvSpPr txBox="1"/>
          <p:nvPr/>
        </p:nvSpPr>
        <p:spPr>
          <a:xfrm>
            <a:off x="215152" y="1909483"/>
            <a:ext cx="1896035" cy="646331"/>
          </a:xfrm>
          <a:prstGeom prst="rect">
            <a:avLst/>
          </a:prstGeom>
          <a:noFill/>
        </p:spPr>
        <p:txBody>
          <a:bodyPr wrap="square" rtlCol="0">
            <a:spAutoFit/>
          </a:bodyPr>
          <a:lstStyle/>
          <a:p>
            <a:pPr algn="ctr"/>
            <a:r>
              <a:rPr lang="it-IT" dirty="0"/>
              <a:t>Tecnico Federale</a:t>
            </a:r>
          </a:p>
          <a:p>
            <a:pPr algn="ctr"/>
            <a:r>
              <a:rPr lang="it-IT" dirty="0"/>
              <a:t>Andrea </a:t>
            </a:r>
            <a:r>
              <a:rPr lang="it-IT" dirty="0" err="1"/>
              <a:t>Lagori</a:t>
            </a:r>
            <a:endParaRPr lang="it-IT" dirty="0"/>
          </a:p>
        </p:txBody>
      </p:sp>
    </p:spTree>
    <p:extLst>
      <p:ext uri="{BB962C8B-B14F-4D97-AF65-F5344CB8AC3E}">
        <p14:creationId xmlns:p14="http://schemas.microsoft.com/office/powerpoint/2010/main" val="1006274780"/>
      </p:ext>
    </p:extLst>
  </p:cSld>
  <p:clrMapOvr>
    <a:masterClrMapping/>
  </p:clrMapOvr>
  <p:transition spd="med"/>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3" name="Picture 7" descr="pasted-image.tif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130603" y="1268016"/>
            <a:ext cx="4479354" cy="432085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nvGrpSpPr>
          <p:cNvPr id="4104" name="Group 8"/>
          <p:cNvGrpSpPr>
            <a:grpSpLocks/>
          </p:cNvGrpSpPr>
          <p:nvPr/>
        </p:nvGrpSpPr>
        <p:grpSpPr bwMode="auto">
          <a:xfrm>
            <a:off x="4662785" y="187524"/>
            <a:ext cx="2054945" cy="819299"/>
            <a:chOff x="-1" y="0"/>
            <a:chExt cx="2922449" cy="1165543"/>
          </a:xfrm>
        </p:grpSpPr>
        <p:sp>
          <p:nvSpPr>
            <p:cNvPr id="4105" name="Rectangle 9"/>
            <p:cNvSpPr>
              <a:spLocks/>
            </p:cNvSpPr>
            <p:nvPr/>
          </p:nvSpPr>
          <p:spPr bwMode="auto">
            <a:xfrm>
              <a:off x="-1" y="0"/>
              <a:ext cx="2922449" cy="1165543"/>
            </a:xfrm>
            <a:prstGeom prst="rect">
              <a:avLst/>
            </a:prstGeom>
            <a:solidFill>
              <a:srgbClr val="5FBCCE"/>
            </a:solidFill>
            <a:ln w="9525" cap="flat" cmpd="sng">
              <a:solidFill>
                <a:srgbClr val="F95815"/>
              </a:solidFill>
              <a:prstDash val="solid"/>
              <a:round/>
              <a:headEnd type="none" w="med" len="med"/>
              <a:tailEnd type="none" w="med" len="med"/>
            </a:ln>
            <a:effectLst>
              <a:outerShdw blurRad="38100" dist="23000" dir="5400000" algn="ctr" rotWithShape="0">
                <a:srgbClr val="000000">
                  <a:alpha val="34999"/>
                </a:srgbClr>
              </a:outerShdw>
            </a:effectLst>
          </p:spPr>
          <p:txBody>
            <a:bodyPr lIns="35719" tIns="35719" rIns="35719" bIns="35719" anchor="ctr"/>
            <a:lstStyle>
              <a:lvl1pPr defTabSz="457200">
                <a:defRPr sz="3600">
                  <a:solidFill>
                    <a:srgbClr val="000000"/>
                  </a:solidFill>
                  <a:latin typeface="Helvetica Light" charset="0"/>
                  <a:ea typeface="Helvetica Light" charset="0"/>
                  <a:cs typeface="Helvetica Light" charset="0"/>
                  <a:sym typeface="Helvetica Light" charset="0"/>
                </a:defRPr>
              </a:lvl1pPr>
              <a:lvl2pPr defTabSz="457200">
                <a:defRPr sz="3600">
                  <a:solidFill>
                    <a:srgbClr val="000000"/>
                  </a:solidFill>
                  <a:latin typeface="Helvetica Light" charset="0"/>
                  <a:ea typeface="Helvetica Light" charset="0"/>
                  <a:cs typeface="Helvetica Light" charset="0"/>
                  <a:sym typeface="Helvetica Light" charset="0"/>
                </a:defRPr>
              </a:lvl2pPr>
              <a:lvl3pPr defTabSz="457200">
                <a:defRPr sz="3600">
                  <a:solidFill>
                    <a:srgbClr val="000000"/>
                  </a:solidFill>
                  <a:latin typeface="Helvetica Light" charset="0"/>
                  <a:ea typeface="Helvetica Light" charset="0"/>
                  <a:cs typeface="Helvetica Light" charset="0"/>
                  <a:sym typeface="Helvetica Light" charset="0"/>
                </a:defRPr>
              </a:lvl3pPr>
              <a:lvl4pPr defTabSz="457200">
                <a:defRPr sz="3600">
                  <a:solidFill>
                    <a:srgbClr val="000000"/>
                  </a:solidFill>
                  <a:latin typeface="Helvetica Light" charset="0"/>
                  <a:ea typeface="Helvetica Light" charset="0"/>
                  <a:cs typeface="Helvetica Light" charset="0"/>
                  <a:sym typeface="Helvetica Light" charset="0"/>
                </a:defRPr>
              </a:lvl4pPr>
              <a:lvl5pPr defTabSz="457200">
                <a:defRPr sz="36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1266">
                <a:solidFill>
                  <a:srgbClr val="FFFFFF"/>
                </a:solidFill>
                <a:latin typeface="Calibri" charset="0"/>
                <a:ea typeface="Calibri" charset="0"/>
                <a:cs typeface="Calibri" charset="0"/>
                <a:sym typeface="Calibri" charset="0"/>
              </a:endParaRPr>
            </a:p>
          </p:txBody>
        </p:sp>
        <p:sp>
          <p:nvSpPr>
            <p:cNvPr id="4106" name="Rectangle 10"/>
            <p:cNvSpPr>
              <a:spLocks/>
            </p:cNvSpPr>
            <p:nvPr/>
          </p:nvSpPr>
          <p:spPr bwMode="auto">
            <a:xfrm>
              <a:off x="275927" y="341071"/>
              <a:ext cx="2370592" cy="483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2147" rIns="32147" anchor="ctr"/>
            <a:lstStyle>
              <a:lvl1pPr defTabSz="457200">
                <a:defRPr sz="3600">
                  <a:solidFill>
                    <a:srgbClr val="000000"/>
                  </a:solidFill>
                  <a:latin typeface="Helvetica Light" charset="0"/>
                  <a:ea typeface="Helvetica Light" charset="0"/>
                  <a:cs typeface="Helvetica Light" charset="0"/>
                  <a:sym typeface="Helvetica Light" charset="0"/>
                </a:defRPr>
              </a:lvl1pPr>
              <a:lvl2pPr defTabSz="457200">
                <a:defRPr sz="3600">
                  <a:solidFill>
                    <a:srgbClr val="000000"/>
                  </a:solidFill>
                  <a:latin typeface="Helvetica Light" charset="0"/>
                  <a:ea typeface="Helvetica Light" charset="0"/>
                  <a:cs typeface="Helvetica Light" charset="0"/>
                  <a:sym typeface="Helvetica Light" charset="0"/>
                </a:defRPr>
              </a:lvl2pPr>
              <a:lvl3pPr defTabSz="457200">
                <a:defRPr sz="3600">
                  <a:solidFill>
                    <a:srgbClr val="000000"/>
                  </a:solidFill>
                  <a:latin typeface="Helvetica Light" charset="0"/>
                  <a:ea typeface="Helvetica Light" charset="0"/>
                  <a:cs typeface="Helvetica Light" charset="0"/>
                  <a:sym typeface="Helvetica Light" charset="0"/>
                </a:defRPr>
              </a:lvl3pPr>
              <a:lvl4pPr defTabSz="457200">
                <a:defRPr sz="3600">
                  <a:solidFill>
                    <a:srgbClr val="000000"/>
                  </a:solidFill>
                  <a:latin typeface="Helvetica Light" charset="0"/>
                  <a:ea typeface="Helvetica Light" charset="0"/>
                  <a:cs typeface="Helvetica Light" charset="0"/>
                  <a:sym typeface="Helvetica Light" charset="0"/>
                </a:defRPr>
              </a:lvl4pPr>
              <a:lvl5pPr defTabSz="457200">
                <a:defRPr sz="36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r>
                <a:rPr lang="it-IT" altLang="it-IT" sz="2109" b="1" i="1">
                  <a:latin typeface="Calibri" charset="0"/>
                  <a:ea typeface="Calibri" charset="0"/>
                  <a:cs typeface="Calibri" charset="0"/>
                  <a:sym typeface="Calibri" charset="0"/>
                </a:rPr>
                <a:t>Technique</a:t>
              </a:r>
            </a:p>
          </p:txBody>
        </p:sp>
      </p:grpSp>
      <p:sp>
        <p:nvSpPr>
          <p:cNvPr id="4107" name="AutoShape 11"/>
          <p:cNvSpPr>
            <a:spLocks/>
          </p:cNvSpPr>
          <p:nvPr/>
        </p:nvSpPr>
        <p:spPr bwMode="auto">
          <a:xfrm>
            <a:off x="7497961" y="3989338"/>
            <a:ext cx="149572" cy="16073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9019"/>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4108" name="AutoShape 12"/>
          <p:cNvSpPr>
            <a:spLocks/>
          </p:cNvSpPr>
          <p:nvPr/>
        </p:nvSpPr>
        <p:spPr bwMode="auto">
          <a:xfrm>
            <a:off x="7497961" y="3668986"/>
            <a:ext cx="149572" cy="16185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9019"/>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4109" name="AutoShape 13"/>
          <p:cNvSpPr>
            <a:spLocks/>
          </p:cNvSpPr>
          <p:nvPr/>
        </p:nvSpPr>
        <p:spPr bwMode="auto">
          <a:xfrm>
            <a:off x="7497961" y="3349750"/>
            <a:ext cx="149572" cy="16073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9019"/>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4110" name="AutoShape 14"/>
          <p:cNvSpPr>
            <a:spLocks/>
          </p:cNvSpPr>
          <p:nvPr/>
        </p:nvSpPr>
        <p:spPr bwMode="auto">
          <a:xfrm>
            <a:off x="7497961" y="3091904"/>
            <a:ext cx="149572" cy="161851"/>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9019"/>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4111" name="AutoShape 15"/>
          <p:cNvSpPr>
            <a:spLocks/>
          </p:cNvSpPr>
          <p:nvPr/>
        </p:nvSpPr>
        <p:spPr bwMode="auto">
          <a:xfrm>
            <a:off x="8393162" y="2432224"/>
            <a:ext cx="150689" cy="16185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9019"/>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4112" name="AutoShape 16"/>
          <p:cNvSpPr>
            <a:spLocks/>
          </p:cNvSpPr>
          <p:nvPr/>
        </p:nvSpPr>
        <p:spPr bwMode="auto">
          <a:xfrm>
            <a:off x="8721329" y="2691185"/>
            <a:ext cx="149572" cy="16185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9019"/>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4113" name="AutoShape 17"/>
          <p:cNvSpPr>
            <a:spLocks/>
          </p:cNvSpPr>
          <p:nvPr/>
        </p:nvSpPr>
        <p:spPr bwMode="auto">
          <a:xfrm>
            <a:off x="9203532" y="4002732"/>
            <a:ext cx="149572" cy="161851"/>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9019"/>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4114" name="AutoShape 18"/>
          <p:cNvSpPr>
            <a:spLocks/>
          </p:cNvSpPr>
          <p:nvPr/>
        </p:nvSpPr>
        <p:spPr bwMode="auto">
          <a:xfrm>
            <a:off x="9203532" y="3699123"/>
            <a:ext cx="149572" cy="161851"/>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9019"/>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4115" name="AutoShape 19"/>
          <p:cNvSpPr>
            <a:spLocks/>
          </p:cNvSpPr>
          <p:nvPr/>
        </p:nvSpPr>
        <p:spPr bwMode="auto">
          <a:xfrm>
            <a:off x="9203532" y="3395514"/>
            <a:ext cx="149572" cy="161851"/>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9019"/>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4116" name="AutoShape 20"/>
          <p:cNvSpPr>
            <a:spLocks/>
          </p:cNvSpPr>
          <p:nvPr/>
        </p:nvSpPr>
        <p:spPr bwMode="auto">
          <a:xfrm>
            <a:off x="9203532" y="3091904"/>
            <a:ext cx="149572" cy="161851"/>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9019"/>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4117" name="AutoShape 21"/>
          <p:cNvSpPr>
            <a:spLocks/>
          </p:cNvSpPr>
          <p:nvPr/>
        </p:nvSpPr>
        <p:spPr bwMode="auto">
          <a:xfrm>
            <a:off x="7890868" y="2691185"/>
            <a:ext cx="149572" cy="16185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9019"/>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4118" name="AutoShape 22"/>
          <p:cNvSpPr>
            <a:spLocks/>
          </p:cNvSpPr>
          <p:nvPr/>
        </p:nvSpPr>
        <p:spPr bwMode="auto">
          <a:xfrm>
            <a:off x="8114110" y="2432224"/>
            <a:ext cx="149572" cy="16185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9019"/>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4119" name="Line 23"/>
          <p:cNvSpPr>
            <a:spLocks noChangeShapeType="1"/>
          </p:cNvSpPr>
          <p:nvPr/>
        </p:nvSpPr>
        <p:spPr bwMode="auto">
          <a:xfrm flipV="1">
            <a:off x="7939981" y="2552775"/>
            <a:ext cx="863947" cy="430857"/>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lstStyle/>
          <a:p>
            <a:endParaRPr lang="it-IT" altLang="it-IT" sz="1687"/>
          </a:p>
        </p:txBody>
      </p:sp>
      <p:sp>
        <p:nvSpPr>
          <p:cNvPr id="4120" name="Line 24"/>
          <p:cNvSpPr>
            <a:spLocks noChangeShapeType="1"/>
          </p:cNvSpPr>
          <p:nvPr/>
        </p:nvSpPr>
        <p:spPr bwMode="auto">
          <a:xfrm flipH="1" flipV="1">
            <a:off x="8568408" y="1636365"/>
            <a:ext cx="315887" cy="815951"/>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lstStyle/>
          <a:p>
            <a:endParaRPr lang="it-IT" altLang="it-IT" sz="1687"/>
          </a:p>
        </p:txBody>
      </p:sp>
      <p:sp>
        <p:nvSpPr>
          <p:cNvPr id="4121" name="Oval 25"/>
          <p:cNvSpPr>
            <a:spLocks/>
          </p:cNvSpPr>
          <p:nvPr/>
        </p:nvSpPr>
        <p:spPr bwMode="auto">
          <a:xfrm>
            <a:off x="7523635" y="4382244"/>
            <a:ext cx="149572" cy="162967"/>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4122" name="Oval 26"/>
          <p:cNvSpPr>
            <a:spLocks/>
          </p:cNvSpPr>
          <p:nvPr/>
        </p:nvSpPr>
        <p:spPr bwMode="auto">
          <a:xfrm>
            <a:off x="7523635" y="4983882"/>
            <a:ext cx="149572" cy="162967"/>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4123" name="Oval 27"/>
          <p:cNvSpPr>
            <a:spLocks/>
          </p:cNvSpPr>
          <p:nvPr/>
        </p:nvSpPr>
        <p:spPr bwMode="auto">
          <a:xfrm>
            <a:off x="7523635" y="4650135"/>
            <a:ext cx="149572" cy="162967"/>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grpSp>
        <p:nvGrpSpPr>
          <p:cNvPr id="4124" name="Group 28"/>
          <p:cNvGrpSpPr>
            <a:grpSpLocks/>
          </p:cNvGrpSpPr>
          <p:nvPr/>
        </p:nvGrpSpPr>
        <p:grpSpPr bwMode="auto">
          <a:xfrm>
            <a:off x="7559353" y="4246067"/>
            <a:ext cx="79251" cy="87064"/>
            <a:chOff x="0" y="0"/>
            <a:chExt cx="113155" cy="123081"/>
          </a:xfrm>
        </p:grpSpPr>
        <p:pic>
          <p:nvPicPr>
            <p:cNvPr id="4125" name="Picture 29" descr="pasted-imag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13155" cy="12308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4126" name="Picture 30" descr="ANH.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5212" y="37106"/>
              <a:ext cx="42828" cy="4886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4127" name="Group 31"/>
          <p:cNvGrpSpPr>
            <a:grpSpLocks/>
          </p:cNvGrpSpPr>
          <p:nvPr/>
        </p:nvGrpSpPr>
        <p:grpSpPr bwMode="auto">
          <a:xfrm>
            <a:off x="9238134" y="4246067"/>
            <a:ext cx="79251" cy="87064"/>
            <a:chOff x="0" y="0"/>
            <a:chExt cx="113155" cy="123081"/>
          </a:xfrm>
        </p:grpSpPr>
        <p:pic>
          <p:nvPicPr>
            <p:cNvPr id="4128" name="Picture 32" descr="pasted-imag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13155" cy="12308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4129" name="Picture 33" descr="ANH.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5212" y="37106"/>
              <a:ext cx="42828" cy="4886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
        <p:nvSpPr>
          <p:cNvPr id="4130" name="Oval 34"/>
          <p:cNvSpPr>
            <a:spLocks/>
          </p:cNvSpPr>
          <p:nvPr/>
        </p:nvSpPr>
        <p:spPr bwMode="auto">
          <a:xfrm>
            <a:off x="9203532" y="4406801"/>
            <a:ext cx="149572" cy="161851"/>
          </a:xfrm>
          <a:prstGeom prst="ellipse">
            <a:avLst/>
          </a:prstGeom>
          <a:solidFill>
            <a:srgbClr val="164F8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4131" name="Oval 35"/>
          <p:cNvSpPr>
            <a:spLocks/>
          </p:cNvSpPr>
          <p:nvPr/>
        </p:nvSpPr>
        <p:spPr bwMode="auto">
          <a:xfrm>
            <a:off x="9203532" y="4660181"/>
            <a:ext cx="149572" cy="161850"/>
          </a:xfrm>
          <a:prstGeom prst="ellipse">
            <a:avLst/>
          </a:prstGeom>
          <a:solidFill>
            <a:srgbClr val="164F8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4132" name="Oval 36"/>
          <p:cNvSpPr>
            <a:spLocks/>
          </p:cNvSpPr>
          <p:nvPr/>
        </p:nvSpPr>
        <p:spPr bwMode="auto">
          <a:xfrm>
            <a:off x="9203532" y="4886772"/>
            <a:ext cx="149572" cy="160734"/>
          </a:xfrm>
          <a:prstGeom prst="ellipse">
            <a:avLst/>
          </a:prstGeom>
          <a:solidFill>
            <a:srgbClr val="164F8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4133" name="Line 37"/>
          <p:cNvSpPr>
            <a:spLocks noChangeShapeType="1"/>
          </p:cNvSpPr>
          <p:nvPr/>
        </p:nvSpPr>
        <p:spPr bwMode="auto">
          <a:xfrm flipH="1" flipV="1">
            <a:off x="7859614" y="2557240"/>
            <a:ext cx="1372939" cy="433090"/>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lstStyle/>
          <a:p>
            <a:endParaRPr lang="it-IT" altLang="it-IT" sz="1687"/>
          </a:p>
        </p:txBody>
      </p:sp>
      <p:sp>
        <p:nvSpPr>
          <p:cNvPr id="4134" name="Line 38"/>
          <p:cNvSpPr>
            <a:spLocks noChangeShapeType="1"/>
          </p:cNvSpPr>
          <p:nvPr/>
        </p:nvSpPr>
        <p:spPr bwMode="auto">
          <a:xfrm flipV="1">
            <a:off x="7744644" y="1664271"/>
            <a:ext cx="584895" cy="684237"/>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lstStyle/>
          <a:p>
            <a:endParaRPr lang="it-IT" altLang="it-IT" sz="1687"/>
          </a:p>
        </p:txBody>
      </p:sp>
      <p:sp>
        <p:nvSpPr>
          <p:cNvPr id="4135" name="Rectangle 39"/>
          <p:cNvSpPr>
            <a:spLocks/>
          </p:cNvSpPr>
          <p:nvPr/>
        </p:nvSpPr>
        <p:spPr bwMode="auto">
          <a:xfrm>
            <a:off x="8144248" y="1466334"/>
            <a:ext cx="452065" cy="21281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spAutoFit/>
          </a:bodyPr>
          <a:lstStyle/>
          <a:p>
            <a:r>
              <a:rPr lang="it-IT" altLang="it-IT" sz="914" b="1">
                <a:latin typeface="Helvetica" charset="0"/>
                <a:ea typeface="Helvetica" charset="0"/>
                <a:cs typeface="Helvetica" charset="0"/>
                <a:sym typeface="Helvetica" charset="0"/>
              </a:rPr>
              <a:t>GK</a:t>
            </a:r>
          </a:p>
        </p:txBody>
      </p:sp>
      <p:sp>
        <p:nvSpPr>
          <p:cNvPr id="4136" name="Rectangle 40"/>
          <p:cNvSpPr>
            <a:spLocks/>
          </p:cNvSpPr>
          <p:nvPr/>
        </p:nvSpPr>
        <p:spPr bwMode="auto">
          <a:xfrm>
            <a:off x="1843237" y="1284512"/>
            <a:ext cx="916919" cy="28847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p>
            <a:r>
              <a:rPr lang="it-IT" altLang="it-IT" sz="1406" b="1">
                <a:latin typeface="Helvetica" charset="0"/>
                <a:ea typeface="Helvetica" charset="0"/>
                <a:cs typeface="Helvetica" charset="0"/>
                <a:sym typeface="Helvetica" charset="0"/>
              </a:rPr>
              <a:t>Exercise I</a:t>
            </a:r>
          </a:p>
        </p:txBody>
      </p:sp>
      <p:sp>
        <p:nvSpPr>
          <p:cNvPr id="4137" name="Rectangle 41"/>
          <p:cNvSpPr>
            <a:spLocks/>
          </p:cNvSpPr>
          <p:nvPr/>
        </p:nvSpPr>
        <p:spPr bwMode="auto">
          <a:xfrm>
            <a:off x="7351738" y="4284278"/>
            <a:ext cx="121829" cy="18030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p>
            <a:r>
              <a:rPr lang="it-IT" altLang="it-IT" sz="703" b="1">
                <a:latin typeface="Helvetica" charset="0"/>
                <a:ea typeface="Helvetica" charset="0"/>
                <a:cs typeface="Helvetica" charset="0"/>
                <a:sym typeface="Helvetica" charset="0"/>
              </a:rPr>
              <a:t>1</a:t>
            </a:r>
          </a:p>
        </p:txBody>
      </p:sp>
      <p:sp>
        <p:nvSpPr>
          <p:cNvPr id="4138" name="Rectangle 42"/>
          <p:cNvSpPr>
            <a:spLocks/>
          </p:cNvSpPr>
          <p:nvPr/>
        </p:nvSpPr>
        <p:spPr bwMode="auto">
          <a:xfrm>
            <a:off x="9351988" y="4398131"/>
            <a:ext cx="121829" cy="18030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p>
            <a:r>
              <a:rPr lang="it-IT" altLang="it-IT" sz="703" b="1">
                <a:latin typeface="Helvetica" charset="0"/>
                <a:ea typeface="Helvetica" charset="0"/>
                <a:cs typeface="Helvetica" charset="0"/>
                <a:sym typeface="Helvetica" charset="0"/>
              </a:rPr>
              <a:t>2</a:t>
            </a:r>
          </a:p>
        </p:txBody>
      </p:sp>
      <p:sp>
        <p:nvSpPr>
          <p:cNvPr id="4139" name="Rectangle 43"/>
          <p:cNvSpPr>
            <a:spLocks/>
          </p:cNvSpPr>
          <p:nvPr/>
        </p:nvSpPr>
        <p:spPr bwMode="auto">
          <a:xfrm>
            <a:off x="9351988" y="4641465"/>
            <a:ext cx="121829" cy="18030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p>
            <a:r>
              <a:rPr lang="it-IT" altLang="it-IT" sz="703" b="1">
                <a:latin typeface="Helvetica" charset="0"/>
                <a:ea typeface="Helvetica" charset="0"/>
                <a:cs typeface="Helvetica" charset="0"/>
                <a:sym typeface="Helvetica" charset="0"/>
              </a:rPr>
              <a:t>3</a:t>
            </a:r>
          </a:p>
        </p:txBody>
      </p:sp>
      <p:sp>
        <p:nvSpPr>
          <p:cNvPr id="4140" name="Rectangle 44"/>
          <p:cNvSpPr>
            <a:spLocks/>
          </p:cNvSpPr>
          <p:nvPr/>
        </p:nvSpPr>
        <p:spPr bwMode="auto">
          <a:xfrm>
            <a:off x="7351738" y="4641465"/>
            <a:ext cx="121829" cy="18030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p>
            <a:r>
              <a:rPr lang="it-IT" altLang="it-IT" sz="703" b="1">
                <a:latin typeface="Helvetica" charset="0"/>
                <a:ea typeface="Helvetica" charset="0"/>
                <a:cs typeface="Helvetica" charset="0"/>
                <a:sym typeface="Helvetica" charset="0"/>
              </a:rPr>
              <a:t>4</a:t>
            </a:r>
          </a:p>
        </p:txBody>
      </p:sp>
      <p:sp>
        <p:nvSpPr>
          <p:cNvPr id="4141" name="Rectangle 45"/>
          <p:cNvSpPr>
            <a:spLocks/>
          </p:cNvSpPr>
          <p:nvPr/>
        </p:nvSpPr>
        <p:spPr bwMode="auto">
          <a:xfrm>
            <a:off x="1634506" y="2326051"/>
            <a:ext cx="4243834" cy="143571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spAutoFit/>
          </a:bodyPr>
          <a:lstStyle/>
          <a:p>
            <a:r>
              <a:rPr lang="it-IT" altLang="it-IT" sz="1266"/>
              <a:t>Player 1 and players 2 starts making a slalom through the cones, using indian dribble.</a:t>
            </a:r>
          </a:p>
          <a:p>
            <a:r>
              <a:rPr lang="it-IT" altLang="it-IT" sz="1266"/>
              <a:t>At the end of the cones, player 2 leave the ball and runs to receive the ball from player 1 .</a:t>
            </a:r>
          </a:p>
          <a:p>
            <a:r>
              <a:rPr lang="it-IT" altLang="it-IT" sz="1266"/>
              <a:t>Player 1 must try to pass the ball  between the two cones.</a:t>
            </a:r>
          </a:p>
          <a:p>
            <a:r>
              <a:rPr lang="it-IT" altLang="it-IT" sz="1266"/>
              <a:t>After the turn player 4 will receive the ball and player 3 will pass the ball.</a:t>
            </a:r>
          </a:p>
        </p:txBody>
      </p:sp>
      <p:grpSp>
        <p:nvGrpSpPr>
          <p:cNvPr id="4142" name="Group 46"/>
          <p:cNvGrpSpPr>
            <a:grpSpLocks/>
          </p:cNvGrpSpPr>
          <p:nvPr/>
        </p:nvGrpSpPr>
        <p:grpSpPr bwMode="auto">
          <a:xfrm>
            <a:off x="8854157" y="2470176"/>
            <a:ext cx="79251" cy="87064"/>
            <a:chOff x="0" y="0"/>
            <a:chExt cx="113155" cy="123081"/>
          </a:xfrm>
        </p:grpSpPr>
        <p:pic>
          <p:nvPicPr>
            <p:cNvPr id="4143" name="Picture 47" descr="pasted-imag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13155" cy="12308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4144" name="Picture 48" descr="ANH.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5212" y="37106"/>
              <a:ext cx="42828" cy="4886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
        <p:nvSpPr>
          <p:cNvPr id="4145" name="Rectangle 49"/>
          <p:cNvSpPr>
            <a:spLocks/>
          </p:cNvSpPr>
          <p:nvPr/>
        </p:nvSpPr>
        <p:spPr bwMode="auto">
          <a:xfrm>
            <a:off x="9141023" y="2467086"/>
            <a:ext cx="121829" cy="18030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p>
            <a:r>
              <a:rPr lang="it-IT" altLang="it-IT" sz="703" b="1">
                <a:latin typeface="Helvetica" charset="0"/>
                <a:ea typeface="Helvetica" charset="0"/>
                <a:cs typeface="Helvetica" charset="0"/>
                <a:sym typeface="Helvetica" charset="0"/>
              </a:rPr>
              <a:t>2</a:t>
            </a:r>
          </a:p>
        </p:txBody>
      </p:sp>
      <p:sp>
        <p:nvSpPr>
          <p:cNvPr id="4146" name="Oval 50"/>
          <p:cNvSpPr>
            <a:spLocks/>
          </p:cNvSpPr>
          <p:nvPr/>
        </p:nvSpPr>
        <p:spPr bwMode="auto">
          <a:xfrm>
            <a:off x="8897690" y="2542728"/>
            <a:ext cx="149572" cy="161851"/>
          </a:xfrm>
          <a:prstGeom prst="ellipse">
            <a:avLst/>
          </a:prstGeom>
          <a:solidFill>
            <a:srgbClr val="164F8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4147" name="Oval 51"/>
          <p:cNvSpPr>
            <a:spLocks/>
          </p:cNvSpPr>
          <p:nvPr/>
        </p:nvSpPr>
        <p:spPr bwMode="auto">
          <a:xfrm>
            <a:off x="7693299" y="2962424"/>
            <a:ext cx="149572" cy="162967"/>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4148" name="Rectangle 52"/>
          <p:cNvSpPr>
            <a:spLocks/>
          </p:cNvSpPr>
          <p:nvPr/>
        </p:nvSpPr>
        <p:spPr bwMode="auto">
          <a:xfrm>
            <a:off x="7543726" y="2808647"/>
            <a:ext cx="121829" cy="18030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p>
            <a:r>
              <a:rPr lang="it-IT" altLang="it-IT" sz="703" b="1">
                <a:latin typeface="Helvetica" charset="0"/>
                <a:ea typeface="Helvetica" charset="0"/>
                <a:cs typeface="Helvetica" charset="0"/>
                <a:sym typeface="Helvetica" charset="0"/>
              </a:rPr>
              <a:t>1</a:t>
            </a:r>
          </a:p>
        </p:txBody>
      </p:sp>
      <p:sp>
        <p:nvSpPr>
          <p:cNvPr id="4149" name="Rectangle 53"/>
          <p:cNvSpPr>
            <a:spLocks/>
          </p:cNvSpPr>
          <p:nvPr/>
        </p:nvSpPr>
        <p:spPr bwMode="auto">
          <a:xfrm>
            <a:off x="1512838" y="1620278"/>
            <a:ext cx="3782839" cy="41838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spAutoFit/>
          </a:bodyPr>
          <a:lstStyle/>
          <a:p>
            <a:r>
              <a:rPr lang="it-IT" altLang="it-IT" sz="1125" b="1">
                <a:latin typeface="Helvetica" charset="0"/>
                <a:ea typeface="Helvetica" charset="0"/>
                <a:cs typeface="Helvetica" charset="0"/>
                <a:sym typeface="Helvetica" charset="0"/>
              </a:rPr>
              <a:t>Passages and reception on move, after slalom through the cones.</a:t>
            </a:r>
          </a:p>
        </p:txBody>
      </p:sp>
    </p:spTree>
    <p:extLst>
      <p:ext uri="{BB962C8B-B14F-4D97-AF65-F5344CB8AC3E}">
        <p14:creationId xmlns:p14="http://schemas.microsoft.com/office/powerpoint/2010/main" val="1026507335"/>
      </p:ext>
    </p:extLst>
  </p:cSld>
  <p:clrMapOvr>
    <a:masterClrMapping/>
  </p:clrMapOvr>
  <p:transition spd="med"/>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1" name="Picture 1" descr="pasted-image.tif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094885" y="1078260"/>
            <a:ext cx="4479354" cy="432085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nvGrpSpPr>
          <p:cNvPr id="5122" name="Group 2"/>
          <p:cNvGrpSpPr>
            <a:grpSpLocks/>
          </p:cNvGrpSpPr>
          <p:nvPr/>
        </p:nvGrpSpPr>
        <p:grpSpPr bwMode="auto">
          <a:xfrm>
            <a:off x="4639345" y="116086"/>
            <a:ext cx="2054944" cy="819299"/>
            <a:chOff x="-1" y="0"/>
            <a:chExt cx="2922449" cy="1165543"/>
          </a:xfrm>
        </p:grpSpPr>
        <p:sp>
          <p:nvSpPr>
            <p:cNvPr id="5123" name="Rectangle 3"/>
            <p:cNvSpPr>
              <a:spLocks/>
            </p:cNvSpPr>
            <p:nvPr/>
          </p:nvSpPr>
          <p:spPr bwMode="auto">
            <a:xfrm>
              <a:off x="-1" y="0"/>
              <a:ext cx="2922449" cy="1165543"/>
            </a:xfrm>
            <a:prstGeom prst="rect">
              <a:avLst/>
            </a:prstGeom>
            <a:solidFill>
              <a:srgbClr val="5FBCCE"/>
            </a:solidFill>
            <a:ln w="9525" cap="flat" cmpd="sng">
              <a:solidFill>
                <a:srgbClr val="F95815"/>
              </a:solidFill>
              <a:prstDash val="solid"/>
              <a:round/>
              <a:headEnd type="none" w="med" len="med"/>
              <a:tailEnd type="none" w="med" len="med"/>
            </a:ln>
            <a:effectLst>
              <a:outerShdw blurRad="38100" dist="23000" dir="5400000" algn="ctr" rotWithShape="0">
                <a:srgbClr val="000000">
                  <a:alpha val="34999"/>
                </a:srgbClr>
              </a:outerShdw>
            </a:effectLst>
          </p:spPr>
          <p:txBody>
            <a:bodyPr lIns="35719" tIns="35719" rIns="35719" bIns="35719" anchor="ctr"/>
            <a:lstStyle>
              <a:lvl1pPr defTabSz="457200">
                <a:defRPr sz="3600">
                  <a:solidFill>
                    <a:srgbClr val="000000"/>
                  </a:solidFill>
                  <a:latin typeface="Helvetica Light" charset="0"/>
                  <a:ea typeface="Helvetica Light" charset="0"/>
                  <a:cs typeface="Helvetica Light" charset="0"/>
                  <a:sym typeface="Helvetica Light" charset="0"/>
                </a:defRPr>
              </a:lvl1pPr>
              <a:lvl2pPr defTabSz="457200">
                <a:defRPr sz="3600">
                  <a:solidFill>
                    <a:srgbClr val="000000"/>
                  </a:solidFill>
                  <a:latin typeface="Helvetica Light" charset="0"/>
                  <a:ea typeface="Helvetica Light" charset="0"/>
                  <a:cs typeface="Helvetica Light" charset="0"/>
                  <a:sym typeface="Helvetica Light" charset="0"/>
                </a:defRPr>
              </a:lvl2pPr>
              <a:lvl3pPr defTabSz="457200">
                <a:defRPr sz="3600">
                  <a:solidFill>
                    <a:srgbClr val="000000"/>
                  </a:solidFill>
                  <a:latin typeface="Helvetica Light" charset="0"/>
                  <a:ea typeface="Helvetica Light" charset="0"/>
                  <a:cs typeface="Helvetica Light" charset="0"/>
                  <a:sym typeface="Helvetica Light" charset="0"/>
                </a:defRPr>
              </a:lvl3pPr>
              <a:lvl4pPr defTabSz="457200">
                <a:defRPr sz="3600">
                  <a:solidFill>
                    <a:srgbClr val="000000"/>
                  </a:solidFill>
                  <a:latin typeface="Helvetica Light" charset="0"/>
                  <a:ea typeface="Helvetica Light" charset="0"/>
                  <a:cs typeface="Helvetica Light" charset="0"/>
                  <a:sym typeface="Helvetica Light" charset="0"/>
                </a:defRPr>
              </a:lvl4pPr>
              <a:lvl5pPr defTabSz="457200">
                <a:defRPr sz="36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1266">
                <a:solidFill>
                  <a:srgbClr val="FFFFFF"/>
                </a:solidFill>
                <a:latin typeface="Calibri" charset="0"/>
                <a:ea typeface="Calibri" charset="0"/>
                <a:cs typeface="Calibri" charset="0"/>
                <a:sym typeface="Calibri" charset="0"/>
              </a:endParaRPr>
            </a:p>
          </p:txBody>
        </p:sp>
        <p:sp>
          <p:nvSpPr>
            <p:cNvPr id="5124" name="Rectangle 4"/>
            <p:cNvSpPr>
              <a:spLocks/>
            </p:cNvSpPr>
            <p:nvPr/>
          </p:nvSpPr>
          <p:spPr bwMode="auto">
            <a:xfrm>
              <a:off x="275927" y="341071"/>
              <a:ext cx="2370592" cy="483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2147" rIns="32147" anchor="ctr"/>
            <a:lstStyle>
              <a:lvl1pPr defTabSz="457200">
                <a:defRPr sz="3600">
                  <a:solidFill>
                    <a:srgbClr val="000000"/>
                  </a:solidFill>
                  <a:latin typeface="Helvetica Light" charset="0"/>
                  <a:ea typeface="Helvetica Light" charset="0"/>
                  <a:cs typeface="Helvetica Light" charset="0"/>
                  <a:sym typeface="Helvetica Light" charset="0"/>
                </a:defRPr>
              </a:lvl1pPr>
              <a:lvl2pPr defTabSz="457200">
                <a:defRPr sz="3600">
                  <a:solidFill>
                    <a:srgbClr val="000000"/>
                  </a:solidFill>
                  <a:latin typeface="Helvetica Light" charset="0"/>
                  <a:ea typeface="Helvetica Light" charset="0"/>
                  <a:cs typeface="Helvetica Light" charset="0"/>
                  <a:sym typeface="Helvetica Light" charset="0"/>
                </a:defRPr>
              </a:lvl2pPr>
              <a:lvl3pPr defTabSz="457200">
                <a:defRPr sz="3600">
                  <a:solidFill>
                    <a:srgbClr val="000000"/>
                  </a:solidFill>
                  <a:latin typeface="Helvetica Light" charset="0"/>
                  <a:ea typeface="Helvetica Light" charset="0"/>
                  <a:cs typeface="Helvetica Light" charset="0"/>
                  <a:sym typeface="Helvetica Light" charset="0"/>
                </a:defRPr>
              </a:lvl3pPr>
              <a:lvl4pPr defTabSz="457200">
                <a:defRPr sz="3600">
                  <a:solidFill>
                    <a:srgbClr val="000000"/>
                  </a:solidFill>
                  <a:latin typeface="Helvetica Light" charset="0"/>
                  <a:ea typeface="Helvetica Light" charset="0"/>
                  <a:cs typeface="Helvetica Light" charset="0"/>
                  <a:sym typeface="Helvetica Light" charset="0"/>
                </a:defRPr>
              </a:lvl4pPr>
              <a:lvl5pPr defTabSz="457200">
                <a:defRPr sz="36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r>
                <a:rPr lang="it-IT" altLang="it-IT" sz="2109" b="1" i="1">
                  <a:latin typeface="Calibri" charset="0"/>
                  <a:ea typeface="Calibri" charset="0"/>
                  <a:cs typeface="Calibri" charset="0"/>
                  <a:sym typeface="Calibri" charset="0"/>
                </a:rPr>
                <a:t>Technique</a:t>
              </a:r>
            </a:p>
          </p:txBody>
        </p:sp>
      </p:grpSp>
      <p:sp>
        <p:nvSpPr>
          <p:cNvPr id="5125" name="Rectangle 5"/>
          <p:cNvSpPr>
            <a:spLocks/>
          </p:cNvSpPr>
          <p:nvPr/>
        </p:nvSpPr>
        <p:spPr bwMode="auto">
          <a:xfrm>
            <a:off x="1801937" y="1141637"/>
            <a:ext cx="1016305" cy="28847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p>
            <a:r>
              <a:rPr lang="it-IT" altLang="it-IT" sz="1406" b="1">
                <a:latin typeface="Helvetica" charset="0"/>
                <a:ea typeface="Helvetica" charset="0"/>
                <a:cs typeface="Helvetica" charset="0"/>
                <a:sym typeface="Helvetica" charset="0"/>
              </a:rPr>
              <a:t>Exercise III</a:t>
            </a:r>
          </a:p>
        </p:txBody>
      </p:sp>
      <p:sp>
        <p:nvSpPr>
          <p:cNvPr id="5126" name="AutoShape 6"/>
          <p:cNvSpPr>
            <a:spLocks/>
          </p:cNvSpPr>
          <p:nvPr/>
        </p:nvSpPr>
        <p:spPr bwMode="auto">
          <a:xfrm>
            <a:off x="7837289" y="3461370"/>
            <a:ext cx="103808" cy="9376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9019"/>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5127" name="AutoShape 7"/>
          <p:cNvSpPr>
            <a:spLocks/>
          </p:cNvSpPr>
          <p:nvPr/>
        </p:nvSpPr>
        <p:spPr bwMode="auto">
          <a:xfrm>
            <a:off x="8717980" y="3461370"/>
            <a:ext cx="104924" cy="9376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9019"/>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5128" name="AutoShape 8"/>
          <p:cNvSpPr>
            <a:spLocks/>
          </p:cNvSpPr>
          <p:nvPr/>
        </p:nvSpPr>
        <p:spPr bwMode="auto">
          <a:xfrm>
            <a:off x="8717980" y="2831827"/>
            <a:ext cx="104924" cy="9376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9019"/>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5129" name="AutoShape 9"/>
          <p:cNvSpPr>
            <a:spLocks/>
          </p:cNvSpPr>
          <p:nvPr/>
        </p:nvSpPr>
        <p:spPr bwMode="auto">
          <a:xfrm>
            <a:off x="7873008" y="2831827"/>
            <a:ext cx="103808" cy="9376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9019"/>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5130" name="AutoShape 10"/>
          <p:cNvSpPr>
            <a:spLocks/>
          </p:cNvSpPr>
          <p:nvPr/>
        </p:nvSpPr>
        <p:spPr bwMode="auto">
          <a:xfrm>
            <a:off x="6515695" y="2559472"/>
            <a:ext cx="103808" cy="9376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9019"/>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5131" name="AutoShape 11"/>
          <p:cNvSpPr>
            <a:spLocks/>
          </p:cNvSpPr>
          <p:nvPr/>
        </p:nvSpPr>
        <p:spPr bwMode="auto">
          <a:xfrm>
            <a:off x="6676430" y="2639839"/>
            <a:ext cx="103808" cy="9376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9019"/>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5132" name="AutoShape 12"/>
          <p:cNvSpPr>
            <a:spLocks/>
          </p:cNvSpPr>
          <p:nvPr/>
        </p:nvSpPr>
        <p:spPr bwMode="auto">
          <a:xfrm>
            <a:off x="6837164" y="2711277"/>
            <a:ext cx="103808" cy="9376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9019"/>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5133" name="AutoShape 13"/>
          <p:cNvSpPr>
            <a:spLocks/>
          </p:cNvSpPr>
          <p:nvPr/>
        </p:nvSpPr>
        <p:spPr bwMode="auto">
          <a:xfrm>
            <a:off x="9569648" y="2711277"/>
            <a:ext cx="103808" cy="9376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9019"/>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5134" name="AutoShape 14"/>
          <p:cNvSpPr>
            <a:spLocks/>
          </p:cNvSpPr>
          <p:nvPr/>
        </p:nvSpPr>
        <p:spPr bwMode="auto">
          <a:xfrm>
            <a:off x="10167937" y="3382119"/>
            <a:ext cx="103808" cy="9264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9019"/>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5135" name="AutoShape 15"/>
          <p:cNvSpPr>
            <a:spLocks/>
          </p:cNvSpPr>
          <p:nvPr/>
        </p:nvSpPr>
        <p:spPr bwMode="auto">
          <a:xfrm>
            <a:off x="6444258" y="3382119"/>
            <a:ext cx="103808" cy="9264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9019"/>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5136" name="AutoShape 16"/>
          <p:cNvSpPr>
            <a:spLocks/>
          </p:cNvSpPr>
          <p:nvPr/>
        </p:nvSpPr>
        <p:spPr bwMode="auto">
          <a:xfrm>
            <a:off x="9810750" y="2559472"/>
            <a:ext cx="103808" cy="9376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9019"/>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5137" name="AutoShape 17"/>
          <p:cNvSpPr>
            <a:spLocks/>
          </p:cNvSpPr>
          <p:nvPr/>
        </p:nvSpPr>
        <p:spPr bwMode="auto">
          <a:xfrm>
            <a:off x="9685734" y="2639839"/>
            <a:ext cx="103808" cy="9376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9019"/>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grpSp>
        <p:nvGrpSpPr>
          <p:cNvPr id="5138" name="Group 18"/>
          <p:cNvGrpSpPr>
            <a:grpSpLocks/>
          </p:cNvGrpSpPr>
          <p:nvPr/>
        </p:nvGrpSpPr>
        <p:grpSpPr bwMode="auto">
          <a:xfrm>
            <a:off x="6456536" y="3562946"/>
            <a:ext cx="79251" cy="87064"/>
            <a:chOff x="0" y="0"/>
            <a:chExt cx="113155" cy="123081"/>
          </a:xfrm>
        </p:grpSpPr>
        <p:pic>
          <p:nvPicPr>
            <p:cNvPr id="5139" name="Picture 19" descr="pasted-imag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13155" cy="12308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5140" name="Picture 20" descr="ANH.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5212" y="37106"/>
              <a:ext cx="42828" cy="4886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5141" name="Group 21"/>
          <p:cNvGrpSpPr>
            <a:grpSpLocks/>
          </p:cNvGrpSpPr>
          <p:nvPr/>
        </p:nvGrpSpPr>
        <p:grpSpPr bwMode="auto">
          <a:xfrm>
            <a:off x="6456536" y="3652243"/>
            <a:ext cx="79251" cy="87064"/>
            <a:chOff x="0" y="0"/>
            <a:chExt cx="113155" cy="123081"/>
          </a:xfrm>
        </p:grpSpPr>
        <p:pic>
          <p:nvPicPr>
            <p:cNvPr id="5142" name="Picture 22" descr="pasted-imag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13155" cy="12308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5143" name="Picture 23" descr="ANH.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5212" y="37106"/>
              <a:ext cx="42828" cy="4886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5144" name="Group 24"/>
          <p:cNvGrpSpPr>
            <a:grpSpLocks/>
          </p:cNvGrpSpPr>
          <p:nvPr/>
        </p:nvGrpSpPr>
        <p:grpSpPr bwMode="auto">
          <a:xfrm>
            <a:off x="6456536" y="3206875"/>
            <a:ext cx="79251" cy="87064"/>
            <a:chOff x="0" y="0"/>
            <a:chExt cx="113155" cy="123081"/>
          </a:xfrm>
        </p:grpSpPr>
        <p:pic>
          <p:nvPicPr>
            <p:cNvPr id="5145" name="Picture 25" descr="pasted-imag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13155" cy="12308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5146" name="Picture 26" descr="ANH.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5212" y="37106"/>
              <a:ext cx="42828" cy="4886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5147" name="Group 27"/>
          <p:cNvGrpSpPr>
            <a:grpSpLocks/>
          </p:cNvGrpSpPr>
          <p:nvPr/>
        </p:nvGrpSpPr>
        <p:grpSpPr bwMode="auto">
          <a:xfrm>
            <a:off x="7965653" y="3652243"/>
            <a:ext cx="79251" cy="87064"/>
            <a:chOff x="0" y="0"/>
            <a:chExt cx="113155" cy="123081"/>
          </a:xfrm>
        </p:grpSpPr>
        <p:pic>
          <p:nvPicPr>
            <p:cNvPr id="5148" name="Picture 28" descr="pasted-imag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13155" cy="12308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5149" name="Picture 29" descr="ANH.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5212" y="37106"/>
              <a:ext cx="42828" cy="4886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5150" name="Group 30"/>
          <p:cNvGrpSpPr>
            <a:grpSpLocks/>
          </p:cNvGrpSpPr>
          <p:nvPr/>
        </p:nvGrpSpPr>
        <p:grpSpPr bwMode="auto">
          <a:xfrm>
            <a:off x="10278443" y="3562946"/>
            <a:ext cx="79251" cy="87064"/>
            <a:chOff x="0" y="0"/>
            <a:chExt cx="113155" cy="123081"/>
          </a:xfrm>
        </p:grpSpPr>
        <p:pic>
          <p:nvPicPr>
            <p:cNvPr id="5151" name="Picture 31" descr="pasted-imag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13155" cy="12308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5152" name="Picture 32" descr="ANH.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5212" y="37106"/>
              <a:ext cx="42828" cy="4886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5153" name="Group 33"/>
          <p:cNvGrpSpPr>
            <a:grpSpLocks/>
          </p:cNvGrpSpPr>
          <p:nvPr/>
        </p:nvGrpSpPr>
        <p:grpSpPr bwMode="auto">
          <a:xfrm>
            <a:off x="10180216" y="3195713"/>
            <a:ext cx="79251" cy="87064"/>
            <a:chOff x="0" y="0"/>
            <a:chExt cx="113155" cy="123081"/>
          </a:xfrm>
        </p:grpSpPr>
        <p:pic>
          <p:nvPicPr>
            <p:cNvPr id="5154" name="Picture 34" descr="pasted-imag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13155" cy="12308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5155" name="Picture 35" descr="ANH.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5212" y="37106"/>
              <a:ext cx="42828" cy="4886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5156" name="Group 36"/>
          <p:cNvGrpSpPr>
            <a:grpSpLocks/>
          </p:cNvGrpSpPr>
          <p:nvPr/>
        </p:nvGrpSpPr>
        <p:grpSpPr bwMode="auto">
          <a:xfrm>
            <a:off x="8463484" y="3571876"/>
            <a:ext cx="1795983" cy="1801564"/>
            <a:chOff x="35212" y="-2476500"/>
            <a:chExt cx="2554443" cy="2562474"/>
          </a:xfrm>
        </p:grpSpPr>
        <p:pic>
          <p:nvPicPr>
            <p:cNvPr id="5157" name="Picture 37" descr="pasted-imag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476500" y="-2476500"/>
              <a:ext cx="113155" cy="12308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5158" name="Picture 38" descr="ANH.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5212" y="37106"/>
              <a:ext cx="42828" cy="4886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5159" name="Group 39"/>
          <p:cNvGrpSpPr>
            <a:grpSpLocks/>
          </p:cNvGrpSpPr>
          <p:nvPr/>
        </p:nvGrpSpPr>
        <p:grpSpPr bwMode="auto">
          <a:xfrm>
            <a:off x="8731374" y="2135312"/>
            <a:ext cx="79251" cy="85948"/>
            <a:chOff x="0" y="0"/>
            <a:chExt cx="113155" cy="123081"/>
          </a:xfrm>
        </p:grpSpPr>
        <p:pic>
          <p:nvPicPr>
            <p:cNvPr id="5160" name="Picture 40" descr="pasted-imag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13155" cy="12308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5161" name="Picture 41" descr="ANH.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5212" y="37106"/>
              <a:ext cx="42828" cy="4886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5162" name="Group 42"/>
          <p:cNvGrpSpPr>
            <a:grpSpLocks/>
          </p:cNvGrpSpPr>
          <p:nvPr/>
        </p:nvGrpSpPr>
        <p:grpSpPr bwMode="auto">
          <a:xfrm>
            <a:off x="8731374" y="3730378"/>
            <a:ext cx="79251" cy="87064"/>
            <a:chOff x="0" y="0"/>
            <a:chExt cx="113155" cy="123081"/>
          </a:xfrm>
        </p:grpSpPr>
        <p:pic>
          <p:nvPicPr>
            <p:cNvPr id="5163" name="Picture 43" descr="pasted-imag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13155" cy="12308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5164" name="Picture 44" descr="ANH.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5212" y="37106"/>
              <a:ext cx="42828" cy="4886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5165" name="Group 45"/>
          <p:cNvGrpSpPr>
            <a:grpSpLocks/>
          </p:cNvGrpSpPr>
          <p:nvPr/>
        </p:nvGrpSpPr>
        <p:grpSpPr bwMode="auto">
          <a:xfrm>
            <a:off x="8731374" y="3837534"/>
            <a:ext cx="79251" cy="87064"/>
            <a:chOff x="0" y="0"/>
            <a:chExt cx="113155" cy="123081"/>
          </a:xfrm>
        </p:grpSpPr>
        <p:pic>
          <p:nvPicPr>
            <p:cNvPr id="5166" name="Picture 46" descr="pasted-imag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13155" cy="12308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5167" name="Picture 47" descr="ANH.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5212" y="37106"/>
              <a:ext cx="42828" cy="4886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
        <p:nvSpPr>
          <p:cNvPr id="5168" name="Oval 48"/>
          <p:cNvSpPr>
            <a:spLocks/>
          </p:cNvSpPr>
          <p:nvPr/>
        </p:nvSpPr>
        <p:spPr bwMode="auto">
          <a:xfrm>
            <a:off x="7841754" y="3648894"/>
            <a:ext cx="87064" cy="93762"/>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5169" name="Oval 49"/>
          <p:cNvSpPr>
            <a:spLocks/>
          </p:cNvSpPr>
          <p:nvPr/>
        </p:nvSpPr>
        <p:spPr bwMode="auto">
          <a:xfrm>
            <a:off x="6385099" y="3291706"/>
            <a:ext cx="79251" cy="93762"/>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5170" name="Rectangle 50"/>
          <p:cNvSpPr>
            <a:spLocks/>
          </p:cNvSpPr>
          <p:nvPr/>
        </p:nvSpPr>
        <p:spPr bwMode="auto">
          <a:xfrm>
            <a:off x="7683252" y="3605621"/>
            <a:ext cx="121829" cy="18030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p>
            <a:r>
              <a:rPr lang="it-IT" altLang="it-IT" sz="703" b="1">
                <a:latin typeface="Helvetica" charset="0"/>
                <a:ea typeface="Helvetica" charset="0"/>
                <a:cs typeface="Helvetica" charset="0"/>
                <a:sym typeface="Helvetica" charset="0"/>
              </a:rPr>
              <a:t>1</a:t>
            </a:r>
          </a:p>
        </p:txBody>
      </p:sp>
      <p:sp>
        <p:nvSpPr>
          <p:cNvPr id="5171" name="Rectangle 51"/>
          <p:cNvSpPr>
            <a:spLocks/>
          </p:cNvSpPr>
          <p:nvPr/>
        </p:nvSpPr>
        <p:spPr bwMode="auto">
          <a:xfrm>
            <a:off x="6280175" y="3160253"/>
            <a:ext cx="121829" cy="18030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p>
            <a:r>
              <a:rPr lang="it-IT" altLang="it-IT" sz="703" b="1">
                <a:latin typeface="Helvetica" charset="0"/>
                <a:ea typeface="Helvetica" charset="0"/>
                <a:cs typeface="Helvetica" charset="0"/>
                <a:sym typeface="Helvetica" charset="0"/>
              </a:rPr>
              <a:t>3</a:t>
            </a:r>
          </a:p>
        </p:txBody>
      </p:sp>
      <p:sp>
        <p:nvSpPr>
          <p:cNvPr id="5172" name="Oval 52"/>
          <p:cNvSpPr>
            <a:spLocks/>
          </p:cNvSpPr>
          <p:nvPr/>
        </p:nvSpPr>
        <p:spPr bwMode="auto">
          <a:xfrm>
            <a:off x="8751466" y="3648894"/>
            <a:ext cx="88180" cy="93762"/>
          </a:xfrm>
          <a:prstGeom prst="ellipse">
            <a:avLst/>
          </a:prstGeom>
          <a:solidFill>
            <a:srgbClr val="164F8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5173" name="Oval 53"/>
          <p:cNvSpPr>
            <a:spLocks/>
          </p:cNvSpPr>
          <p:nvPr/>
        </p:nvSpPr>
        <p:spPr bwMode="auto">
          <a:xfrm>
            <a:off x="10273978" y="3291706"/>
            <a:ext cx="88180" cy="93762"/>
          </a:xfrm>
          <a:prstGeom prst="ellipse">
            <a:avLst/>
          </a:prstGeom>
          <a:solidFill>
            <a:srgbClr val="164F8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5174" name="Rectangle 54"/>
          <p:cNvSpPr>
            <a:spLocks/>
          </p:cNvSpPr>
          <p:nvPr/>
        </p:nvSpPr>
        <p:spPr bwMode="auto">
          <a:xfrm>
            <a:off x="10252770" y="3149091"/>
            <a:ext cx="121829" cy="18030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p>
            <a:r>
              <a:rPr lang="it-IT" altLang="it-IT" sz="703" b="1">
                <a:latin typeface="Helvetica" charset="0"/>
                <a:ea typeface="Helvetica" charset="0"/>
                <a:cs typeface="Helvetica" charset="0"/>
                <a:sym typeface="Helvetica" charset="0"/>
              </a:rPr>
              <a:t>4</a:t>
            </a:r>
          </a:p>
        </p:txBody>
      </p:sp>
      <p:sp>
        <p:nvSpPr>
          <p:cNvPr id="5175" name="Rectangle 55"/>
          <p:cNvSpPr>
            <a:spLocks/>
          </p:cNvSpPr>
          <p:nvPr/>
        </p:nvSpPr>
        <p:spPr bwMode="auto">
          <a:xfrm>
            <a:off x="8853041" y="3553159"/>
            <a:ext cx="121829" cy="18030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p>
            <a:r>
              <a:rPr lang="it-IT" altLang="it-IT" sz="703" b="1">
                <a:latin typeface="Helvetica" charset="0"/>
                <a:ea typeface="Helvetica" charset="0"/>
                <a:cs typeface="Helvetica" charset="0"/>
                <a:sym typeface="Helvetica" charset="0"/>
              </a:rPr>
              <a:t>2</a:t>
            </a:r>
          </a:p>
        </p:txBody>
      </p:sp>
      <p:sp>
        <p:nvSpPr>
          <p:cNvPr id="5176" name="Line 56"/>
          <p:cNvSpPr>
            <a:spLocks noChangeShapeType="1"/>
          </p:cNvSpPr>
          <p:nvPr/>
        </p:nvSpPr>
        <p:spPr bwMode="auto">
          <a:xfrm>
            <a:off x="8078391" y="3643313"/>
            <a:ext cx="664146" cy="0"/>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lstStyle/>
          <a:p>
            <a:endParaRPr lang="it-IT" altLang="it-IT" sz="1687"/>
          </a:p>
        </p:txBody>
      </p:sp>
      <p:sp>
        <p:nvSpPr>
          <p:cNvPr id="5177" name="Line 57"/>
          <p:cNvSpPr>
            <a:spLocks noChangeShapeType="1"/>
          </p:cNvSpPr>
          <p:nvPr/>
        </p:nvSpPr>
        <p:spPr bwMode="auto">
          <a:xfrm flipV="1">
            <a:off x="8024813" y="2476872"/>
            <a:ext cx="740048" cy="1071563"/>
          </a:xfrm>
          <a:prstGeom prst="line">
            <a:avLst/>
          </a:prstGeom>
          <a:noFill/>
          <a:ln w="38100" cap="flat" cmpd="sng">
            <a:solidFill>
              <a:srgbClr val="000000"/>
            </a:solidFill>
            <a:prstDash val="dash"/>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lstStyle/>
          <a:p>
            <a:endParaRPr lang="it-IT" altLang="it-IT" sz="1687"/>
          </a:p>
        </p:txBody>
      </p:sp>
      <p:sp>
        <p:nvSpPr>
          <p:cNvPr id="5178" name="Line 58"/>
          <p:cNvSpPr>
            <a:spLocks noChangeShapeType="1"/>
          </p:cNvSpPr>
          <p:nvPr/>
        </p:nvSpPr>
        <p:spPr bwMode="auto">
          <a:xfrm flipH="1" flipV="1">
            <a:off x="8531572" y="1758033"/>
            <a:ext cx="194221" cy="370582"/>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lstStyle/>
          <a:p>
            <a:endParaRPr lang="it-IT" altLang="it-IT" sz="1687"/>
          </a:p>
        </p:txBody>
      </p:sp>
      <p:sp>
        <p:nvSpPr>
          <p:cNvPr id="5179" name="Rectangle 59"/>
          <p:cNvSpPr>
            <a:spLocks/>
          </p:cNvSpPr>
          <p:nvPr/>
        </p:nvSpPr>
        <p:spPr bwMode="auto">
          <a:xfrm>
            <a:off x="8853041" y="2069715"/>
            <a:ext cx="121829" cy="18030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p>
            <a:r>
              <a:rPr lang="it-IT" altLang="it-IT" sz="703" b="1">
                <a:latin typeface="Helvetica" charset="0"/>
                <a:ea typeface="Helvetica" charset="0"/>
                <a:cs typeface="Helvetica" charset="0"/>
                <a:sym typeface="Helvetica" charset="0"/>
              </a:rPr>
              <a:t>1</a:t>
            </a:r>
          </a:p>
        </p:txBody>
      </p:sp>
      <p:sp>
        <p:nvSpPr>
          <p:cNvPr id="5180" name="Oval 60"/>
          <p:cNvSpPr>
            <a:spLocks/>
          </p:cNvSpPr>
          <p:nvPr/>
        </p:nvSpPr>
        <p:spPr bwMode="auto">
          <a:xfrm>
            <a:off x="8691191" y="2273722"/>
            <a:ext cx="79251" cy="93762"/>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5181" name="Line 61"/>
          <p:cNvSpPr>
            <a:spLocks noChangeShapeType="1"/>
          </p:cNvSpPr>
          <p:nvPr/>
        </p:nvSpPr>
        <p:spPr bwMode="auto">
          <a:xfrm flipH="1" flipV="1">
            <a:off x="8503667" y="1468934"/>
            <a:ext cx="256729" cy="608335"/>
          </a:xfrm>
          <a:prstGeom prst="line">
            <a:avLst/>
          </a:prstGeom>
          <a:noFill/>
          <a:ln w="38100" cap="flat" cmpd="sng">
            <a:solidFill>
              <a:srgbClr val="000000"/>
            </a:solidFill>
            <a:prstDash val="dash"/>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lstStyle/>
          <a:p>
            <a:endParaRPr lang="it-IT" altLang="it-IT" sz="1687"/>
          </a:p>
        </p:txBody>
      </p:sp>
      <p:sp>
        <p:nvSpPr>
          <p:cNvPr id="5182" name="Oval 62"/>
          <p:cNvSpPr>
            <a:spLocks/>
          </p:cNvSpPr>
          <p:nvPr/>
        </p:nvSpPr>
        <p:spPr bwMode="auto">
          <a:xfrm>
            <a:off x="8416603" y="1328291"/>
            <a:ext cx="80367" cy="93762"/>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5183" name="Rectangle 63"/>
          <p:cNvSpPr>
            <a:spLocks/>
          </p:cNvSpPr>
          <p:nvPr/>
        </p:nvSpPr>
        <p:spPr bwMode="auto">
          <a:xfrm>
            <a:off x="8502551" y="1285018"/>
            <a:ext cx="121829" cy="18030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p>
            <a:r>
              <a:rPr lang="it-IT" altLang="it-IT" sz="703" b="1">
                <a:latin typeface="Helvetica" charset="0"/>
                <a:ea typeface="Helvetica" charset="0"/>
                <a:cs typeface="Helvetica" charset="0"/>
                <a:sym typeface="Helvetica" charset="0"/>
              </a:rPr>
              <a:t>1</a:t>
            </a:r>
          </a:p>
        </p:txBody>
      </p:sp>
      <p:sp>
        <p:nvSpPr>
          <p:cNvPr id="5184" name="Line 64"/>
          <p:cNvSpPr>
            <a:spLocks noChangeShapeType="1"/>
          </p:cNvSpPr>
          <p:nvPr/>
        </p:nvSpPr>
        <p:spPr bwMode="auto">
          <a:xfrm flipV="1">
            <a:off x="6423050" y="2740298"/>
            <a:ext cx="112737" cy="544711"/>
          </a:xfrm>
          <a:prstGeom prst="line">
            <a:avLst/>
          </a:prstGeom>
          <a:noFill/>
          <a:ln w="38100" cap="flat" cmpd="sng">
            <a:solidFill>
              <a:srgbClr val="000000"/>
            </a:solidFill>
            <a:prstDash val="dash"/>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lstStyle/>
          <a:p>
            <a:endParaRPr lang="it-IT" altLang="it-IT" sz="1687"/>
          </a:p>
        </p:txBody>
      </p:sp>
      <p:sp>
        <p:nvSpPr>
          <p:cNvPr id="5185" name="AutoShape 65"/>
          <p:cNvSpPr>
            <a:spLocks/>
          </p:cNvSpPr>
          <p:nvPr/>
        </p:nvSpPr>
        <p:spPr bwMode="auto">
          <a:xfrm>
            <a:off x="6506766" y="2629793"/>
            <a:ext cx="818183" cy="311423"/>
          </a:xfrm>
          <a:custGeom>
            <a:avLst/>
            <a:gdLst>
              <a:gd name="T0" fmla="*/ 10800 w 21600"/>
              <a:gd name="T1" fmla="*/ 10664 h 21328"/>
              <a:gd name="T2" fmla="*/ 10800 w 21600"/>
              <a:gd name="T3" fmla="*/ 10664 h 21328"/>
              <a:gd name="T4" fmla="*/ 10800 w 21600"/>
              <a:gd name="T5" fmla="*/ 10664 h 21328"/>
              <a:gd name="T6" fmla="*/ 10800 w 21600"/>
              <a:gd name="T7" fmla="*/ 10664 h 21328"/>
            </a:gdLst>
            <a:ahLst/>
            <a:cxnLst>
              <a:cxn ang="0">
                <a:pos x="T0" y="T1"/>
              </a:cxn>
              <a:cxn ang="0">
                <a:pos x="T2" y="T3"/>
              </a:cxn>
              <a:cxn ang="0">
                <a:pos x="T4" y="T5"/>
              </a:cxn>
              <a:cxn ang="0">
                <a:pos x="T6" y="T7"/>
              </a:cxn>
            </a:cxnLst>
            <a:rect l="0" t="0" r="r" b="b"/>
            <a:pathLst>
              <a:path w="21600" h="21328">
                <a:moveTo>
                  <a:pt x="0" y="6948"/>
                </a:moveTo>
                <a:cubicBezTo>
                  <a:pt x="2135" y="15713"/>
                  <a:pt x="5821" y="21111"/>
                  <a:pt x="9814" y="21321"/>
                </a:cubicBezTo>
                <a:cubicBezTo>
                  <a:pt x="15107" y="21600"/>
                  <a:pt x="19867" y="12990"/>
                  <a:pt x="21600" y="0"/>
                </a:cubicBezTo>
              </a:path>
            </a:pathLst>
          </a:custGeom>
          <a:noFill/>
          <a:ln w="25400" cap="flat" cmpd="sng">
            <a:solidFill>
              <a:srgbClr val="000000"/>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lstStyle/>
          <a:p>
            <a:endParaRPr lang="it-IT" altLang="it-IT" sz="1687"/>
          </a:p>
        </p:txBody>
      </p:sp>
      <p:sp>
        <p:nvSpPr>
          <p:cNvPr id="5186" name="Line 66"/>
          <p:cNvSpPr>
            <a:spLocks noChangeShapeType="1"/>
          </p:cNvSpPr>
          <p:nvPr/>
        </p:nvSpPr>
        <p:spPr bwMode="auto">
          <a:xfrm flipV="1">
            <a:off x="7321600" y="1428750"/>
            <a:ext cx="1007939" cy="1177603"/>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lstStyle/>
          <a:p>
            <a:endParaRPr lang="it-IT" altLang="it-IT" sz="1687"/>
          </a:p>
        </p:txBody>
      </p:sp>
      <p:grpSp>
        <p:nvGrpSpPr>
          <p:cNvPr id="5187" name="Group 67"/>
          <p:cNvGrpSpPr>
            <a:grpSpLocks/>
          </p:cNvGrpSpPr>
          <p:nvPr/>
        </p:nvGrpSpPr>
        <p:grpSpPr bwMode="auto">
          <a:xfrm>
            <a:off x="7357319" y="2562821"/>
            <a:ext cx="79251" cy="87064"/>
            <a:chOff x="0" y="0"/>
            <a:chExt cx="113155" cy="123081"/>
          </a:xfrm>
        </p:grpSpPr>
        <p:pic>
          <p:nvPicPr>
            <p:cNvPr id="5188" name="Picture 68" descr="pasted-imag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13155" cy="12308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5189" name="Picture 69" descr="ANH.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5212" y="37106"/>
              <a:ext cx="42828" cy="4886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
        <p:nvSpPr>
          <p:cNvPr id="5190" name="Oval 70"/>
          <p:cNvSpPr>
            <a:spLocks/>
          </p:cNvSpPr>
          <p:nvPr/>
        </p:nvSpPr>
        <p:spPr bwMode="auto">
          <a:xfrm>
            <a:off x="7247930" y="2559472"/>
            <a:ext cx="79251" cy="93762"/>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5191" name="Rectangle 71"/>
          <p:cNvSpPr>
            <a:spLocks/>
          </p:cNvSpPr>
          <p:nvPr/>
        </p:nvSpPr>
        <p:spPr bwMode="auto">
          <a:xfrm>
            <a:off x="7089428" y="2516199"/>
            <a:ext cx="121829" cy="18030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p>
            <a:r>
              <a:rPr lang="it-IT" altLang="it-IT" sz="703" b="1">
                <a:latin typeface="Helvetica" charset="0"/>
                <a:ea typeface="Helvetica" charset="0"/>
                <a:cs typeface="Helvetica" charset="0"/>
                <a:sym typeface="Helvetica" charset="0"/>
              </a:rPr>
              <a:t>3</a:t>
            </a:r>
          </a:p>
        </p:txBody>
      </p:sp>
      <p:sp>
        <p:nvSpPr>
          <p:cNvPr id="5192" name="Line 72"/>
          <p:cNvSpPr>
            <a:spLocks noChangeShapeType="1"/>
          </p:cNvSpPr>
          <p:nvPr/>
        </p:nvSpPr>
        <p:spPr bwMode="auto">
          <a:xfrm flipH="1">
            <a:off x="8078391" y="3699123"/>
            <a:ext cx="623962" cy="0"/>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lstStyle/>
          <a:p>
            <a:endParaRPr lang="it-IT" altLang="it-IT" sz="1687"/>
          </a:p>
        </p:txBody>
      </p:sp>
      <p:sp>
        <p:nvSpPr>
          <p:cNvPr id="5193" name="Line 73"/>
          <p:cNvSpPr>
            <a:spLocks noChangeShapeType="1"/>
          </p:cNvSpPr>
          <p:nvPr/>
        </p:nvSpPr>
        <p:spPr bwMode="auto">
          <a:xfrm flipH="1" flipV="1">
            <a:off x="8015883" y="2475756"/>
            <a:ext cx="668611" cy="1074911"/>
          </a:xfrm>
          <a:prstGeom prst="line">
            <a:avLst/>
          </a:prstGeom>
          <a:noFill/>
          <a:ln w="38100" cap="flat" cmpd="sng">
            <a:solidFill>
              <a:srgbClr val="000000"/>
            </a:solidFill>
            <a:prstDash val="dash"/>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lstStyle/>
          <a:p>
            <a:endParaRPr lang="it-IT" altLang="it-IT" sz="1687"/>
          </a:p>
        </p:txBody>
      </p:sp>
      <p:grpSp>
        <p:nvGrpSpPr>
          <p:cNvPr id="5194" name="Group 74"/>
          <p:cNvGrpSpPr>
            <a:grpSpLocks/>
          </p:cNvGrpSpPr>
          <p:nvPr/>
        </p:nvGrpSpPr>
        <p:grpSpPr bwMode="auto">
          <a:xfrm>
            <a:off x="7965653" y="2205633"/>
            <a:ext cx="79251" cy="85949"/>
            <a:chOff x="0" y="0"/>
            <a:chExt cx="113155" cy="123081"/>
          </a:xfrm>
        </p:grpSpPr>
        <p:pic>
          <p:nvPicPr>
            <p:cNvPr id="5195" name="Picture 75" descr="pasted-imag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13155" cy="12308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5196" name="Picture 76" descr="ANH.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5212" y="37106"/>
              <a:ext cx="42828" cy="4886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
        <p:nvSpPr>
          <p:cNvPr id="5197" name="Oval 77"/>
          <p:cNvSpPr>
            <a:spLocks/>
          </p:cNvSpPr>
          <p:nvPr/>
        </p:nvSpPr>
        <p:spPr bwMode="auto">
          <a:xfrm>
            <a:off x="8050486" y="2279303"/>
            <a:ext cx="88180" cy="93762"/>
          </a:xfrm>
          <a:prstGeom prst="ellipse">
            <a:avLst/>
          </a:prstGeom>
          <a:solidFill>
            <a:srgbClr val="164F8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5198" name="Rectangle 78"/>
          <p:cNvSpPr>
            <a:spLocks/>
          </p:cNvSpPr>
          <p:nvPr/>
        </p:nvSpPr>
        <p:spPr bwMode="auto">
          <a:xfrm>
            <a:off x="8155410" y="2273981"/>
            <a:ext cx="121829" cy="18030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p>
            <a:r>
              <a:rPr lang="it-IT" altLang="it-IT" sz="703" b="1">
                <a:latin typeface="Helvetica" charset="0"/>
                <a:ea typeface="Helvetica" charset="0"/>
                <a:cs typeface="Helvetica" charset="0"/>
                <a:sym typeface="Helvetica" charset="0"/>
              </a:rPr>
              <a:t>2</a:t>
            </a:r>
          </a:p>
        </p:txBody>
      </p:sp>
      <p:sp>
        <p:nvSpPr>
          <p:cNvPr id="5199" name="Line 79"/>
          <p:cNvSpPr>
            <a:spLocks noChangeShapeType="1"/>
          </p:cNvSpPr>
          <p:nvPr/>
        </p:nvSpPr>
        <p:spPr bwMode="auto">
          <a:xfrm flipV="1">
            <a:off x="7982396" y="1832818"/>
            <a:ext cx="224359" cy="371699"/>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lstStyle/>
          <a:p>
            <a:endParaRPr lang="it-IT" altLang="it-IT" sz="1687"/>
          </a:p>
        </p:txBody>
      </p:sp>
      <p:sp>
        <p:nvSpPr>
          <p:cNvPr id="5200" name="Line 80"/>
          <p:cNvSpPr>
            <a:spLocks noChangeShapeType="1"/>
          </p:cNvSpPr>
          <p:nvPr/>
        </p:nvSpPr>
        <p:spPr bwMode="auto">
          <a:xfrm flipV="1">
            <a:off x="7951142" y="1370707"/>
            <a:ext cx="108273" cy="804788"/>
          </a:xfrm>
          <a:prstGeom prst="line">
            <a:avLst/>
          </a:prstGeom>
          <a:noFill/>
          <a:ln w="38100" cap="flat" cmpd="sng">
            <a:solidFill>
              <a:srgbClr val="000000"/>
            </a:solidFill>
            <a:prstDash val="dash"/>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lstStyle/>
          <a:p>
            <a:endParaRPr lang="it-IT" altLang="it-IT" sz="1687"/>
          </a:p>
        </p:txBody>
      </p:sp>
      <p:sp>
        <p:nvSpPr>
          <p:cNvPr id="5201" name="Oval 81"/>
          <p:cNvSpPr>
            <a:spLocks/>
          </p:cNvSpPr>
          <p:nvPr/>
        </p:nvSpPr>
        <p:spPr bwMode="auto">
          <a:xfrm>
            <a:off x="8050486" y="1319361"/>
            <a:ext cx="88180" cy="93762"/>
          </a:xfrm>
          <a:prstGeom prst="ellipse">
            <a:avLst/>
          </a:prstGeom>
          <a:solidFill>
            <a:srgbClr val="164F8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5202" name="Rectangle 82"/>
          <p:cNvSpPr>
            <a:spLocks/>
          </p:cNvSpPr>
          <p:nvPr/>
        </p:nvSpPr>
        <p:spPr bwMode="auto">
          <a:xfrm>
            <a:off x="7939981" y="1241487"/>
            <a:ext cx="121829" cy="18030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p>
            <a:r>
              <a:rPr lang="it-IT" altLang="it-IT" sz="703" b="1">
                <a:latin typeface="Helvetica" charset="0"/>
                <a:ea typeface="Helvetica" charset="0"/>
                <a:cs typeface="Helvetica" charset="0"/>
                <a:sym typeface="Helvetica" charset="0"/>
              </a:rPr>
              <a:t>2</a:t>
            </a:r>
          </a:p>
        </p:txBody>
      </p:sp>
      <p:sp>
        <p:nvSpPr>
          <p:cNvPr id="5203" name="Line 83"/>
          <p:cNvSpPr>
            <a:spLocks noChangeShapeType="1"/>
          </p:cNvSpPr>
          <p:nvPr/>
        </p:nvSpPr>
        <p:spPr bwMode="auto">
          <a:xfrm flipH="1" flipV="1">
            <a:off x="9676805" y="2863082"/>
            <a:ext cx="497830" cy="300260"/>
          </a:xfrm>
          <a:prstGeom prst="line">
            <a:avLst/>
          </a:prstGeom>
          <a:noFill/>
          <a:ln w="38100" cap="flat" cmpd="sng">
            <a:solidFill>
              <a:srgbClr val="000000"/>
            </a:solidFill>
            <a:prstDash val="dash"/>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lstStyle/>
          <a:p>
            <a:endParaRPr lang="it-IT" altLang="it-IT" sz="1687"/>
          </a:p>
        </p:txBody>
      </p:sp>
      <p:sp>
        <p:nvSpPr>
          <p:cNvPr id="5204" name="AutoShape 84"/>
          <p:cNvSpPr>
            <a:spLocks/>
          </p:cNvSpPr>
          <p:nvPr/>
        </p:nvSpPr>
        <p:spPr bwMode="auto">
          <a:xfrm>
            <a:off x="9700246" y="2342927"/>
            <a:ext cx="351606" cy="530200"/>
          </a:xfrm>
          <a:custGeom>
            <a:avLst/>
            <a:gdLst>
              <a:gd name="T0" fmla="*/ 10384 w 20769"/>
              <a:gd name="T1" fmla="*/ 10800 h 21600"/>
              <a:gd name="T2" fmla="*/ 10384 w 20769"/>
              <a:gd name="T3" fmla="*/ 10800 h 21600"/>
              <a:gd name="T4" fmla="*/ 10384 w 20769"/>
              <a:gd name="T5" fmla="*/ 10800 h 21600"/>
              <a:gd name="T6" fmla="*/ 10384 w 20769"/>
              <a:gd name="T7" fmla="*/ 10800 h 21600"/>
            </a:gdLst>
            <a:ahLst/>
            <a:cxnLst>
              <a:cxn ang="0">
                <a:pos x="T0" y="T1"/>
              </a:cxn>
              <a:cxn ang="0">
                <a:pos x="T2" y="T3"/>
              </a:cxn>
              <a:cxn ang="0">
                <a:pos x="T4" y="T5"/>
              </a:cxn>
              <a:cxn ang="0">
                <a:pos x="T6" y="T7"/>
              </a:cxn>
            </a:cxnLst>
            <a:rect l="0" t="0" r="r" b="b"/>
            <a:pathLst>
              <a:path w="20769" h="21600">
                <a:moveTo>
                  <a:pt x="0" y="21600"/>
                </a:moveTo>
                <a:cubicBezTo>
                  <a:pt x="8850" y="21480"/>
                  <a:pt x="16663" y="17586"/>
                  <a:pt x="19601" y="11829"/>
                </a:cubicBezTo>
                <a:cubicBezTo>
                  <a:pt x="21600" y="7913"/>
                  <a:pt x="21012" y="3591"/>
                  <a:pt x="17992" y="0"/>
                </a:cubicBezTo>
              </a:path>
            </a:pathLst>
          </a:custGeom>
          <a:noFill/>
          <a:ln w="25400" cap="flat" cmpd="sng">
            <a:solidFill>
              <a:srgbClr val="000000"/>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lstStyle/>
          <a:p>
            <a:endParaRPr lang="it-IT" altLang="it-IT" sz="1687"/>
          </a:p>
        </p:txBody>
      </p:sp>
      <p:sp>
        <p:nvSpPr>
          <p:cNvPr id="5205" name="Line 85"/>
          <p:cNvSpPr>
            <a:spLocks noChangeShapeType="1"/>
          </p:cNvSpPr>
          <p:nvPr/>
        </p:nvSpPr>
        <p:spPr bwMode="auto">
          <a:xfrm flipH="1" flipV="1">
            <a:off x="8159875" y="1347267"/>
            <a:ext cx="1737940" cy="1011287"/>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lstStyle/>
          <a:p>
            <a:endParaRPr lang="it-IT" altLang="it-IT" sz="1687"/>
          </a:p>
        </p:txBody>
      </p:sp>
      <p:sp>
        <p:nvSpPr>
          <p:cNvPr id="5206" name="Rectangle 86"/>
          <p:cNvSpPr>
            <a:spLocks/>
          </p:cNvSpPr>
          <p:nvPr/>
        </p:nvSpPr>
        <p:spPr bwMode="auto">
          <a:xfrm>
            <a:off x="9989344" y="2157895"/>
            <a:ext cx="121829" cy="18030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p>
            <a:r>
              <a:rPr lang="it-IT" altLang="it-IT" sz="703" b="1">
                <a:latin typeface="Helvetica" charset="0"/>
                <a:ea typeface="Helvetica" charset="0"/>
                <a:cs typeface="Helvetica" charset="0"/>
                <a:sym typeface="Helvetica" charset="0"/>
              </a:rPr>
              <a:t>4</a:t>
            </a:r>
          </a:p>
        </p:txBody>
      </p:sp>
      <p:grpSp>
        <p:nvGrpSpPr>
          <p:cNvPr id="5207" name="Group 87"/>
          <p:cNvGrpSpPr>
            <a:grpSpLocks/>
          </p:cNvGrpSpPr>
          <p:nvPr/>
        </p:nvGrpSpPr>
        <p:grpSpPr bwMode="auto">
          <a:xfrm>
            <a:off x="9885536" y="2277071"/>
            <a:ext cx="79251" cy="87064"/>
            <a:chOff x="0" y="0"/>
            <a:chExt cx="113155" cy="123081"/>
          </a:xfrm>
        </p:grpSpPr>
        <p:pic>
          <p:nvPicPr>
            <p:cNvPr id="5208" name="Picture 88" descr="pasted-imag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13155" cy="12308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5209" name="Picture 89" descr="ANH.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5212" y="37106"/>
              <a:ext cx="42828" cy="4886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
        <p:nvSpPr>
          <p:cNvPr id="5210" name="Oval 90"/>
          <p:cNvSpPr>
            <a:spLocks/>
          </p:cNvSpPr>
          <p:nvPr/>
        </p:nvSpPr>
        <p:spPr bwMode="auto">
          <a:xfrm>
            <a:off x="9989344" y="2317254"/>
            <a:ext cx="87064" cy="93762"/>
          </a:xfrm>
          <a:prstGeom prst="ellipse">
            <a:avLst/>
          </a:prstGeom>
          <a:solidFill>
            <a:srgbClr val="164F8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5211" name="Oval 91"/>
          <p:cNvSpPr>
            <a:spLocks/>
          </p:cNvSpPr>
          <p:nvPr/>
        </p:nvSpPr>
        <p:spPr bwMode="auto">
          <a:xfrm>
            <a:off x="7845103" y="3834185"/>
            <a:ext cx="88180" cy="93762"/>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5212" name="Rectangle 92"/>
          <p:cNvSpPr>
            <a:spLocks/>
          </p:cNvSpPr>
          <p:nvPr/>
        </p:nvSpPr>
        <p:spPr bwMode="auto">
          <a:xfrm>
            <a:off x="7683252" y="3790912"/>
            <a:ext cx="121829" cy="18030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p>
            <a:r>
              <a:rPr lang="it-IT" altLang="it-IT" sz="703" b="1">
                <a:latin typeface="Helvetica" charset="0"/>
                <a:ea typeface="Helvetica" charset="0"/>
                <a:cs typeface="Helvetica" charset="0"/>
                <a:sym typeface="Helvetica" charset="0"/>
              </a:rPr>
              <a:t>5</a:t>
            </a:r>
          </a:p>
        </p:txBody>
      </p:sp>
      <p:sp>
        <p:nvSpPr>
          <p:cNvPr id="5213" name="Rectangle 93"/>
          <p:cNvSpPr>
            <a:spLocks/>
          </p:cNvSpPr>
          <p:nvPr/>
        </p:nvSpPr>
        <p:spPr bwMode="auto">
          <a:xfrm>
            <a:off x="8108529" y="1225233"/>
            <a:ext cx="452065" cy="21281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spAutoFit/>
          </a:bodyPr>
          <a:lstStyle/>
          <a:p>
            <a:r>
              <a:rPr lang="it-IT" altLang="it-IT" sz="914" b="1">
                <a:latin typeface="Helvetica" charset="0"/>
                <a:ea typeface="Helvetica" charset="0"/>
                <a:cs typeface="Helvetica" charset="0"/>
                <a:sym typeface="Helvetica" charset="0"/>
              </a:rPr>
              <a:t>GK</a:t>
            </a:r>
          </a:p>
        </p:txBody>
      </p:sp>
      <p:sp>
        <p:nvSpPr>
          <p:cNvPr id="5214" name="Rectangle 94"/>
          <p:cNvSpPr>
            <a:spLocks/>
          </p:cNvSpPr>
          <p:nvPr/>
        </p:nvSpPr>
        <p:spPr bwMode="auto">
          <a:xfrm>
            <a:off x="1708175" y="1709407"/>
            <a:ext cx="4337596" cy="93775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spAutoFit/>
          </a:bodyPr>
          <a:lstStyle>
            <a:lvl1pPr defTabSz="457200">
              <a:defRPr sz="3600">
                <a:solidFill>
                  <a:srgbClr val="000000"/>
                </a:solidFill>
                <a:latin typeface="Helvetica Light" charset="0"/>
                <a:ea typeface="Helvetica Light" charset="0"/>
                <a:cs typeface="Helvetica Light" charset="0"/>
                <a:sym typeface="Helvetica Light" charset="0"/>
              </a:defRPr>
            </a:lvl1pPr>
            <a:lvl2pPr defTabSz="457200">
              <a:defRPr sz="3600">
                <a:solidFill>
                  <a:srgbClr val="000000"/>
                </a:solidFill>
                <a:latin typeface="Helvetica Light" charset="0"/>
                <a:ea typeface="Helvetica Light" charset="0"/>
                <a:cs typeface="Helvetica Light" charset="0"/>
                <a:sym typeface="Helvetica Light" charset="0"/>
              </a:defRPr>
            </a:lvl2pPr>
            <a:lvl3pPr defTabSz="457200">
              <a:defRPr sz="3600">
                <a:solidFill>
                  <a:srgbClr val="000000"/>
                </a:solidFill>
                <a:latin typeface="Helvetica Light" charset="0"/>
                <a:ea typeface="Helvetica Light" charset="0"/>
                <a:cs typeface="Helvetica Light" charset="0"/>
                <a:sym typeface="Helvetica Light" charset="0"/>
              </a:defRPr>
            </a:lvl3pPr>
            <a:lvl4pPr defTabSz="457200">
              <a:defRPr sz="3600">
                <a:solidFill>
                  <a:srgbClr val="000000"/>
                </a:solidFill>
                <a:latin typeface="Helvetica Light" charset="0"/>
                <a:ea typeface="Helvetica Light" charset="0"/>
                <a:cs typeface="Helvetica Light" charset="0"/>
                <a:sym typeface="Helvetica Light" charset="0"/>
              </a:defRPr>
            </a:lvl4pPr>
            <a:lvl5pPr defTabSz="457200">
              <a:defRPr sz="36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pPr algn="l"/>
            <a:r>
              <a:rPr lang="it-IT" altLang="it-IT" sz="1125">
                <a:solidFill>
                  <a:srgbClr val="212121"/>
                </a:solidFill>
                <a:latin typeface="Arial" charset="0"/>
                <a:ea typeface="Arial" charset="0"/>
                <a:cs typeface="Arial" charset="0"/>
                <a:sym typeface="Arial" charset="0"/>
              </a:rPr>
              <a:t>Player 1 passes to player 2 and receives offensively and shoot on </a:t>
            </a:r>
          </a:p>
          <a:p>
            <a:pPr algn="l"/>
            <a:endParaRPr lang="it-IT" altLang="it-IT" sz="1125">
              <a:solidFill>
                <a:srgbClr val="212121"/>
              </a:solidFill>
              <a:latin typeface="Arial" charset="0"/>
              <a:ea typeface="Arial" charset="0"/>
              <a:cs typeface="Arial" charset="0"/>
              <a:sym typeface="Arial" charset="0"/>
            </a:endParaRPr>
          </a:p>
          <a:p>
            <a:pPr algn="l"/>
            <a:r>
              <a:rPr lang="it-IT" altLang="it-IT" sz="1125">
                <a:solidFill>
                  <a:srgbClr val="212121"/>
                </a:solidFill>
                <a:latin typeface="Arial" charset="0"/>
                <a:ea typeface="Arial" charset="0"/>
                <a:cs typeface="Arial" charset="0"/>
                <a:sym typeface="Arial" charset="0"/>
              </a:rPr>
              <a:t>goal, attacks the door for a deflection on the player3's cross . </a:t>
            </a:r>
          </a:p>
          <a:p>
            <a:pPr algn="l"/>
            <a:endParaRPr lang="it-IT" altLang="it-IT" sz="1125">
              <a:solidFill>
                <a:srgbClr val="212121"/>
              </a:solidFill>
              <a:latin typeface="Arial" charset="0"/>
              <a:ea typeface="Arial" charset="0"/>
              <a:cs typeface="Arial" charset="0"/>
              <a:sym typeface="Arial" charset="0"/>
            </a:endParaRPr>
          </a:p>
          <a:p>
            <a:pPr algn="l"/>
            <a:r>
              <a:rPr lang="it-IT" altLang="it-IT" sz="1125">
                <a:solidFill>
                  <a:srgbClr val="212121"/>
                </a:solidFill>
                <a:latin typeface="Arial" charset="0"/>
                <a:ea typeface="Arial" charset="0"/>
                <a:cs typeface="Arial" charset="0"/>
                <a:sym typeface="Arial" charset="0"/>
              </a:rPr>
              <a:t>The exercise is done  both on the left and right side.</a:t>
            </a:r>
          </a:p>
        </p:txBody>
      </p:sp>
    </p:spTree>
    <p:extLst>
      <p:ext uri="{BB962C8B-B14F-4D97-AF65-F5344CB8AC3E}">
        <p14:creationId xmlns:p14="http://schemas.microsoft.com/office/powerpoint/2010/main" val="1772642994"/>
      </p:ext>
    </p:extLst>
  </p:cSld>
  <p:clrMapOvr>
    <a:masterClrMapping/>
  </p:clrMapOvr>
  <p:transition spd="med"/>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145" name="Group 1"/>
          <p:cNvGrpSpPr>
            <a:grpSpLocks/>
          </p:cNvGrpSpPr>
          <p:nvPr/>
        </p:nvGrpSpPr>
        <p:grpSpPr bwMode="auto">
          <a:xfrm>
            <a:off x="4662785" y="187524"/>
            <a:ext cx="2054945" cy="819299"/>
            <a:chOff x="-1" y="0"/>
            <a:chExt cx="2922449" cy="1165543"/>
          </a:xfrm>
        </p:grpSpPr>
        <p:sp>
          <p:nvSpPr>
            <p:cNvPr id="6146" name="Rectangle 2"/>
            <p:cNvSpPr>
              <a:spLocks/>
            </p:cNvSpPr>
            <p:nvPr/>
          </p:nvSpPr>
          <p:spPr bwMode="auto">
            <a:xfrm>
              <a:off x="-1" y="0"/>
              <a:ext cx="2922449" cy="1165543"/>
            </a:xfrm>
            <a:prstGeom prst="rect">
              <a:avLst/>
            </a:prstGeom>
            <a:solidFill>
              <a:srgbClr val="5FBCCE"/>
            </a:solidFill>
            <a:ln w="9525" cap="flat" cmpd="sng">
              <a:solidFill>
                <a:srgbClr val="F95815"/>
              </a:solidFill>
              <a:prstDash val="solid"/>
              <a:round/>
              <a:headEnd type="none" w="med" len="med"/>
              <a:tailEnd type="none" w="med" len="med"/>
            </a:ln>
            <a:effectLst>
              <a:outerShdw blurRad="38100" dist="23000" dir="5400000" algn="ctr" rotWithShape="0">
                <a:srgbClr val="000000">
                  <a:alpha val="34999"/>
                </a:srgbClr>
              </a:outerShdw>
            </a:effectLst>
          </p:spPr>
          <p:txBody>
            <a:bodyPr lIns="35719" tIns="35719" rIns="35719" bIns="35719" anchor="ctr"/>
            <a:lstStyle>
              <a:lvl1pPr defTabSz="457200">
                <a:defRPr sz="3600">
                  <a:solidFill>
                    <a:srgbClr val="000000"/>
                  </a:solidFill>
                  <a:latin typeface="Helvetica Light" charset="0"/>
                  <a:ea typeface="Helvetica Light" charset="0"/>
                  <a:cs typeface="Helvetica Light" charset="0"/>
                  <a:sym typeface="Helvetica Light" charset="0"/>
                </a:defRPr>
              </a:lvl1pPr>
              <a:lvl2pPr defTabSz="457200">
                <a:defRPr sz="3600">
                  <a:solidFill>
                    <a:srgbClr val="000000"/>
                  </a:solidFill>
                  <a:latin typeface="Helvetica Light" charset="0"/>
                  <a:ea typeface="Helvetica Light" charset="0"/>
                  <a:cs typeface="Helvetica Light" charset="0"/>
                  <a:sym typeface="Helvetica Light" charset="0"/>
                </a:defRPr>
              </a:lvl2pPr>
              <a:lvl3pPr defTabSz="457200">
                <a:defRPr sz="3600">
                  <a:solidFill>
                    <a:srgbClr val="000000"/>
                  </a:solidFill>
                  <a:latin typeface="Helvetica Light" charset="0"/>
                  <a:ea typeface="Helvetica Light" charset="0"/>
                  <a:cs typeface="Helvetica Light" charset="0"/>
                  <a:sym typeface="Helvetica Light" charset="0"/>
                </a:defRPr>
              </a:lvl3pPr>
              <a:lvl4pPr defTabSz="457200">
                <a:defRPr sz="3600">
                  <a:solidFill>
                    <a:srgbClr val="000000"/>
                  </a:solidFill>
                  <a:latin typeface="Helvetica Light" charset="0"/>
                  <a:ea typeface="Helvetica Light" charset="0"/>
                  <a:cs typeface="Helvetica Light" charset="0"/>
                  <a:sym typeface="Helvetica Light" charset="0"/>
                </a:defRPr>
              </a:lvl4pPr>
              <a:lvl5pPr defTabSz="457200">
                <a:defRPr sz="36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1266">
                <a:solidFill>
                  <a:srgbClr val="FFFFFF"/>
                </a:solidFill>
                <a:latin typeface="Calibri" charset="0"/>
                <a:ea typeface="Calibri" charset="0"/>
                <a:cs typeface="Calibri" charset="0"/>
                <a:sym typeface="Calibri" charset="0"/>
              </a:endParaRPr>
            </a:p>
          </p:txBody>
        </p:sp>
        <p:sp>
          <p:nvSpPr>
            <p:cNvPr id="6147" name="Rectangle 3"/>
            <p:cNvSpPr>
              <a:spLocks/>
            </p:cNvSpPr>
            <p:nvPr/>
          </p:nvSpPr>
          <p:spPr bwMode="auto">
            <a:xfrm>
              <a:off x="275927" y="341071"/>
              <a:ext cx="2370592" cy="483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2147" rIns="32147" anchor="ctr"/>
            <a:lstStyle>
              <a:lvl1pPr defTabSz="457200">
                <a:defRPr sz="3600">
                  <a:solidFill>
                    <a:srgbClr val="000000"/>
                  </a:solidFill>
                  <a:latin typeface="Helvetica Light" charset="0"/>
                  <a:ea typeface="Helvetica Light" charset="0"/>
                  <a:cs typeface="Helvetica Light" charset="0"/>
                  <a:sym typeface="Helvetica Light" charset="0"/>
                </a:defRPr>
              </a:lvl1pPr>
              <a:lvl2pPr defTabSz="457200">
                <a:defRPr sz="3600">
                  <a:solidFill>
                    <a:srgbClr val="000000"/>
                  </a:solidFill>
                  <a:latin typeface="Helvetica Light" charset="0"/>
                  <a:ea typeface="Helvetica Light" charset="0"/>
                  <a:cs typeface="Helvetica Light" charset="0"/>
                  <a:sym typeface="Helvetica Light" charset="0"/>
                </a:defRPr>
              </a:lvl2pPr>
              <a:lvl3pPr defTabSz="457200">
                <a:defRPr sz="3600">
                  <a:solidFill>
                    <a:srgbClr val="000000"/>
                  </a:solidFill>
                  <a:latin typeface="Helvetica Light" charset="0"/>
                  <a:ea typeface="Helvetica Light" charset="0"/>
                  <a:cs typeface="Helvetica Light" charset="0"/>
                  <a:sym typeface="Helvetica Light" charset="0"/>
                </a:defRPr>
              </a:lvl3pPr>
              <a:lvl4pPr defTabSz="457200">
                <a:defRPr sz="3600">
                  <a:solidFill>
                    <a:srgbClr val="000000"/>
                  </a:solidFill>
                  <a:latin typeface="Helvetica Light" charset="0"/>
                  <a:ea typeface="Helvetica Light" charset="0"/>
                  <a:cs typeface="Helvetica Light" charset="0"/>
                  <a:sym typeface="Helvetica Light" charset="0"/>
                </a:defRPr>
              </a:lvl4pPr>
              <a:lvl5pPr defTabSz="457200">
                <a:defRPr sz="36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r>
                <a:rPr lang="it-IT" altLang="it-IT" sz="2109" b="1" i="1">
                  <a:latin typeface="Calibri" charset="0"/>
                  <a:ea typeface="Calibri" charset="0"/>
                  <a:cs typeface="Calibri" charset="0"/>
                  <a:sym typeface="Calibri" charset="0"/>
                </a:rPr>
                <a:t>Technique</a:t>
              </a:r>
            </a:p>
          </p:txBody>
        </p:sp>
      </p:grpSp>
      <p:sp>
        <p:nvSpPr>
          <p:cNvPr id="6148" name="Rectangle 4"/>
          <p:cNvSpPr>
            <a:spLocks/>
          </p:cNvSpPr>
          <p:nvPr/>
        </p:nvSpPr>
        <p:spPr bwMode="auto">
          <a:xfrm>
            <a:off x="1793007" y="1079129"/>
            <a:ext cx="1037143" cy="28847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p>
            <a:r>
              <a:rPr lang="it-IT" altLang="it-IT" sz="1406" b="1">
                <a:latin typeface="Helvetica" charset="0"/>
                <a:ea typeface="Helvetica" charset="0"/>
                <a:cs typeface="Helvetica" charset="0"/>
                <a:sym typeface="Helvetica" charset="0"/>
              </a:rPr>
              <a:t>Exercise IV</a:t>
            </a:r>
          </a:p>
        </p:txBody>
      </p:sp>
      <p:pic>
        <p:nvPicPr>
          <p:cNvPr id="6150" name="Picture 6" descr="pasted-image.tif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091535" y="1078260"/>
            <a:ext cx="4479355" cy="432085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6151" name="AutoShape 7"/>
          <p:cNvSpPr>
            <a:spLocks/>
          </p:cNvSpPr>
          <p:nvPr/>
        </p:nvSpPr>
        <p:spPr bwMode="auto">
          <a:xfrm>
            <a:off x="6631781" y="1800449"/>
            <a:ext cx="103808" cy="9264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1E42F"/>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6152" name="AutoShape 8"/>
          <p:cNvSpPr>
            <a:spLocks/>
          </p:cNvSpPr>
          <p:nvPr/>
        </p:nvSpPr>
        <p:spPr bwMode="auto">
          <a:xfrm>
            <a:off x="6993434" y="1800449"/>
            <a:ext cx="104924" cy="9264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2D852"/>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6153" name="AutoShape 9" descr="tile_paper_medgray.jpeg"/>
          <p:cNvSpPr>
            <a:spLocks/>
          </p:cNvSpPr>
          <p:nvPr/>
        </p:nvSpPr>
        <p:spPr bwMode="auto">
          <a:xfrm>
            <a:off x="7618512" y="1800449"/>
            <a:ext cx="103808" cy="9264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blipFill dpi="0" rotWithShape="0">
            <a:blip r:embed="rId3"/>
            <a:srcRect/>
            <a:tile tx="0" ty="0" sx="100000" sy="100000" flip="none" algn="tl"/>
          </a:blipFill>
          <a:ln>
            <a:noFill/>
          </a:ln>
          <a:effectLst>
            <a:outerShdw blurRad="50800" dist="127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p>
            <a:endParaRPr lang="it-IT" altLang="it-IT" sz="1687">
              <a:solidFill>
                <a:srgbClr val="FFFFFF"/>
              </a:solidFill>
            </a:endParaRPr>
          </a:p>
        </p:txBody>
      </p:sp>
      <p:sp>
        <p:nvSpPr>
          <p:cNvPr id="6154" name="AutoShape 10" descr="tile_paper_medgray.jpeg"/>
          <p:cNvSpPr>
            <a:spLocks/>
          </p:cNvSpPr>
          <p:nvPr/>
        </p:nvSpPr>
        <p:spPr bwMode="auto">
          <a:xfrm>
            <a:off x="7957840" y="1800449"/>
            <a:ext cx="104924" cy="9264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blipFill dpi="0" rotWithShape="0">
            <a:blip r:embed="rId3"/>
            <a:srcRect/>
            <a:tile tx="0" ty="0" sx="100000" sy="100000" flip="none" algn="tl"/>
          </a:blipFill>
          <a:ln>
            <a:noFill/>
          </a:ln>
          <a:effectLst>
            <a:outerShdw blurRad="50800" dist="127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p>
            <a:endParaRPr lang="it-IT" altLang="it-IT" sz="1687">
              <a:solidFill>
                <a:srgbClr val="FFFFFF"/>
              </a:solidFill>
            </a:endParaRPr>
          </a:p>
        </p:txBody>
      </p:sp>
      <p:sp>
        <p:nvSpPr>
          <p:cNvPr id="6155" name="AutoShape 11" descr="tile_paper_medgray.jpeg"/>
          <p:cNvSpPr>
            <a:spLocks/>
          </p:cNvSpPr>
          <p:nvPr/>
        </p:nvSpPr>
        <p:spPr bwMode="auto">
          <a:xfrm>
            <a:off x="8605242" y="1800449"/>
            <a:ext cx="103808" cy="9264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blipFill dpi="0" rotWithShape="0">
            <a:blip r:embed="rId4"/>
            <a:srcRect/>
            <a:tile tx="0" ty="0" sx="100000" sy="100000" flip="none" algn="tl"/>
          </a:blip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p>
            <a:endParaRPr lang="it-IT" altLang="it-IT" sz="1687">
              <a:solidFill>
                <a:srgbClr val="FFFFFF"/>
              </a:solidFill>
            </a:endParaRPr>
          </a:p>
        </p:txBody>
      </p:sp>
      <p:sp>
        <p:nvSpPr>
          <p:cNvPr id="6156" name="AutoShape 12" descr="tile_paper_medgray.jpeg"/>
          <p:cNvSpPr>
            <a:spLocks/>
          </p:cNvSpPr>
          <p:nvPr/>
        </p:nvSpPr>
        <p:spPr bwMode="auto">
          <a:xfrm>
            <a:off x="8917781" y="1800449"/>
            <a:ext cx="103808" cy="9264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blipFill dpi="0" rotWithShape="0">
            <a:blip r:embed="rId4"/>
            <a:srcRect/>
            <a:tile tx="0" ty="0" sx="100000" sy="100000" flip="none" algn="tl"/>
          </a:blip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p>
            <a:endParaRPr lang="it-IT" altLang="it-IT" sz="1687">
              <a:solidFill>
                <a:srgbClr val="FFFFFF"/>
              </a:solidFill>
            </a:endParaRPr>
          </a:p>
        </p:txBody>
      </p:sp>
      <p:sp>
        <p:nvSpPr>
          <p:cNvPr id="6157" name="AutoShape 13" descr="tile_paper_medgray.jpeg"/>
          <p:cNvSpPr>
            <a:spLocks/>
          </p:cNvSpPr>
          <p:nvPr/>
        </p:nvSpPr>
        <p:spPr bwMode="auto">
          <a:xfrm>
            <a:off x="9591973" y="1800449"/>
            <a:ext cx="103808" cy="9264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blipFill dpi="0" rotWithShape="0">
            <a:blip r:embed="rId5"/>
            <a:srcRect/>
            <a:tile tx="0" ty="0" sx="100000" sy="100000" flip="none" algn="tl"/>
          </a:blip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p>
            <a:endParaRPr lang="it-IT" altLang="it-IT" sz="1687">
              <a:solidFill>
                <a:srgbClr val="FFFFFF"/>
              </a:solidFill>
            </a:endParaRPr>
          </a:p>
        </p:txBody>
      </p:sp>
      <p:sp>
        <p:nvSpPr>
          <p:cNvPr id="6158" name="AutoShape 14" descr="tile_paper_medgray.jpeg"/>
          <p:cNvSpPr>
            <a:spLocks/>
          </p:cNvSpPr>
          <p:nvPr/>
        </p:nvSpPr>
        <p:spPr bwMode="auto">
          <a:xfrm>
            <a:off x="9882187" y="1800449"/>
            <a:ext cx="103808" cy="9264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blipFill dpi="0" rotWithShape="0">
            <a:blip r:embed="rId5"/>
            <a:srcRect/>
            <a:tile tx="0" ty="0" sx="100000" sy="100000" flip="none" algn="tl"/>
          </a:blip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p>
            <a:endParaRPr lang="it-IT" altLang="it-IT" sz="1687">
              <a:solidFill>
                <a:srgbClr val="FFFFFF"/>
              </a:solidFill>
            </a:endParaRPr>
          </a:p>
        </p:txBody>
      </p:sp>
      <p:sp>
        <p:nvSpPr>
          <p:cNvPr id="6159" name="Rectangle 15"/>
          <p:cNvSpPr>
            <a:spLocks/>
          </p:cNvSpPr>
          <p:nvPr/>
        </p:nvSpPr>
        <p:spPr bwMode="auto">
          <a:xfrm>
            <a:off x="6695406" y="1345588"/>
            <a:ext cx="133050" cy="20204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p>
            <a:r>
              <a:rPr lang="it-IT" altLang="it-IT" sz="844" b="1">
                <a:latin typeface="Helvetica" charset="0"/>
                <a:ea typeface="Helvetica" charset="0"/>
                <a:cs typeface="Helvetica" charset="0"/>
                <a:sym typeface="Helvetica" charset="0"/>
              </a:rPr>
              <a:t>1</a:t>
            </a:r>
          </a:p>
        </p:txBody>
      </p:sp>
      <p:sp>
        <p:nvSpPr>
          <p:cNvPr id="6160" name="Rectangle 16"/>
          <p:cNvSpPr>
            <a:spLocks/>
          </p:cNvSpPr>
          <p:nvPr/>
        </p:nvSpPr>
        <p:spPr bwMode="auto">
          <a:xfrm>
            <a:off x="7740179" y="1345588"/>
            <a:ext cx="133050" cy="20204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p>
            <a:r>
              <a:rPr lang="it-IT" altLang="it-IT" sz="844" b="1">
                <a:latin typeface="Helvetica" charset="0"/>
                <a:ea typeface="Helvetica" charset="0"/>
                <a:cs typeface="Helvetica" charset="0"/>
                <a:sym typeface="Helvetica" charset="0"/>
              </a:rPr>
              <a:t>2</a:t>
            </a:r>
          </a:p>
        </p:txBody>
      </p:sp>
      <p:sp>
        <p:nvSpPr>
          <p:cNvPr id="6161" name="Rectangle 17"/>
          <p:cNvSpPr>
            <a:spLocks/>
          </p:cNvSpPr>
          <p:nvPr/>
        </p:nvSpPr>
        <p:spPr bwMode="auto">
          <a:xfrm>
            <a:off x="8781604" y="1345588"/>
            <a:ext cx="133050" cy="20204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p>
            <a:r>
              <a:rPr lang="it-IT" altLang="it-IT" sz="844" b="1">
                <a:latin typeface="Helvetica" charset="0"/>
                <a:ea typeface="Helvetica" charset="0"/>
                <a:cs typeface="Helvetica" charset="0"/>
                <a:sym typeface="Helvetica" charset="0"/>
              </a:rPr>
              <a:t>3</a:t>
            </a:r>
          </a:p>
        </p:txBody>
      </p:sp>
      <p:sp>
        <p:nvSpPr>
          <p:cNvPr id="6162" name="Rectangle 18"/>
          <p:cNvSpPr>
            <a:spLocks/>
          </p:cNvSpPr>
          <p:nvPr/>
        </p:nvSpPr>
        <p:spPr bwMode="auto">
          <a:xfrm>
            <a:off x="9680154" y="1345588"/>
            <a:ext cx="133050" cy="20204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p>
            <a:r>
              <a:rPr lang="it-IT" altLang="it-IT" sz="844" b="1">
                <a:latin typeface="Helvetica" charset="0"/>
                <a:ea typeface="Helvetica" charset="0"/>
                <a:cs typeface="Helvetica" charset="0"/>
                <a:sym typeface="Helvetica" charset="0"/>
              </a:rPr>
              <a:t>4</a:t>
            </a:r>
          </a:p>
        </p:txBody>
      </p:sp>
      <p:sp>
        <p:nvSpPr>
          <p:cNvPr id="6163" name="AutoShape 19"/>
          <p:cNvSpPr>
            <a:spLocks/>
          </p:cNvSpPr>
          <p:nvPr/>
        </p:nvSpPr>
        <p:spPr bwMode="auto">
          <a:xfrm>
            <a:off x="6515695" y="2582912"/>
            <a:ext cx="103808" cy="9264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9019"/>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6164" name="AutoShape 20"/>
          <p:cNvSpPr>
            <a:spLocks/>
          </p:cNvSpPr>
          <p:nvPr/>
        </p:nvSpPr>
        <p:spPr bwMode="auto">
          <a:xfrm>
            <a:off x="6872883" y="2761506"/>
            <a:ext cx="103808" cy="9264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9019"/>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6165" name="AutoShape 21"/>
          <p:cNvSpPr>
            <a:spLocks/>
          </p:cNvSpPr>
          <p:nvPr/>
        </p:nvSpPr>
        <p:spPr bwMode="auto">
          <a:xfrm>
            <a:off x="6713265" y="3100834"/>
            <a:ext cx="103807" cy="9264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9019"/>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6166" name="AutoShape 22"/>
          <p:cNvSpPr>
            <a:spLocks/>
          </p:cNvSpPr>
          <p:nvPr/>
        </p:nvSpPr>
        <p:spPr bwMode="auto">
          <a:xfrm>
            <a:off x="7118449" y="3192363"/>
            <a:ext cx="104924" cy="9376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9019"/>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6167" name="AutoShape 23"/>
          <p:cNvSpPr>
            <a:spLocks/>
          </p:cNvSpPr>
          <p:nvPr/>
        </p:nvSpPr>
        <p:spPr bwMode="auto">
          <a:xfrm>
            <a:off x="6984504" y="3484811"/>
            <a:ext cx="104924" cy="9264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9019"/>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6168" name="AutoShape 24"/>
          <p:cNvSpPr>
            <a:spLocks/>
          </p:cNvSpPr>
          <p:nvPr/>
        </p:nvSpPr>
        <p:spPr bwMode="auto">
          <a:xfrm>
            <a:off x="8282658" y="4440287"/>
            <a:ext cx="104924" cy="9264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9019"/>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6169" name="AutoShape 25"/>
          <p:cNvSpPr>
            <a:spLocks/>
          </p:cNvSpPr>
          <p:nvPr/>
        </p:nvSpPr>
        <p:spPr bwMode="auto">
          <a:xfrm>
            <a:off x="8282658" y="3797350"/>
            <a:ext cx="104924" cy="9264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44EC2C"/>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6170" name="AutoShape 26"/>
          <p:cNvSpPr>
            <a:spLocks/>
          </p:cNvSpPr>
          <p:nvPr/>
        </p:nvSpPr>
        <p:spPr bwMode="auto">
          <a:xfrm>
            <a:off x="8395395" y="3797350"/>
            <a:ext cx="104924" cy="9264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66EC2B"/>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6171" name="AutoShape 27"/>
          <p:cNvSpPr>
            <a:spLocks/>
          </p:cNvSpPr>
          <p:nvPr/>
        </p:nvSpPr>
        <p:spPr bwMode="auto">
          <a:xfrm>
            <a:off x="8282658" y="3529459"/>
            <a:ext cx="104924" cy="9264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5DEC4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6172" name="AutoShape 28"/>
          <p:cNvSpPr>
            <a:spLocks/>
          </p:cNvSpPr>
          <p:nvPr/>
        </p:nvSpPr>
        <p:spPr bwMode="auto">
          <a:xfrm>
            <a:off x="8395395" y="3529459"/>
            <a:ext cx="104924" cy="9264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52EC42"/>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6173" name="AutoShape 29"/>
          <p:cNvSpPr>
            <a:spLocks/>
          </p:cNvSpPr>
          <p:nvPr/>
        </p:nvSpPr>
        <p:spPr bwMode="auto">
          <a:xfrm>
            <a:off x="8282658" y="3261569"/>
            <a:ext cx="104924" cy="9264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84EC3D"/>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6174" name="AutoShape 30"/>
          <p:cNvSpPr>
            <a:spLocks/>
          </p:cNvSpPr>
          <p:nvPr/>
        </p:nvSpPr>
        <p:spPr bwMode="auto">
          <a:xfrm>
            <a:off x="8395395" y="3261569"/>
            <a:ext cx="104924" cy="9264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4EEC2F"/>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grpSp>
        <p:nvGrpSpPr>
          <p:cNvPr id="6175" name="Group 31"/>
          <p:cNvGrpSpPr>
            <a:grpSpLocks/>
          </p:cNvGrpSpPr>
          <p:nvPr/>
        </p:nvGrpSpPr>
        <p:grpSpPr bwMode="auto">
          <a:xfrm>
            <a:off x="6445374" y="2462362"/>
            <a:ext cx="79251" cy="87064"/>
            <a:chOff x="0" y="0"/>
            <a:chExt cx="113155" cy="123081"/>
          </a:xfrm>
        </p:grpSpPr>
        <p:pic>
          <p:nvPicPr>
            <p:cNvPr id="6176" name="Picture 32" descr="pasted-image.pn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113155" cy="12308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6177" name="Picture 33" descr="ANH.png"/>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5212" y="37106"/>
              <a:ext cx="42828" cy="4886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
        <p:nvSpPr>
          <p:cNvPr id="6178" name="Oval 34"/>
          <p:cNvSpPr>
            <a:spLocks/>
          </p:cNvSpPr>
          <p:nvPr/>
        </p:nvSpPr>
        <p:spPr bwMode="auto">
          <a:xfrm>
            <a:off x="6440910" y="2335113"/>
            <a:ext cx="88180" cy="93762"/>
          </a:xfrm>
          <a:prstGeom prst="ellipse">
            <a:avLst/>
          </a:prstGeom>
          <a:solidFill>
            <a:srgbClr val="164F8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6179" name="AutoShape 35"/>
          <p:cNvSpPr>
            <a:spLocks/>
          </p:cNvSpPr>
          <p:nvPr/>
        </p:nvSpPr>
        <p:spPr bwMode="auto">
          <a:xfrm>
            <a:off x="6395145" y="2544961"/>
            <a:ext cx="1058168" cy="1208857"/>
          </a:xfrm>
          <a:custGeom>
            <a:avLst/>
            <a:gdLst>
              <a:gd name="T0" fmla="+- 0 10352 316"/>
              <a:gd name="T1" fmla="*/ T0 w 20073"/>
              <a:gd name="T2" fmla="*/ 10800 h 21600"/>
              <a:gd name="T3" fmla="+- 0 10352 316"/>
              <a:gd name="T4" fmla="*/ T3 w 20073"/>
              <a:gd name="T5" fmla="*/ 10800 h 21600"/>
              <a:gd name="T6" fmla="+- 0 10352 316"/>
              <a:gd name="T7" fmla="*/ T6 w 20073"/>
              <a:gd name="T8" fmla="*/ 10800 h 21600"/>
              <a:gd name="T9" fmla="+- 0 10352 316"/>
              <a:gd name="T10" fmla="*/ T9 w 20073"/>
              <a:gd name="T11" fmla="*/ 10800 h 21600"/>
            </a:gdLst>
            <a:ahLst/>
            <a:cxnLst>
              <a:cxn ang="0">
                <a:pos x="T1" y="T2"/>
              </a:cxn>
              <a:cxn ang="0">
                <a:pos x="T4" y="T5"/>
              </a:cxn>
              <a:cxn ang="0">
                <a:pos x="T7" y="T8"/>
              </a:cxn>
              <a:cxn ang="0">
                <a:pos x="T10" y="T11"/>
              </a:cxn>
            </a:cxnLst>
            <a:rect l="0" t="0" r="r" b="b"/>
            <a:pathLst>
              <a:path w="20073" h="21600">
                <a:moveTo>
                  <a:pt x="1176" y="0"/>
                </a:moveTo>
                <a:cubicBezTo>
                  <a:pt x="41" y="926"/>
                  <a:pt x="-316" y="2443"/>
                  <a:pt x="296" y="3734"/>
                </a:cubicBezTo>
                <a:cubicBezTo>
                  <a:pt x="1028" y="5278"/>
                  <a:pt x="2886" y="6047"/>
                  <a:pt x="4589" y="5511"/>
                </a:cubicBezTo>
                <a:cubicBezTo>
                  <a:pt x="5661" y="4233"/>
                  <a:pt x="7298" y="3492"/>
                  <a:pt x="9027" y="3499"/>
                </a:cubicBezTo>
                <a:cubicBezTo>
                  <a:pt x="11913" y="3510"/>
                  <a:pt x="14368" y="5484"/>
                  <a:pt x="14834" y="8166"/>
                </a:cubicBezTo>
                <a:cubicBezTo>
                  <a:pt x="10959" y="6303"/>
                  <a:pt x="6217" y="7869"/>
                  <a:pt x="4426" y="11603"/>
                </a:cubicBezTo>
                <a:cubicBezTo>
                  <a:pt x="4152" y="12174"/>
                  <a:pt x="3968" y="12780"/>
                  <a:pt x="3880" y="13402"/>
                </a:cubicBezTo>
                <a:cubicBezTo>
                  <a:pt x="5493" y="14228"/>
                  <a:pt x="7420" y="14308"/>
                  <a:pt x="9105" y="13620"/>
                </a:cubicBezTo>
                <a:cubicBezTo>
                  <a:pt x="11166" y="12778"/>
                  <a:pt x="12688" y="10793"/>
                  <a:pt x="15029" y="10577"/>
                </a:cubicBezTo>
                <a:cubicBezTo>
                  <a:pt x="18710" y="10237"/>
                  <a:pt x="21284" y="13939"/>
                  <a:pt x="19487" y="16984"/>
                </a:cubicBezTo>
                <a:cubicBezTo>
                  <a:pt x="16086" y="13999"/>
                  <a:pt x="10857" y="13870"/>
                  <a:pt x="7295" y="16684"/>
                </a:cubicBezTo>
                <a:cubicBezTo>
                  <a:pt x="5712" y="17934"/>
                  <a:pt x="4660" y="19679"/>
                  <a:pt x="4331" y="21600"/>
                </a:cubicBezTo>
              </a:path>
            </a:pathLst>
          </a:custGeom>
          <a:noFill/>
          <a:ln w="25400" cap="flat" cmpd="sng">
            <a:solidFill>
              <a:srgbClr val="000000"/>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lstStyle/>
          <a:p>
            <a:endParaRPr lang="it-IT" altLang="it-IT" sz="1687"/>
          </a:p>
        </p:txBody>
      </p:sp>
      <p:sp>
        <p:nvSpPr>
          <p:cNvPr id="6180" name="Oval 36"/>
          <p:cNvSpPr>
            <a:spLocks/>
          </p:cNvSpPr>
          <p:nvPr/>
        </p:nvSpPr>
        <p:spPr bwMode="auto">
          <a:xfrm>
            <a:off x="8290471" y="4755058"/>
            <a:ext cx="88181" cy="93762"/>
          </a:xfrm>
          <a:prstGeom prst="ellipse">
            <a:avLst/>
          </a:prstGeom>
          <a:solidFill>
            <a:srgbClr val="164F8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6181" name="Oval 37"/>
          <p:cNvSpPr>
            <a:spLocks/>
          </p:cNvSpPr>
          <p:nvPr/>
        </p:nvSpPr>
        <p:spPr bwMode="auto">
          <a:xfrm>
            <a:off x="6646293" y="3710285"/>
            <a:ext cx="88180" cy="93762"/>
          </a:xfrm>
          <a:prstGeom prst="ellipse">
            <a:avLst/>
          </a:prstGeom>
          <a:solidFill>
            <a:srgbClr val="164F8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grpSp>
        <p:nvGrpSpPr>
          <p:cNvPr id="6182" name="Group 38"/>
          <p:cNvGrpSpPr>
            <a:grpSpLocks/>
          </p:cNvGrpSpPr>
          <p:nvPr/>
        </p:nvGrpSpPr>
        <p:grpSpPr bwMode="auto">
          <a:xfrm>
            <a:off x="6725543" y="3800699"/>
            <a:ext cx="79251" cy="85948"/>
            <a:chOff x="0" y="0"/>
            <a:chExt cx="113155" cy="123081"/>
          </a:xfrm>
        </p:grpSpPr>
        <p:pic>
          <p:nvPicPr>
            <p:cNvPr id="6183" name="Picture 39" descr="pasted-image.pn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113155" cy="12308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6184" name="Picture 40" descr="ANH.png"/>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5212" y="37106"/>
              <a:ext cx="42828" cy="4886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
        <p:nvSpPr>
          <p:cNvPr id="6185" name="Line 41"/>
          <p:cNvSpPr>
            <a:spLocks noChangeShapeType="1"/>
          </p:cNvSpPr>
          <p:nvPr/>
        </p:nvSpPr>
        <p:spPr bwMode="auto">
          <a:xfrm>
            <a:off x="6785818" y="3873252"/>
            <a:ext cx="1384102" cy="811486"/>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lstStyle/>
          <a:p>
            <a:endParaRPr lang="it-IT" altLang="it-IT" sz="1687"/>
          </a:p>
        </p:txBody>
      </p:sp>
      <p:sp>
        <p:nvSpPr>
          <p:cNvPr id="6186" name="Line 42"/>
          <p:cNvSpPr>
            <a:spLocks noChangeShapeType="1"/>
          </p:cNvSpPr>
          <p:nvPr/>
        </p:nvSpPr>
        <p:spPr bwMode="auto">
          <a:xfrm flipV="1">
            <a:off x="8408789" y="4254996"/>
            <a:ext cx="0" cy="463228"/>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lstStyle/>
          <a:p>
            <a:endParaRPr lang="it-IT" altLang="it-IT" sz="1687"/>
          </a:p>
        </p:txBody>
      </p:sp>
      <p:sp>
        <p:nvSpPr>
          <p:cNvPr id="6187" name="Oval 43"/>
          <p:cNvSpPr>
            <a:spLocks/>
          </p:cNvSpPr>
          <p:nvPr/>
        </p:nvSpPr>
        <p:spPr bwMode="auto">
          <a:xfrm>
            <a:off x="8365258" y="4142259"/>
            <a:ext cx="87064" cy="93762"/>
          </a:xfrm>
          <a:prstGeom prst="ellipse">
            <a:avLst/>
          </a:prstGeom>
          <a:solidFill>
            <a:srgbClr val="164F8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grpSp>
        <p:nvGrpSpPr>
          <p:cNvPr id="6188" name="Group 44"/>
          <p:cNvGrpSpPr>
            <a:grpSpLocks/>
          </p:cNvGrpSpPr>
          <p:nvPr/>
        </p:nvGrpSpPr>
        <p:grpSpPr bwMode="auto">
          <a:xfrm>
            <a:off x="8368606" y="4631160"/>
            <a:ext cx="80367" cy="87064"/>
            <a:chOff x="0" y="0"/>
            <a:chExt cx="113155" cy="123081"/>
          </a:xfrm>
        </p:grpSpPr>
        <p:pic>
          <p:nvPicPr>
            <p:cNvPr id="6189" name="Picture 45" descr="pasted-image.pn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113155" cy="12308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6190" name="Picture 46" descr="ANH.png"/>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5212" y="37106"/>
              <a:ext cx="42828" cy="4886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6191" name="Group 47"/>
          <p:cNvGrpSpPr>
            <a:grpSpLocks/>
          </p:cNvGrpSpPr>
          <p:nvPr/>
        </p:nvGrpSpPr>
        <p:grpSpPr bwMode="auto">
          <a:xfrm>
            <a:off x="8368606" y="4065240"/>
            <a:ext cx="80367" cy="85949"/>
            <a:chOff x="0" y="0"/>
            <a:chExt cx="113155" cy="123081"/>
          </a:xfrm>
        </p:grpSpPr>
        <p:pic>
          <p:nvPicPr>
            <p:cNvPr id="6192" name="Picture 48" descr="pasted-image.pn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113155" cy="12308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6193" name="Picture 49" descr="ANH.png"/>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5212" y="37106"/>
              <a:ext cx="42828" cy="4886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
        <p:nvSpPr>
          <p:cNvPr id="6194" name="Line 50"/>
          <p:cNvSpPr>
            <a:spLocks noChangeShapeType="1"/>
          </p:cNvSpPr>
          <p:nvPr/>
        </p:nvSpPr>
        <p:spPr bwMode="auto">
          <a:xfrm flipV="1">
            <a:off x="8405441" y="3146599"/>
            <a:ext cx="0" cy="985614"/>
          </a:xfrm>
          <a:prstGeom prst="line">
            <a:avLst/>
          </a:prstGeom>
          <a:noFill/>
          <a:ln w="38100" cap="rnd" cmpd="sng">
            <a:solidFill>
              <a:srgbClr val="000000"/>
            </a:solidFill>
            <a:prstDash val="sysDot"/>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lstStyle/>
          <a:p>
            <a:endParaRPr lang="it-IT" altLang="it-IT" sz="1687"/>
          </a:p>
        </p:txBody>
      </p:sp>
      <p:sp>
        <p:nvSpPr>
          <p:cNvPr id="6195" name="Rectangle 51"/>
          <p:cNvSpPr>
            <a:spLocks/>
          </p:cNvSpPr>
          <p:nvPr/>
        </p:nvSpPr>
        <p:spPr bwMode="auto">
          <a:xfrm>
            <a:off x="8245822" y="1441972"/>
            <a:ext cx="163507" cy="2235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p>
            <a:r>
              <a:rPr lang="it-IT" altLang="it-IT" sz="984" b="1">
                <a:latin typeface="Helvetica" charset="0"/>
                <a:ea typeface="Helvetica" charset="0"/>
                <a:cs typeface="Helvetica" charset="0"/>
                <a:sym typeface="Helvetica" charset="0"/>
              </a:rPr>
              <a:t>C</a:t>
            </a:r>
          </a:p>
        </p:txBody>
      </p:sp>
      <p:sp>
        <p:nvSpPr>
          <p:cNvPr id="6196" name="AutoShape 52"/>
          <p:cNvSpPr>
            <a:spLocks/>
          </p:cNvSpPr>
          <p:nvPr/>
        </p:nvSpPr>
        <p:spPr bwMode="auto">
          <a:xfrm>
            <a:off x="8368606" y="1323826"/>
            <a:ext cx="350490" cy="30472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8740" y="0"/>
                </a:moveTo>
                <a:cubicBezTo>
                  <a:pt x="7776" y="0"/>
                  <a:pt x="6988" y="906"/>
                  <a:pt x="6988" y="2016"/>
                </a:cubicBezTo>
                <a:lnTo>
                  <a:pt x="6988" y="8597"/>
                </a:lnTo>
                <a:lnTo>
                  <a:pt x="0" y="21600"/>
                </a:lnTo>
                <a:lnTo>
                  <a:pt x="16277" y="15829"/>
                </a:lnTo>
                <a:lnTo>
                  <a:pt x="19849" y="15829"/>
                </a:lnTo>
                <a:cubicBezTo>
                  <a:pt x="20813" y="15829"/>
                  <a:pt x="21600" y="14943"/>
                  <a:pt x="21600" y="13833"/>
                </a:cubicBezTo>
                <a:lnTo>
                  <a:pt x="21600" y="2016"/>
                </a:lnTo>
                <a:cubicBezTo>
                  <a:pt x="21600" y="906"/>
                  <a:pt x="20813" y="0"/>
                  <a:pt x="19849" y="0"/>
                </a:cubicBezTo>
                <a:lnTo>
                  <a:pt x="8740" y="0"/>
                </a:lnTo>
                <a:close/>
              </a:path>
            </a:pathLst>
          </a:custGeom>
          <a:noFill/>
          <a:ln w="25400" cap="flat" cmpd="sng">
            <a:solidFill>
              <a:srgbClr val="85888D"/>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lstStyle/>
          <a:p>
            <a:endParaRPr lang="it-IT" altLang="it-IT" sz="1687"/>
          </a:p>
        </p:txBody>
      </p:sp>
      <p:sp>
        <p:nvSpPr>
          <p:cNvPr id="6197" name="Rectangle 53"/>
          <p:cNvSpPr>
            <a:spLocks/>
          </p:cNvSpPr>
          <p:nvPr/>
        </p:nvSpPr>
        <p:spPr bwMode="auto">
          <a:xfrm>
            <a:off x="8452322" y="1355340"/>
            <a:ext cx="286938" cy="18030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p>
            <a:r>
              <a:rPr lang="it-IT" altLang="it-IT" sz="703" b="1">
                <a:latin typeface="Helvetica" charset="0"/>
                <a:ea typeface="Helvetica" charset="0"/>
                <a:cs typeface="Helvetica" charset="0"/>
                <a:sym typeface="Helvetica" charset="0"/>
              </a:rPr>
              <a:t>3/red</a:t>
            </a:r>
          </a:p>
        </p:txBody>
      </p:sp>
      <p:sp>
        <p:nvSpPr>
          <p:cNvPr id="6198" name="Oval 54"/>
          <p:cNvSpPr>
            <a:spLocks/>
          </p:cNvSpPr>
          <p:nvPr/>
        </p:nvSpPr>
        <p:spPr bwMode="auto">
          <a:xfrm>
            <a:off x="8365258" y="3005956"/>
            <a:ext cx="87064" cy="92645"/>
          </a:xfrm>
          <a:prstGeom prst="ellipse">
            <a:avLst/>
          </a:prstGeom>
          <a:solidFill>
            <a:srgbClr val="164F8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grpSp>
        <p:nvGrpSpPr>
          <p:cNvPr id="6199" name="Group 55"/>
          <p:cNvGrpSpPr>
            <a:grpSpLocks/>
          </p:cNvGrpSpPr>
          <p:nvPr/>
        </p:nvGrpSpPr>
        <p:grpSpPr bwMode="auto">
          <a:xfrm>
            <a:off x="8407673" y="2918893"/>
            <a:ext cx="80367" cy="87064"/>
            <a:chOff x="0" y="0"/>
            <a:chExt cx="113155" cy="123081"/>
          </a:xfrm>
        </p:grpSpPr>
        <p:pic>
          <p:nvPicPr>
            <p:cNvPr id="6200" name="Picture 56" descr="pasted-image.pn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113155" cy="12308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6201" name="Picture 57" descr="ANH.png"/>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5212" y="37106"/>
              <a:ext cx="42828" cy="4886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
        <p:nvSpPr>
          <p:cNvPr id="6202" name="Line 58"/>
          <p:cNvSpPr>
            <a:spLocks noChangeShapeType="1"/>
          </p:cNvSpPr>
          <p:nvPr/>
        </p:nvSpPr>
        <p:spPr bwMode="auto">
          <a:xfrm flipV="1">
            <a:off x="8408789" y="1679898"/>
            <a:ext cx="371699" cy="1262434"/>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lstStyle/>
          <a:p>
            <a:endParaRPr lang="it-IT" altLang="it-IT" sz="1687"/>
          </a:p>
        </p:txBody>
      </p:sp>
      <p:grpSp>
        <p:nvGrpSpPr>
          <p:cNvPr id="6203" name="Group 59"/>
          <p:cNvGrpSpPr>
            <a:grpSpLocks/>
          </p:cNvGrpSpPr>
          <p:nvPr/>
        </p:nvGrpSpPr>
        <p:grpSpPr bwMode="auto">
          <a:xfrm>
            <a:off x="8811742" y="1598414"/>
            <a:ext cx="80367" cy="85949"/>
            <a:chOff x="0" y="0"/>
            <a:chExt cx="113155" cy="123081"/>
          </a:xfrm>
        </p:grpSpPr>
        <p:pic>
          <p:nvPicPr>
            <p:cNvPr id="6204" name="Picture 60" descr="pasted-image.pn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113155" cy="12308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6205" name="Picture 61" descr="ANH.png"/>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5212" y="37106"/>
              <a:ext cx="42828" cy="4886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
        <p:nvSpPr>
          <p:cNvPr id="6206" name="Rectangle 62"/>
          <p:cNvSpPr>
            <a:spLocks/>
          </p:cNvSpPr>
          <p:nvPr/>
        </p:nvSpPr>
        <p:spPr bwMode="auto">
          <a:xfrm>
            <a:off x="6419701" y="2159012"/>
            <a:ext cx="121829" cy="18030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p>
            <a:r>
              <a:rPr lang="it-IT" altLang="it-IT" sz="703" b="1">
                <a:latin typeface="Helvetica" charset="0"/>
                <a:ea typeface="Helvetica" charset="0"/>
                <a:cs typeface="Helvetica" charset="0"/>
                <a:sym typeface="Helvetica" charset="0"/>
              </a:rPr>
              <a:t>1</a:t>
            </a:r>
          </a:p>
        </p:txBody>
      </p:sp>
      <p:sp>
        <p:nvSpPr>
          <p:cNvPr id="6207" name="Rectangle 63"/>
          <p:cNvSpPr>
            <a:spLocks/>
          </p:cNvSpPr>
          <p:nvPr/>
        </p:nvSpPr>
        <p:spPr bwMode="auto">
          <a:xfrm>
            <a:off x="8383117" y="4711786"/>
            <a:ext cx="121829" cy="18030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p>
            <a:r>
              <a:rPr lang="it-IT" altLang="it-IT" sz="703" b="1">
                <a:latin typeface="Helvetica" charset="0"/>
                <a:ea typeface="Helvetica" charset="0"/>
                <a:cs typeface="Helvetica" charset="0"/>
                <a:sym typeface="Helvetica" charset="0"/>
              </a:rPr>
              <a:t>2</a:t>
            </a:r>
          </a:p>
        </p:txBody>
      </p:sp>
      <p:sp>
        <p:nvSpPr>
          <p:cNvPr id="6208" name="Rectangle 64"/>
          <p:cNvSpPr>
            <a:spLocks/>
          </p:cNvSpPr>
          <p:nvPr/>
        </p:nvSpPr>
        <p:spPr bwMode="auto">
          <a:xfrm>
            <a:off x="1670224" y="1562778"/>
            <a:ext cx="4276204" cy="279929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spAutoFit/>
          </a:bodyPr>
          <a:lstStyle/>
          <a:p>
            <a:r>
              <a:rPr lang="it-IT" altLang="it-IT" sz="1266"/>
              <a:t>Player 1 starts with a slalom between cones, at the end of </a:t>
            </a:r>
          </a:p>
          <a:p>
            <a:endParaRPr lang="it-IT" altLang="it-IT" sz="1266"/>
          </a:p>
          <a:p>
            <a:r>
              <a:rPr lang="it-IT" altLang="it-IT" sz="1266"/>
              <a:t>the slalom passes the ball to player 2 who by lifting the </a:t>
            </a:r>
          </a:p>
          <a:p>
            <a:endParaRPr lang="it-IT" altLang="it-IT" sz="1266"/>
          </a:p>
          <a:p>
            <a:r>
              <a:rPr lang="it-IT" altLang="it-IT" sz="1266"/>
              <a:t>ball pass the cones.</a:t>
            </a:r>
          </a:p>
          <a:p>
            <a:endParaRPr lang="it-IT" altLang="it-IT" sz="1266"/>
          </a:p>
          <a:p>
            <a:r>
              <a:rPr lang="it-IT" altLang="it-IT" sz="1266"/>
              <a:t>When the player 2 gets to the line 23 must look at the </a:t>
            </a:r>
          </a:p>
          <a:p>
            <a:endParaRPr lang="it-IT" altLang="it-IT" sz="1266"/>
          </a:p>
          <a:p>
            <a:r>
              <a:rPr lang="it-IT" altLang="it-IT" sz="1266"/>
              <a:t>number that the coach mark and pull the ball in that door.</a:t>
            </a:r>
          </a:p>
          <a:p>
            <a:endParaRPr lang="it-IT" altLang="it-IT" sz="1266"/>
          </a:p>
          <a:p>
            <a:r>
              <a:rPr lang="it-IT" altLang="it-IT" sz="1266"/>
              <a:t>the coach's signal can be both visual and sound.</a:t>
            </a:r>
          </a:p>
          <a:p>
            <a:endParaRPr lang="it-IT" altLang="it-IT" sz="1266"/>
          </a:p>
          <a:p>
            <a:r>
              <a:rPr lang="it-IT" altLang="it-IT" sz="1266"/>
              <a:t>Every five minutes can change the type of shot to center the small goal.</a:t>
            </a:r>
          </a:p>
        </p:txBody>
      </p:sp>
    </p:spTree>
    <p:extLst>
      <p:ext uri="{BB962C8B-B14F-4D97-AF65-F5344CB8AC3E}">
        <p14:creationId xmlns:p14="http://schemas.microsoft.com/office/powerpoint/2010/main" val="770165327"/>
      </p:ext>
    </p:extLst>
  </p:cSld>
  <p:clrMapOvr>
    <a:masterClrMapping/>
  </p:clrMapOvr>
  <p:transition spd="med"/>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Rectangle 1"/>
          <p:cNvSpPr>
            <a:spLocks/>
          </p:cNvSpPr>
          <p:nvPr/>
        </p:nvSpPr>
        <p:spPr bwMode="auto">
          <a:xfrm>
            <a:off x="2058666" y="1230934"/>
            <a:ext cx="987451" cy="28847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p>
            <a:r>
              <a:rPr lang="it-IT" altLang="it-IT" sz="1406" b="1">
                <a:latin typeface="Helvetica" charset="0"/>
                <a:ea typeface="Helvetica" charset="0"/>
                <a:cs typeface="Helvetica" charset="0"/>
                <a:sym typeface="Helvetica" charset="0"/>
              </a:rPr>
              <a:t>Exercise V</a:t>
            </a:r>
          </a:p>
        </p:txBody>
      </p:sp>
      <p:pic>
        <p:nvPicPr>
          <p:cNvPr id="7170" name="Picture 2" descr="PC Area.jpe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183190" y="1173138"/>
            <a:ext cx="2867546" cy="202257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7171" name="AutoShape 3"/>
          <p:cNvSpPr>
            <a:spLocks/>
          </p:cNvSpPr>
          <p:nvPr/>
        </p:nvSpPr>
        <p:spPr bwMode="auto">
          <a:xfrm>
            <a:off x="8466832" y="2665512"/>
            <a:ext cx="104924" cy="9264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9019"/>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7172" name="AutoShape 4"/>
          <p:cNvSpPr>
            <a:spLocks/>
          </p:cNvSpPr>
          <p:nvPr/>
        </p:nvSpPr>
        <p:spPr bwMode="auto">
          <a:xfrm>
            <a:off x="8645426" y="2665512"/>
            <a:ext cx="104924" cy="9264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9019"/>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7173" name="AutoShape 5"/>
          <p:cNvSpPr>
            <a:spLocks/>
          </p:cNvSpPr>
          <p:nvPr/>
        </p:nvSpPr>
        <p:spPr bwMode="auto">
          <a:xfrm>
            <a:off x="8466832" y="2484686"/>
            <a:ext cx="104924" cy="9264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9019"/>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7174" name="AutoShape 6"/>
          <p:cNvSpPr>
            <a:spLocks/>
          </p:cNvSpPr>
          <p:nvPr/>
        </p:nvSpPr>
        <p:spPr bwMode="auto">
          <a:xfrm>
            <a:off x="8645426" y="2484686"/>
            <a:ext cx="104924" cy="9264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9019"/>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7175" name="AutoShape 7"/>
          <p:cNvSpPr>
            <a:spLocks/>
          </p:cNvSpPr>
          <p:nvPr/>
        </p:nvSpPr>
        <p:spPr bwMode="auto">
          <a:xfrm>
            <a:off x="8466832" y="2265908"/>
            <a:ext cx="104924" cy="9264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9019"/>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7176" name="AutoShape 8"/>
          <p:cNvSpPr>
            <a:spLocks/>
          </p:cNvSpPr>
          <p:nvPr/>
        </p:nvSpPr>
        <p:spPr bwMode="auto">
          <a:xfrm>
            <a:off x="8645426" y="2265908"/>
            <a:ext cx="104924" cy="9264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9019"/>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7177" name="AutoShape 9"/>
          <p:cNvSpPr>
            <a:spLocks/>
          </p:cNvSpPr>
          <p:nvPr/>
        </p:nvSpPr>
        <p:spPr bwMode="auto">
          <a:xfrm>
            <a:off x="8466832" y="2047131"/>
            <a:ext cx="104924" cy="9264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9019"/>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7178" name="AutoShape 10"/>
          <p:cNvSpPr>
            <a:spLocks/>
          </p:cNvSpPr>
          <p:nvPr/>
        </p:nvSpPr>
        <p:spPr bwMode="auto">
          <a:xfrm>
            <a:off x="8645426" y="2047131"/>
            <a:ext cx="104924" cy="9264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9019"/>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7179" name="Oval 11"/>
          <p:cNvSpPr>
            <a:spLocks/>
          </p:cNvSpPr>
          <p:nvPr/>
        </p:nvSpPr>
        <p:spPr bwMode="auto">
          <a:xfrm>
            <a:off x="8369722" y="2808387"/>
            <a:ext cx="88180" cy="93762"/>
          </a:xfrm>
          <a:prstGeom prst="ellipse">
            <a:avLst/>
          </a:prstGeom>
          <a:solidFill>
            <a:srgbClr val="164F8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7180" name="Oval 12"/>
          <p:cNvSpPr>
            <a:spLocks/>
          </p:cNvSpPr>
          <p:nvPr/>
        </p:nvSpPr>
        <p:spPr bwMode="auto">
          <a:xfrm>
            <a:off x="8764861" y="2808387"/>
            <a:ext cx="88180" cy="93762"/>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7181" name="Oval 13"/>
          <p:cNvSpPr>
            <a:spLocks/>
          </p:cNvSpPr>
          <p:nvPr/>
        </p:nvSpPr>
        <p:spPr bwMode="auto">
          <a:xfrm>
            <a:off x="8764861" y="3003724"/>
            <a:ext cx="88180" cy="93762"/>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7182" name="Oval 14"/>
          <p:cNvSpPr>
            <a:spLocks/>
          </p:cNvSpPr>
          <p:nvPr/>
        </p:nvSpPr>
        <p:spPr bwMode="auto">
          <a:xfrm>
            <a:off x="8369722" y="3020467"/>
            <a:ext cx="88180" cy="93762"/>
          </a:xfrm>
          <a:prstGeom prst="ellipse">
            <a:avLst/>
          </a:prstGeom>
          <a:solidFill>
            <a:srgbClr val="164F8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7183" name="Rectangle 15"/>
          <p:cNvSpPr>
            <a:spLocks/>
          </p:cNvSpPr>
          <p:nvPr/>
        </p:nvSpPr>
        <p:spPr bwMode="auto">
          <a:xfrm>
            <a:off x="2034109" y="3865192"/>
            <a:ext cx="1037143" cy="28847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p>
            <a:r>
              <a:rPr lang="it-IT" altLang="it-IT" sz="1406" b="1">
                <a:latin typeface="Helvetica" charset="0"/>
                <a:ea typeface="Helvetica" charset="0"/>
                <a:cs typeface="Helvetica" charset="0"/>
                <a:sym typeface="Helvetica" charset="0"/>
              </a:rPr>
              <a:t>Exercise VI</a:t>
            </a:r>
          </a:p>
        </p:txBody>
      </p:sp>
      <p:pic>
        <p:nvPicPr>
          <p:cNvPr id="7184" name="Picture 16" descr="PC Area.jpe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086080" y="3382119"/>
            <a:ext cx="3010421" cy="21241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7185" name="Rectangle 17" descr="tile_paper_medgray.png"/>
          <p:cNvSpPr>
            <a:spLocks/>
          </p:cNvSpPr>
          <p:nvPr/>
        </p:nvSpPr>
        <p:spPr bwMode="auto">
          <a:xfrm>
            <a:off x="8676680" y="1891978"/>
            <a:ext cx="264542" cy="66973"/>
          </a:xfrm>
          <a:prstGeom prst="rect">
            <a:avLst/>
          </a:prstGeom>
          <a:blipFill dpi="0" rotWithShape="0">
            <a:blip r:embed="rId3"/>
            <a:srcRect/>
            <a:tile tx="0" ty="0" sx="100000" sy="100000" flip="none" algn="tl"/>
          </a:blip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p>
            <a:endParaRPr lang="it-IT" altLang="it-IT" sz="1687">
              <a:solidFill>
                <a:srgbClr val="FFFFFF"/>
              </a:solidFill>
            </a:endParaRPr>
          </a:p>
        </p:txBody>
      </p:sp>
      <p:sp>
        <p:nvSpPr>
          <p:cNvPr id="7186" name="Rectangle 18" descr="tile_paper_medgray.jpeg"/>
          <p:cNvSpPr>
            <a:spLocks/>
          </p:cNvSpPr>
          <p:nvPr/>
        </p:nvSpPr>
        <p:spPr bwMode="auto">
          <a:xfrm>
            <a:off x="8280426" y="1891978"/>
            <a:ext cx="265658" cy="66973"/>
          </a:xfrm>
          <a:prstGeom prst="rect">
            <a:avLst/>
          </a:prstGeom>
          <a:blipFill dpi="0" rotWithShape="0">
            <a:blip r:embed="rId3"/>
            <a:srcRect/>
            <a:tile tx="0" ty="0" sx="100000" sy="100000" flip="none" algn="tl"/>
          </a:blip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p>
            <a:endParaRPr lang="it-IT" altLang="it-IT" sz="1687">
              <a:solidFill>
                <a:srgbClr val="FFFFFF"/>
              </a:solidFill>
            </a:endParaRPr>
          </a:p>
        </p:txBody>
      </p:sp>
      <p:sp>
        <p:nvSpPr>
          <p:cNvPr id="7187" name="Rectangle 19"/>
          <p:cNvSpPr>
            <a:spLocks/>
          </p:cNvSpPr>
          <p:nvPr/>
        </p:nvSpPr>
        <p:spPr bwMode="auto">
          <a:xfrm>
            <a:off x="8390930" y="1153795"/>
            <a:ext cx="453182" cy="21281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spAutoFit/>
          </a:bodyPr>
          <a:lstStyle/>
          <a:p>
            <a:r>
              <a:rPr lang="it-IT" altLang="it-IT" sz="914" b="1">
                <a:latin typeface="Helvetica" charset="0"/>
                <a:ea typeface="Helvetica" charset="0"/>
                <a:cs typeface="Helvetica" charset="0"/>
                <a:sym typeface="Helvetica" charset="0"/>
              </a:rPr>
              <a:t>GK</a:t>
            </a:r>
          </a:p>
        </p:txBody>
      </p:sp>
      <p:sp>
        <p:nvSpPr>
          <p:cNvPr id="7188" name="AutoShape 20"/>
          <p:cNvSpPr>
            <a:spLocks/>
          </p:cNvSpPr>
          <p:nvPr/>
        </p:nvSpPr>
        <p:spPr bwMode="auto">
          <a:xfrm>
            <a:off x="8270379" y="5094387"/>
            <a:ext cx="104924" cy="9264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9019"/>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7189" name="AutoShape 21"/>
          <p:cNvSpPr>
            <a:spLocks/>
          </p:cNvSpPr>
          <p:nvPr/>
        </p:nvSpPr>
        <p:spPr bwMode="auto">
          <a:xfrm>
            <a:off x="8645426" y="4397871"/>
            <a:ext cx="104924" cy="9264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9019"/>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7190" name="AutoShape 22"/>
          <p:cNvSpPr>
            <a:spLocks/>
          </p:cNvSpPr>
          <p:nvPr/>
        </p:nvSpPr>
        <p:spPr bwMode="auto">
          <a:xfrm>
            <a:off x="8371955" y="4655716"/>
            <a:ext cx="104924" cy="9376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9019"/>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7191" name="AutoShape 23"/>
          <p:cNvSpPr>
            <a:spLocks/>
          </p:cNvSpPr>
          <p:nvPr/>
        </p:nvSpPr>
        <p:spPr bwMode="auto">
          <a:xfrm>
            <a:off x="8645426" y="4826496"/>
            <a:ext cx="104924" cy="9264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9019"/>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7192" name="Oval 24"/>
          <p:cNvSpPr>
            <a:spLocks/>
          </p:cNvSpPr>
          <p:nvPr/>
        </p:nvSpPr>
        <p:spPr bwMode="auto">
          <a:xfrm>
            <a:off x="8185547" y="4655716"/>
            <a:ext cx="88181" cy="93762"/>
          </a:xfrm>
          <a:prstGeom prst="ellipse">
            <a:avLst/>
          </a:prstGeom>
          <a:solidFill>
            <a:srgbClr val="164F8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7193" name="Oval 25"/>
          <p:cNvSpPr>
            <a:spLocks/>
          </p:cNvSpPr>
          <p:nvPr/>
        </p:nvSpPr>
        <p:spPr bwMode="auto">
          <a:xfrm>
            <a:off x="8764861" y="4960441"/>
            <a:ext cx="88180" cy="93762"/>
          </a:xfrm>
          <a:prstGeom prst="ellipse">
            <a:avLst/>
          </a:prstGeom>
          <a:solidFill>
            <a:srgbClr val="164F8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7194" name="Oval 26"/>
          <p:cNvSpPr>
            <a:spLocks/>
          </p:cNvSpPr>
          <p:nvPr/>
        </p:nvSpPr>
        <p:spPr bwMode="auto">
          <a:xfrm>
            <a:off x="8279309" y="5237262"/>
            <a:ext cx="87064" cy="93762"/>
          </a:xfrm>
          <a:prstGeom prst="ellipse">
            <a:avLst/>
          </a:prstGeom>
          <a:solidFill>
            <a:srgbClr val="164F8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7195" name="Oval 27"/>
          <p:cNvSpPr>
            <a:spLocks/>
          </p:cNvSpPr>
          <p:nvPr/>
        </p:nvSpPr>
        <p:spPr bwMode="auto">
          <a:xfrm>
            <a:off x="8772674" y="4496098"/>
            <a:ext cx="88181" cy="92646"/>
          </a:xfrm>
          <a:prstGeom prst="ellipse">
            <a:avLst/>
          </a:prstGeom>
          <a:solidFill>
            <a:srgbClr val="164F8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7196" name="Rectangle 28" descr="tile_paper_medgray.jpeg"/>
          <p:cNvSpPr>
            <a:spLocks/>
          </p:cNvSpPr>
          <p:nvPr/>
        </p:nvSpPr>
        <p:spPr bwMode="auto">
          <a:xfrm>
            <a:off x="8684494" y="4317504"/>
            <a:ext cx="264542" cy="66973"/>
          </a:xfrm>
          <a:prstGeom prst="rect">
            <a:avLst/>
          </a:prstGeom>
          <a:blipFill dpi="0" rotWithShape="0">
            <a:blip r:embed="rId3"/>
            <a:srcRect/>
            <a:tile tx="0" ty="0" sx="100000" sy="100000" flip="none" algn="tl"/>
          </a:blip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p>
            <a:endParaRPr lang="it-IT" altLang="it-IT" sz="1687">
              <a:solidFill>
                <a:srgbClr val="FFFFFF"/>
              </a:solidFill>
            </a:endParaRPr>
          </a:p>
        </p:txBody>
      </p:sp>
      <p:sp>
        <p:nvSpPr>
          <p:cNvPr id="7197" name="Rectangle 29"/>
          <p:cNvSpPr>
            <a:spLocks/>
          </p:cNvSpPr>
          <p:nvPr/>
        </p:nvSpPr>
        <p:spPr bwMode="auto">
          <a:xfrm>
            <a:off x="8390930" y="3493373"/>
            <a:ext cx="453182" cy="21281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spAutoFit/>
          </a:bodyPr>
          <a:lstStyle/>
          <a:p>
            <a:r>
              <a:rPr lang="it-IT" altLang="it-IT" sz="914" b="1">
                <a:latin typeface="Helvetica" charset="0"/>
                <a:ea typeface="Helvetica" charset="0"/>
                <a:cs typeface="Helvetica" charset="0"/>
                <a:sym typeface="Helvetica" charset="0"/>
              </a:rPr>
              <a:t>GK</a:t>
            </a:r>
          </a:p>
        </p:txBody>
      </p:sp>
      <p:grpSp>
        <p:nvGrpSpPr>
          <p:cNvPr id="7198" name="Group 30"/>
          <p:cNvGrpSpPr>
            <a:grpSpLocks/>
          </p:cNvGrpSpPr>
          <p:nvPr/>
        </p:nvGrpSpPr>
        <p:grpSpPr bwMode="auto">
          <a:xfrm>
            <a:off x="8479111" y="2890986"/>
            <a:ext cx="80367" cy="85949"/>
            <a:chOff x="0" y="0"/>
            <a:chExt cx="113155" cy="123081"/>
          </a:xfrm>
        </p:grpSpPr>
        <p:pic>
          <p:nvPicPr>
            <p:cNvPr id="7199" name="Picture 31" descr="pasted-image.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13155" cy="12308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7200" name="Picture 32" descr="ANH.pn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5212" y="37106"/>
              <a:ext cx="42828" cy="4886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7201" name="Group 33"/>
          <p:cNvGrpSpPr>
            <a:grpSpLocks/>
          </p:cNvGrpSpPr>
          <p:nvPr/>
        </p:nvGrpSpPr>
        <p:grpSpPr bwMode="auto">
          <a:xfrm>
            <a:off x="8657705" y="2981400"/>
            <a:ext cx="80367" cy="85948"/>
            <a:chOff x="0" y="0"/>
            <a:chExt cx="113155" cy="123081"/>
          </a:xfrm>
        </p:grpSpPr>
        <p:pic>
          <p:nvPicPr>
            <p:cNvPr id="7202" name="Picture 34" descr="pasted-image.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13155" cy="12308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7203" name="Picture 35" descr="ANH.pn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5212" y="37106"/>
              <a:ext cx="42828" cy="4886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7204" name="Group 36"/>
          <p:cNvGrpSpPr>
            <a:grpSpLocks/>
          </p:cNvGrpSpPr>
          <p:nvPr/>
        </p:nvGrpSpPr>
        <p:grpSpPr bwMode="auto">
          <a:xfrm>
            <a:off x="8374187" y="5240611"/>
            <a:ext cx="79251" cy="87064"/>
            <a:chOff x="0" y="0"/>
            <a:chExt cx="113155" cy="123081"/>
          </a:xfrm>
        </p:grpSpPr>
        <p:pic>
          <p:nvPicPr>
            <p:cNvPr id="7205" name="Picture 37" descr="pasted-image.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13155" cy="12308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7206" name="Picture 38" descr="ANH.pn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5212" y="37106"/>
              <a:ext cx="42828" cy="4886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
        <p:nvSpPr>
          <p:cNvPr id="7207" name="Rectangle 39"/>
          <p:cNvSpPr>
            <a:spLocks/>
          </p:cNvSpPr>
          <p:nvPr/>
        </p:nvSpPr>
        <p:spPr bwMode="auto">
          <a:xfrm>
            <a:off x="8192244" y="1712528"/>
            <a:ext cx="121829" cy="18030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p>
            <a:r>
              <a:rPr lang="it-IT" altLang="it-IT" sz="703" b="1">
                <a:latin typeface="Helvetica" charset="0"/>
                <a:ea typeface="Helvetica" charset="0"/>
                <a:cs typeface="Helvetica" charset="0"/>
                <a:sym typeface="Helvetica" charset="0"/>
              </a:rPr>
              <a:t>1</a:t>
            </a:r>
          </a:p>
        </p:txBody>
      </p:sp>
      <p:sp>
        <p:nvSpPr>
          <p:cNvPr id="7208" name="Line 40"/>
          <p:cNvSpPr>
            <a:spLocks noChangeShapeType="1"/>
          </p:cNvSpPr>
          <p:nvPr/>
        </p:nvSpPr>
        <p:spPr bwMode="auto">
          <a:xfrm flipV="1">
            <a:off x="8454554" y="4998393"/>
            <a:ext cx="279053" cy="279053"/>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lstStyle/>
          <a:p>
            <a:endParaRPr lang="it-IT" altLang="it-IT" sz="1687"/>
          </a:p>
        </p:txBody>
      </p:sp>
      <p:sp>
        <p:nvSpPr>
          <p:cNvPr id="7209" name="Line 41"/>
          <p:cNvSpPr>
            <a:spLocks noChangeShapeType="1"/>
          </p:cNvSpPr>
          <p:nvPr/>
        </p:nvSpPr>
        <p:spPr bwMode="auto">
          <a:xfrm flipH="1" flipV="1">
            <a:off x="8376420" y="4775151"/>
            <a:ext cx="279053" cy="280169"/>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lstStyle/>
          <a:p>
            <a:endParaRPr lang="it-IT" altLang="it-IT" sz="1687"/>
          </a:p>
        </p:txBody>
      </p:sp>
      <p:sp>
        <p:nvSpPr>
          <p:cNvPr id="7210" name="Line 42"/>
          <p:cNvSpPr>
            <a:spLocks noChangeShapeType="1"/>
          </p:cNvSpPr>
          <p:nvPr/>
        </p:nvSpPr>
        <p:spPr bwMode="auto">
          <a:xfrm flipV="1">
            <a:off x="8298285" y="4512841"/>
            <a:ext cx="453182" cy="156270"/>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lstStyle/>
          <a:p>
            <a:endParaRPr lang="it-IT" altLang="it-IT" sz="1687"/>
          </a:p>
        </p:txBody>
      </p:sp>
      <p:sp>
        <p:nvSpPr>
          <p:cNvPr id="7211" name="Line 43"/>
          <p:cNvSpPr>
            <a:spLocks noChangeShapeType="1"/>
          </p:cNvSpPr>
          <p:nvPr/>
        </p:nvSpPr>
        <p:spPr bwMode="auto">
          <a:xfrm flipV="1">
            <a:off x="8816206" y="4176861"/>
            <a:ext cx="0" cy="348258"/>
          </a:xfrm>
          <a:prstGeom prst="line">
            <a:avLst/>
          </a:prstGeom>
          <a:noFill/>
          <a:ln w="38100" cap="flat" cmpd="sng">
            <a:solidFill>
              <a:srgbClr val="000000"/>
            </a:solidFill>
            <a:prstDash val="dash"/>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lstStyle/>
          <a:p>
            <a:endParaRPr lang="it-IT" altLang="it-IT" sz="1687"/>
          </a:p>
        </p:txBody>
      </p:sp>
      <p:sp>
        <p:nvSpPr>
          <p:cNvPr id="7212" name="Rectangle 44"/>
          <p:cNvSpPr>
            <a:spLocks/>
          </p:cNvSpPr>
          <p:nvPr/>
        </p:nvSpPr>
        <p:spPr bwMode="auto">
          <a:xfrm>
            <a:off x="8012535" y="4612444"/>
            <a:ext cx="121829" cy="18030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p>
            <a:r>
              <a:rPr lang="it-IT" altLang="it-IT" sz="703" b="1">
                <a:latin typeface="Helvetica" charset="0"/>
                <a:ea typeface="Helvetica" charset="0"/>
                <a:cs typeface="Helvetica" charset="0"/>
                <a:sym typeface="Helvetica" charset="0"/>
              </a:rPr>
              <a:t>3</a:t>
            </a:r>
          </a:p>
        </p:txBody>
      </p:sp>
      <p:sp>
        <p:nvSpPr>
          <p:cNvPr id="7213" name="Rectangle 45"/>
          <p:cNvSpPr>
            <a:spLocks/>
          </p:cNvSpPr>
          <p:nvPr/>
        </p:nvSpPr>
        <p:spPr bwMode="auto">
          <a:xfrm>
            <a:off x="8896574" y="4917169"/>
            <a:ext cx="121829" cy="18030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p>
            <a:r>
              <a:rPr lang="it-IT" altLang="it-IT" sz="703" b="1">
                <a:latin typeface="Helvetica" charset="0"/>
                <a:ea typeface="Helvetica" charset="0"/>
                <a:cs typeface="Helvetica" charset="0"/>
                <a:sym typeface="Helvetica" charset="0"/>
              </a:rPr>
              <a:t>2</a:t>
            </a:r>
          </a:p>
        </p:txBody>
      </p:sp>
      <p:sp>
        <p:nvSpPr>
          <p:cNvPr id="7214" name="Rectangle 46"/>
          <p:cNvSpPr>
            <a:spLocks/>
          </p:cNvSpPr>
          <p:nvPr/>
        </p:nvSpPr>
        <p:spPr bwMode="auto">
          <a:xfrm>
            <a:off x="8904387" y="4452825"/>
            <a:ext cx="121829" cy="18030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p>
            <a:r>
              <a:rPr lang="it-IT" altLang="it-IT" sz="703" b="1">
                <a:latin typeface="Helvetica" charset="0"/>
                <a:ea typeface="Helvetica" charset="0"/>
                <a:cs typeface="Helvetica" charset="0"/>
                <a:sym typeface="Helvetica" charset="0"/>
              </a:rPr>
              <a:t>4</a:t>
            </a:r>
          </a:p>
        </p:txBody>
      </p:sp>
      <p:grpSp>
        <p:nvGrpSpPr>
          <p:cNvPr id="7215" name="Group 47"/>
          <p:cNvGrpSpPr>
            <a:grpSpLocks/>
          </p:cNvGrpSpPr>
          <p:nvPr/>
        </p:nvGrpSpPr>
        <p:grpSpPr bwMode="auto">
          <a:xfrm>
            <a:off x="8769325" y="3992687"/>
            <a:ext cx="79251" cy="87064"/>
            <a:chOff x="0" y="0"/>
            <a:chExt cx="113155" cy="123081"/>
          </a:xfrm>
        </p:grpSpPr>
        <p:pic>
          <p:nvPicPr>
            <p:cNvPr id="7216" name="Picture 48" descr="pasted-image.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13155" cy="12308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7217" name="Picture 49" descr="ANH.pn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5212" y="37106"/>
              <a:ext cx="42828" cy="4886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
        <p:nvSpPr>
          <p:cNvPr id="7218" name="Oval 50"/>
          <p:cNvSpPr>
            <a:spLocks/>
          </p:cNvSpPr>
          <p:nvPr/>
        </p:nvSpPr>
        <p:spPr bwMode="auto">
          <a:xfrm>
            <a:off x="8764861" y="4087564"/>
            <a:ext cx="88180" cy="93762"/>
          </a:xfrm>
          <a:prstGeom prst="ellipse">
            <a:avLst/>
          </a:prstGeom>
          <a:solidFill>
            <a:srgbClr val="164F8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7219" name="Rectangle 51"/>
          <p:cNvSpPr>
            <a:spLocks/>
          </p:cNvSpPr>
          <p:nvPr/>
        </p:nvSpPr>
        <p:spPr bwMode="auto">
          <a:xfrm>
            <a:off x="8904387" y="4044292"/>
            <a:ext cx="121829" cy="18030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p>
            <a:r>
              <a:rPr lang="it-IT" altLang="it-IT" sz="703" b="1">
                <a:latin typeface="Helvetica" charset="0"/>
                <a:ea typeface="Helvetica" charset="0"/>
                <a:cs typeface="Helvetica" charset="0"/>
                <a:sym typeface="Helvetica" charset="0"/>
              </a:rPr>
              <a:t>4</a:t>
            </a:r>
          </a:p>
        </p:txBody>
      </p:sp>
      <p:sp>
        <p:nvSpPr>
          <p:cNvPr id="7220" name="Line 52"/>
          <p:cNvSpPr>
            <a:spLocks noChangeShapeType="1"/>
          </p:cNvSpPr>
          <p:nvPr/>
        </p:nvSpPr>
        <p:spPr bwMode="auto">
          <a:xfrm flipH="1" flipV="1">
            <a:off x="8634264" y="3685729"/>
            <a:ext cx="119435" cy="292447"/>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lstStyle/>
          <a:p>
            <a:endParaRPr lang="it-IT" altLang="it-IT" sz="1687"/>
          </a:p>
        </p:txBody>
      </p:sp>
      <p:sp>
        <p:nvSpPr>
          <p:cNvPr id="7221" name="Line 53"/>
          <p:cNvSpPr>
            <a:spLocks noChangeShapeType="1"/>
          </p:cNvSpPr>
          <p:nvPr/>
        </p:nvSpPr>
        <p:spPr bwMode="auto">
          <a:xfrm flipV="1">
            <a:off x="8473529" y="1355081"/>
            <a:ext cx="98227" cy="418579"/>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lstStyle/>
          <a:p>
            <a:endParaRPr lang="it-IT" altLang="it-IT" sz="1687"/>
          </a:p>
        </p:txBody>
      </p:sp>
      <p:sp>
        <p:nvSpPr>
          <p:cNvPr id="7222" name="Rectangle 54"/>
          <p:cNvSpPr>
            <a:spLocks/>
          </p:cNvSpPr>
          <p:nvPr/>
        </p:nvSpPr>
        <p:spPr bwMode="auto">
          <a:xfrm>
            <a:off x="8217917" y="2730512"/>
            <a:ext cx="121829" cy="18030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p>
            <a:r>
              <a:rPr lang="it-IT" altLang="it-IT" sz="703" b="1">
                <a:latin typeface="Helvetica" charset="0"/>
                <a:ea typeface="Helvetica" charset="0"/>
                <a:cs typeface="Helvetica" charset="0"/>
                <a:sym typeface="Helvetica" charset="0"/>
              </a:rPr>
              <a:t>1</a:t>
            </a:r>
          </a:p>
        </p:txBody>
      </p:sp>
      <p:sp>
        <p:nvSpPr>
          <p:cNvPr id="7223" name="Rectangle 55"/>
          <p:cNvSpPr>
            <a:spLocks/>
          </p:cNvSpPr>
          <p:nvPr/>
        </p:nvSpPr>
        <p:spPr bwMode="auto">
          <a:xfrm>
            <a:off x="8882063" y="2934778"/>
            <a:ext cx="121829" cy="18030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p>
            <a:r>
              <a:rPr lang="it-IT" altLang="it-IT" sz="703" b="1">
                <a:latin typeface="Helvetica" charset="0"/>
                <a:ea typeface="Helvetica" charset="0"/>
                <a:cs typeface="Helvetica" charset="0"/>
                <a:sym typeface="Helvetica" charset="0"/>
              </a:rPr>
              <a:t>2</a:t>
            </a:r>
          </a:p>
        </p:txBody>
      </p:sp>
      <p:sp>
        <p:nvSpPr>
          <p:cNvPr id="7224" name="Line 56"/>
          <p:cNvSpPr>
            <a:spLocks noChangeShapeType="1"/>
          </p:cNvSpPr>
          <p:nvPr/>
        </p:nvSpPr>
        <p:spPr bwMode="auto">
          <a:xfrm flipH="1" flipV="1">
            <a:off x="8748117" y="1410891"/>
            <a:ext cx="120551" cy="292447"/>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lstStyle/>
          <a:p>
            <a:endParaRPr lang="it-IT" altLang="it-IT" sz="1687"/>
          </a:p>
        </p:txBody>
      </p:sp>
      <p:sp>
        <p:nvSpPr>
          <p:cNvPr id="7225" name="Line 57"/>
          <p:cNvSpPr>
            <a:spLocks noChangeShapeType="1"/>
          </p:cNvSpPr>
          <p:nvPr/>
        </p:nvSpPr>
        <p:spPr bwMode="auto">
          <a:xfrm flipV="1">
            <a:off x="8413254" y="1849562"/>
            <a:ext cx="0" cy="245566"/>
          </a:xfrm>
          <a:prstGeom prst="line">
            <a:avLst/>
          </a:prstGeom>
          <a:noFill/>
          <a:ln w="38100" cap="flat" cmpd="sng">
            <a:solidFill>
              <a:srgbClr val="000000"/>
            </a:solidFill>
            <a:prstDash val="dash"/>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lstStyle/>
          <a:p>
            <a:endParaRPr lang="it-IT" altLang="it-IT" sz="1687"/>
          </a:p>
        </p:txBody>
      </p:sp>
      <p:sp>
        <p:nvSpPr>
          <p:cNvPr id="7226" name="Line 58"/>
          <p:cNvSpPr>
            <a:spLocks noChangeShapeType="1"/>
          </p:cNvSpPr>
          <p:nvPr/>
        </p:nvSpPr>
        <p:spPr bwMode="auto">
          <a:xfrm flipV="1">
            <a:off x="8840763" y="1749103"/>
            <a:ext cx="0" cy="348258"/>
          </a:xfrm>
          <a:prstGeom prst="line">
            <a:avLst/>
          </a:prstGeom>
          <a:noFill/>
          <a:ln w="38100" cap="flat" cmpd="sng">
            <a:solidFill>
              <a:srgbClr val="000000"/>
            </a:solidFill>
            <a:prstDash val="dash"/>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lstStyle/>
          <a:p>
            <a:endParaRPr lang="it-IT" altLang="it-IT" sz="1687"/>
          </a:p>
        </p:txBody>
      </p:sp>
      <p:sp>
        <p:nvSpPr>
          <p:cNvPr id="7227" name="Oval 59"/>
          <p:cNvSpPr>
            <a:spLocks/>
          </p:cNvSpPr>
          <p:nvPr/>
        </p:nvSpPr>
        <p:spPr bwMode="auto">
          <a:xfrm>
            <a:off x="8796115" y="1705570"/>
            <a:ext cx="88180" cy="93762"/>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grpSp>
        <p:nvGrpSpPr>
          <p:cNvPr id="7228" name="Group 60"/>
          <p:cNvGrpSpPr>
            <a:grpSpLocks/>
          </p:cNvGrpSpPr>
          <p:nvPr/>
        </p:nvGrpSpPr>
        <p:grpSpPr bwMode="auto">
          <a:xfrm>
            <a:off x="8827368" y="1641947"/>
            <a:ext cx="79251" cy="85948"/>
            <a:chOff x="0" y="0"/>
            <a:chExt cx="113155" cy="123081"/>
          </a:xfrm>
        </p:grpSpPr>
        <p:pic>
          <p:nvPicPr>
            <p:cNvPr id="7229" name="Picture 61" descr="pasted-image.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13155" cy="12308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7230" name="Picture 62" descr="ANH.pn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5212" y="37106"/>
              <a:ext cx="42828" cy="4886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
        <p:nvSpPr>
          <p:cNvPr id="7231" name="Rectangle 63"/>
          <p:cNvSpPr>
            <a:spLocks/>
          </p:cNvSpPr>
          <p:nvPr/>
        </p:nvSpPr>
        <p:spPr bwMode="auto">
          <a:xfrm>
            <a:off x="8935641" y="1619882"/>
            <a:ext cx="121829" cy="18030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p>
            <a:r>
              <a:rPr lang="it-IT" altLang="it-IT" sz="703" b="1">
                <a:latin typeface="Helvetica" charset="0"/>
                <a:ea typeface="Helvetica" charset="0"/>
                <a:cs typeface="Helvetica" charset="0"/>
                <a:sym typeface="Helvetica" charset="0"/>
              </a:rPr>
              <a:t>2</a:t>
            </a:r>
          </a:p>
        </p:txBody>
      </p:sp>
      <p:sp>
        <p:nvSpPr>
          <p:cNvPr id="7232" name="Oval 64"/>
          <p:cNvSpPr>
            <a:spLocks/>
          </p:cNvSpPr>
          <p:nvPr/>
        </p:nvSpPr>
        <p:spPr bwMode="auto">
          <a:xfrm>
            <a:off x="8369722" y="1752451"/>
            <a:ext cx="88180" cy="93762"/>
          </a:xfrm>
          <a:prstGeom prst="ellipse">
            <a:avLst/>
          </a:prstGeom>
          <a:solidFill>
            <a:srgbClr val="164F8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7233" name="Rectangle 65"/>
          <p:cNvSpPr>
            <a:spLocks/>
          </p:cNvSpPr>
          <p:nvPr/>
        </p:nvSpPr>
        <p:spPr bwMode="auto">
          <a:xfrm>
            <a:off x="8153177" y="5266543"/>
            <a:ext cx="121829" cy="18030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p>
            <a:r>
              <a:rPr lang="it-IT" altLang="it-IT" sz="703" b="1">
                <a:latin typeface="Helvetica" charset="0"/>
                <a:ea typeface="Helvetica" charset="0"/>
                <a:cs typeface="Helvetica" charset="0"/>
                <a:sym typeface="Helvetica" charset="0"/>
              </a:rPr>
              <a:t>1</a:t>
            </a:r>
          </a:p>
        </p:txBody>
      </p:sp>
      <p:grpSp>
        <p:nvGrpSpPr>
          <p:cNvPr id="7234" name="Group 66"/>
          <p:cNvGrpSpPr>
            <a:grpSpLocks/>
          </p:cNvGrpSpPr>
          <p:nvPr/>
        </p:nvGrpSpPr>
        <p:grpSpPr bwMode="auto">
          <a:xfrm>
            <a:off x="8385349" y="1666504"/>
            <a:ext cx="79251" cy="87064"/>
            <a:chOff x="0" y="0"/>
            <a:chExt cx="113155" cy="123081"/>
          </a:xfrm>
        </p:grpSpPr>
        <p:pic>
          <p:nvPicPr>
            <p:cNvPr id="7235" name="Picture 67" descr="pasted-image.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13155" cy="12308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7236" name="Picture 68" descr="ANH.pn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5212" y="37106"/>
              <a:ext cx="42828" cy="4886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7237" name="Group 69"/>
          <p:cNvGrpSpPr>
            <a:grpSpLocks/>
          </p:cNvGrpSpPr>
          <p:nvPr/>
        </p:nvGrpSpPr>
        <p:grpSpPr bwMode="auto">
          <a:xfrm>
            <a:off x="4662785" y="187524"/>
            <a:ext cx="2054945" cy="819299"/>
            <a:chOff x="-1" y="0"/>
            <a:chExt cx="2922449" cy="1165543"/>
          </a:xfrm>
        </p:grpSpPr>
        <p:sp>
          <p:nvSpPr>
            <p:cNvPr id="7238" name="Rectangle 70"/>
            <p:cNvSpPr>
              <a:spLocks/>
            </p:cNvSpPr>
            <p:nvPr/>
          </p:nvSpPr>
          <p:spPr bwMode="auto">
            <a:xfrm>
              <a:off x="-1" y="0"/>
              <a:ext cx="2922449" cy="1165543"/>
            </a:xfrm>
            <a:prstGeom prst="rect">
              <a:avLst/>
            </a:prstGeom>
            <a:solidFill>
              <a:srgbClr val="5FBCCE"/>
            </a:solidFill>
            <a:ln w="9525" cap="flat" cmpd="sng">
              <a:solidFill>
                <a:srgbClr val="F95815"/>
              </a:solidFill>
              <a:prstDash val="solid"/>
              <a:round/>
              <a:headEnd type="none" w="med" len="med"/>
              <a:tailEnd type="none" w="med" len="med"/>
            </a:ln>
            <a:effectLst>
              <a:outerShdw blurRad="38100" dist="23000" dir="5400000" algn="ctr" rotWithShape="0">
                <a:srgbClr val="000000">
                  <a:alpha val="34999"/>
                </a:srgbClr>
              </a:outerShdw>
            </a:effectLst>
          </p:spPr>
          <p:txBody>
            <a:bodyPr lIns="35719" tIns="35719" rIns="35719" bIns="35719" anchor="ctr"/>
            <a:lstStyle>
              <a:lvl1pPr defTabSz="457200">
                <a:defRPr sz="3600">
                  <a:solidFill>
                    <a:srgbClr val="000000"/>
                  </a:solidFill>
                  <a:latin typeface="Helvetica Light" charset="0"/>
                  <a:ea typeface="Helvetica Light" charset="0"/>
                  <a:cs typeface="Helvetica Light" charset="0"/>
                  <a:sym typeface="Helvetica Light" charset="0"/>
                </a:defRPr>
              </a:lvl1pPr>
              <a:lvl2pPr defTabSz="457200">
                <a:defRPr sz="3600">
                  <a:solidFill>
                    <a:srgbClr val="000000"/>
                  </a:solidFill>
                  <a:latin typeface="Helvetica Light" charset="0"/>
                  <a:ea typeface="Helvetica Light" charset="0"/>
                  <a:cs typeface="Helvetica Light" charset="0"/>
                  <a:sym typeface="Helvetica Light" charset="0"/>
                </a:defRPr>
              </a:lvl2pPr>
              <a:lvl3pPr defTabSz="457200">
                <a:defRPr sz="3600">
                  <a:solidFill>
                    <a:srgbClr val="000000"/>
                  </a:solidFill>
                  <a:latin typeface="Helvetica Light" charset="0"/>
                  <a:ea typeface="Helvetica Light" charset="0"/>
                  <a:cs typeface="Helvetica Light" charset="0"/>
                  <a:sym typeface="Helvetica Light" charset="0"/>
                </a:defRPr>
              </a:lvl3pPr>
              <a:lvl4pPr defTabSz="457200">
                <a:defRPr sz="3600">
                  <a:solidFill>
                    <a:srgbClr val="000000"/>
                  </a:solidFill>
                  <a:latin typeface="Helvetica Light" charset="0"/>
                  <a:ea typeface="Helvetica Light" charset="0"/>
                  <a:cs typeface="Helvetica Light" charset="0"/>
                  <a:sym typeface="Helvetica Light" charset="0"/>
                </a:defRPr>
              </a:lvl4pPr>
              <a:lvl5pPr defTabSz="457200">
                <a:defRPr sz="36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1266">
                <a:solidFill>
                  <a:srgbClr val="FFFFFF"/>
                </a:solidFill>
                <a:latin typeface="Calibri" charset="0"/>
                <a:ea typeface="Calibri" charset="0"/>
                <a:cs typeface="Calibri" charset="0"/>
                <a:sym typeface="Calibri" charset="0"/>
              </a:endParaRPr>
            </a:p>
          </p:txBody>
        </p:sp>
        <p:sp>
          <p:nvSpPr>
            <p:cNvPr id="7239" name="Rectangle 71"/>
            <p:cNvSpPr>
              <a:spLocks/>
            </p:cNvSpPr>
            <p:nvPr/>
          </p:nvSpPr>
          <p:spPr bwMode="auto">
            <a:xfrm>
              <a:off x="275927" y="341071"/>
              <a:ext cx="2370592" cy="483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2147" rIns="32147" anchor="ctr"/>
            <a:lstStyle>
              <a:lvl1pPr defTabSz="457200">
                <a:defRPr sz="3600">
                  <a:solidFill>
                    <a:srgbClr val="000000"/>
                  </a:solidFill>
                  <a:latin typeface="Helvetica Light" charset="0"/>
                  <a:ea typeface="Helvetica Light" charset="0"/>
                  <a:cs typeface="Helvetica Light" charset="0"/>
                  <a:sym typeface="Helvetica Light" charset="0"/>
                </a:defRPr>
              </a:lvl1pPr>
              <a:lvl2pPr defTabSz="457200">
                <a:defRPr sz="3600">
                  <a:solidFill>
                    <a:srgbClr val="000000"/>
                  </a:solidFill>
                  <a:latin typeface="Helvetica Light" charset="0"/>
                  <a:ea typeface="Helvetica Light" charset="0"/>
                  <a:cs typeface="Helvetica Light" charset="0"/>
                  <a:sym typeface="Helvetica Light" charset="0"/>
                </a:defRPr>
              </a:lvl2pPr>
              <a:lvl3pPr defTabSz="457200">
                <a:defRPr sz="3600">
                  <a:solidFill>
                    <a:srgbClr val="000000"/>
                  </a:solidFill>
                  <a:latin typeface="Helvetica Light" charset="0"/>
                  <a:ea typeface="Helvetica Light" charset="0"/>
                  <a:cs typeface="Helvetica Light" charset="0"/>
                  <a:sym typeface="Helvetica Light" charset="0"/>
                </a:defRPr>
              </a:lvl3pPr>
              <a:lvl4pPr defTabSz="457200">
                <a:defRPr sz="3600">
                  <a:solidFill>
                    <a:srgbClr val="000000"/>
                  </a:solidFill>
                  <a:latin typeface="Helvetica Light" charset="0"/>
                  <a:ea typeface="Helvetica Light" charset="0"/>
                  <a:cs typeface="Helvetica Light" charset="0"/>
                  <a:sym typeface="Helvetica Light" charset="0"/>
                </a:defRPr>
              </a:lvl4pPr>
              <a:lvl5pPr defTabSz="457200">
                <a:defRPr sz="36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r>
                <a:rPr lang="it-IT" altLang="it-IT" sz="2109" b="1" i="1">
                  <a:latin typeface="Calibri" charset="0"/>
                  <a:ea typeface="Calibri" charset="0"/>
                  <a:cs typeface="Calibri" charset="0"/>
                  <a:sym typeface="Calibri" charset="0"/>
                </a:rPr>
                <a:t>Technique</a:t>
              </a:r>
            </a:p>
          </p:txBody>
        </p:sp>
      </p:grpSp>
      <p:sp>
        <p:nvSpPr>
          <p:cNvPr id="7240" name="AutoShape 72"/>
          <p:cNvSpPr>
            <a:spLocks/>
          </p:cNvSpPr>
          <p:nvPr/>
        </p:nvSpPr>
        <p:spPr bwMode="auto">
          <a:xfrm>
            <a:off x="8351863" y="1775892"/>
            <a:ext cx="531316" cy="109611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3661" y="21600"/>
                </a:moveTo>
                <a:lnTo>
                  <a:pt x="18327" y="21432"/>
                </a:lnTo>
                <a:lnTo>
                  <a:pt x="18336" y="17199"/>
                </a:lnTo>
                <a:lnTo>
                  <a:pt x="1869" y="17353"/>
                </a:lnTo>
                <a:lnTo>
                  <a:pt x="1660" y="12711"/>
                </a:lnTo>
                <a:lnTo>
                  <a:pt x="21600" y="12738"/>
                </a:lnTo>
                <a:lnTo>
                  <a:pt x="21355" y="7561"/>
                </a:lnTo>
                <a:lnTo>
                  <a:pt x="0" y="7748"/>
                </a:lnTo>
                <a:lnTo>
                  <a:pt x="3256" y="0"/>
                </a:lnTo>
              </a:path>
            </a:pathLst>
          </a:custGeom>
          <a:noFill/>
          <a:ln w="25400" cap="flat" cmpd="sng">
            <a:solidFill>
              <a:srgbClr val="000000"/>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lstStyle/>
          <a:p>
            <a:endParaRPr lang="it-IT" altLang="it-IT" sz="1687"/>
          </a:p>
        </p:txBody>
      </p:sp>
      <p:sp>
        <p:nvSpPr>
          <p:cNvPr id="7241" name="Rectangle 73"/>
          <p:cNvSpPr>
            <a:spLocks/>
          </p:cNvSpPr>
          <p:nvPr/>
        </p:nvSpPr>
        <p:spPr bwMode="auto">
          <a:xfrm>
            <a:off x="2007320" y="1503467"/>
            <a:ext cx="4412381" cy="93775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spAutoFit/>
          </a:bodyPr>
          <a:lstStyle>
            <a:lvl1pPr defTabSz="457200">
              <a:defRPr sz="3600">
                <a:solidFill>
                  <a:srgbClr val="000000"/>
                </a:solidFill>
                <a:latin typeface="Helvetica Light" charset="0"/>
                <a:ea typeface="Helvetica Light" charset="0"/>
                <a:cs typeface="Helvetica Light" charset="0"/>
                <a:sym typeface="Helvetica Light" charset="0"/>
              </a:defRPr>
            </a:lvl1pPr>
            <a:lvl2pPr defTabSz="457200">
              <a:defRPr sz="3600">
                <a:solidFill>
                  <a:srgbClr val="000000"/>
                </a:solidFill>
                <a:latin typeface="Helvetica Light" charset="0"/>
                <a:ea typeface="Helvetica Light" charset="0"/>
                <a:cs typeface="Helvetica Light" charset="0"/>
                <a:sym typeface="Helvetica Light" charset="0"/>
              </a:defRPr>
            </a:lvl2pPr>
            <a:lvl3pPr defTabSz="457200">
              <a:defRPr sz="3600">
                <a:solidFill>
                  <a:srgbClr val="000000"/>
                </a:solidFill>
                <a:latin typeface="Helvetica Light" charset="0"/>
                <a:ea typeface="Helvetica Light" charset="0"/>
                <a:cs typeface="Helvetica Light" charset="0"/>
                <a:sym typeface="Helvetica Light" charset="0"/>
              </a:defRPr>
            </a:lvl3pPr>
            <a:lvl4pPr defTabSz="457200">
              <a:defRPr sz="3600">
                <a:solidFill>
                  <a:srgbClr val="000000"/>
                </a:solidFill>
                <a:latin typeface="Helvetica Light" charset="0"/>
                <a:ea typeface="Helvetica Light" charset="0"/>
                <a:cs typeface="Helvetica Light" charset="0"/>
                <a:sym typeface="Helvetica Light" charset="0"/>
              </a:defRPr>
            </a:lvl4pPr>
            <a:lvl5pPr defTabSz="457200">
              <a:defRPr sz="36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pPr algn="l"/>
            <a:r>
              <a:rPr lang="it-IT" altLang="it-IT" sz="1125">
                <a:solidFill>
                  <a:srgbClr val="212121"/>
                </a:solidFill>
                <a:latin typeface="Arial" charset="0"/>
                <a:ea typeface="Arial" charset="0"/>
                <a:cs typeface="Arial" charset="0"/>
                <a:sym typeface="Arial" charset="0"/>
              </a:rPr>
              <a:t>Players 1 and 2 pass the ball through the cones , the player who has </a:t>
            </a:r>
          </a:p>
          <a:p>
            <a:pPr algn="l"/>
            <a:endParaRPr lang="it-IT" altLang="it-IT" sz="1125">
              <a:solidFill>
                <a:srgbClr val="212121"/>
              </a:solidFill>
              <a:latin typeface="Arial" charset="0"/>
              <a:ea typeface="Arial" charset="0"/>
              <a:cs typeface="Arial" charset="0"/>
              <a:sym typeface="Arial" charset="0"/>
            </a:endParaRPr>
          </a:p>
          <a:p>
            <a:pPr algn="l"/>
            <a:r>
              <a:rPr lang="it-IT" altLang="it-IT" sz="1125">
                <a:solidFill>
                  <a:srgbClr val="212121"/>
                </a:solidFill>
                <a:latin typeface="Arial" charset="0"/>
                <a:ea typeface="Arial" charset="0"/>
                <a:cs typeface="Arial" charset="0"/>
                <a:sym typeface="Arial" charset="0"/>
              </a:rPr>
              <a:t>possession of the ball at the end of the cones overcomes the </a:t>
            </a:r>
          </a:p>
          <a:p>
            <a:pPr algn="l"/>
            <a:endParaRPr lang="it-IT" altLang="it-IT" sz="1125">
              <a:solidFill>
                <a:srgbClr val="212121"/>
              </a:solidFill>
              <a:latin typeface="Arial" charset="0"/>
              <a:ea typeface="Arial" charset="0"/>
              <a:cs typeface="Arial" charset="0"/>
              <a:sym typeface="Arial" charset="0"/>
            </a:endParaRPr>
          </a:p>
          <a:p>
            <a:pPr algn="l"/>
            <a:r>
              <a:rPr lang="it-IT" altLang="it-IT" sz="1125">
                <a:solidFill>
                  <a:srgbClr val="212121"/>
                </a:solidFill>
                <a:latin typeface="Arial" charset="0"/>
                <a:ea typeface="Arial" charset="0"/>
                <a:cs typeface="Arial" charset="0"/>
                <a:sym typeface="Arial" charset="0"/>
              </a:rPr>
              <a:t>obstacle with a dribling and shoots on goal</a:t>
            </a:r>
          </a:p>
        </p:txBody>
      </p:sp>
      <p:sp>
        <p:nvSpPr>
          <p:cNvPr id="7242" name="Rectangle 74"/>
          <p:cNvSpPr>
            <a:spLocks/>
          </p:cNvSpPr>
          <p:nvPr/>
        </p:nvSpPr>
        <p:spPr bwMode="auto">
          <a:xfrm>
            <a:off x="2057549" y="4147157"/>
            <a:ext cx="4313039" cy="111088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spAutoFit/>
          </a:bodyPr>
          <a:lstStyle>
            <a:lvl1pPr defTabSz="457200">
              <a:defRPr sz="3600">
                <a:solidFill>
                  <a:srgbClr val="000000"/>
                </a:solidFill>
                <a:latin typeface="Helvetica Light" charset="0"/>
                <a:ea typeface="Helvetica Light" charset="0"/>
                <a:cs typeface="Helvetica Light" charset="0"/>
                <a:sym typeface="Helvetica Light" charset="0"/>
              </a:defRPr>
            </a:lvl1pPr>
            <a:lvl2pPr defTabSz="457200">
              <a:defRPr sz="3600">
                <a:solidFill>
                  <a:srgbClr val="000000"/>
                </a:solidFill>
                <a:latin typeface="Helvetica Light" charset="0"/>
                <a:ea typeface="Helvetica Light" charset="0"/>
                <a:cs typeface="Helvetica Light" charset="0"/>
                <a:sym typeface="Helvetica Light" charset="0"/>
              </a:defRPr>
            </a:lvl2pPr>
            <a:lvl3pPr defTabSz="457200">
              <a:defRPr sz="3600">
                <a:solidFill>
                  <a:srgbClr val="000000"/>
                </a:solidFill>
                <a:latin typeface="Helvetica Light" charset="0"/>
                <a:ea typeface="Helvetica Light" charset="0"/>
                <a:cs typeface="Helvetica Light" charset="0"/>
                <a:sym typeface="Helvetica Light" charset="0"/>
              </a:defRPr>
            </a:lvl3pPr>
            <a:lvl4pPr defTabSz="457200">
              <a:defRPr sz="3600">
                <a:solidFill>
                  <a:srgbClr val="000000"/>
                </a:solidFill>
                <a:latin typeface="Helvetica Light" charset="0"/>
                <a:ea typeface="Helvetica Light" charset="0"/>
                <a:cs typeface="Helvetica Light" charset="0"/>
                <a:sym typeface="Helvetica Light" charset="0"/>
              </a:defRPr>
            </a:lvl4pPr>
            <a:lvl5pPr defTabSz="457200">
              <a:defRPr sz="36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pPr algn="l"/>
            <a:r>
              <a:rPr lang="it-IT" altLang="it-IT" sz="1125">
                <a:solidFill>
                  <a:srgbClr val="212121"/>
                </a:solidFill>
                <a:latin typeface="Arial" charset="0"/>
                <a:ea typeface="Arial" charset="0"/>
                <a:cs typeface="Arial" charset="0"/>
                <a:sym typeface="Arial" charset="0"/>
              </a:rPr>
              <a:t>Players go by and follow , the player at the end of the cones </a:t>
            </a:r>
          </a:p>
          <a:p>
            <a:pPr algn="l"/>
            <a:endParaRPr lang="it-IT" altLang="it-IT" sz="1125">
              <a:solidFill>
                <a:srgbClr val="212121"/>
              </a:solidFill>
              <a:latin typeface="Arial" charset="0"/>
              <a:ea typeface="Arial" charset="0"/>
              <a:cs typeface="Arial" charset="0"/>
              <a:sym typeface="Arial" charset="0"/>
            </a:endParaRPr>
          </a:p>
          <a:p>
            <a:pPr algn="l"/>
            <a:r>
              <a:rPr lang="it-IT" altLang="it-IT" sz="1125">
                <a:solidFill>
                  <a:srgbClr val="212121"/>
                </a:solidFill>
                <a:latin typeface="Arial" charset="0"/>
                <a:ea typeface="Arial" charset="0"/>
                <a:cs typeface="Arial" charset="0"/>
                <a:sym typeface="Arial" charset="0"/>
              </a:rPr>
              <a:t>overcomes the obstacle with a dribbling . </a:t>
            </a:r>
          </a:p>
          <a:p>
            <a:pPr algn="l"/>
            <a:endParaRPr lang="it-IT" altLang="it-IT" sz="1125">
              <a:solidFill>
                <a:srgbClr val="212121"/>
              </a:solidFill>
              <a:latin typeface="Arial" charset="0"/>
              <a:ea typeface="Arial" charset="0"/>
              <a:cs typeface="Arial" charset="0"/>
              <a:sym typeface="Arial" charset="0"/>
            </a:endParaRPr>
          </a:p>
          <a:p>
            <a:pPr algn="l"/>
            <a:r>
              <a:rPr lang="it-IT" altLang="it-IT" sz="1125">
                <a:solidFill>
                  <a:srgbClr val="212121"/>
                </a:solidFill>
                <a:latin typeface="Arial" charset="0"/>
                <a:ea typeface="Arial" charset="0"/>
                <a:cs typeface="Arial" charset="0"/>
                <a:sym typeface="Arial" charset="0"/>
              </a:rPr>
              <a:t>Passing and receiving must be made ​​possibly with two touches.</a:t>
            </a:r>
          </a:p>
        </p:txBody>
      </p:sp>
    </p:spTree>
    <p:extLst>
      <p:ext uri="{BB962C8B-B14F-4D97-AF65-F5344CB8AC3E}">
        <p14:creationId xmlns:p14="http://schemas.microsoft.com/office/powerpoint/2010/main" val="1284710420"/>
      </p:ext>
    </p:extLst>
  </p:cSld>
  <p:clrMapOvr>
    <a:masterClrMapping/>
  </p:clrMapOvr>
  <p:transition spd="med"/>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Rectangle 1"/>
          <p:cNvSpPr>
            <a:spLocks/>
          </p:cNvSpPr>
          <p:nvPr/>
        </p:nvSpPr>
        <p:spPr bwMode="auto">
          <a:xfrm>
            <a:off x="1728267" y="1230934"/>
            <a:ext cx="2516716" cy="28847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p>
            <a:r>
              <a:rPr lang="it-IT" altLang="it-IT" sz="1406" b="1">
                <a:latin typeface="Helvetica" charset="0"/>
                <a:ea typeface="Helvetica" charset="0"/>
                <a:cs typeface="Helvetica" charset="0"/>
                <a:sym typeface="Helvetica" charset="0"/>
              </a:rPr>
              <a:t>Exercise VII (with animation)</a:t>
            </a:r>
          </a:p>
        </p:txBody>
      </p:sp>
      <p:grpSp>
        <p:nvGrpSpPr>
          <p:cNvPr id="8194" name="Group 2"/>
          <p:cNvGrpSpPr>
            <a:grpSpLocks/>
          </p:cNvGrpSpPr>
          <p:nvPr/>
        </p:nvGrpSpPr>
        <p:grpSpPr bwMode="auto">
          <a:xfrm>
            <a:off x="4662785" y="187524"/>
            <a:ext cx="2054945" cy="819299"/>
            <a:chOff x="-1" y="0"/>
            <a:chExt cx="2922449" cy="1165543"/>
          </a:xfrm>
        </p:grpSpPr>
        <p:sp>
          <p:nvSpPr>
            <p:cNvPr id="8195" name="Rectangle 3"/>
            <p:cNvSpPr>
              <a:spLocks/>
            </p:cNvSpPr>
            <p:nvPr/>
          </p:nvSpPr>
          <p:spPr bwMode="auto">
            <a:xfrm>
              <a:off x="-1" y="0"/>
              <a:ext cx="2922449" cy="1165543"/>
            </a:xfrm>
            <a:prstGeom prst="rect">
              <a:avLst/>
            </a:prstGeom>
            <a:solidFill>
              <a:srgbClr val="5FBCCE"/>
            </a:solidFill>
            <a:ln w="9525" cap="flat" cmpd="sng">
              <a:solidFill>
                <a:srgbClr val="F95815"/>
              </a:solidFill>
              <a:prstDash val="solid"/>
              <a:round/>
              <a:headEnd type="none" w="med" len="med"/>
              <a:tailEnd type="none" w="med" len="med"/>
            </a:ln>
            <a:effectLst>
              <a:outerShdw blurRad="38100" dist="23000" dir="5400000" algn="ctr" rotWithShape="0">
                <a:srgbClr val="000000">
                  <a:alpha val="34999"/>
                </a:srgbClr>
              </a:outerShdw>
            </a:effectLst>
          </p:spPr>
          <p:txBody>
            <a:bodyPr lIns="35719" tIns="35719" rIns="35719" bIns="35719" anchor="ctr"/>
            <a:lstStyle>
              <a:lvl1pPr defTabSz="457200">
                <a:defRPr sz="3600">
                  <a:solidFill>
                    <a:srgbClr val="000000"/>
                  </a:solidFill>
                  <a:latin typeface="Helvetica Light" charset="0"/>
                  <a:ea typeface="Helvetica Light" charset="0"/>
                  <a:cs typeface="Helvetica Light" charset="0"/>
                  <a:sym typeface="Helvetica Light" charset="0"/>
                </a:defRPr>
              </a:lvl1pPr>
              <a:lvl2pPr defTabSz="457200">
                <a:defRPr sz="3600">
                  <a:solidFill>
                    <a:srgbClr val="000000"/>
                  </a:solidFill>
                  <a:latin typeface="Helvetica Light" charset="0"/>
                  <a:ea typeface="Helvetica Light" charset="0"/>
                  <a:cs typeface="Helvetica Light" charset="0"/>
                  <a:sym typeface="Helvetica Light" charset="0"/>
                </a:defRPr>
              </a:lvl2pPr>
              <a:lvl3pPr defTabSz="457200">
                <a:defRPr sz="3600">
                  <a:solidFill>
                    <a:srgbClr val="000000"/>
                  </a:solidFill>
                  <a:latin typeface="Helvetica Light" charset="0"/>
                  <a:ea typeface="Helvetica Light" charset="0"/>
                  <a:cs typeface="Helvetica Light" charset="0"/>
                  <a:sym typeface="Helvetica Light" charset="0"/>
                </a:defRPr>
              </a:lvl3pPr>
              <a:lvl4pPr defTabSz="457200">
                <a:defRPr sz="3600">
                  <a:solidFill>
                    <a:srgbClr val="000000"/>
                  </a:solidFill>
                  <a:latin typeface="Helvetica Light" charset="0"/>
                  <a:ea typeface="Helvetica Light" charset="0"/>
                  <a:cs typeface="Helvetica Light" charset="0"/>
                  <a:sym typeface="Helvetica Light" charset="0"/>
                </a:defRPr>
              </a:lvl4pPr>
              <a:lvl5pPr defTabSz="457200">
                <a:defRPr sz="36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1266">
                <a:solidFill>
                  <a:srgbClr val="FFFFFF"/>
                </a:solidFill>
                <a:latin typeface="Calibri" charset="0"/>
                <a:ea typeface="Calibri" charset="0"/>
                <a:cs typeface="Calibri" charset="0"/>
                <a:sym typeface="Calibri" charset="0"/>
              </a:endParaRPr>
            </a:p>
          </p:txBody>
        </p:sp>
        <p:sp>
          <p:nvSpPr>
            <p:cNvPr id="8196" name="Rectangle 4"/>
            <p:cNvSpPr>
              <a:spLocks/>
            </p:cNvSpPr>
            <p:nvPr/>
          </p:nvSpPr>
          <p:spPr bwMode="auto">
            <a:xfrm>
              <a:off x="275927" y="341071"/>
              <a:ext cx="2370592" cy="483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2147" rIns="32147" anchor="ctr"/>
            <a:lstStyle>
              <a:lvl1pPr defTabSz="457200">
                <a:defRPr sz="3600">
                  <a:solidFill>
                    <a:srgbClr val="000000"/>
                  </a:solidFill>
                  <a:latin typeface="Helvetica Light" charset="0"/>
                  <a:ea typeface="Helvetica Light" charset="0"/>
                  <a:cs typeface="Helvetica Light" charset="0"/>
                  <a:sym typeface="Helvetica Light" charset="0"/>
                </a:defRPr>
              </a:lvl1pPr>
              <a:lvl2pPr defTabSz="457200">
                <a:defRPr sz="3600">
                  <a:solidFill>
                    <a:srgbClr val="000000"/>
                  </a:solidFill>
                  <a:latin typeface="Helvetica Light" charset="0"/>
                  <a:ea typeface="Helvetica Light" charset="0"/>
                  <a:cs typeface="Helvetica Light" charset="0"/>
                  <a:sym typeface="Helvetica Light" charset="0"/>
                </a:defRPr>
              </a:lvl2pPr>
              <a:lvl3pPr defTabSz="457200">
                <a:defRPr sz="3600">
                  <a:solidFill>
                    <a:srgbClr val="000000"/>
                  </a:solidFill>
                  <a:latin typeface="Helvetica Light" charset="0"/>
                  <a:ea typeface="Helvetica Light" charset="0"/>
                  <a:cs typeface="Helvetica Light" charset="0"/>
                  <a:sym typeface="Helvetica Light" charset="0"/>
                </a:defRPr>
              </a:lvl3pPr>
              <a:lvl4pPr defTabSz="457200">
                <a:defRPr sz="3600">
                  <a:solidFill>
                    <a:srgbClr val="000000"/>
                  </a:solidFill>
                  <a:latin typeface="Helvetica Light" charset="0"/>
                  <a:ea typeface="Helvetica Light" charset="0"/>
                  <a:cs typeface="Helvetica Light" charset="0"/>
                  <a:sym typeface="Helvetica Light" charset="0"/>
                </a:defRPr>
              </a:lvl4pPr>
              <a:lvl5pPr defTabSz="457200">
                <a:defRPr sz="36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r>
                <a:rPr lang="it-IT" altLang="it-IT" sz="2109" b="1" i="1">
                  <a:latin typeface="Calibri" charset="0"/>
                  <a:ea typeface="Calibri" charset="0"/>
                  <a:cs typeface="Calibri" charset="0"/>
                  <a:sym typeface="Calibri" charset="0"/>
                </a:rPr>
                <a:t>Technique</a:t>
              </a:r>
            </a:p>
          </p:txBody>
        </p:sp>
      </p:grpSp>
      <p:pic>
        <p:nvPicPr>
          <p:cNvPr id="8197" name="Picture 5" descr="pasted-image.tif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091535" y="1194346"/>
            <a:ext cx="4479355" cy="432085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8198" name="AutoShape 6"/>
          <p:cNvSpPr>
            <a:spLocks/>
          </p:cNvSpPr>
          <p:nvPr/>
        </p:nvSpPr>
        <p:spPr bwMode="auto">
          <a:xfrm>
            <a:off x="7604002" y="3382119"/>
            <a:ext cx="104924" cy="9264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9019"/>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8199" name="AutoShape 7"/>
          <p:cNvSpPr>
            <a:spLocks/>
          </p:cNvSpPr>
          <p:nvPr/>
        </p:nvSpPr>
        <p:spPr bwMode="auto">
          <a:xfrm>
            <a:off x="8907736" y="3382119"/>
            <a:ext cx="104924" cy="9264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9019"/>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8200" name="AutoShape 8"/>
          <p:cNvSpPr>
            <a:spLocks/>
          </p:cNvSpPr>
          <p:nvPr/>
        </p:nvSpPr>
        <p:spPr bwMode="auto">
          <a:xfrm>
            <a:off x="8279309" y="2860849"/>
            <a:ext cx="103808" cy="9376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9019"/>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8201" name="AutoShape 9"/>
          <p:cNvSpPr>
            <a:spLocks/>
          </p:cNvSpPr>
          <p:nvPr/>
        </p:nvSpPr>
        <p:spPr bwMode="auto">
          <a:xfrm>
            <a:off x="7604002" y="2351857"/>
            <a:ext cx="104924" cy="9376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9019"/>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8202" name="AutoShape 10"/>
          <p:cNvSpPr>
            <a:spLocks/>
          </p:cNvSpPr>
          <p:nvPr/>
        </p:nvSpPr>
        <p:spPr bwMode="auto">
          <a:xfrm>
            <a:off x="8907736" y="2351857"/>
            <a:ext cx="104924" cy="9376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9019"/>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8203" name="Oval 11"/>
          <p:cNvSpPr>
            <a:spLocks/>
          </p:cNvSpPr>
          <p:nvPr/>
        </p:nvSpPr>
        <p:spPr bwMode="auto">
          <a:xfrm>
            <a:off x="7717855" y="2351857"/>
            <a:ext cx="88180" cy="93762"/>
          </a:xfrm>
          <a:prstGeom prst="ellipse">
            <a:avLst/>
          </a:prstGeom>
          <a:solidFill>
            <a:srgbClr val="164F8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8204" name="Oval 12"/>
          <p:cNvSpPr>
            <a:spLocks/>
          </p:cNvSpPr>
          <p:nvPr/>
        </p:nvSpPr>
        <p:spPr bwMode="auto">
          <a:xfrm>
            <a:off x="9153302" y="3549551"/>
            <a:ext cx="79251" cy="93762"/>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8205" name="Oval 13"/>
          <p:cNvSpPr>
            <a:spLocks/>
          </p:cNvSpPr>
          <p:nvPr/>
        </p:nvSpPr>
        <p:spPr bwMode="auto">
          <a:xfrm>
            <a:off x="8831833" y="2419946"/>
            <a:ext cx="79251" cy="92646"/>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grpSp>
        <p:nvGrpSpPr>
          <p:cNvPr id="8206" name="Group 14"/>
          <p:cNvGrpSpPr>
            <a:grpSpLocks/>
          </p:cNvGrpSpPr>
          <p:nvPr/>
        </p:nvGrpSpPr>
        <p:grpSpPr bwMode="auto">
          <a:xfrm>
            <a:off x="9028286" y="3626570"/>
            <a:ext cx="79251" cy="87064"/>
            <a:chOff x="0" y="0"/>
            <a:chExt cx="113155" cy="123081"/>
          </a:xfrm>
        </p:grpSpPr>
        <p:pic>
          <p:nvPicPr>
            <p:cNvPr id="8207" name="Picture 15" descr="pasted-imag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13155" cy="12308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8208" name="Picture 16" descr="ANH.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5212" y="37106"/>
              <a:ext cx="42828" cy="4886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
        <p:nvSpPr>
          <p:cNvPr id="8209" name="Oval 17"/>
          <p:cNvSpPr>
            <a:spLocks/>
          </p:cNvSpPr>
          <p:nvPr/>
        </p:nvSpPr>
        <p:spPr bwMode="auto">
          <a:xfrm>
            <a:off x="7414246" y="3450208"/>
            <a:ext cx="88180" cy="93762"/>
          </a:xfrm>
          <a:prstGeom prst="ellipse">
            <a:avLst/>
          </a:prstGeom>
          <a:solidFill>
            <a:srgbClr val="164F8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8210" name="Rectangle 18"/>
          <p:cNvSpPr>
            <a:spLocks/>
          </p:cNvSpPr>
          <p:nvPr/>
        </p:nvSpPr>
        <p:spPr bwMode="auto">
          <a:xfrm>
            <a:off x="8105180" y="1268764"/>
            <a:ext cx="452066" cy="21281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spAutoFit/>
          </a:bodyPr>
          <a:lstStyle/>
          <a:p>
            <a:r>
              <a:rPr lang="it-IT" altLang="it-IT" sz="914" b="1">
                <a:latin typeface="Helvetica" charset="0"/>
                <a:ea typeface="Helvetica" charset="0"/>
                <a:cs typeface="Helvetica" charset="0"/>
                <a:sym typeface="Helvetica" charset="0"/>
              </a:rPr>
              <a:t>GK</a:t>
            </a:r>
          </a:p>
        </p:txBody>
      </p:sp>
      <p:grpSp>
        <p:nvGrpSpPr>
          <p:cNvPr id="8211" name="Group 19"/>
          <p:cNvGrpSpPr>
            <a:grpSpLocks/>
          </p:cNvGrpSpPr>
          <p:nvPr/>
        </p:nvGrpSpPr>
        <p:grpSpPr bwMode="auto">
          <a:xfrm>
            <a:off x="7617396" y="3626570"/>
            <a:ext cx="79251" cy="87064"/>
            <a:chOff x="0" y="0"/>
            <a:chExt cx="113155" cy="123081"/>
          </a:xfrm>
        </p:grpSpPr>
        <p:pic>
          <p:nvPicPr>
            <p:cNvPr id="8212" name="Picture 20" descr="pasted-imag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13155" cy="12308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8213" name="Picture 21" descr="ANH.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5212" y="37106"/>
              <a:ext cx="42828" cy="4886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
        <p:nvSpPr>
          <p:cNvPr id="8214" name="Oval 22"/>
          <p:cNvSpPr>
            <a:spLocks/>
          </p:cNvSpPr>
          <p:nvPr/>
        </p:nvSpPr>
        <p:spPr bwMode="auto">
          <a:xfrm>
            <a:off x="7494613" y="3623221"/>
            <a:ext cx="88180" cy="93762"/>
          </a:xfrm>
          <a:prstGeom prst="ellipse">
            <a:avLst/>
          </a:prstGeom>
          <a:solidFill>
            <a:srgbClr val="164F8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8215" name="Rectangle 23"/>
          <p:cNvSpPr>
            <a:spLocks/>
          </p:cNvSpPr>
          <p:nvPr/>
        </p:nvSpPr>
        <p:spPr bwMode="auto">
          <a:xfrm>
            <a:off x="7182074" y="3406936"/>
            <a:ext cx="121829" cy="18030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p>
            <a:r>
              <a:rPr lang="it-IT" altLang="it-IT" sz="703" b="1">
                <a:latin typeface="Helvetica" charset="0"/>
                <a:ea typeface="Helvetica" charset="0"/>
                <a:cs typeface="Helvetica" charset="0"/>
                <a:sym typeface="Helvetica" charset="0"/>
              </a:rPr>
              <a:t>1</a:t>
            </a:r>
          </a:p>
        </p:txBody>
      </p:sp>
      <p:sp>
        <p:nvSpPr>
          <p:cNvPr id="8216" name="Rectangle 24"/>
          <p:cNvSpPr>
            <a:spLocks/>
          </p:cNvSpPr>
          <p:nvPr/>
        </p:nvSpPr>
        <p:spPr bwMode="auto">
          <a:xfrm>
            <a:off x="7591723" y="2221520"/>
            <a:ext cx="121829" cy="18030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p>
            <a:r>
              <a:rPr lang="it-IT" altLang="it-IT" sz="703" b="1">
                <a:latin typeface="Helvetica" charset="0"/>
                <a:ea typeface="Helvetica" charset="0"/>
                <a:cs typeface="Helvetica" charset="0"/>
                <a:sym typeface="Helvetica" charset="0"/>
              </a:rPr>
              <a:t>2</a:t>
            </a:r>
          </a:p>
        </p:txBody>
      </p:sp>
      <p:sp>
        <p:nvSpPr>
          <p:cNvPr id="8217" name="Rectangle 25"/>
          <p:cNvSpPr>
            <a:spLocks/>
          </p:cNvSpPr>
          <p:nvPr/>
        </p:nvSpPr>
        <p:spPr bwMode="auto">
          <a:xfrm>
            <a:off x="7328297" y="3648037"/>
            <a:ext cx="121829" cy="18030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p>
            <a:r>
              <a:rPr lang="it-IT" altLang="it-IT" sz="703" b="1">
                <a:latin typeface="Helvetica" charset="0"/>
                <a:ea typeface="Helvetica" charset="0"/>
                <a:cs typeface="Helvetica" charset="0"/>
                <a:sym typeface="Helvetica" charset="0"/>
              </a:rPr>
              <a:t>3</a:t>
            </a:r>
          </a:p>
        </p:txBody>
      </p:sp>
      <p:sp>
        <p:nvSpPr>
          <p:cNvPr id="8218" name="Rectangle 26"/>
          <p:cNvSpPr>
            <a:spLocks/>
          </p:cNvSpPr>
          <p:nvPr/>
        </p:nvSpPr>
        <p:spPr bwMode="auto">
          <a:xfrm>
            <a:off x="9278318" y="3579948"/>
            <a:ext cx="121829" cy="18030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p>
            <a:r>
              <a:rPr lang="it-IT" altLang="it-IT" sz="703" b="1">
                <a:latin typeface="Helvetica" charset="0"/>
                <a:ea typeface="Helvetica" charset="0"/>
                <a:cs typeface="Helvetica" charset="0"/>
                <a:sym typeface="Helvetica" charset="0"/>
              </a:rPr>
              <a:t>4</a:t>
            </a:r>
          </a:p>
        </p:txBody>
      </p:sp>
      <p:sp>
        <p:nvSpPr>
          <p:cNvPr id="8219" name="Rectangle 27"/>
          <p:cNvSpPr>
            <a:spLocks/>
          </p:cNvSpPr>
          <p:nvPr/>
        </p:nvSpPr>
        <p:spPr bwMode="auto">
          <a:xfrm>
            <a:off x="9002613" y="2375557"/>
            <a:ext cx="121829" cy="18030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p>
            <a:r>
              <a:rPr lang="it-IT" altLang="it-IT" sz="703" b="1">
                <a:latin typeface="Helvetica" charset="0"/>
                <a:ea typeface="Helvetica" charset="0"/>
                <a:cs typeface="Helvetica" charset="0"/>
                <a:sym typeface="Helvetica" charset="0"/>
              </a:rPr>
              <a:t>5</a:t>
            </a:r>
          </a:p>
        </p:txBody>
      </p:sp>
      <p:sp>
        <p:nvSpPr>
          <p:cNvPr id="8220" name="Line 28"/>
          <p:cNvSpPr>
            <a:spLocks noChangeShapeType="1"/>
          </p:cNvSpPr>
          <p:nvPr/>
        </p:nvSpPr>
        <p:spPr bwMode="auto">
          <a:xfrm flipH="1" flipV="1">
            <a:off x="7629674" y="3541738"/>
            <a:ext cx="1349499" cy="135061"/>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lstStyle/>
          <a:p>
            <a:endParaRPr lang="it-IT" altLang="it-IT" sz="1687"/>
          </a:p>
        </p:txBody>
      </p:sp>
      <p:sp>
        <p:nvSpPr>
          <p:cNvPr id="8221" name="Line 29"/>
          <p:cNvSpPr>
            <a:spLocks noChangeShapeType="1"/>
          </p:cNvSpPr>
          <p:nvPr/>
        </p:nvSpPr>
        <p:spPr bwMode="auto">
          <a:xfrm>
            <a:off x="7678787" y="3760515"/>
            <a:ext cx="1252389" cy="0"/>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lstStyle/>
          <a:p>
            <a:endParaRPr lang="it-IT" altLang="it-IT" sz="1687"/>
          </a:p>
        </p:txBody>
      </p:sp>
      <p:sp>
        <p:nvSpPr>
          <p:cNvPr id="8222" name="Rectangle 30"/>
          <p:cNvSpPr>
            <a:spLocks/>
          </p:cNvSpPr>
          <p:nvPr/>
        </p:nvSpPr>
        <p:spPr bwMode="auto">
          <a:xfrm>
            <a:off x="1836539" y="1662192"/>
            <a:ext cx="945773" cy="2452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p>
            <a:r>
              <a:rPr lang="it-IT" altLang="it-IT" sz="1125" b="1">
                <a:latin typeface="Helvetica" charset="0"/>
                <a:ea typeface="Helvetica" charset="0"/>
                <a:cs typeface="Helvetica" charset="0"/>
                <a:sym typeface="Helvetica" charset="0"/>
              </a:rPr>
              <a:t>Pass and Go</a:t>
            </a:r>
          </a:p>
        </p:txBody>
      </p:sp>
      <p:sp>
        <p:nvSpPr>
          <p:cNvPr id="8223" name="Rectangle 31"/>
          <p:cNvSpPr>
            <a:spLocks/>
          </p:cNvSpPr>
          <p:nvPr/>
        </p:nvSpPr>
        <p:spPr bwMode="auto">
          <a:xfrm>
            <a:off x="1797472" y="1927962"/>
            <a:ext cx="4210348" cy="163025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spAutoFit/>
          </a:bodyPr>
          <a:lstStyle>
            <a:lvl1pPr defTabSz="457200">
              <a:defRPr sz="3600">
                <a:solidFill>
                  <a:srgbClr val="000000"/>
                </a:solidFill>
                <a:latin typeface="Helvetica Light" charset="0"/>
                <a:ea typeface="Helvetica Light" charset="0"/>
                <a:cs typeface="Helvetica Light" charset="0"/>
                <a:sym typeface="Helvetica Light" charset="0"/>
              </a:defRPr>
            </a:lvl1pPr>
            <a:lvl2pPr defTabSz="457200">
              <a:defRPr sz="3600">
                <a:solidFill>
                  <a:srgbClr val="000000"/>
                </a:solidFill>
                <a:latin typeface="Helvetica Light" charset="0"/>
                <a:ea typeface="Helvetica Light" charset="0"/>
                <a:cs typeface="Helvetica Light" charset="0"/>
                <a:sym typeface="Helvetica Light" charset="0"/>
              </a:defRPr>
            </a:lvl2pPr>
            <a:lvl3pPr defTabSz="457200">
              <a:defRPr sz="3600">
                <a:solidFill>
                  <a:srgbClr val="000000"/>
                </a:solidFill>
                <a:latin typeface="Helvetica Light" charset="0"/>
                <a:ea typeface="Helvetica Light" charset="0"/>
                <a:cs typeface="Helvetica Light" charset="0"/>
                <a:sym typeface="Helvetica Light" charset="0"/>
              </a:defRPr>
            </a:lvl3pPr>
            <a:lvl4pPr defTabSz="457200">
              <a:defRPr sz="3600">
                <a:solidFill>
                  <a:srgbClr val="000000"/>
                </a:solidFill>
                <a:latin typeface="Helvetica Light" charset="0"/>
                <a:ea typeface="Helvetica Light" charset="0"/>
                <a:cs typeface="Helvetica Light" charset="0"/>
                <a:sym typeface="Helvetica Light" charset="0"/>
              </a:defRPr>
            </a:lvl4pPr>
            <a:lvl5pPr defTabSz="457200">
              <a:defRPr sz="36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pPr algn="l"/>
            <a:r>
              <a:rPr lang="it-IT" altLang="it-IT" sz="1125">
                <a:solidFill>
                  <a:srgbClr val="212121"/>
                </a:solidFill>
                <a:latin typeface="Arial" charset="0"/>
                <a:ea typeface="Arial" charset="0"/>
                <a:cs typeface="Arial" charset="0"/>
                <a:sym typeface="Arial" charset="0"/>
              </a:rPr>
              <a:t>Player 4 passes the ball to the player 1 , player 3 runs to the </a:t>
            </a:r>
          </a:p>
          <a:p>
            <a:pPr algn="l"/>
            <a:endParaRPr lang="it-IT" altLang="it-IT" sz="1125">
              <a:solidFill>
                <a:srgbClr val="212121"/>
              </a:solidFill>
              <a:latin typeface="Arial" charset="0"/>
              <a:ea typeface="Arial" charset="0"/>
              <a:cs typeface="Arial" charset="0"/>
              <a:sym typeface="Arial" charset="0"/>
            </a:endParaRPr>
          </a:p>
          <a:p>
            <a:pPr algn="l"/>
            <a:r>
              <a:rPr lang="it-IT" altLang="it-IT" sz="1125">
                <a:solidFill>
                  <a:srgbClr val="212121"/>
                </a:solidFill>
                <a:latin typeface="Arial" charset="0"/>
                <a:ea typeface="Arial" charset="0"/>
                <a:cs typeface="Arial" charset="0"/>
                <a:sym typeface="Arial" charset="0"/>
              </a:rPr>
              <a:t>cones located in the middle and receives the pass from player 1 , </a:t>
            </a:r>
          </a:p>
          <a:p>
            <a:pPr algn="l"/>
            <a:endParaRPr lang="it-IT" altLang="it-IT" sz="1125">
              <a:solidFill>
                <a:srgbClr val="212121"/>
              </a:solidFill>
              <a:latin typeface="Arial" charset="0"/>
              <a:ea typeface="Arial" charset="0"/>
              <a:cs typeface="Arial" charset="0"/>
              <a:sym typeface="Arial" charset="0"/>
            </a:endParaRPr>
          </a:p>
          <a:p>
            <a:pPr algn="l"/>
            <a:r>
              <a:rPr lang="it-IT" altLang="it-IT" sz="1125">
                <a:solidFill>
                  <a:srgbClr val="212121"/>
                </a:solidFill>
                <a:latin typeface="Arial" charset="0"/>
                <a:ea typeface="Arial" charset="0"/>
                <a:cs typeface="Arial" charset="0"/>
                <a:sym typeface="Arial" charset="0"/>
              </a:rPr>
              <a:t>player 1 runs and receives an horizontal pass by the player 3. </a:t>
            </a:r>
          </a:p>
          <a:p>
            <a:pPr algn="l"/>
            <a:endParaRPr lang="it-IT" altLang="it-IT" sz="1125">
              <a:solidFill>
                <a:srgbClr val="212121"/>
              </a:solidFill>
              <a:latin typeface="Arial" charset="0"/>
              <a:ea typeface="Arial" charset="0"/>
              <a:cs typeface="Arial" charset="0"/>
              <a:sym typeface="Arial" charset="0"/>
            </a:endParaRPr>
          </a:p>
          <a:p>
            <a:pPr algn="l"/>
            <a:r>
              <a:rPr lang="it-IT" altLang="it-IT" sz="1125">
                <a:solidFill>
                  <a:srgbClr val="212121"/>
                </a:solidFill>
                <a:latin typeface="Arial" charset="0"/>
                <a:ea typeface="Arial" charset="0"/>
                <a:cs typeface="Arial" charset="0"/>
                <a:sym typeface="Arial" charset="0"/>
              </a:rPr>
              <a:t>Player 1 runs to the D and shoots door.</a:t>
            </a:r>
          </a:p>
          <a:p>
            <a:pPr algn="l"/>
            <a:endParaRPr lang="it-IT" altLang="it-IT" sz="1125">
              <a:solidFill>
                <a:srgbClr val="212121"/>
              </a:solidFill>
              <a:latin typeface="Arial" charset="0"/>
              <a:ea typeface="Arial" charset="0"/>
              <a:cs typeface="Arial" charset="0"/>
              <a:sym typeface="Arial" charset="0"/>
            </a:endParaRPr>
          </a:p>
          <a:p>
            <a:pPr algn="l"/>
            <a:r>
              <a:rPr lang="it-IT" altLang="it-IT" sz="1125">
                <a:solidFill>
                  <a:srgbClr val="212121"/>
                </a:solidFill>
                <a:latin typeface="Arial" charset="0"/>
                <a:ea typeface="Arial" charset="0"/>
                <a:cs typeface="Arial" charset="0"/>
                <a:sym typeface="Arial" charset="0"/>
              </a:rPr>
              <a:t>The exercise is done  both on the left and right side.</a:t>
            </a:r>
          </a:p>
        </p:txBody>
      </p:sp>
    </p:spTree>
    <p:extLst>
      <p:ext uri="{BB962C8B-B14F-4D97-AF65-F5344CB8AC3E}">
        <p14:creationId xmlns:p14="http://schemas.microsoft.com/office/powerpoint/2010/main" val="1327442002"/>
      </p:ext>
    </p:extLst>
  </p:cSld>
  <p:clrMapOvr>
    <a:masterClrMapping/>
  </p:clrMapOvr>
  <p:transition spd="med"/>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217" name="Group 1"/>
          <p:cNvGrpSpPr>
            <a:grpSpLocks/>
          </p:cNvGrpSpPr>
          <p:nvPr/>
        </p:nvGrpSpPr>
        <p:grpSpPr bwMode="auto">
          <a:xfrm>
            <a:off x="5073551" y="109389"/>
            <a:ext cx="2279303" cy="918642"/>
            <a:chOff x="-1" y="0"/>
            <a:chExt cx="3240089" cy="1306513"/>
          </a:xfrm>
        </p:grpSpPr>
        <p:sp>
          <p:nvSpPr>
            <p:cNvPr id="9218" name="Rectangle 2"/>
            <p:cNvSpPr>
              <a:spLocks/>
            </p:cNvSpPr>
            <p:nvPr/>
          </p:nvSpPr>
          <p:spPr bwMode="auto">
            <a:xfrm>
              <a:off x="-1" y="0"/>
              <a:ext cx="3240089" cy="1306513"/>
            </a:xfrm>
            <a:prstGeom prst="rect">
              <a:avLst/>
            </a:prstGeom>
            <a:solidFill>
              <a:srgbClr val="5FD506"/>
            </a:solidFill>
            <a:ln w="9525" cap="flat" cmpd="sng">
              <a:solidFill>
                <a:srgbClr val="F95815"/>
              </a:solidFill>
              <a:prstDash val="solid"/>
              <a:round/>
              <a:headEnd type="none" w="med" len="med"/>
              <a:tailEnd type="none" w="med" len="med"/>
            </a:ln>
            <a:effectLst>
              <a:outerShdw blurRad="38100" dist="23000" dir="5400000" algn="ctr" rotWithShape="0">
                <a:srgbClr val="000000">
                  <a:alpha val="34999"/>
                </a:srgbClr>
              </a:outerShdw>
            </a:effectLst>
          </p:spPr>
          <p:txBody>
            <a:bodyPr lIns="35719" tIns="35719" rIns="35719" bIns="35719" anchor="ctr"/>
            <a:lstStyle>
              <a:lvl1pPr defTabSz="457200">
                <a:defRPr sz="3600">
                  <a:solidFill>
                    <a:srgbClr val="000000"/>
                  </a:solidFill>
                  <a:latin typeface="Helvetica Light" charset="0"/>
                  <a:ea typeface="Helvetica Light" charset="0"/>
                  <a:cs typeface="Helvetica Light" charset="0"/>
                  <a:sym typeface="Helvetica Light" charset="0"/>
                </a:defRPr>
              </a:lvl1pPr>
              <a:lvl2pPr defTabSz="457200">
                <a:defRPr sz="3600">
                  <a:solidFill>
                    <a:srgbClr val="000000"/>
                  </a:solidFill>
                  <a:latin typeface="Helvetica Light" charset="0"/>
                  <a:ea typeface="Helvetica Light" charset="0"/>
                  <a:cs typeface="Helvetica Light" charset="0"/>
                  <a:sym typeface="Helvetica Light" charset="0"/>
                </a:defRPr>
              </a:lvl2pPr>
              <a:lvl3pPr defTabSz="457200">
                <a:defRPr sz="3600">
                  <a:solidFill>
                    <a:srgbClr val="000000"/>
                  </a:solidFill>
                  <a:latin typeface="Helvetica Light" charset="0"/>
                  <a:ea typeface="Helvetica Light" charset="0"/>
                  <a:cs typeface="Helvetica Light" charset="0"/>
                  <a:sym typeface="Helvetica Light" charset="0"/>
                </a:defRPr>
              </a:lvl3pPr>
              <a:lvl4pPr defTabSz="457200">
                <a:defRPr sz="3600">
                  <a:solidFill>
                    <a:srgbClr val="000000"/>
                  </a:solidFill>
                  <a:latin typeface="Helvetica Light" charset="0"/>
                  <a:ea typeface="Helvetica Light" charset="0"/>
                  <a:cs typeface="Helvetica Light" charset="0"/>
                  <a:sym typeface="Helvetica Light" charset="0"/>
                </a:defRPr>
              </a:lvl4pPr>
              <a:lvl5pPr defTabSz="457200">
                <a:defRPr sz="36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1266">
                <a:solidFill>
                  <a:srgbClr val="FFFFFF"/>
                </a:solidFill>
                <a:latin typeface="Calibri" charset="0"/>
                <a:ea typeface="Calibri" charset="0"/>
                <a:cs typeface="Calibri" charset="0"/>
                <a:sym typeface="Calibri" charset="0"/>
              </a:endParaRPr>
            </a:p>
          </p:txBody>
        </p:sp>
        <p:sp>
          <p:nvSpPr>
            <p:cNvPr id="9219" name="Rectangle 3"/>
            <p:cNvSpPr>
              <a:spLocks/>
            </p:cNvSpPr>
            <p:nvPr/>
          </p:nvSpPr>
          <p:spPr bwMode="auto">
            <a:xfrm>
              <a:off x="467307" y="356787"/>
              <a:ext cx="2305472" cy="5929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2147" rIns="32147" anchor="ctr">
              <a:spAutoFit/>
            </a:bodyPr>
            <a:lstStyle>
              <a:lvl1pPr defTabSz="457200">
                <a:defRPr sz="3600">
                  <a:solidFill>
                    <a:srgbClr val="000000"/>
                  </a:solidFill>
                  <a:latin typeface="Helvetica Light" charset="0"/>
                  <a:ea typeface="Helvetica Light" charset="0"/>
                  <a:cs typeface="Helvetica Light" charset="0"/>
                  <a:sym typeface="Helvetica Light" charset="0"/>
                </a:defRPr>
              </a:lvl1pPr>
              <a:lvl2pPr defTabSz="457200">
                <a:defRPr sz="3600">
                  <a:solidFill>
                    <a:srgbClr val="000000"/>
                  </a:solidFill>
                  <a:latin typeface="Helvetica Light" charset="0"/>
                  <a:ea typeface="Helvetica Light" charset="0"/>
                  <a:cs typeface="Helvetica Light" charset="0"/>
                  <a:sym typeface="Helvetica Light" charset="0"/>
                </a:defRPr>
              </a:lvl2pPr>
              <a:lvl3pPr defTabSz="457200">
                <a:defRPr sz="3600">
                  <a:solidFill>
                    <a:srgbClr val="000000"/>
                  </a:solidFill>
                  <a:latin typeface="Helvetica Light" charset="0"/>
                  <a:ea typeface="Helvetica Light" charset="0"/>
                  <a:cs typeface="Helvetica Light" charset="0"/>
                  <a:sym typeface="Helvetica Light" charset="0"/>
                </a:defRPr>
              </a:lvl3pPr>
              <a:lvl4pPr defTabSz="457200">
                <a:defRPr sz="3600">
                  <a:solidFill>
                    <a:srgbClr val="000000"/>
                  </a:solidFill>
                  <a:latin typeface="Helvetica Light" charset="0"/>
                  <a:ea typeface="Helvetica Light" charset="0"/>
                  <a:cs typeface="Helvetica Light" charset="0"/>
                  <a:sym typeface="Helvetica Light" charset="0"/>
                </a:defRPr>
              </a:lvl4pPr>
              <a:lvl5pPr defTabSz="457200">
                <a:defRPr sz="36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r>
                <a:rPr lang="it-IT" altLang="it-IT" sz="2109" b="1" i="1">
                  <a:latin typeface="Calibri" charset="0"/>
                  <a:ea typeface="Calibri" charset="0"/>
                  <a:cs typeface="Calibri" charset="0"/>
                  <a:sym typeface="Calibri" charset="0"/>
                </a:rPr>
                <a:t>Game Form</a:t>
              </a:r>
            </a:p>
          </p:txBody>
        </p:sp>
      </p:grpSp>
      <p:pic>
        <p:nvPicPr>
          <p:cNvPr id="9220" name="Picture 4" descr="pasted-image.tif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091535" y="1054820"/>
            <a:ext cx="4479355" cy="432085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9221" name="Rectangle 5"/>
          <p:cNvSpPr>
            <a:spLocks/>
          </p:cNvSpPr>
          <p:nvPr/>
        </p:nvSpPr>
        <p:spPr bwMode="auto">
          <a:xfrm>
            <a:off x="8105180" y="1268764"/>
            <a:ext cx="452066" cy="21281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spAutoFit/>
          </a:bodyPr>
          <a:lstStyle/>
          <a:p>
            <a:r>
              <a:rPr lang="it-IT" altLang="it-IT" sz="914" b="1">
                <a:latin typeface="Helvetica" charset="0"/>
                <a:ea typeface="Helvetica" charset="0"/>
                <a:cs typeface="Helvetica" charset="0"/>
                <a:sym typeface="Helvetica" charset="0"/>
              </a:rPr>
              <a:t>GK</a:t>
            </a:r>
          </a:p>
        </p:txBody>
      </p:sp>
      <p:sp>
        <p:nvSpPr>
          <p:cNvPr id="9222" name="AutoShape 6"/>
          <p:cNvSpPr>
            <a:spLocks/>
          </p:cNvSpPr>
          <p:nvPr/>
        </p:nvSpPr>
        <p:spPr bwMode="auto">
          <a:xfrm>
            <a:off x="8279309" y="2928937"/>
            <a:ext cx="103808" cy="9376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9019"/>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9223" name="AutoShape 7"/>
          <p:cNvSpPr>
            <a:spLocks/>
          </p:cNvSpPr>
          <p:nvPr/>
        </p:nvSpPr>
        <p:spPr bwMode="auto">
          <a:xfrm>
            <a:off x="9434588" y="2194471"/>
            <a:ext cx="104924" cy="9264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9019"/>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9224" name="AutoShape 8"/>
          <p:cNvSpPr>
            <a:spLocks/>
          </p:cNvSpPr>
          <p:nvPr/>
        </p:nvSpPr>
        <p:spPr bwMode="auto">
          <a:xfrm>
            <a:off x="9434588" y="2828479"/>
            <a:ext cx="104924" cy="9264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9019"/>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9225" name="AutoShape 9"/>
          <p:cNvSpPr>
            <a:spLocks/>
          </p:cNvSpPr>
          <p:nvPr/>
        </p:nvSpPr>
        <p:spPr bwMode="auto">
          <a:xfrm>
            <a:off x="9434588" y="3111996"/>
            <a:ext cx="104924" cy="9376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9019"/>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9226" name="AutoShape 10"/>
          <p:cNvSpPr>
            <a:spLocks/>
          </p:cNvSpPr>
          <p:nvPr/>
        </p:nvSpPr>
        <p:spPr bwMode="auto">
          <a:xfrm>
            <a:off x="9434588" y="3396630"/>
            <a:ext cx="104924" cy="9376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9019"/>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9227" name="AutoShape 11"/>
          <p:cNvSpPr>
            <a:spLocks/>
          </p:cNvSpPr>
          <p:nvPr/>
        </p:nvSpPr>
        <p:spPr bwMode="auto">
          <a:xfrm>
            <a:off x="9434588" y="3713634"/>
            <a:ext cx="104924" cy="9376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9019"/>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9228" name="AutoShape 12"/>
          <p:cNvSpPr>
            <a:spLocks/>
          </p:cNvSpPr>
          <p:nvPr/>
        </p:nvSpPr>
        <p:spPr bwMode="auto">
          <a:xfrm>
            <a:off x="9434588" y="2511475"/>
            <a:ext cx="104924" cy="9264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9019"/>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9229" name="AutoShape 13"/>
          <p:cNvSpPr>
            <a:spLocks/>
          </p:cNvSpPr>
          <p:nvPr/>
        </p:nvSpPr>
        <p:spPr bwMode="auto">
          <a:xfrm>
            <a:off x="8279309" y="2745879"/>
            <a:ext cx="103808" cy="9264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9019"/>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9230" name="AutoShape 14"/>
          <p:cNvSpPr>
            <a:spLocks/>
          </p:cNvSpPr>
          <p:nvPr/>
        </p:nvSpPr>
        <p:spPr bwMode="auto">
          <a:xfrm>
            <a:off x="8279309" y="2511475"/>
            <a:ext cx="103808" cy="9264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9019"/>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9231" name="Oval 15"/>
          <p:cNvSpPr>
            <a:spLocks/>
          </p:cNvSpPr>
          <p:nvPr/>
        </p:nvSpPr>
        <p:spPr bwMode="auto">
          <a:xfrm>
            <a:off x="8287123" y="3286125"/>
            <a:ext cx="88180" cy="93762"/>
          </a:xfrm>
          <a:prstGeom prst="ellipse">
            <a:avLst/>
          </a:prstGeom>
          <a:solidFill>
            <a:srgbClr val="164F8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9232" name="Oval 16"/>
          <p:cNvSpPr>
            <a:spLocks/>
          </p:cNvSpPr>
          <p:nvPr/>
        </p:nvSpPr>
        <p:spPr bwMode="auto">
          <a:xfrm>
            <a:off x="8755931" y="2511475"/>
            <a:ext cx="79251" cy="92646"/>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9233" name="Oval 17"/>
          <p:cNvSpPr>
            <a:spLocks/>
          </p:cNvSpPr>
          <p:nvPr/>
        </p:nvSpPr>
        <p:spPr bwMode="auto">
          <a:xfrm>
            <a:off x="8751466" y="2344043"/>
            <a:ext cx="88180" cy="93762"/>
          </a:xfrm>
          <a:prstGeom prst="ellipse">
            <a:avLst/>
          </a:prstGeom>
          <a:solidFill>
            <a:srgbClr val="164F8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9234" name="Oval 18"/>
          <p:cNvSpPr>
            <a:spLocks/>
          </p:cNvSpPr>
          <p:nvPr/>
        </p:nvSpPr>
        <p:spPr bwMode="auto">
          <a:xfrm>
            <a:off x="8287123" y="3953619"/>
            <a:ext cx="88180" cy="92646"/>
          </a:xfrm>
          <a:prstGeom prst="ellipse">
            <a:avLst/>
          </a:prstGeom>
          <a:solidFill>
            <a:srgbClr val="164F8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grpSp>
        <p:nvGrpSpPr>
          <p:cNvPr id="9235" name="Group 19"/>
          <p:cNvGrpSpPr>
            <a:grpSpLocks/>
          </p:cNvGrpSpPr>
          <p:nvPr/>
        </p:nvGrpSpPr>
        <p:grpSpPr bwMode="auto">
          <a:xfrm>
            <a:off x="8291587" y="3019351"/>
            <a:ext cx="79251" cy="85948"/>
            <a:chOff x="0" y="0"/>
            <a:chExt cx="113155" cy="123081"/>
          </a:xfrm>
        </p:grpSpPr>
        <p:pic>
          <p:nvPicPr>
            <p:cNvPr id="9236" name="Picture 20" descr="pasted-imag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13155" cy="12308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9237" name="Picture 21" descr="ANH.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5212" y="37106"/>
              <a:ext cx="42828" cy="4886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9238" name="Group 22"/>
          <p:cNvGrpSpPr>
            <a:grpSpLocks/>
          </p:cNvGrpSpPr>
          <p:nvPr/>
        </p:nvGrpSpPr>
        <p:grpSpPr bwMode="auto">
          <a:xfrm>
            <a:off x="8291587" y="3204642"/>
            <a:ext cx="79251" cy="85948"/>
            <a:chOff x="0" y="0"/>
            <a:chExt cx="113155" cy="123081"/>
          </a:xfrm>
        </p:grpSpPr>
        <p:pic>
          <p:nvPicPr>
            <p:cNvPr id="9239" name="Picture 23" descr="pasted-imag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13155" cy="12308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9240" name="Picture 24" descr="ANH.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5212" y="37106"/>
              <a:ext cx="42828" cy="4886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9241" name="Group 25"/>
          <p:cNvGrpSpPr>
            <a:grpSpLocks/>
          </p:cNvGrpSpPr>
          <p:nvPr/>
        </p:nvGrpSpPr>
        <p:grpSpPr bwMode="auto">
          <a:xfrm>
            <a:off x="8291588" y="3385468"/>
            <a:ext cx="87064" cy="94878"/>
            <a:chOff x="0" y="0"/>
            <a:chExt cx="124619" cy="135551"/>
          </a:xfrm>
        </p:grpSpPr>
        <p:pic>
          <p:nvPicPr>
            <p:cNvPr id="9242" name="Picture 26" descr="pasted-imag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4619" cy="13555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9243" name="Picture 27" descr="ANH.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8779" y="40866"/>
              <a:ext cx="47168" cy="5381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9244" name="Group 28"/>
          <p:cNvGrpSpPr>
            <a:grpSpLocks/>
          </p:cNvGrpSpPr>
          <p:nvPr/>
        </p:nvGrpSpPr>
        <p:grpSpPr bwMode="auto">
          <a:xfrm>
            <a:off x="8371955" y="3019351"/>
            <a:ext cx="80367" cy="85948"/>
            <a:chOff x="0" y="0"/>
            <a:chExt cx="113155" cy="123081"/>
          </a:xfrm>
        </p:grpSpPr>
        <p:pic>
          <p:nvPicPr>
            <p:cNvPr id="9245" name="Picture 29" descr="pasted-imag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13155" cy="12308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9246" name="Picture 30" descr="ANH.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5212" y="37106"/>
              <a:ext cx="42828" cy="4886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
        <p:nvSpPr>
          <p:cNvPr id="9247" name="AutoShape 31"/>
          <p:cNvSpPr>
            <a:spLocks/>
          </p:cNvSpPr>
          <p:nvPr/>
        </p:nvSpPr>
        <p:spPr bwMode="auto">
          <a:xfrm>
            <a:off x="7139658" y="2194471"/>
            <a:ext cx="104924" cy="9264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9019"/>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9248" name="AutoShape 32"/>
          <p:cNvSpPr>
            <a:spLocks/>
          </p:cNvSpPr>
          <p:nvPr/>
        </p:nvSpPr>
        <p:spPr bwMode="auto">
          <a:xfrm>
            <a:off x="7139658" y="2511475"/>
            <a:ext cx="104924" cy="9264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9019"/>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9249" name="AutoShape 33"/>
          <p:cNvSpPr>
            <a:spLocks/>
          </p:cNvSpPr>
          <p:nvPr/>
        </p:nvSpPr>
        <p:spPr bwMode="auto">
          <a:xfrm>
            <a:off x="7139658" y="2828479"/>
            <a:ext cx="104924" cy="9264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9019"/>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9250" name="AutoShape 34"/>
          <p:cNvSpPr>
            <a:spLocks/>
          </p:cNvSpPr>
          <p:nvPr/>
        </p:nvSpPr>
        <p:spPr bwMode="auto">
          <a:xfrm>
            <a:off x="7139658" y="3168923"/>
            <a:ext cx="104924" cy="9376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9019"/>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9251" name="AutoShape 35"/>
          <p:cNvSpPr>
            <a:spLocks/>
          </p:cNvSpPr>
          <p:nvPr/>
        </p:nvSpPr>
        <p:spPr bwMode="auto">
          <a:xfrm>
            <a:off x="7135193" y="3460254"/>
            <a:ext cx="104924" cy="9264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9019"/>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9252" name="Oval 36"/>
          <p:cNvSpPr>
            <a:spLocks/>
          </p:cNvSpPr>
          <p:nvPr/>
        </p:nvSpPr>
        <p:spPr bwMode="auto">
          <a:xfrm>
            <a:off x="7630790" y="2431108"/>
            <a:ext cx="79251" cy="92646"/>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9253" name="Oval 37"/>
          <p:cNvSpPr>
            <a:spLocks/>
          </p:cNvSpPr>
          <p:nvPr/>
        </p:nvSpPr>
        <p:spPr bwMode="auto">
          <a:xfrm>
            <a:off x="7626326" y="2265908"/>
            <a:ext cx="88180" cy="92646"/>
          </a:xfrm>
          <a:prstGeom prst="ellipse">
            <a:avLst/>
          </a:prstGeom>
          <a:solidFill>
            <a:srgbClr val="164F8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9254" name="Oval 38"/>
          <p:cNvSpPr>
            <a:spLocks/>
          </p:cNvSpPr>
          <p:nvPr/>
        </p:nvSpPr>
        <p:spPr bwMode="auto">
          <a:xfrm>
            <a:off x="8291588" y="3113113"/>
            <a:ext cx="87064" cy="93762"/>
          </a:xfrm>
          <a:prstGeom prst="ellipse">
            <a:avLst/>
          </a:prstGeom>
          <a:solidFill>
            <a:srgbClr val="164F8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9255" name="AutoShape 39"/>
          <p:cNvSpPr>
            <a:spLocks/>
          </p:cNvSpPr>
          <p:nvPr/>
        </p:nvSpPr>
        <p:spPr bwMode="auto">
          <a:xfrm>
            <a:off x="8279309" y="4103192"/>
            <a:ext cx="103808" cy="9264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9019"/>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9256" name="Rectangle 40"/>
          <p:cNvSpPr>
            <a:spLocks/>
          </p:cNvSpPr>
          <p:nvPr/>
        </p:nvSpPr>
        <p:spPr bwMode="auto">
          <a:xfrm>
            <a:off x="1632273" y="1230934"/>
            <a:ext cx="2566408" cy="28847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p>
            <a:r>
              <a:rPr lang="it-IT" altLang="it-IT" sz="1406" b="1">
                <a:latin typeface="Helvetica" charset="0"/>
                <a:ea typeface="Helvetica" charset="0"/>
                <a:cs typeface="Helvetica" charset="0"/>
                <a:sym typeface="Helvetica" charset="0"/>
              </a:rPr>
              <a:t>Exercise VIII (with animation)</a:t>
            </a:r>
          </a:p>
        </p:txBody>
      </p:sp>
      <p:sp>
        <p:nvSpPr>
          <p:cNvPr id="9257" name="Rectangle 41"/>
          <p:cNvSpPr>
            <a:spLocks/>
          </p:cNvSpPr>
          <p:nvPr/>
        </p:nvSpPr>
        <p:spPr bwMode="auto">
          <a:xfrm>
            <a:off x="1587625" y="1717388"/>
            <a:ext cx="4041799" cy="214962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spAutoFit/>
          </a:bodyPr>
          <a:lstStyle>
            <a:lvl1pPr defTabSz="457200">
              <a:defRPr sz="3600">
                <a:solidFill>
                  <a:srgbClr val="000000"/>
                </a:solidFill>
                <a:latin typeface="Helvetica Light" charset="0"/>
                <a:ea typeface="Helvetica Light" charset="0"/>
                <a:cs typeface="Helvetica Light" charset="0"/>
                <a:sym typeface="Helvetica Light" charset="0"/>
              </a:defRPr>
            </a:lvl1pPr>
            <a:lvl2pPr defTabSz="457200">
              <a:defRPr sz="3600">
                <a:solidFill>
                  <a:srgbClr val="000000"/>
                </a:solidFill>
                <a:latin typeface="Helvetica Light" charset="0"/>
                <a:ea typeface="Helvetica Light" charset="0"/>
                <a:cs typeface="Helvetica Light" charset="0"/>
                <a:sym typeface="Helvetica Light" charset="0"/>
              </a:defRPr>
            </a:lvl2pPr>
            <a:lvl3pPr defTabSz="457200">
              <a:defRPr sz="3600">
                <a:solidFill>
                  <a:srgbClr val="000000"/>
                </a:solidFill>
                <a:latin typeface="Helvetica Light" charset="0"/>
                <a:ea typeface="Helvetica Light" charset="0"/>
                <a:cs typeface="Helvetica Light" charset="0"/>
                <a:sym typeface="Helvetica Light" charset="0"/>
              </a:defRPr>
            </a:lvl3pPr>
            <a:lvl4pPr defTabSz="457200">
              <a:defRPr sz="3600">
                <a:solidFill>
                  <a:srgbClr val="000000"/>
                </a:solidFill>
                <a:latin typeface="Helvetica Light" charset="0"/>
                <a:ea typeface="Helvetica Light" charset="0"/>
                <a:cs typeface="Helvetica Light" charset="0"/>
                <a:sym typeface="Helvetica Light" charset="0"/>
              </a:defRPr>
            </a:lvl4pPr>
            <a:lvl5pPr defTabSz="457200">
              <a:defRPr sz="36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pPr algn="l"/>
            <a:r>
              <a:rPr lang="it-IT" altLang="it-IT" sz="1125">
                <a:solidFill>
                  <a:srgbClr val="212121"/>
                </a:solidFill>
                <a:latin typeface="Arial" charset="0"/>
                <a:ea typeface="Arial" charset="0"/>
                <a:cs typeface="Arial" charset="0"/>
                <a:sym typeface="Arial" charset="0"/>
              </a:rPr>
              <a:t>Player 1 passes to player 2  that begins to move with the ball , </a:t>
            </a:r>
          </a:p>
          <a:p>
            <a:pPr algn="l"/>
            <a:endParaRPr lang="it-IT" altLang="it-IT" sz="1125">
              <a:solidFill>
                <a:srgbClr val="212121"/>
              </a:solidFill>
              <a:latin typeface="Arial" charset="0"/>
              <a:ea typeface="Arial" charset="0"/>
              <a:cs typeface="Arial" charset="0"/>
              <a:sym typeface="Arial" charset="0"/>
            </a:endParaRPr>
          </a:p>
          <a:p>
            <a:pPr algn="l"/>
            <a:r>
              <a:rPr lang="it-IT" altLang="it-IT" sz="1125">
                <a:solidFill>
                  <a:srgbClr val="212121"/>
                </a:solidFill>
                <a:latin typeface="Arial" charset="0"/>
                <a:ea typeface="Arial" charset="0"/>
                <a:cs typeface="Arial" charset="0"/>
                <a:sym typeface="Arial" charset="0"/>
              </a:rPr>
              <a:t>the player 3 with a movement tries to distance himself from the     </a:t>
            </a:r>
          </a:p>
          <a:p>
            <a:pPr algn="l"/>
            <a:endParaRPr lang="it-IT" altLang="it-IT" sz="1125">
              <a:solidFill>
                <a:srgbClr val="212121"/>
              </a:solidFill>
              <a:latin typeface="Arial" charset="0"/>
              <a:ea typeface="Arial" charset="0"/>
              <a:cs typeface="Arial" charset="0"/>
              <a:sym typeface="Arial" charset="0"/>
            </a:endParaRPr>
          </a:p>
          <a:p>
            <a:pPr algn="l"/>
            <a:r>
              <a:rPr lang="it-IT" altLang="it-IT" sz="1125">
                <a:solidFill>
                  <a:srgbClr val="212121"/>
                </a:solidFill>
                <a:latin typeface="Arial" charset="0"/>
                <a:ea typeface="Arial" charset="0"/>
                <a:cs typeface="Arial" charset="0"/>
                <a:sym typeface="Arial" charset="0"/>
              </a:rPr>
              <a:t>defender and starts a 2 vs 1 in the right corridor.                 </a:t>
            </a:r>
          </a:p>
          <a:p>
            <a:pPr algn="l"/>
            <a:endParaRPr lang="it-IT" altLang="it-IT" sz="1125">
              <a:solidFill>
                <a:srgbClr val="212121"/>
              </a:solidFill>
              <a:latin typeface="Arial" charset="0"/>
              <a:ea typeface="Arial" charset="0"/>
              <a:cs typeface="Arial" charset="0"/>
              <a:sym typeface="Arial" charset="0"/>
            </a:endParaRPr>
          </a:p>
          <a:p>
            <a:pPr algn="l"/>
            <a:r>
              <a:rPr lang="it-IT" altLang="it-IT" sz="1125">
                <a:solidFill>
                  <a:srgbClr val="212121"/>
                </a:solidFill>
                <a:latin typeface="Arial" charset="0"/>
                <a:ea typeface="Arial" charset="0"/>
                <a:cs typeface="Arial" charset="0"/>
                <a:sym typeface="Arial" charset="0"/>
              </a:rPr>
              <a:t>After the exercise will be repeated in the left corridor.</a:t>
            </a:r>
          </a:p>
          <a:p>
            <a:pPr algn="l"/>
            <a:endParaRPr lang="it-IT" altLang="it-IT" sz="1125">
              <a:solidFill>
                <a:srgbClr val="212121"/>
              </a:solidFill>
              <a:latin typeface="Arial" charset="0"/>
              <a:ea typeface="Arial" charset="0"/>
              <a:cs typeface="Arial" charset="0"/>
              <a:sym typeface="Arial" charset="0"/>
            </a:endParaRPr>
          </a:p>
          <a:p>
            <a:pPr algn="l"/>
            <a:r>
              <a:rPr lang="it-IT" altLang="it-IT" sz="1125">
                <a:solidFill>
                  <a:srgbClr val="212121"/>
                </a:solidFill>
                <a:latin typeface="Arial" charset="0"/>
                <a:ea typeface="Arial" charset="0"/>
                <a:cs typeface="Arial" charset="0"/>
                <a:sym typeface="Arial" charset="0"/>
              </a:rPr>
              <a:t>Can be added a defender and a striker into the D to create a 3 </a:t>
            </a:r>
          </a:p>
          <a:p>
            <a:pPr algn="l"/>
            <a:endParaRPr lang="it-IT" altLang="it-IT" sz="1125">
              <a:solidFill>
                <a:srgbClr val="212121"/>
              </a:solidFill>
              <a:latin typeface="Arial" charset="0"/>
              <a:ea typeface="Arial" charset="0"/>
              <a:cs typeface="Arial" charset="0"/>
              <a:sym typeface="Arial" charset="0"/>
            </a:endParaRPr>
          </a:p>
          <a:p>
            <a:pPr algn="l"/>
            <a:r>
              <a:rPr lang="it-IT" altLang="it-IT" sz="1125">
                <a:solidFill>
                  <a:srgbClr val="212121"/>
                </a:solidFill>
                <a:latin typeface="Arial" charset="0"/>
                <a:ea typeface="Arial" charset="0"/>
                <a:cs typeface="Arial" charset="0"/>
                <a:sym typeface="Arial" charset="0"/>
              </a:rPr>
              <a:t>vs 2.</a:t>
            </a:r>
          </a:p>
          <a:p>
            <a:pPr algn="l"/>
            <a:endParaRPr lang="it-IT" altLang="it-IT" sz="1125">
              <a:solidFill>
                <a:srgbClr val="212121"/>
              </a:solidFill>
              <a:latin typeface="Arial" charset="0"/>
              <a:ea typeface="Arial" charset="0"/>
              <a:cs typeface="Arial" charset="0"/>
              <a:sym typeface="Arial" charset="0"/>
            </a:endParaRPr>
          </a:p>
        </p:txBody>
      </p:sp>
    </p:spTree>
    <p:extLst>
      <p:ext uri="{BB962C8B-B14F-4D97-AF65-F5344CB8AC3E}">
        <p14:creationId xmlns:p14="http://schemas.microsoft.com/office/powerpoint/2010/main" val="110118931"/>
      </p:ext>
    </p:extLst>
  </p:cSld>
  <p:clrMapOvr>
    <a:masterClrMapping/>
  </p:clrMapOvr>
  <p:transition spd="med"/>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1" name="Picture 1" descr="pasted-image.tif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091535" y="1054820"/>
            <a:ext cx="4479355" cy="432085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nvGrpSpPr>
          <p:cNvPr id="10242" name="Group 2"/>
          <p:cNvGrpSpPr>
            <a:grpSpLocks/>
          </p:cNvGrpSpPr>
          <p:nvPr/>
        </p:nvGrpSpPr>
        <p:grpSpPr bwMode="auto">
          <a:xfrm>
            <a:off x="5073551" y="109389"/>
            <a:ext cx="2279303" cy="918642"/>
            <a:chOff x="-1" y="0"/>
            <a:chExt cx="3240089" cy="1306513"/>
          </a:xfrm>
        </p:grpSpPr>
        <p:sp>
          <p:nvSpPr>
            <p:cNvPr id="10243" name="Rectangle 3"/>
            <p:cNvSpPr>
              <a:spLocks/>
            </p:cNvSpPr>
            <p:nvPr/>
          </p:nvSpPr>
          <p:spPr bwMode="auto">
            <a:xfrm>
              <a:off x="-1" y="0"/>
              <a:ext cx="3240089" cy="1306513"/>
            </a:xfrm>
            <a:prstGeom prst="rect">
              <a:avLst/>
            </a:prstGeom>
            <a:solidFill>
              <a:srgbClr val="5FD506"/>
            </a:solidFill>
            <a:ln w="9525" cap="flat" cmpd="sng">
              <a:solidFill>
                <a:srgbClr val="F95815"/>
              </a:solidFill>
              <a:prstDash val="solid"/>
              <a:round/>
              <a:headEnd type="none" w="med" len="med"/>
              <a:tailEnd type="none" w="med" len="med"/>
            </a:ln>
            <a:effectLst>
              <a:outerShdw blurRad="38100" dist="23000" dir="5400000" algn="ctr" rotWithShape="0">
                <a:srgbClr val="000000">
                  <a:alpha val="34999"/>
                </a:srgbClr>
              </a:outerShdw>
            </a:effectLst>
          </p:spPr>
          <p:txBody>
            <a:bodyPr lIns="35719" tIns="35719" rIns="35719" bIns="35719" anchor="ctr"/>
            <a:lstStyle>
              <a:lvl1pPr defTabSz="457200">
                <a:defRPr sz="3600">
                  <a:solidFill>
                    <a:srgbClr val="000000"/>
                  </a:solidFill>
                  <a:latin typeface="Helvetica Light" charset="0"/>
                  <a:ea typeface="Helvetica Light" charset="0"/>
                  <a:cs typeface="Helvetica Light" charset="0"/>
                  <a:sym typeface="Helvetica Light" charset="0"/>
                </a:defRPr>
              </a:lvl1pPr>
              <a:lvl2pPr defTabSz="457200">
                <a:defRPr sz="3600">
                  <a:solidFill>
                    <a:srgbClr val="000000"/>
                  </a:solidFill>
                  <a:latin typeface="Helvetica Light" charset="0"/>
                  <a:ea typeface="Helvetica Light" charset="0"/>
                  <a:cs typeface="Helvetica Light" charset="0"/>
                  <a:sym typeface="Helvetica Light" charset="0"/>
                </a:defRPr>
              </a:lvl2pPr>
              <a:lvl3pPr defTabSz="457200">
                <a:defRPr sz="3600">
                  <a:solidFill>
                    <a:srgbClr val="000000"/>
                  </a:solidFill>
                  <a:latin typeface="Helvetica Light" charset="0"/>
                  <a:ea typeface="Helvetica Light" charset="0"/>
                  <a:cs typeface="Helvetica Light" charset="0"/>
                  <a:sym typeface="Helvetica Light" charset="0"/>
                </a:defRPr>
              </a:lvl3pPr>
              <a:lvl4pPr defTabSz="457200">
                <a:defRPr sz="3600">
                  <a:solidFill>
                    <a:srgbClr val="000000"/>
                  </a:solidFill>
                  <a:latin typeface="Helvetica Light" charset="0"/>
                  <a:ea typeface="Helvetica Light" charset="0"/>
                  <a:cs typeface="Helvetica Light" charset="0"/>
                  <a:sym typeface="Helvetica Light" charset="0"/>
                </a:defRPr>
              </a:lvl4pPr>
              <a:lvl5pPr defTabSz="457200">
                <a:defRPr sz="36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1266">
                <a:solidFill>
                  <a:srgbClr val="FFFFFF"/>
                </a:solidFill>
                <a:latin typeface="Calibri" charset="0"/>
                <a:ea typeface="Calibri" charset="0"/>
                <a:cs typeface="Calibri" charset="0"/>
                <a:sym typeface="Calibri" charset="0"/>
              </a:endParaRPr>
            </a:p>
          </p:txBody>
        </p:sp>
        <p:sp>
          <p:nvSpPr>
            <p:cNvPr id="10244" name="Rectangle 4"/>
            <p:cNvSpPr>
              <a:spLocks/>
            </p:cNvSpPr>
            <p:nvPr/>
          </p:nvSpPr>
          <p:spPr bwMode="auto">
            <a:xfrm>
              <a:off x="467307" y="356787"/>
              <a:ext cx="2305472" cy="5929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2147" rIns="32147" anchor="ctr">
              <a:spAutoFit/>
            </a:bodyPr>
            <a:lstStyle>
              <a:lvl1pPr defTabSz="457200">
                <a:defRPr sz="3600">
                  <a:solidFill>
                    <a:srgbClr val="000000"/>
                  </a:solidFill>
                  <a:latin typeface="Helvetica Light" charset="0"/>
                  <a:ea typeface="Helvetica Light" charset="0"/>
                  <a:cs typeface="Helvetica Light" charset="0"/>
                  <a:sym typeface="Helvetica Light" charset="0"/>
                </a:defRPr>
              </a:lvl1pPr>
              <a:lvl2pPr defTabSz="457200">
                <a:defRPr sz="3600">
                  <a:solidFill>
                    <a:srgbClr val="000000"/>
                  </a:solidFill>
                  <a:latin typeface="Helvetica Light" charset="0"/>
                  <a:ea typeface="Helvetica Light" charset="0"/>
                  <a:cs typeface="Helvetica Light" charset="0"/>
                  <a:sym typeface="Helvetica Light" charset="0"/>
                </a:defRPr>
              </a:lvl2pPr>
              <a:lvl3pPr defTabSz="457200">
                <a:defRPr sz="3600">
                  <a:solidFill>
                    <a:srgbClr val="000000"/>
                  </a:solidFill>
                  <a:latin typeface="Helvetica Light" charset="0"/>
                  <a:ea typeface="Helvetica Light" charset="0"/>
                  <a:cs typeface="Helvetica Light" charset="0"/>
                  <a:sym typeface="Helvetica Light" charset="0"/>
                </a:defRPr>
              </a:lvl3pPr>
              <a:lvl4pPr defTabSz="457200">
                <a:defRPr sz="3600">
                  <a:solidFill>
                    <a:srgbClr val="000000"/>
                  </a:solidFill>
                  <a:latin typeface="Helvetica Light" charset="0"/>
                  <a:ea typeface="Helvetica Light" charset="0"/>
                  <a:cs typeface="Helvetica Light" charset="0"/>
                  <a:sym typeface="Helvetica Light" charset="0"/>
                </a:defRPr>
              </a:lvl4pPr>
              <a:lvl5pPr defTabSz="457200">
                <a:defRPr sz="36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r>
                <a:rPr lang="it-IT" altLang="it-IT" sz="2109" b="1" i="1">
                  <a:latin typeface="Calibri" charset="0"/>
                  <a:ea typeface="Calibri" charset="0"/>
                  <a:cs typeface="Calibri" charset="0"/>
                  <a:sym typeface="Calibri" charset="0"/>
                </a:rPr>
                <a:t>Game Form</a:t>
              </a:r>
            </a:p>
          </p:txBody>
        </p:sp>
      </p:grpSp>
      <p:sp>
        <p:nvSpPr>
          <p:cNvPr id="10245" name="Rectangle 5"/>
          <p:cNvSpPr>
            <a:spLocks/>
          </p:cNvSpPr>
          <p:nvPr/>
        </p:nvSpPr>
        <p:spPr bwMode="auto">
          <a:xfrm>
            <a:off x="8105180" y="1206257"/>
            <a:ext cx="452066" cy="21281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spAutoFit/>
          </a:bodyPr>
          <a:lstStyle/>
          <a:p>
            <a:r>
              <a:rPr lang="it-IT" altLang="it-IT" sz="914" b="1">
                <a:latin typeface="Helvetica" charset="0"/>
                <a:ea typeface="Helvetica" charset="0"/>
                <a:cs typeface="Helvetica" charset="0"/>
                <a:sym typeface="Helvetica" charset="0"/>
              </a:rPr>
              <a:t>GK</a:t>
            </a:r>
          </a:p>
        </p:txBody>
      </p:sp>
      <p:sp>
        <p:nvSpPr>
          <p:cNvPr id="10246" name="AutoShape 6"/>
          <p:cNvSpPr>
            <a:spLocks/>
          </p:cNvSpPr>
          <p:nvPr/>
        </p:nvSpPr>
        <p:spPr bwMode="auto">
          <a:xfrm>
            <a:off x="9255994" y="2042666"/>
            <a:ext cx="104924" cy="9264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9019"/>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10247" name="AutoShape 7"/>
          <p:cNvSpPr>
            <a:spLocks/>
          </p:cNvSpPr>
          <p:nvPr/>
        </p:nvSpPr>
        <p:spPr bwMode="auto">
          <a:xfrm>
            <a:off x="9389939" y="2265908"/>
            <a:ext cx="104924" cy="9264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9019"/>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10248" name="AutoShape 8"/>
          <p:cNvSpPr>
            <a:spLocks/>
          </p:cNvSpPr>
          <p:nvPr/>
        </p:nvSpPr>
        <p:spPr bwMode="auto">
          <a:xfrm>
            <a:off x="9497095" y="2489151"/>
            <a:ext cx="104924" cy="9264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9019"/>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10249" name="AutoShape 9"/>
          <p:cNvSpPr>
            <a:spLocks/>
          </p:cNvSpPr>
          <p:nvPr/>
        </p:nvSpPr>
        <p:spPr bwMode="auto">
          <a:xfrm>
            <a:off x="9675689" y="2864198"/>
            <a:ext cx="104924" cy="9264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9019"/>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10250" name="AutoShape 10"/>
          <p:cNvSpPr>
            <a:spLocks/>
          </p:cNvSpPr>
          <p:nvPr/>
        </p:nvSpPr>
        <p:spPr bwMode="auto">
          <a:xfrm>
            <a:off x="7871892" y="2390924"/>
            <a:ext cx="104924" cy="9264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9019"/>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10251" name="AutoShape 11"/>
          <p:cNvSpPr>
            <a:spLocks/>
          </p:cNvSpPr>
          <p:nvPr/>
        </p:nvSpPr>
        <p:spPr bwMode="auto">
          <a:xfrm>
            <a:off x="8586267" y="2390924"/>
            <a:ext cx="104924" cy="9264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9019"/>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10252" name="AutoShape 12"/>
          <p:cNvSpPr>
            <a:spLocks/>
          </p:cNvSpPr>
          <p:nvPr/>
        </p:nvSpPr>
        <p:spPr bwMode="auto">
          <a:xfrm>
            <a:off x="9764986" y="3051721"/>
            <a:ext cx="104924" cy="9264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9019"/>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10253" name="AutoShape 13"/>
          <p:cNvSpPr>
            <a:spLocks/>
          </p:cNvSpPr>
          <p:nvPr/>
        </p:nvSpPr>
        <p:spPr bwMode="auto">
          <a:xfrm>
            <a:off x="8657705" y="2676674"/>
            <a:ext cx="104924" cy="9264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9019"/>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10254" name="AutoShape 14"/>
          <p:cNvSpPr>
            <a:spLocks/>
          </p:cNvSpPr>
          <p:nvPr/>
        </p:nvSpPr>
        <p:spPr bwMode="auto">
          <a:xfrm>
            <a:off x="8720213" y="2962424"/>
            <a:ext cx="104924" cy="9264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9019"/>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10255" name="AutoShape 15"/>
          <p:cNvSpPr>
            <a:spLocks/>
          </p:cNvSpPr>
          <p:nvPr/>
        </p:nvSpPr>
        <p:spPr bwMode="auto">
          <a:xfrm>
            <a:off x="8800580" y="3248174"/>
            <a:ext cx="104924" cy="9264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9019"/>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10256" name="AutoShape 16"/>
          <p:cNvSpPr>
            <a:spLocks/>
          </p:cNvSpPr>
          <p:nvPr/>
        </p:nvSpPr>
        <p:spPr bwMode="auto">
          <a:xfrm>
            <a:off x="7871892" y="2587377"/>
            <a:ext cx="104924" cy="9264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9019"/>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10257" name="AutoShape 17"/>
          <p:cNvSpPr>
            <a:spLocks/>
          </p:cNvSpPr>
          <p:nvPr/>
        </p:nvSpPr>
        <p:spPr bwMode="auto">
          <a:xfrm>
            <a:off x="7023572" y="2864198"/>
            <a:ext cx="104924" cy="9264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9019"/>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10258" name="AutoShape 18"/>
          <p:cNvSpPr>
            <a:spLocks/>
          </p:cNvSpPr>
          <p:nvPr/>
        </p:nvSpPr>
        <p:spPr bwMode="auto">
          <a:xfrm>
            <a:off x="7840638" y="2917776"/>
            <a:ext cx="104924" cy="9264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9019"/>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10259" name="AutoShape 19"/>
          <p:cNvSpPr>
            <a:spLocks/>
          </p:cNvSpPr>
          <p:nvPr/>
        </p:nvSpPr>
        <p:spPr bwMode="auto">
          <a:xfrm>
            <a:off x="7840638" y="3248174"/>
            <a:ext cx="104924" cy="9264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9019"/>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10260" name="AutoShape 20"/>
          <p:cNvSpPr>
            <a:spLocks/>
          </p:cNvSpPr>
          <p:nvPr/>
        </p:nvSpPr>
        <p:spPr bwMode="auto">
          <a:xfrm>
            <a:off x="7184306" y="2042666"/>
            <a:ext cx="104924" cy="9264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9019"/>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10261" name="AutoShape 21"/>
          <p:cNvSpPr>
            <a:spLocks/>
          </p:cNvSpPr>
          <p:nvPr/>
        </p:nvSpPr>
        <p:spPr bwMode="auto">
          <a:xfrm>
            <a:off x="7086080" y="2489151"/>
            <a:ext cx="104924" cy="9264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9019"/>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10262" name="AutoShape 22"/>
          <p:cNvSpPr>
            <a:spLocks/>
          </p:cNvSpPr>
          <p:nvPr/>
        </p:nvSpPr>
        <p:spPr bwMode="auto">
          <a:xfrm>
            <a:off x="6880697" y="3248174"/>
            <a:ext cx="104924" cy="9264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9019"/>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10263" name="Oval 23"/>
          <p:cNvSpPr>
            <a:spLocks/>
          </p:cNvSpPr>
          <p:nvPr/>
        </p:nvSpPr>
        <p:spPr bwMode="auto">
          <a:xfrm>
            <a:off x="9008195" y="2390924"/>
            <a:ext cx="87064" cy="92646"/>
          </a:xfrm>
          <a:prstGeom prst="ellipse">
            <a:avLst/>
          </a:prstGeom>
          <a:solidFill>
            <a:srgbClr val="164F8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10264" name="Oval 24"/>
          <p:cNvSpPr>
            <a:spLocks/>
          </p:cNvSpPr>
          <p:nvPr/>
        </p:nvSpPr>
        <p:spPr bwMode="auto">
          <a:xfrm>
            <a:off x="8287123" y="2390924"/>
            <a:ext cx="88180" cy="92646"/>
          </a:xfrm>
          <a:prstGeom prst="ellipse">
            <a:avLst/>
          </a:prstGeom>
          <a:solidFill>
            <a:srgbClr val="164F8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10265" name="Oval 25"/>
          <p:cNvSpPr>
            <a:spLocks/>
          </p:cNvSpPr>
          <p:nvPr/>
        </p:nvSpPr>
        <p:spPr bwMode="auto">
          <a:xfrm>
            <a:off x="7543727" y="2265908"/>
            <a:ext cx="87064" cy="92646"/>
          </a:xfrm>
          <a:prstGeom prst="ellipse">
            <a:avLst/>
          </a:prstGeom>
          <a:solidFill>
            <a:srgbClr val="164F8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10266" name="Oval 26"/>
          <p:cNvSpPr>
            <a:spLocks/>
          </p:cNvSpPr>
          <p:nvPr/>
        </p:nvSpPr>
        <p:spPr bwMode="auto">
          <a:xfrm>
            <a:off x="7452197" y="3168923"/>
            <a:ext cx="88180" cy="93762"/>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10267" name="Oval 27"/>
          <p:cNvSpPr>
            <a:spLocks/>
          </p:cNvSpPr>
          <p:nvPr/>
        </p:nvSpPr>
        <p:spPr bwMode="auto">
          <a:xfrm>
            <a:off x="8329539" y="3168923"/>
            <a:ext cx="88180" cy="93762"/>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10268" name="Oval 28"/>
          <p:cNvSpPr>
            <a:spLocks/>
          </p:cNvSpPr>
          <p:nvPr/>
        </p:nvSpPr>
        <p:spPr bwMode="auto">
          <a:xfrm>
            <a:off x="9398869" y="3168923"/>
            <a:ext cx="88180" cy="93762"/>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grpSp>
        <p:nvGrpSpPr>
          <p:cNvPr id="10269" name="Group 29"/>
          <p:cNvGrpSpPr>
            <a:grpSpLocks/>
          </p:cNvGrpSpPr>
          <p:nvPr/>
        </p:nvGrpSpPr>
        <p:grpSpPr bwMode="auto">
          <a:xfrm>
            <a:off x="9336361" y="3055070"/>
            <a:ext cx="80367" cy="85948"/>
            <a:chOff x="0" y="0"/>
            <a:chExt cx="113155" cy="123081"/>
          </a:xfrm>
        </p:grpSpPr>
        <p:pic>
          <p:nvPicPr>
            <p:cNvPr id="10270" name="Picture 30" descr="pasted-imag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13155" cy="12308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0271" name="Picture 31" descr="ANH.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5212" y="37106"/>
              <a:ext cx="42828" cy="4886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
        <p:nvSpPr>
          <p:cNvPr id="10272" name="Line 32"/>
          <p:cNvSpPr>
            <a:spLocks noChangeShapeType="1"/>
          </p:cNvSpPr>
          <p:nvPr/>
        </p:nvSpPr>
        <p:spPr bwMode="auto">
          <a:xfrm flipH="1" flipV="1">
            <a:off x="9134327" y="2484686"/>
            <a:ext cx="190872" cy="473273"/>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lstStyle/>
          <a:p>
            <a:endParaRPr lang="it-IT" altLang="it-IT" sz="1687"/>
          </a:p>
        </p:txBody>
      </p:sp>
      <p:sp>
        <p:nvSpPr>
          <p:cNvPr id="10273" name="Line 33"/>
          <p:cNvSpPr>
            <a:spLocks noChangeShapeType="1"/>
          </p:cNvSpPr>
          <p:nvPr/>
        </p:nvSpPr>
        <p:spPr bwMode="auto">
          <a:xfrm>
            <a:off x="9049494" y="2566169"/>
            <a:ext cx="216545" cy="495598"/>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lstStyle/>
          <a:p>
            <a:endParaRPr lang="it-IT" altLang="it-IT" sz="1687"/>
          </a:p>
        </p:txBody>
      </p:sp>
      <p:sp>
        <p:nvSpPr>
          <p:cNvPr id="10274" name="Rectangle 34"/>
          <p:cNvSpPr>
            <a:spLocks/>
          </p:cNvSpPr>
          <p:nvPr/>
        </p:nvSpPr>
        <p:spPr bwMode="auto">
          <a:xfrm>
            <a:off x="8719096" y="2614017"/>
            <a:ext cx="1022449" cy="29944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spAutoFit/>
          </a:bodyPr>
          <a:lstStyle/>
          <a:p>
            <a:r>
              <a:rPr lang="it-IT" altLang="it-IT" sz="1477"/>
              <a:t>1 vs 1</a:t>
            </a:r>
          </a:p>
        </p:txBody>
      </p:sp>
      <p:grpSp>
        <p:nvGrpSpPr>
          <p:cNvPr id="10275" name="Group 35"/>
          <p:cNvGrpSpPr>
            <a:grpSpLocks/>
          </p:cNvGrpSpPr>
          <p:nvPr/>
        </p:nvGrpSpPr>
        <p:grpSpPr bwMode="auto">
          <a:xfrm>
            <a:off x="8334003" y="3055070"/>
            <a:ext cx="79251" cy="85948"/>
            <a:chOff x="0" y="0"/>
            <a:chExt cx="113155" cy="123081"/>
          </a:xfrm>
        </p:grpSpPr>
        <p:pic>
          <p:nvPicPr>
            <p:cNvPr id="10276" name="Picture 36" descr="pasted-imag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13155" cy="12308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0277" name="Picture 37" descr="ANH.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5212" y="37106"/>
              <a:ext cx="42828" cy="4886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
        <p:nvSpPr>
          <p:cNvPr id="10278" name="Rectangle 38"/>
          <p:cNvSpPr>
            <a:spLocks/>
          </p:cNvSpPr>
          <p:nvPr/>
        </p:nvSpPr>
        <p:spPr bwMode="auto">
          <a:xfrm>
            <a:off x="8201174" y="1661890"/>
            <a:ext cx="508987" cy="29944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p>
            <a:r>
              <a:rPr lang="it-IT" altLang="it-IT" sz="1477"/>
              <a:t>2 vs 2</a:t>
            </a:r>
          </a:p>
        </p:txBody>
      </p:sp>
      <p:grpSp>
        <p:nvGrpSpPr>
          <p:cNvPr id="10279" name="Group 39"/>
          <p:cNvGrpSpPr>
            <a:grpSpLocks/>
          </p:cNvGrpSpPr>
          <p:nvPr/>
        </p:nvGrpSpPr>
        <p:grpSpPr bwMode="auto">
          <a:xfrm>
            <a:off x="7456661" y="3055070"/>
            <a:ext cx="79251" cy="85948"/>
            <a:chOff x="0" y="0"/>
            <a:chExt cx="113155" cy="123081"/>
          </a:xfrm>
        </p:grpSpPr>
        <p:pic>
          <p:nvPicPr>
            <p:cNvPr id="10280" name="Picture 40" descr="pasted-imag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13155" cy="12308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0281" name="Picture 41" descr="ANH.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5212" y="37106"/>
              <a:ext cx="42828" cy="4886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
        <p:nvSpPr>
          <p:cNvPr id="10282" name="Rectangle 42"/>
          <p:cNvSpPr>
            <a:spLocks/>
          </p:cNvSpPr>
          <p:nvPr/>
        </p:nvSpPr>
        <p:spPr bwMode="auto">
          <a:xfrm>
            <a:off x="7438802" y="1572593"/>
            <a:ext cx="508987" cy="29944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p>
            <a:r>
              <a:rPr lang="it-IT" altLang="it-IT" sz="1477"/>
              <a:t>3 vs 3</a:t>
            </a:r>
          </a:p>
        </p:txBody>
      </p:sp>
      <p:sp>
        <p:nvSpPr>
          <p:cNvPr id="10283" name="Rectangle 43"/>
          <p:cNvSpPr>
            <a:spLocks/>
          </p:cNvSpPr>
          <p:nvPr/>
        </p:nvSpPr>
        <p:spPr bwMode="auto">
          <a:xfrm>
            <a:off x="1743894" y="1168426"/>
            <a:ext cx="2467022" cy="28847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p>
            <a:r>
              <a:rPr lang="it-IT" altLang="it-IT" sz="1406" b="1">
                <a:latin typeface="Helvetica" charset="0"/>
                <a:ea typeface="Helvetica" charset="0"/>
                <a:cs typeface="Helvetica" charset="0"/>
                <a:sym typeface="Helvetica" charset="0"/>
              </a:rPr>
              <a:t>Exercise IX (with animation)</a:t>
            </a:r>
          </a:p>
        </p:txBody>
      </p:sp>
      <p:sp>
        <p:nvSpPr>
          <p:cNvPr id="10284" name="Rectangle 44"/>
          <p:cNvSpPr>
            <a:spLocks/>
          </p:cNvSpPr>
          <p:nvPr/>
        </p:nvSpPr>
        <p:spPr bwMode="auto">
          <a:xfrm>
            <a:off x="1709291" y="1622121"/>
            <a:ext cx="4074170" cy="163025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spAutoFit/>
          </a:bodyPr>
          <a:lstStyle>
            <a:lvl1pPr defTabSz="457200">
              <a:defRPr sz="3600">
                <a:solidFill>
                  <a:srgbClr val="000000"/>
                </a:solidFill>
                <a:latin typeface="Helvetica Light" charset="0"/>
                <a:ea typeface="Helvetica Light" charset="0"/>
                <a:cs typeface="Helvetica Light" charset="0"/>
                <a:sym typeface="Helvetica Light" charset="0"/>
              </a:defRPr>
            </a:lvl1pPr>
            <a:lvl2pPr defTabSz="457200">
              <a:defRPr sz="3600">
                <a:solidFill>
                  <a:srgbClr val="000000"/>
                </a:solidFill>
                <a:latin typeface="Helvetica Light" charset="0"/>
                <a:ea typeface="Helvetica Light" charset="0"/>
                <a:cs typeface="Helvetica Light" charset="0"/>
                <a:sym typeface="Helvetica Light" charset="0"/>
              </a:defRPr>
            </a:lvl2pPr>
            <a:lvl3pPr defTabSz="457200">
              <a:defRPr sz="3600">
                <a:solidFill>
                  <a:srgbClr val="000000"/>
                </a:solidFill>
                <a:latin typeface="Helvetica Light" charset="0"/>
                <a:ea typeface="Helvetica Light" charset="0"/>
                <a:cs typeface="Helvetica Light" charset="0"/>
                <a:sym typeface="Helvetica Light" charset="0"/>
              </a:defRPr>
            </a:lvl3pPr>
            <a:lvl4pPr defTabSz="457200">
              <a:defRPr sz="3600">
                <a:solidFill>
                  <a:srgbClr val="000000"/>
                </a:solidFill>
                <a:latin typeface="Helvetica Light" charset="0"/>
                <a:ea typeface="Helvetica Light" charset="0"/>
                <a:cs typeface="Helvetica Light" charset="0"/>
                <a:sym typeface="Helvetica Light" charset="0"/>
              </a:defRPr>
            </a:lvl4pPr>
            <a:lvl5pPr defTabSz="457200">
              <a:defRPr sz="36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pPr algn="l"/>
            <a:r>
              <a:rPr lang="it-IT" altLang="it-IT" sz="1125">
                <a:solidFill>
                  <a:srgbClr val="212121"/>
                </a:solidFill>
                <a:latin typeface="Arial" charset="0"/>
                <a:ea typeface="Arial" charset="0"/>
                <a:cs typeface="Arial" charset="0"/>
                <a:sym typeface="Arial" charset="0"/>
              </a:rPr>
              <a:t>Players in the right corridor boarders with a 1 vs 1 , after that </a:t>
            </a:r>
          </a:p>
          <a:p>
            <a:pPr algn="l"/>
            <a:endParaRPr lang="it-IT" altLang="it-IT" sz="1125">
              <a:solidFill>
                <a:srgbClr val="212121"/>
              </a:solidFill>
              <a:latin typeface="Arial" charset="0"/>
              <a:ea typeface="Arial" charset="0"/>
              <a:cs typeface="Arial" charset="0"/>
              <a:sym typeface="Arial" charset="0"/>
            </a:endParaRPr>
          </a:p>
          <a:p>
            <a:pPr algn="l"/>
            <a:r>
              <a:rPr lang="it-IT" altLang="it-IT" sz="1125">
                <a:solidFill>
                  <a:srgbClr val="212121"/>
                </a:solidFill>
                <a:latin typeface="Arial" charset="0"/>
                <a:ea typeface="Arial" charset="0"/>
                <a:cs typeface="Arial" charset="0"/>
                <a:sym typeface="Arial" charset="0"/>
              </a:rPr>
              <a:t>go into the area and together with the players of the central </a:t>
            </a:r>
          </a:p>
          <a:p>
            <a:pPr algn="l"/>
            <a:endParaRPr lang="it-IT" altLang="it-IT" sz="1125">
              <a:solidFill>
                <a:srgbClr val="212121"/>
              </a:solidFill>
              <a:latin typeface="Arial" charset="0"/>
              <a:ea typeface="Arial" charset="0"/>
              <a:cs typeface="Arial" charset="0"/>
              <a:sym typeface="Arial" charset="0"/>
            </a:endParaRPr>
          </a:p>
          <a:p>
            <a:pPr algn="l"/>
            <a:r>
              <a:rPr lang="it-IT" altLang="it-IT" sz="1125">
                <a:solidFill>
                  <a:srgbClr val="212121"/>
                </a:solidFill>
                <a:latin typeface="Arial" charset="0"/>
                <a:ea typeface="Arial" charset="0"/>
                <a:cs typeface="Arial" charset="0"/>
                <a:sym typeface="Arial" charset="0"/>
              </a:rPr>
              <a:t>corridor starting a 2 vs 2. </a:t>
            </a:r>
          </a:p>
          <a:p>
            <a:pPr algn="l"/>
            <a:endParaRPr lang="it-IT" altLang="it-IT" sz="1125">
              <a:solidFill>
                <a:srgbClr val="212121"/>
              </a:solidFill>
              <a:latin typeface="Arial" charset="0"/>
              <a:ea typeface="Arial" charset="0"/>
              <a:cs typeface="Arial" charset="0"/>
              <a:sym typeface="Arial" charset="0"/>
            </a:endParaRPr>
          </a:p>
          <a:p>
            <a:pPr algn="l"/>
            <a:r>
              <a:rPr lang="it-IT" altLang="it-IT" sz="1125">
                <a:solidFill>
                  <a:srgbClr val="212121"/>
                </a:solidFill>
                <a:latin typeface="Arial" charset="0"/>
                <a:ea typeface="Arial" charset="0"/>
                <a:cs typeface="Arial" charset="0"/>
                <a:sym typeface="Arial" charset="0"/>
              </a:rPr>
              <a:t>In the end the exercise will become a 3 vs 3 with the use of the </a:t>
            </a:r>
          </a:p>
          <a:p>
            <a:pPr algn="l"/>
            <a:endParaRPr lang="it-IT" altLang="it-IT" sz="1125">
              <a:solidFill>
                <a:srgbClr val="212121"/>
              </a:solidFill>
              <a:latin typeface="Arial" charset="0"/>
              <a:ea typeface="Arial" charset="0"/>
              <a:cs typeface="Arial" charset="0"/>
              <a:sym typeface="Arial" charset="0"/>
            </a:endParaRPr>
          </a:p>
          <a:p>
            <a:pPr algn="l"/>
            <a:r>
              <a:rPr lang="it-IT" altLang="it-IT" sz="1125">
                <a:solidFill>
                  <a:srgbClr val="212121"/>
                </a:solidFill>
                <a:latin typeface="Arial" charset="0"/>
                <a:ea typeface="Arial" charset="0"/>
                <a:cs typeface="Arial" charset="0"/>
                <a:sym typeface="Arial" charset="0"/>
              </a:rPr>
              <a:t>players located in the left corridor.</a:t>
            </a:r>
          </a:p>
        </p:txBody>
      </p:sp>
    </p:spTree>
    <p:extLst>
      <p:ext uri="{BB962C8B-B14F-4D97-AF65-F5344CB8AC3E}">
        <p14:creationId xmlns:p14="http://schemas.microsoft.com/office/powerpoint/2010/main" val="1785453250"/>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027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028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78" grpId="0" autoUpdateAnimBg="0"/>
      <p:bldP spid="10282" grpId="0" autoUpdateAnimBg="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9" name="Picture 1" descr="image2.jpe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398544" y="254000"/>
            <a:ext cx="4488656" cy="634920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nvGrpSpPr>
          <p:cNvPr id="7170" name="Group 2"/>
          <p:cNvGrpSpPr>
            <a:grpSpLocks/>
          </p:cNvGrpSpPr>
          <p:nvPr/>
        </p:nvGrpSpPr>
        <p:grpSpPr bwMode="auto">
          <a:xfrm>
            <a:off x="8997950" y="2899569"/>
            <a:ext cx="89694" cy="98425"/>
            <a:chOff x="0" y="-2"/>
            <a:chExt cx="180006" cy="197479"/>
          </a:xfrm>
        </p:grpSpPr>
        <p:pic>
          <p:nvPicPr>
            <p:cNvPr id="7171" name="Picture 3" descr="image1.t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2"/>
              <a:ext cx="180006" cy="19747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7172" name="Picture 4" descr="image1.jpe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6282" y="59421"/>
              <a:ext cx="68128" cy="784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
        <p:nvSpPr>
          <p:cNvPr id="7173" name="AutoShape 5"/>
          <p:cNvSpPr>
            <a:spLocks/>
          </p:cNvSpPr>
          <p:nvPr/>
        </p:nvSpPr>
        <p:spPr bwMode="auto">
          <a:xfrm>
            <a:off x="9204325" y="620713"/>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grpSp>
        <p:nvGrpSpPr>
          <p:cNvPr id="7174" name="Group 6"/>
          <p:cNvGrpSpPr>
            <a:grpSpLocks/>
          </p:cNvGrpSpPr>
          <p:nvPr/>
        </p:nvGrpSpPr>
        <p:grpSpPr bwMode="auto">
          <a:xfrm>
            <a:off x="8986838" y="2970679"/>
            <a:ext cx="224632" cy="297517"/>
            <a:chOff x="-1" y="-5417"/>
            <a:chExt cx="450006" cy="595035"/>
          </a:xfrm>
        </p:grpSpPr>
        <p:sp>
          <p:nvSpPr>
            <p:cNvPr id="7175" name="Oval 7"/>
            <p:cNvSpPr>
              <a:spLocks/>
            </p:cNvSpPr>
            <p:nvPr/>
          </p:nvSpPr>
          <p:spPr bwMode="auto">
            <a:xfrm>
              <a:off x="-1" y="67099"/>
              <a:ext cx="450006" cy="450005"/>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latin typeface="Helvetica Light" charset="0"/>
                <a:ea typeface="Helvetica Light" charset="0"/>
                <a:cs typeface="Helvetica Light" charset="0"/>
                <a:sym typeface="Helvetica Light" charset="0"/>
              </a:endParaRPr>
            </a:p>
          </p:txBody>
        </p:sp>
        <p:sp>
          <p:nvSpPr>
            <p:cNvPr id="7176" name="Rectangle 8"/>
            <p:cNvSpPr>
              <a:spLocks/>
            </p:cNvSpPr>
            <p:nvPr/>
          </p:nvSpPr>
          <p:spPr bwMode="auto">
            <a:xfrm>
              <a:off x="65900" y="-5417"/>
              <a:ext cx="318203" cy="59503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spAutoFit/>
            </a:bodyPr>
            <a:lstStyle/>
            <a:p>
              <a:r>
                <a:rPr lang="it-IT" altLang="it-IT" sz="1600">
                  <a:latin typeface="Helvetica Light" charset="0"/>
                  <a:ea typeface="Helvetica Light" charset="0"/>
                  <a:cs typeface="Helvetica Light" charset="0"/>
                  <a:sym typeface="Helvetica Light" charset="0"/>
                </a:rPr>
                <a:t>A</a:t>
              </a:r>
            </a:p>
          </p:txBody>
        </p:sp>
      </p:grpSp>
      <p:sp>
        <p:nvSpPr>
          <p:cNvPr id="7177" name="AutoShape 9"/>
          <p:cNvSpPr>
            <a:spLocks/>
          </p:cNvSpPr>
          <p:nvPr/>
        </p:nvSpPr>
        <p:spPr bwMode="auto">
          <a:xfrm>
            <a:off x="9997282" y="1930400"/>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grpSp>
        <p:nvGrpSpPr>
          <p:cNvPr id="7178" name="Group 10"/>
          <p:cNvGrpSpPr>
            <a:grpSpLocks/>
          </p:cNvGrpSpPr>
          <p:nvPr/>
        </p:nvGrpSpPr>
        <p:grpSpPr bwMode="auto">
          <a:xfrm>
            <a:off x="2880519" y="196850"/>
            <a:ext cx="1620044" cy="646113"/>
            <a:chOff x="-2" y="0"/>
            <a:chExt cx="3240007" cy="1292021"/>
          </a:xfrm>
        </p:grpSpPr>
        <p:sp>
          <p:nvSpPr>
            <p:cNvPr id="7179" name="Rectangle 11"/>
            <p:cNvSpPr>
              <a:spLocks/>
            </p:cNvSpPr>
            <p:nvPr/>
          </p:nvSpPr>
          <p:spPr bwMode="auto">
            <a:xfrm>
              <a:off x="-2" y="0"/>
              <a:ext cx="3240007" cy="1292021"/>
            </a:xfrm>
            <a:prstGeom prst="rect">
              <a:avLst/>
            </a:prstGeom>
            <a:solidFill>
              <a:srgbClr val="5FBCCE"/>
            </a:solidFill>
            <a:ln w="9525" cap="flat" cmpd="sng">
              <a:solidFill>
                <a:srgbClr val="F95815"/>
              </a:solidFill>
              <a:prstDash val="solid"/>
              <a:round/>
              <a:headEnd type="none" w="med" len="med"/>
              <a:tailEnd type="none" w="med" len="med"/>
            </a:ln>
            <a:effectLst>
              <a:outerShdw blurRad="38100" dist="23000" dir="5400000" algn="ctr" rotWithShape="0">
                <a:srgbClr val="000000">
                  <a:alpha val="34999"/>
                </a:srgbClr>
              </a:outerShdw>
            </a:effectLst>
          </p:spPr>
          <p:txBody>
            <a:bodyPr lIns="25400" tIns="25400" rIns="25400" bIns="25400" anchor="ctr"/>
            <a:lstStyle>
              <a:lvl1pPr defTabSz="457200">
                <a:defRPr sz="5000">
                  <a:solidFill>
                    <a:srgbClr val="000000"/>
                  </a:solidFill>
                  <a:latin typeface="Helvetica" charset="0"/>
                  <a:ea typeface="Helvetica" charset="0"/>
                  <a:cs typeface="Helvetica" charset="0"/>
                  <a:sym typeface="Helvetica" charset="0"/>
                </a:defRPr>
              </a:lvl1pPr>
              <a:lvl2pPr defTabSz="457200">
                <a:defRPr sz="5000">
                  <a:solidFill>
                    <a:srgbClr val="000000"/>
                  </a:solidFill>
                  <a:latin typeface="Helvetica" charset="0"/>
                  <a:ea typeface="Helvetica" charset="0"/>
                  <a:cs typeface="Helvetica" charset="0"/>
                  <a:sym typeface="Helvetica" charset="0"/>
                </a:defRPr>
              </a:lvl2pPr>
              <a:lvl3pPr defTabSz="457200">
                <a:defRPr sz="5000">
                  <a:solidFill>
                    <a:srgbClr val="000000"/>
                  </a:solidFill>
                  <a:latin typeface="Helvetica" charset="0"/>
                  <a:ea typeface="Helvetica" charset="0"/>
                  <a:cs typeface="Helvetica" charset="0"/>
                  <a:sym typeface="Helvetica" charset="0"/>
                </a:defRPr>
              </a:lvl3pPr>
              <a:lvl4pPr defTabSz="457200">
                <a:defRPr sz="5000">
                  <a:solidFill>
                    <a:srgbClr val="000000"/>
                  </a:solidFill>
                  <a:latin typeface="Helvetica" charset="0"/>
                  <a:ea typeface="Helvetica" charset="0"/>
                  <a:cs typeface="Helvetica" charset="0"/>
                  <a:sym typeface="Helvetica" charset="0"/>
                </a:defRPr>
              </a:lvl4pPr>
              <a:lvl5pPr defTabSz="457200">
                <a:defRPr sz="5000">
                  <a:solidFill>
                    <a:srgbClr val="000000"/>
                  </a:solidFill>
                  <a:latin typeface="Helvetica" charset="0"/>
                  <a:ea typeface="Helvetica" charset="0"/>
                  <a:cs typeface="Helvetica" charset="0"/>
                  <a:sym typeface="Helvetica" charset="0"/>
                </a:defRPr>
              </a:lvl5pPr>
              <a:lvl6pPr marL="457200" algn="ctr" defTabSz="457200"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6pPr>
              <a:lvl7pPr marL="914400" algn="ctr" defTabSz="457200"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7pPr>
              <a:lvl8pPr marL="1371600" algn="ctr" defTabSz="457200"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8pPr>
              <a:lvl9pPr marL="1828800" algn="ctr" defTabSz="457200"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9pPr>
            </a:lstStyle>
            <a:p>
              <a:endParaRPr lang="it-IT" altLang="it-IT" sz="900">
                <a:solidFill>
                  <a:srgbClr val="FFFFFF"/>
                </a:solidFill>
                <a:latin typeface="Calibri" charset="0"/>
                <a:ea typeface="Calibri" charset="0"/>
                <a:cs typeface="Calibri" charset="0"/>
                <a:sym typeface="Calibri" charset="0"/>
              </a:endParaRPr>
            </a:p>
          </p:txBody>
        </p:sp>
        <p:sp>
          <p:nvSpPr>
            <p:cNvPr id="7180" name="Rectangle 12"/>
            <p:cNvSpPr>
              <a:spLocks/>
            </p:cNvSpPr>
            <p:nvPr/>
          </p:nvSpPr>
          <p:spPr bwMode="auto">
            <a:xfrm>
              <a:off x="305910" y="369055"/>
              <a:ext cx="2628180" cy="55390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59" tIns="22859" rIns="22859" bIns="22859" anchor="ctr">
              <a:spAutoFit/>
            </a:bodyPr>
            <a:lstStyle>
              <a:lvl1pPr defTabSz="457200">
                <a:defRPr sz="5000">
                  <a:solidFill>
                    <a:srgbClr val="000000"/>
                  </a:solidFill>
                  <a:latin typeface="Helvetica" charset="0"/>
                  <a:ea typeface="Helvetica" charset="0"/>
                  <a:cs typeface="Helvetica" charset="0"/>
                  <a:sym typeface="Helvetica" charset="0"/>
                </a:defRPr>
              </a:lvl1pPr>
              <a:lvl2pPr defTabSz="457200">
                <a:defRPr sz="5000">
                  <a:solidFill>
                    <a:srgbClr val="000000"/>
                  </a:solidFill>
                  <a:latin typeface="Helvetica" charset="0"/>
                  <a:ea typeface="Helvetica" charset="0"/>
                  <a:cs typeface="Helvetica" charset="0"/>
                  <a:sym typeface="Helvetica" charset="0"/>
                </a:defRPr>
              </a:lvl2pPr>
              <a:lvl3pPr defTabSz="457200">
                <a:defRPr sz="5000">
                  <a:solidFill>
                    <a:srgbClr val="000000"/>
                  </a:solidFill>
                  <a:latin typeface="Helvetica" charset="0"/>
                  <a:ea typeface="Helvetica" charset="0"/>
                  <a:cs typeface="Helvetica" charset="0"/>
                  <a:sym typeface="Helvetica" charset="0"/>
                </a:defRPr>
              </a:lvl3pPr>
              <a:lvl4pPr defTabSz="457200">
                <a:defRPr sz="5000">
                  <a:solidFill>
                    <a:srgbClr val="000000"/>
                  </a:solidFill>
                  <a:latin typeface="Helvetica" charset="0"/>
                  <a:ea typeface="Helvetica" charset="0"/>
                  <a:cs typeface="Helvetica" charset="0"/>
                  <a:sym typeface="Helvetica" charset="0"/>
                </a:defRPr>
              </a:lvl4pPr>
              <a:lvl5pPr defTabSz="457200">
                <a:defRPr sz="5000">
                  <a:solidFill>
                    <a:srgbClr val="000000"/>
                  </a:solidFill>
                  <a:latin typeface="Helvetica" charset="0"/>
                  <a:ea typeface="Helvetica" charset="0"/>
                  <a:cs typeface="Helvetica" charset="0"/>
                  <a:sym typeface="Helvetica" charset="0"/>
                </a:defRPr>
              </a:lvl5pPr>
              <a:lvl6pPr marL="457200" algn="ctr" defTabSz="457200"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6pPr>
              <a:lvl7pPr marL="914400" algn="ctr" defTabSz="457200"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7pPr>
              <a:lvl8pPr marL="1371600" algn="ctr" defTabSz="457200"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8pPr>
              <a:lvl9pPr marL="1828800" algn="ctr" defTabSz="457200"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9pPr>
            </a:lstStyle>
            <a:p>
              <a:r>
                <a:rPr lang="it-IT" altLang="it-IT" sz="1500" b="1" i="1">
                  <a:latin typeface="Calibri" charset="0"/>
                  <a:ea typeface="Calibri" charset="0"/>
                  <a:cs typeface="Calibri" charset="0"/>
                  <a:sym typeface="Calibri" charset="0"/>
                </a:rPr>
                <a:t>Technique</a:t>
              </a:r>
            </a:p>
          </p:txBody>
        </p:sp>
      </p:grpSp>
      <p:sp>
        <p:nvSpPr>
          <p:cNvPr id="7181" name="AutoShape 13"/>
          <p:cNvSpPr>
            <a:spLocks/>
          </p:cNvSpPr>
          <p:nvPr/>
        </p:nvSpPr>
        <p:spPr bwMode="auto">
          <a:xfrm>
            <a:off x="10606882" y="6093619"/>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3366FF"/>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7182" name="AutoShape 14"/>
          <p:cNvSpPr>
            <a:spLocks/>
          </p:cNvSpPr>
          <p:nvPr/>
        </p:nvSpPr>
        <p:spPr bwMode="auto">
          <a:xfrm>
            <a:off x="8517732" y="1930400"/>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7183" name="AutoShape 15"/>
          <p:cNvSpPr>
            <a:spLocks/>
          </p:cNvSpPr>
          <p:nvPr/>
        </p:nvSpPr>
        <p:spPr bwMode="auto">
          <a:xfrm>
            <a:off x="8688388" y="1935957"/>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7184" name="AutoShape 16"/>
          <p:cNvSpPr>
            <a:spLocks/>
          </p:cNvSpPr>
          <p:nvPr/>
        </p:nvSpPr>
        <p:spPr bwMode="auto">
          <a:xfrm>
            <a:off x="8841582" y="1931194"/>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7185" name="AutoShape 17"/>
          <p:cNvSpPr>
            <a:spLocks/>
          </p:cNvSpPr>
          <p:nvPr/>
        </p:nvSpPr>
        <p:spPr bwMode="auto">
          <a:xfrm>
            <a:off x="9211469" y="3119438"/>
            <a:ext cx="185738"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7186" name="AutoShape 18"/>
          <p:cNvSpPr>
            <a:spLocks/>
          </p:cNvSpPr>
          <p:nvPr/>
        </p:nvSpPr>
        <p:spPr bwMode="auto">
          <a:xfrm>
            <a:off x="9581357" y="1935957"/>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7187" name="AutoShape 19"/>
          <p:cNvSpPr>
            <a:spLocks/>
          </p:cNvSpPr>
          <p:nvPr/>
        </p:nvSpPr>
        <p:spPr bwMode="auto">
          <a:xfrm>
            <a:off x="9766300" y="1930400"/>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7188" name="Oval 20"/>
          <p:cNvSpPr>
            <a:spLocks/>
          </p:cNvSpPr>
          <p:nvPr/>
        </p:nvSpPr>
        <p:spPr bwMode="auto">
          <a:xfrm>
            <a:off x="9468644" y="3171825"/>
            <a:ext cx="225425" cy="225425"/>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grpSp>
        <p:nvGrpSpPr>
          <p:cNvPr id="7189" name="Group 21"/>
          <p:cNvGrpSpPr>
            <a:grpSpLocks/>
          </p:cNvGrpSpPr>
          <p:nvPr/>
        </p:nvGrpSpPr>
        <p:grpSpPr bwMode="auto">
          <a:xfrm>
            <a:off x="9204325" y="806917"/>
            <a:ext cx="224632" cy="297517"/>
            <a:chOff x="-1" y="-5417"/>
            <a:chExt cx="450006" cy="595035"/>
          </a:xfrm>
        </p:grpSpPr>
        <p:sp>
          <p:nvSpPr>
            <p:cNvPr id="7190" name="Oval 22"/>
            <p:cNvSpPr>
              <a:spLocks/>
            </p:cNvSpPr>
            <p:nvPr/>
          </p:nvSpPr>
          <p:spPr bwMode="auto">
            <a:xfrm>
              <a:off x="-1" y="67099"/>
              <a:ext cx="450006" cy="450005"/>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latin typeface="Helvetica Light" charset="0"/>
                <a:ea typeface="Helvetica Light" charset="0"/>
                <a:cs typeface="Helvetica Light" charset="0"/>
                <a:sym typeface="Helvetica Light" charset="0"/>
              </a:endParaRPr>
            </a:p>
          </p:txBody>
        </p:sp>
        <p:sp>
          <p:nvSpPr>
            <p:cNvPr id="7191" name="Rectangle 23"/>
            <p:cNvSpPr>
              <a:spLocks/>
            </p:cNvSpPr>
            <p:nvPr/>
          </p:nvSpPr>
          <p:spPr bwMode="auto">
            <a:xfrm>
              <a:off x="65900" y="-5417"/>
              <a:ext cx="318203" cy="59503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spAutoFit/>
            </a:bodyPr>
            <a:lstStyle/>
            <a:p>
              <a:r>
                <a:rPr lang="it-IT" altLang="it-IT" sz="1600">
                  <a:latin typeface="Helvetica Light" charset="0"/>
                  <a:ea typeface="Helvetica Light" charset="0"/>
                  <a:cs typeface="Helvetica Light" charset="0"/>
                  <a:sym typeface="Helvetica Light" charset="0"/>
                </a:rPr>
                <a:t>B</a:t>
              </a:r>
            </a:p>
          </p:txBody>
        </p:sp>
      </p:grpSp>
      <p:sp>
        <p:nvSpPr>
          <p:cNvPr id="7192" name="Oval 24"/>
          <p:cNvSpPr>
            <a:spLocks/>
          </p:cNvSpPr>
          <p:nvPr/>
        </p:nvSpPr>
        <p:spPr bwMode="auto">
          <a:xfrm>
            <a:off x="8913813" y="508000"/>
            <a:ext cx="224632" cy="224632"/>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7193" name="AutoShape 25"/>
          <p:cNvSpPr>
            <a:spLocks/>
          </p:cNvSpPr>
          <p:nvPr/>
        </p:nvSpPr>
        <p:spPr bwMode="auto">
          <a:xfrm>
            <a:off x="8623300" y="1116807"/>
            <a:ext cx="1828800" cy="1766094"/>
          </a:xfrm>
          <a:custGeom>
            <a:avLst/>
            <a:gdLst>
              <a:gd name="T0" fmla="*/ 10800 w 21600"/>
              <a:gd name="T1" fmla="+- 0 10811 23"/>
              <a:gd name="T2" fmla="*/ 10811 h 21577"/>
              <a:gd name="T3" fmla="*/ 10800 w 21600"/>
              <a:gd name="T4" fmla="+- 0 10811 23"/>
              <a:gd name="T5" fmla="*/ 10811 h 21577"/>
              <a:gd name="T6" fmla="*/ 10800 w 21600"/>
              <a:gd name="T7" fmla="+- 0 10811 23"/>
              <a:gd name="T8" fmla="*/ 10811 h 21577"/>
              <a:gd name="T9" fmla="*/ 10800 w 21600"/>
              <a:gd name="T10" fmla="+- 0 10811 23"/>
              <a:gd name="T11" fmla="*/ 10811 h 21577"/>
            </a:gdLst>
            <a:ahLst/>
            <a:cxnLst>
              <a:cxn ang="0">
                <a:pos x="T0" y="T2"/>
              </a:cxn>
              <a:cxn ang="0">
                <a:pos x="T3" y="T5"/>
              </a:cxn>
              <a:cxn ang="0">
                <a:pos x="T6" y="T8"/>
              </a:cxn>
              <a:cxn ang="0">
                <a:pos x="T9" y="T11"/>
              </a:cxn>
            </a:cxnLst>
            <a:rect l="0" t="0" r="r" b="b"/>
            <a:pathLst>
              <a:path w="21600" h="21577">
                <a:moveTo>
                  <a:pt x="4350" y="21577"/>
                </a:moveTo>
                <a:cubicBezTo>
                  <a:pt x="4050" y="21370"/>
                  <a:pt x="3721" y="21202"/>
                  <a:pt x="3450" y="20956"/>
                </a:cubicBezTo>
                <a:cubicBezTo>
                  <a:pt x="2996" y="20545"/>
                  <a:pt x="3152" y="20406"/>
                  <a:pt x="3300" y="19870"/>
                </a:cubicBezTo>
                <a:cubicBezTo>
                  <a:pt x="3455" y="19308"/>
                  <a:pt x="3421" y="19449"/>
                  <a:pt x="3750" y="18939"/>
                </a:cubicBezTo>
                <a:cubicBezTo>
                  <a:pt x="3700" y="18732"/>
                  <a:pt x="3714" y="18495"/>
                  <a:pt x="3600" y="18318"/>
                </a:cubicBezTo>
                <a:cubicBezTo>
                  <a:pt x="3500" y="18163"/>
                  <a:pt x="3288" y="18127"/>
                  <a:pt x="3150" y="18007"/>
                </a:cubicBezTo>
                <a:cubicBezTo>
                  <a:pt x="2401" y="17361"/>
                  <a:pt x="3041" y="17659"/>
                  <a:pt x="2250" y="17387"/>
                </a:cubicBezTo>
                <a:cubicBezTo>
                  <a:pt x="2150" y="17231"/>
                  <a:pt x="1980" y="17105"/>
                  <a:pt x="1950" y="16921"/>
                </a:cubicBezTo>
                <a:cubicBezTo>
                  <a:pt x="1909" y="16664"/>
                  <a:pt x="2296" y="16152"/>
                  <a:pt x="2400" y="15990"/>
                </a:cubicBezTo>
                <a:cubicBezTo>
                  <a:pt x="2019" y="14808"/>
                  <a:pt x="2038" y="15379"/>
                  <a:pt x="2250" y="14282"/>
                </a:cubicBezTo>
                <a:cubicBezTo>
                  <a:pt x="2200" y="14127"/>
                  <a:pt x="2212" y="13933"/>
                  <a:pt x="2100" y="13817"/>
                </a:cubicBezTo>
                <a:cubicBezTo>
                  <a:pt x="1584" y="13283"/>
                  <a:pt x="1316" y="13236"/>
                  <a:pt x="750" y="13041"/>
                </a:cubicBezTo>
                <a:cubicBezTo>
                  <a:pt x="550" y="13093"/>
                  <a:pt x="311" y="13063"/>
                  <a:pt x="150" y="13196"/>
                </a:cubicBezTo>
                <a:cubicBezTo>
                  <a:pt x="27" y="13298"/>
                  <a:pt x="0" y="13498"/>
                  <a:pt x="0" y="13662"/>
                </a:cubicBezTo>
                <a:cubicBezTo>
                  <a:pt x="0" y="14109"/>
                  <a:pt x="254" y="14259"/>
                  <a:pt x="600" y="14438"/>
                </a:cubicBezTo>
                <a:cubicBezTo>
                  <a:pt x="741" y="14511"/>
                  <a:pt x="892" y="14584"/>
                  <a:pt x="1050" y="14593"/>
                </a:cubicBezTo>
                <a:cubicBezTo>
                  <a:pt x="2648" y="14687"/>
                  <a:pt x="4250" y="14696"/>
                  <a:pt x="5850" y="14748"/>
                </a:cubicBezTo>
                <a:lnTo>
                  <a:pt x="6900" y="14903"/>
                </a:lnTo>
                <a:cubicBezTo>
                  <a:pt x="7233" y="14956"/>
                  <a:pt x="7887" y="15026"/>
                  <a:pt x="8250" y="15214"/>
                </a:cubicBezTo>
                <a:cubicBezTo>
                  <a:pt x="8411" y="15297"/>
                  <a:pt x="8550" y="15421"/>
                  <a:pt x="8700" y="15524"/>
                </a:cubicBezTo>
                <a:cubicBezTo>
                  <a:pt x="8800" y="15679"/>
                  <a:pt x="8827" y="15938"/>
                  <a:pt x="9000" y="15990"/>
                </a:cubicBezTo>
                <a:cubicBezTo>
                  <a:pt x="9245" y="16062"/>
                  <a:pt x="9498" y="15875"/>
                  <a:pt x="9750" y="15835"/>
                </a:cubicBezTo>
                <a:cubicBezTo>
                  <a:pt x="10148" y="15771"/>
                  <a:pt x="10550" y="15731"/>
                  <a:pt x="10950" y="15679"/>
                </a:cubicBezTo>
                <a:cubicBezTo>
                  <a:pt x="11400" y="15731"/>
                  <a:pt x="11853" y="15758"/>
                  <a:pt x="12300" y="15835"/>
                </a:cubicBezTo>
                <a:cubicBezTo>
                  <a:pt x="12456" y="15861"/>
                  <a:pt x="12592" y="15990"/>
                  <a:pt x="12750" y="15990"/>
                </a:cubicBezTo>
                <a:cubicBezTo>
                  <a:pt x="13104" y="15990"/>
                  <a:pt x="13450" y="15886"/>
                  <a:pt x="13800" y="15835"/>
                </a:cubicBezTo>
                <a:cubicBezTo>
                  <a:pt x="13964" y="15324"/>
                  <a:pt x="14133" y="15041"/>
                  <a:pt x="13800" y="14438"/>
                </a:cubicBezTo>
                <a:cubicBezTo>
                  <a:pt x="13722" y="14296"/>
                  <a:pt x="13491" y="14356"/>
                  <a:pt x="13350" y="14282"/>
                </a:cubicBezTo>
                <a:cubicBezTo>
                  <a:pt x="13189" y="14199"/>
                  <a:pt x="13050" y="14076"/>
                  <a:pt x="12900" y="13972"/>
                </a:cubicBezTo>
                <a:cubicBezTo>
                  <a:pt x="12800" y="14127"/>
                  <a:pt x="12622" y="14253"/>
                  <a:pt x="12600" y="14438"/>
                </a:cubicBezTo>
                <a:cubicBezTo>
                  <a:pt x="12313" y="16812"/>
                  <a:pt x="17002" y="15072"/>
                  <a:pt x="17400" y="15059"/>
                </a:cubicBezTo>
                <a:cubicBezTo>
                  <a:pt x="17705" y="13481"/>
                  <a:pt x="17393" y="14430"/>
                  <a:pt x="17700" y="14748"/>
                </a:cubicBezTo>
                <a:cubicBezTo>
                  <a:pt x="17812" y="14864"/>
                  <a:pt x="18000" y="14852"/>
                  <a:pt x="18150" y="14903"/>
                </a:cubicBezTo>
                <a:cubicBezTo>
                  <a:pt x="18300" y="14852"/>
                  <a:pt x="18488" y="14864"/>
                  <a:pt x="18600" y="14748"/>
                </a:cubicBezTo>
                <a:cubicBezTo>
                  <a:pt x="18855" y="14484"/>
                  <a:pt x="18843" y="13870"/>
                  <a:pt x="19200" y="13817"/>
                </a:cubicBezTo>
                <a:lnTo>
                  <a:pt x="20250" y="13662"/>
                </a:lnTo>
                <a:cubicBezTo>
                  <a:pt x="20400" y="13610"/>
                  <a:pt x="20588" y="13622"/>
                  <a:pt x="20700" y="13506"/>
                </a:cubicBezTo>
                <a:cubicBezTo>
                  <a:pt x="21007" y="13189"/>
                  <a:pt x="20769" y="12742"/>
                  <a:pt x="20700" y="12420"/>
                </a:cubicBezTo>
                <a:cubicBezTo>
                  <a:pt x="20645" y="12163"/>
                  <a:pt x="20600" y="11903"/>
                  <a:pt x="20550" y="11644"/>
                </a:cubicBezTo>
                <a:cubicBezTo>
                  <a:pt x="20600" y="11230"/>
                  <a:pt x="20536" y="10784"/>
                  <a:pt x="20700" y="10402"/>
                </a:cubicBezTo>
                <a:cubicBezTo>
                  <a:pt x="20764" y="10253"/>
                  <a:pt x="21009" y="10320"/>
                  <a:pt x="21150" y="10247"/>
                </a:cubicBezTo>
                <a:cubicBezTo>
                  <a:pt x="21311" y="10164"/>
                  <a:pt x="21450" y="10040"/>
                  <a:pt x="21600" y="9937"/>
                </a:cubicBezTo>
                <a:lnTo>
                  <a:pt x="20250" y="9006"/>
                </a:lnTo>
                <a:cubicBezTo>
                  <a:pt x="19450" y="7764"/>
                  <a:pt x="20500" y="9264"/>
                  <a:pt x="19500" y="8230"/>
                </a:cubicBezTo>
                <a:cubicBezTo>
                  <a:pt x="19373" y="8098"/>
                  <a:pt x="19341" y="7881"/>
                  <a:pt x="19200" y="7764"/>
                </a:cubicBezTo>
                <a:cubicBezTo>
                  <a:pt x="19077" y="7662"/>
                  <a:pt x="18891" y="7682"/>
                  <a:pt x="18750" y="7609"/>
                </a:cubicBezTo>
                <a:cubicBezTo>
                  <a:pt x="18589" y="7525"/>
                  <a:pt x="18447" y="7407"/>
                  <a:pt x="18300" y="7298"/>
                </a:cubicBezTo>
                <a:cubicBezTo>
                  <a:pt x="18097" y="7148"/>
                  <a:pt x="17877" y="7016"/>
                  <a:pt x="17700" y="6833"/>
                </a:cubicBezTo>
                <a:cubicBezTo>
                  <a:pt x="16700" y="5798"/>
                  <a:pt x="18150" y="6885"/>
                  <a:pt x="16950" y="6057"/>
                </a:cubicBezTo>
                <a:cubicBezTo>
                  <a:pt x="16850" y="5902"/>
                  <a:pt x="16786" y="5714"/>
                  <a:pt x="16650" y="5591"/>
                </a:cubicBezTo>
                <a:cubicBezTo>
                  <a:pt x="16379" y="5346"/>
                  <a:pt x="16050" y="5177"/>
                  <a:pt x="15750" y="4970"/>
                </a:cubicBezTo>
                <a:lnTo>
                  <a:pt x="13500" y="3418"/>
                </a:lnTo>
                <a:cubicBezTo>
                  <a:pt x="13350" y="3315"/>
                  <a:pt x="13177" y="3240"/>
                  <a:pt x="13050" y="3108"/>
                </a:cubicBezTo>
                <a:cubicBezTo>
                  <a:pt x="12900" y="2953"/>
                  <a:pt x="12736" y="2811"/>
                  <a:pt x="12600" y="2642"/>
                </a:cubicBezTo>
                <a:cubicBezTo>
                  <a:pt x="12485" y="2499"/>
                  <a:pt x="12441" y="2293"/>
                  <a:pt x="12300" y="2177"/>
                </a:cubicBezTo>
                <a:cubicBezTo>
                  <a:pt x="12177" y="2075"/>
                  <a:pt x="11991" y="2095"/>
                  <a:pt x="11850" y="2022"/>
                </a:cubicBezTo>
                <a:cubicBezTo>
                  <a:pt x="11689" y="1938"/>
                  <a:pt x="11550" y="1815"/>
                  <a:pt x="11400" y="1711"/>
                </a:cubicBezTo>
                <a:cubicBezTo>
                  <a:pt x="11136" y="892"/>
                  <a:pt x="11382" y="1336"/>
                  <a:pt x="10350" y="625"/>
                </a:cubicBezTo>
                <a:lnTo>
                  <a:pt x="9900" y="314"/>
                </a:lnTo>
                <a:lnTo>
                  <a:pt x="10200" y="1246"/>
                </a:lnTo>
                <a:cubicBezTo>
                  <a:pt x="10355" y="1726"/>
                  <a:pt x="10552" y="2419"/>
                  <a:pt x="10200" y="780"/>
                </a:cubicBezTo>
                <a:cubicBezTo>
                  <a:pt x="10166" y="620"/>
                  <a:pt x="10100" y="470"/>
                  <a:pt x="10050" y="314"/>
                </a:cubicBezTo>
                <a:cubicBezTo>
                  <a:pt x="10200" y="211"/>
                  <a:pt x="10322" y="35"/>
                  <a:pt x="10500" y="4"/>
                </a:cubicBezTo>
                <a:cubicBezTo>
                  <a:pt x="10656" y="-23"/>
                  <a:pt x="10809" y="86"/>
                  <a:pt x="10950" y="159"/>
                </a:cubicBezTo>
                <a:cubicBezTo>
                  <a:pt x="11111" y="243"/>
                  <a:pt x="11245" y="374"/>
                  <a:pt x="11400" y="470"/>
                </a:cubicBezTo>
                <a:cubicBezTo>
                  <a:pt x="11496" y="529"/>
                  <a:pt x="11600" y="573"/>
                  <a:pt x="11700" y="625"/>
                </a:cubicBezTo>
              </a:path>
            </a:pathLst>
          </a:custGeom>
          <a:noFill/>
          <a:ln w="9525" cap="flat"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a:defRPr sz="5000">
                <a:solidFill>
                  <a:srgbClr val="000000"/>
                </a:solidFill>
                <a:latin typeface="Helvetica" charset="0"/>
                <a:ea typeface="Helvetica" charset="0"/>
                <a:cs typeface="Helvetica" charset="0"/>
                <a:sym typeface="Helvetica" charset="0"/>
              </a:defRPr>
            </a:lvl1pPr>
            <a:lvl2pPr>
              <a:defRPr sz="5000">
                <a:solidFill>
                  <a:srgbClr val="000000"/>
                </a:solidFill>
                <a:latin typeface="Helvetica" charset="0"/>
                <a:ea typeface="Helvetica" charset="0"/>
                <a:cs typeface="Helvetica" charset="0"/>
                <a:sym typeface="Helvetica" charset="0"/>
              </a:defRPr>
            </a:lvl2pPr>
            <a:lvl3pPr>
              <a:defRPr sz="5000">
                <a:solidFill>
                  <a:srgbClr val="000000"/>
                </a:solidFill>
                <a:latin typeface="Helvetica" charset="0"/>
                <a:ea typeface="Helvetica" charset="0"/>
                <a:cs typeface="Helvetica" charset="0"/>
                <a:sym typeface="Helvetica" charset="0"/>
              </a:defRPr>
            </a:lvl3pPr>
            <a:lvl4pPr>
              <a:defRPr sz="5000">
                <a:solidFill>
                  <a:srgbClr val="000000"/>
                </a:solidFill>
                <a:latin typeface="Helvetica" charset="0"/>
                <a:ea typeface="Helvetica" charset="0"/>
                <a:cs typeface="Helvetica" charset="0"/>
                <a:sym typeface="Helvetica" charset="0"/>
              </a:defRPr>
            </a:lvl4pPr>
            <a:lvl5pPr>
              <a:defRPr sz="5000">
                <a:solidFill>
                  <a:srgbClr val="000000"/>
                </a:solidFill>
                <a:latin typeface="Helvetica" charset="0"/>
                <a:ea typeface="Helvetica" charset="0"/>
                <a:cs typeface="Helvetica" charset="0"/>
                <a:sym typeface="Helvetica" charset="0"/>
              </a:defRPr>
            </a:lvl5pPr>
            <a:lvl6pPr marL="4572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6pPr>
            <a:lvl7pPr marL="9144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7pPr>
            <a:lvl8pPr marL="13716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8pPr>
            <a:lvl9pPr marL="18288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9pPr>
          </a:lstStyle>
          <a:p>
            <a:pPr defTabSz="457200"/>
            <a:endParaRPr lang="it-IT" altLang="it-IT" sz="900">
              <a:latin typeface="Helvetica Light" charset="0"/>
              <a:ea typeface="Helvetica Light" charset="0"/>
              <a:cs typeface="Helvetica Light" charset="0"/>
              <a:sym typeface="Helvetica Light" charset="0"/>
            </a:endParaRPr>
          </a:p>
        </p:txBody>
      </p:sp>
      <p:sp>
        <p:nvSpPr>
          <p:cNvPr id="7194" name="AutoShape 26"/>
          <p:cNvSpPr>
            <a:spLocks/>
          </p:cNvSpPr>
          <p:nvPr/>
        </p:nvSpPr>
        <p:spPr bwMode="auto">
          <a:xfrm>
            <a:off x="10884694" y="5044282"/>
            <a:ext cx="184944" cy="1857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3366FF"/>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7195" name="AutoShape 27"/>
          <p:cNvSpPr>
            <a:spLocks/>
          </p:cNvSpPr>
          <p:nvPr/>
        </p:nvSpPr>
        <p:spPr bwMode="auto">
          <a:xfrm>
            <a:off x="10606882" y="5044282"/>
            <a:ext cx="184944" cy="1857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3366FF"/>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7196" name="AutoShape 28"/>
          <p:cNvSpPr>
            <a:spLocks/>
          </p:cNvSpPr>
          <p:nvPr/>
        </p:nvSpPr>
        <p:spPr bwMode="auto">
          <a:xfrm>
            <a:off x="10359232" y="5044282"/>
            <a:ext cx="184944" cy="1857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3366FF"/>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7197" name="AutoShape 29"/>
          <p:cNvSpPr>
            <a:spLocks/>
          </p:cNvSpPr>
          <p:nvPr/>
        </p:nvSpPr>
        <p:spPr bwMode="auto">
          <a:xfrm>
            <a:off x="10606882" y="3629819"/>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3366FF"/>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7198" name="Oval 30"/>
          <p:cNvSpPr>
            <a:spLocks/>
          </p:cNvSpPr>
          <p:nvPr/>
        </p:nvSpPr>
        <p:spPr bwMode="auto">
          <a:xfrm>
            <a:off x="10406063" y="3814763"/>
            <a:ext cx="224632" cy="224632"/>
          </a:xfrm>
          <a:prstGeom prst="ellipse">
            <a:avLst/>
          </a:pr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7199" name="Oval 31"/>
          <p:cNvSpPr>
            <a:spLocks/>
          </p:cNvSpPr>
          <p:nvPr/>
        </p:nvSpPr>
        <p:spPr bwMode="auto">
          <a:xfrm>
            <a:off x="10845007" y="3590132"/>
            <a:ext cx="224631" cy="224631"/>
          </a:xfrm>
          <a:prstGeom prst="ellipse">
            <a:avLst/>
          </a:pr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7200" name="Oval 32"/>
          <p:cNvSpPr>
            <a:spLocks/>
          </p:cNvSpPr>
          <p:nvPr/>
        </p:nvSpPr>
        <p:spPr bwMode="auto">
          <a:xfrm>
            <a:off x="10732294" y="5868194"/>
            <a:ext cx="224631" cy="225425"/>
          </a:xfrm>
          <a:prstGeom prst="ellipse">
            <a:avLst/>
          </a:pr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7201" name="Oval 33"/>
          <p:cNvSpPr>
            <a:spLocks/>
          </p:cNvSpPr>
          <p:nvPr/>
        </p:nvSpPr>
        <p:spPr bwMode="auto">
          <a:xfrm>
            <a:off x="10293350" y="6053932"/>
            <a:ext cx="225425" cy="224631"/>
          </a:xfrm>
          <a:prstGeom prst="ellipse">
            <a:avLst/>
          </a:pr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grpSp>
        <p:nvGrpSpPr>
          <p:cNvPr id="7202" name="Group 34"/>
          <p:cNvGrpSpPr>
            <a:grpSpLocks/>
          </p:cNvGrpSpPr>
          <p:nvPr/>
        </p:nvGrpSpPr>
        <p:grpSpPr bwMode="auto">
          <a:xfrm>
            <a:off x="10454482" y="4039394"/>
            <a:ext cx="89694" cy="99219"/>
            <a:chOff x="0" y="-2"/>
            <a:chExt cx="180006" cy="197479"/>
          </a:xfrm>
        </p:grpSpPr>
        <p:pic>
          <p:nvPicPr>
            <p:cNvPr id="7203" name="Picture 35" descr="image1.t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2"/>
              <a:ext cx="180006" cy="19747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7204" name="Picture 36" descr="image1.jpe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6282" y="59421"/>
              <a:ext cx="68128" cy="784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7205" name="Group 37"/>
          <p:cNvGrpSpPr>
            <a:grpSpLocks/>
          </p:cNvGrpSpPr>
          <p:nvPr/>
        </p:nvGrpSpPr>
        <p:grpSpPr bwMode="auto">
          <a:xfrm>
            <a:off x="10884694" y="5769769"/>
            <a:ext cx="89694" cy="98425"/>
            <a:chOff x="0" y="-2"/>
            <a:chExt cx="180006" cy="197479"/>
          </a:xfrm>
        </p:grpSpPr>
        <p:pic>
          <p:nvPicPr>
            <p:cNvPr id="7206" name="Picture 38" descr="image1.t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2"/>
              <a:ext cx="180006" cy="19747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7207" name="Picture 39" descr="image1.jpe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6282" y="59421"/>
              <a:ext cx="68128" cy="784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
        <p:nvSpPr>
          <p:cNvPr id="7208" name="AutoShape 40"/>
          <p:cNvSpPr>
            <a:spLocks/>
          </p:cNvSpPr>
          <p:nvPr/>
        </p:nvSpPr>
        <p:spPr bwMode="auto">
          <a:xfrm>
            <a:off x="10601325" y="3860800"/>
            <a:ext cx="765175" cy="1917700"/>
          </a:xfrm>
          <a:custGeom>
            <a:avLst/>
            <a:gdLst>
              <a:gd name="T0" fmla="+- 0 10966 333"/>
              <a:gd name="T1" fmla="*/ T0 w 21267"/>
              <a:gd name="T2" fmla="*/ 10800 h 21600"/>
              <a:gd name="T3" fmla="+- 0 10966 333"/>
              <a:gd name="T4" fmla="*/ T3 w 21267"/>
              <a:gd name="T5" fmla="*/ 10800 h 21600"/>
              <a:gd name="T6" fmla="+- 0 10966 333"/>
              <a:gd name="T7" fmla="*/ T6 w 21267"/>
              <a:gd name="T8" fmla="*/ 10800 h 21600"/>
              <a:gd name="T9" fmla="+- 0 10966 333"/>
              <a:gd name="T10" fmla="*/ T9 w 21267"/>
              <a:gd name="T11" fmla="*/ 10800 h 21600"/>
            </a:gdLst>
            <a:ahLst/>
            <a:cxnLst>
              <a:cxn ang="0">
                <a:pos x="T1" y="T2"/>
              </a:cxn>
              <a:cxn ang="0">
                <a:pos x="T4" y="T5"/>
              </a:cxn>
              <a:cxn ang="0">
                <a:pos x="T7" y="T8"/>
              </a:cxn>
              <a:cxn ang="0">
                <a:pos x="T10" y="T11"/>
              </a:cxn>
            </a:cxnLst>
            <a:rect l="0" t="0" r="r" b="b"/>
            <a:pathLst>
              <a:path w="21267" h="21600">
                <a:moveTo>
                  <a:pt x="7843" y="21600"/>
                </a:moveTo>
                <a:cubicBezTo>
                  <a:pt x="7372" y="21362"/>
                  <a:pt x="6830" y="21144"/>
                  <a:pt x="6430" y="20885"/>
                </a:cubicBezTo>
                <a:cubicBezTo>
                  <a:pt x="6233" y="20757"/>
                  <a:pt x="5939" y="20596"/>
                  <a:pt x="6077" y="20456"/>
                </a:cubicBezTo>
                <a:cubicBezTo>
                  <a:pt x="6235" y="20296"/>
                  <a:pt x="6783" y="20265"/>
                  <a:pt x="7137" y="20170"/>
                </a:cubicBezTo>
                <a:cubicBezTo>
                  <a:pt x="7019" y="19979"/>
                  <a:pt x="7152" y="19725"/>
                  <a:pt x="6783" y="19597"/>
                </a:cubicBezTo>
                <a:cubicBezTo>
                  <a:pt x="6218" y="19401"/>
                  <a:pt x="5284" y="19479"/>
                  <a:pt x="4664" y="19311"/>
                </a:cubicBezTo>
                <a:lnTo>
                  <a:pt x="3604" y="19025"/>
                </a:lnTo>
                <a:cubicBezTo>
                  <a:pt x="3915" y="18522"/>
                  <a:pt x="4359" y="18330"/>
                  <a:pt x="3251" y="17881"/>
                </a:cubicBezTo>
                <a:cubicBezTo>
                  <a:pt x="2988" y="17774"/>
                  <a:pt x="2544" y="17785"/>
                  <a:pt x="2191" y="17738"/>
                </a:cubicBezTo>
                <a:cubicBezTo>
                  <a:pt x="2309" y="17595"/>
                  <a:pt x="2378" y="17443"/>
                  <a:pt x="2544" y="17309"/>
                </a:cubicBezTo>
                <a:cubicBezTo>
                  <a:pt x="3033" y="16913"/>
                  <a:pt x="4073" y="16772"/>
                  <a:pt x="2544" y="16307"/>
                </a:cubicBezTo>
                <a:cubicBezTo>
                  <a:pt x="1949" y="16126"/>
                  <a:pt x="425" y="16021"/>
                  <a:pt x="425" y="16021"/>
                </a:cubicBezTo>
                <a:cubicBezTo>
                  <a:pt x="87" y="16431"/>
                  <a:pt x="-333" y="16705"/>
                  <a:pt x="425" y="17166"/>
                </a:cubicBezTo>
                <a:cubicBezTo>
                  <a:pt x="631" y="17291"/>
                  <a:pt x="1131" y="17261"/>
                  <a:pt x="1485" y="17309"/>
                </a:cubicBezTo>
                <a:cubicBezTo>
                  <a:pt x="4899" y="17261"/>
                  <a:pt x="8325" y="17284"/>
                  <a:pt x="11729" y="17166"/>
                </a:cubicBezTo>
                <a:cubicBezTo>
                  <a:pt x="12471" y="17140"/>
                  <a:pt x="13111" y="16922"/>
                  <a:pt x="13849" y="16879"/>
                </a:cubicBezTo>
                <a:lnTo>
                  <a:pt x="16321" y="16736"/>
                </a:lnTo>
                <a:cubicBezTo>
                  <a:pt x="16675" y="16593"/>
                  <a:pt x="16944" y="16406"/>
                  <a:pt x="17381" y="16307"/>
                </a:cubicBezTo>
                <a:cubicBezTo>
                  <a:pt x="18032" y="16161"/>
                  <a:pt x="19501" y="16021"/>
                  <a:pt x="19501" y="16021"/>
                </a:cubicBezTo>
                <a:cubicBezTo>
                  <a:pt x="19618" y="15878"/>
                  <a:pt x="19805" y="15742"/>
                  <a:pt x="19854" y="15592"/>
                </a:cubicBezTo>
                <a:cubicBezTo>
                  <a:pt x="20041" y="15023"/>
                  <a:pt x="19790" y="14424"/>
                  <a:pt x="20207" y="13875"/>
                </a:cubicBezTo>
                <a:cubicBezTo>
                  <a:pt x="20317" y="13731"/>
                  <a:pt x="20914" y="13780"/>
                  <a:pt x="21267" y="13732"/>
                </a:cubicBezTo>
                <a:cubicBezTo>
                  <a:pt x="21149" y="13542"/>
                  <a:pt x="21019" y="13352"/>
                  <a:pt x="20914" y="13160"/>
                </a:cubicBezTo>
                <a:cubicBezTo>
                  <a:pt x="20753" y="12866"/>
                  <a:pt x="20586" y="12323"/>
                  <a:pt x="20207" y="12016"/>
                </a:cubicBezTo>
                <a:cubicBezTo>
                  <a:pt x="20017" y="11862"/>
                  <a:pt x="19691" y="11741"/>
                  <a:pt x="19501" y="11587"/>
                </a:cubicBezTo>
                <a:cubicBezTo>
                  <a:pt x="19334" y="11452"/>
                  <a:pt x="19314" y="11292"/>
                  <a:pt x="19147" y="11158"/>
                </a:cubicBezTo>
                <a:cubicBezTo>
                  <a:pt x="18958" y="11004"/>
                  <a:pt x="18613" y="10886"/>
                  <a:pt x="18441" y="10728"/>
                </a:cubicBezTo>
                <a:cubicBezTo>
                  <a:pt x="18138" y="10453"/>
                  <a:pt x="17970" y="10156"/>
                  <a:pt x="17734" y="9870"/>
                </a:cubicBezTo>
                <a:lnTo>
                  <a:pt x="15615" y="7295"/>
                </a:lnTo>
                <a:cubicBezTo>
                  <a:pt x="15497" y="7152"/>
                  <a:pt x="15352" y="7013"/>
                  <a:pt x="15262" y="6866"/>
                </a:cubicBezTo>
                <a:cubicBezTo>
                  <a:pt x="14884" y="6254"/>
                  <a:pt x="14854" y="6245"/>
                  <a:pt x="14555" y="5579"/>
                </a:cubicBezTo>
                <a:cubicBezTo>
                  <a:pt x="14427" y="5293"/>
                  <a:pt x="14330" y="5006"/>
                  <a:pt x="14202" y="4721"/>
                </a:cubicBezTo>
                <a:cubicBezTo>
                  <a:pt x="14149" y="4603"/>
                  <a:pt x="13674" y="3602"/>
                  <a:pt x="13495" y="3433"/>
                </a:cubicBezTo>
                <a:cubicBezTo>
                  <a:pt x="13328" y="3275"/>
                  <a:pt x="12961" y="3161"/>
                  <a:pt x="12789" y="3004"/>
                </a:cubicBezTo>
                <a:cubicBezTo>
                  <a:pt x="12486" y="2728"/>
                  <a:pt x="12318" y="2432"/>
                  <a:pt x="12082" y="2146"/>
                </a:cubicBezTo>
                <a:cubicBezTo>
                  <a:pt x="11965" y="2003"/>
                  <a:pt x="11790" y="1865"/>
                  <a:pt x="11729" y="1717"/>
                </a:cubicBezTo>
                <a:cubicBezTo>
                  <a:pt x="11611" y="1430"/>
                  <a:pt x="11550" y="1140"/>
                  <a:pt x="11376" y="858"/>
                </a:cubicBezTo>
                <a:cubicBezTo>
                  <a:pt x="11195" y="566"/>
                  <a:pt x="10669" y="0"/>
                  <a:pt x="10669" y="0"/>
                </a:cubicBezTo>
                <a:cubicBezTo>
                  <a:pt x="9970" y="850"/>
                  <a:pt x="10248" y="219"/>
                  <a:pt x="11376" y="143"/>
                </a:cubicBezTo>
                <a:cubicBezTo>
                  <a:pt x="11743" y="118"/>
                  <a:pt x="12082" y="238"/>
                  <a:pt x="12436" y="286"/>
                </a:cubicBezTo>
                <a:lnTo>
                  <a:pt x="13142" y="715"/>
                </a:lnTo>
              </a:path>
            </a:pathLst>
          </a:custGeom>
          <a:noFill/>
          <a:ln w="381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a:defRPr sz="5000">
                <a:solidFill>
                  <a:srgbClr val="000000"/>
                </a:solidFill>
                <a:latin typeface="Helvetica" charset="0"/>
                <a:ea typeface="Helvetica" charset="0"/>
                <a:cs typeface="Helvetica" charset="0"/>
                <a:sym typeface="Helvetica" charset="0"/>
              </a:defRPr>
            </a:lvl1pPr>
            <a:lvl2pPr>
              <a:defRPr sz="5000">
                <a:solidFill>
                  <a:srgbClr val="000000"/>
                </a:solidFill>
                <a:latin typeface="Helvetica" charset="0"/>
                <a:ea typeface="Helvetica" charset="0"/>
                <a:cs typeface="Helvetica" charset="0"/>
                <a:sym typeface="Helvetica" charset="0"/>
              </a:defRPr>
            </a:lvl2pPr>
            <a:lvl3pPr>
              <a:defRPr sz="5000">
                <a:solidFill>
                  <a:srgbClr val="000000"/>
                </a:solidFill>
                <a:latin typeface="Helvetica" charset="0"/>
                <a:ea typeface="Helvetica" charset="0"/>
                <a:cs typeface="Helvetica" charset="0"/>
                <a:sym typeface="Helvetica" charset="0"/>
              </a:defRPr>
            </a:lvl3pPr>
            <a:lvl4pPr>
              <a:defRPr sz="5000">
                <a:solidFill>
                  <a:srgbClr val="000000"/>
                </a:solidFill>
                <a:latin typeface="Helvetica" charset="0"/>
                <a:ea typeface="Helvetica" charset="0"/>
                <a:cs typeface="Helvetica" charset="0"/>
                <a:sym typeface="Helvetica" charset="0"/>
              </a:defRPr>
            </a:lvl4pPr>
            <a:lvl5pPr>
              <a:defRPr sz="5000">
                <a:solidFill>
                  <a:srgbClr val="000000"/>
                </a:solidFill>
                <a:latin typeface="Helvetica" charset="0"/>
                <a:ea typeface="Helvetica" charset="0"/>
                <a:cs typeface="Helvetica" charset="0"/>
                <a:sym typeface="Helvetica" charset="0"/>
              </a:defRPr>
            </a:lvl5pPr>
            <a:lvl6pPr marL="4572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6pPr>
            <a:lvl7pPr marL="9144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7pPr>
            <a:lvl8pPr marL="13716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8pPr>
            <a:lvl9pPr marL="18288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9pPr>
          </a:lstStyle>
          <a:p>
            <a:pPr defTabSz="457200"/>
            <a:endParaRPr lang="it-IT" altLang="it-IT" sz="900">
              <a:latin typeface="Helvetica Light" charset="0"/>
              <a:ea typeface="Helvetica Light" charset="0"/>
              <a:cs typeface="Helvetica Light" charset="0"/>
              <a:sym typeface="Helvetica Light" charset="0"/>
            </a:endParaRPr>
          </a:p>
        </p:txBody>
      </p:sp>
      <p:sp>
        <p:nvSpPr>
          <p:cNvPr id="7209" name="AutoShape 41"/>
          <p:cNvSpPr>
            <a:spLocks/>
          </p:cNvSpPr>
          <p:nvPr/>
        </p:nvSpPr>
        <p:spPr bwMode="auto">
          <a:xfrm>
            <a:off x="10185400" y="4191000"/>
            <a:ext cx="762000" cy="1777207"/>
          </a:xfrm>
          <a:custGeom>
            <a:avLst/>
            <a:gdLst>
              <a:gd name="T0" fmla="*/ 10791 w 21582"/>
              <a:gd name="T1" fmla="*/ 10800 h 21600"/>
              <a:gd name="T2" fmla="*/ 10791 w 21582"/>
              <a:gd name="T3" fmla="*/ 10800 h 21600"/>
              <a:gd name="T4" fmla="*/ 10791 w 21582"/>
              <a:gd name="T5" fmla="*/ 10800 h 21600"/>
              <a:gd name="T6" fmla="*/ 10791 w 21582"/>
              <a:gd name="T7" fmla="*/ 10800 h 21600"/>
            </a:gdLst>
            <a:ahLst/>
            <a:cxnLst>
              <a:cxn ang="0">
                <a:pos x="T0" y="T1"/>
              </a:cxn>
              <a:cxn ang="0">
                <a:pos x="T2" y="T3"/>
              </a:cxn>
              <a:cxn ang="0">
                <a:pos x="T4" y="T5"/>
              </a:cxn>
              <a:cxn ang="0">
                <a:pos x="T6" y="T7"/>
              </a:cxn>
            </a:cxnLst>
            <a:rect l="0" t="0" r="r" b="b"/>
            <a:pathLst>
              <a:path w="21582" h="21600">
                <a:moveTo>
                  <a:pt x="8633" y="0"/>
                </a:moveTo>
                <a:cubicBezTo>
                  <a:pt x="8753" y="257"/>
                  <a:pt x="8916" y="511"/>
                  <a:pt x="8992" y="771"/>
                </a:cubicBezTo>
                <a:cubicBezTo>
                  <a:pt x="9157" y="1335"/>
                  <a:pt x="8963" y="1926"/>
                  <a:pt x="9352" y="2469"/>
                </a:cubicBezTo>
                <a:cubicBezTo>
                  <a:pt x="9559" y="2757"/>
                  <a:pt x="11479" y="2890"/>
                  <a:pt x="11870" y="2931"/>
                </a:cubicBezTo>
                <a:cubicBezTo>
                  <a:pt x="12517" y="3348"/>
                  <a:pt x="12701" y="3378"/>
                  <a:pt x="12949" y="3857"/>
                </a:cubicBezTo>
                <a:cubicBezTo>
                  <a:pt x="13107" y="4163"/>
                  <a:pt x="12890" y="4527"/>
                  <a:pt x="13309" y="4783"/>
                </a:cubicBezTo>
                <a:cubicBezTo>
                  <a:pt x="13804" y="5087"/>
                  <a:pt x="15467" y="5400"/>
                  <a:pt x="15467" y="5400"/>
                </a:cubicBezTo>
                <a:cubicBezTo>
                  <a:pt x="15587" y="5554"/>
                  <a:pt x="15826" y="5700"/>
                  <a:pt x="15826" y="5863"/>
                </a:cubicBezTo>
                <a:cubicBezTo>
                  <a:pt x="15826" y="6323"/>
                  <a:pt x="15017" y="6817"/>
                  <a:pt x="15826" y="7251"/>
                </a:cubicBezTo>
                <a:cubicBezTo>
                  <a:pt x="16096" y="7396"/>
                  <a:pt x="16546" y="7457"/>
                  <a:pt x="16906" y="7560"/>
                </a:cubicBezTo>
                <a:cubicBezTo>
                  <a:pt x="17145" y="7714"/>
                  <a:pt x="17473" y="7849"/>
                  <a:pt x="17625" y="8023"/>
                </a:cubicBezTo>
                <a:cubicBezTo>
                  <a:pt x="18958" y="9548"/>
                  <a:pt x="17017" y="8172"/>
                  <a:pt x="18704" y="9257"/>
                </a:cubicBezTo>
                <a:cubicBezTo>
                  <a:pt x="19184" y="9206"/>
                  <a:pt x="19731" y="9220"/>
                  <a:pt x="20143" y="9103"/>
                </a:cubicBezTo>
                <a:cubicBezTo>
                  <a:pt x="20524" y="8994"/>
                  <a:pt x="21457" y="8130"/>
                  <a:pt x="21582" y="8023"/>
                </a:cubicBezTo>
                <a:cubicBezTo>
                  <a:pt x="21462" y="7869"/>
                  <a:pt x="21600" y="7572"/>
                  <a:pt x="21222" y="7560"/>
                </a:cubicBezTo>
                <a:cubicBezTo>
                  <a:pt x="18191" y="7467"/>
                  <a:pt x="10762" y="7739"/>
                  <a:pt x="6834" y="7869"/>
                </a:cubicBezTo>
                <a:cubicBezTo>
                  <a:pt x="6594" y="8177"/>
                  <a:pt x="6850" y="8715"/>
                  <a:pt x="6115" y="8794"/>
                </a:cubicBezTo>
                <a:cubicBezTo>
                  <a:pt x="3940" y="9027"/>
                  <a:pt x="5145" y="8882"/>
                  <a:pt x="2518" y="9257"/>
                </a:cubicBezTo>
                <a:cubicBezTo>
                  <a:pt x="2158" y="9309"/>
                  <a:pt x="1754" y="9321"/>
                  <a:pt x="1439" y="9411"/>
                </a:cubicBezTo>
                <a:lnTo>
                  <a:pt x="360" y="9720"/>
                </a:lnTo>
                <a:cubicBezTo>
                  <a:pt x="240" y="9874"/>
                  <a:pt x="0" y="10020"/>
                  <a:pt x="0" y="10183"/>
                </a:cubicBezTo>
                <a:cubicBezTo>
                  <a:pt x="0" y="10905"/>
                  <a:pt x="110" y="11629"/>
                  <a:pt x="360" y="12343"/>
                </a:cubicBezTo>
                <a:cubicBezTo>
                  <a:pt x="472" y="12665"/>
                  <a:pt x="839" y="12960"/>
                  <a:pt x="1079" y="13269"/>
                </a:cubicBezTo>
                <a:cubicBezTo>
                  <a:pt x="1480" y="13784"/>
                  <a:pt x="1497" y="13767"/>
                  <a:pt x="1798" y="14349"/>
                </a:cubicBezTo>
                <a:cubicBezTo>
                  <a:pt x="1931" y="14605"/>
                  <a:pt x="2049" y="14862"/>
                  <a:pt x="2158" y="15120"/>
                </a:cubicBezTo>
                <a:cubicBezTo>
                  <a:pt x="2289" y="15428"/>
                  <a:pt x="2341" y="15742"/>
                  <a:pt x="2518" y="16046"/>
                </a:cubicBezTo>
                <a:cubicBezTo>
                  <a:pt x="2702" y="16361"/>
                  <a:pt x="3113" y="16651"/>
                  <a:pt x="3237" y="16971"/>
                </a:cubicBezTo>
                <a:cubicBezTo>
                  <a:pt x="3480" y="17597"/>
                  <a:pt x="3554" y="17939"/>
                  <a:pt x="3957" y="18514"/>
                </a:cubicBezTo>
                <a:cubicBezTo>
                  <a:pt x="4175" y="18826"/>
                  <a:pt x="4255" y="19169"/>
                  <a:pt x="4676" y="19440"/>
                </a:cubicBezTo>
                <a:cubicBezTo>
                  <a:pt x="6738" y="20766"/>
                  <a:pt x="4266" y="19088"/>
                  <a:pt x="5755" y="20366"/>
                </a:cubicBezTo>
                <a:cubicBezTo>
                  <a:pt x="5948" y="20532"/>
                  <a:pt x="6281" y="20663"/>
                  <a:pt x="6474" y="20829"/>
                </a:cubicBezTo>
                <a:cubicBezTo>
                  <a:pt x="6910" y="21202"/>
                  <a:pt x="6834" y="21247"/>
                  <a:pt x="6834" y="21600"/>
                </a:cubicBezTo>
              </a:path>
            </a:pathLst>
          </a:custGeom>
          <a:noFill/>
          <a:ln w="381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a:defRPr sz="5000">
                <a:solidFill>
                  <a:srgbClr val="000000"/>
                </a:solidFill>
                <a:latin typeface="Helvetica" charset="0"/>
                <a:ea typeface="Helvetica" charset="0"/>
                <a:cs typeface="Helvetica" charset="0"/>
                <a:sym typeface="Helvetica" charset="0"/>
              </a:defRPr>
            </a:lvl1pPr>
            <a:lvl2pPr>
              <a:defRPr sz="5000">
                <a:solidFill>
                  <a:srgbClr val="000000"/>
                </a:solidFill>
                <a:latin typeface="Helvetica" charset="0"/>
                <a:ea typeface="Helvetica" charset="0"/>
                <a:cs typeface="Helvetica" charset="0"/>
                <a:sym typeface="Helvetica" charset="0"/>
              </a:defRPr>
            </a:lvl2pPr>
            <a:lvl3pPr>
              <a:defRPr sz="5000">
                <a:solidFill>
                  <a:srgbClr val="000000"/>
                </a:solidFill>
                <a:latin typeface="Helvetica" charset="0"/>
                <a:ea typeface="Helvetica" charset="0"/>
                <a:cs typeface="Helvetica" charset="0"/>
                <a:sym typeface="Helvetica" charset="0"/>
              </a:defRPr>
            </a:lvl3pPr>
            <a:lvl4pPr>
              <a:defRPr sz="5000">
                <a:solidFill>
                  <a:srgbClr val="000000"/>
                </a:solidFill>
                <a:latin typeface="Helvetica" charset="0"/>
                <a:ea typeface="Helvetica" charset="0"/>
                <a:cs typeface="Helvetica" charset="0"/>
                <a:sym typeface="Helvetica" charset="0"/>
              </a:defRPr>
            </a:lvl4pPr>
            <a:lvl5pPr>
              <a:defRPr sz="5000">
                <a:solidFill>
                  <a:srgbClr val="000000"/>
                </a:solidFill>
                <a:latin typeface="Helvetica" charset="0"/>
                <a:ea typeface="Helvetica" charset="0"/>
                <a:cs typeface="Helvetica" charset="0"/>
                <a:sym typeface="Helvetica" charset="0"/>
              </a:defRPr>
            </a:lvl5pPr>
            <a:lvl6pPr marL="4572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6pPr>
            <a:lvl7pPr marL="9144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7pPr>
            <a:lvl8pPr marL="13716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8pPr>
            <a:lvl9pPr marL="18288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9pPr>
          </a:lstStyle>
          <a:p>
            <a:pPr defTabSz="457200"/>
            <a:endParaRPr lang="it-IT" altLang="it-IT" sz="900">
              <a:latin typeface="Helvetica Light" charset="0"/>
              <a:ea typeface="Helvetica Light" charset="0"/>
              <a:cs typeface="Helvetica Light" charset="0"/>
              <a:sym typeface="Helvetica Light" charset="0"/>
            </a:endParaRPr>
          </a:p>
        </p:txBody>
      </p:sp>
      <p:sp>
        <p:nvSpPr>
          <p:cNvPr id="7210" name="Rectangle 42"/>
          <p:cNvSpPr>
            <a:spLocks/>
          </p:cNvSpPr>
          <p:nvPr/>
        </p:nvSpPr>
        <p:spPr bwMode="auto">
          <a:xfrm>
            <a:off x="7987507" y="1580029"/>
            <a:ext cx="508152" cy="29751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5400" tIns="25400" rIns="25400" bIns="25400" anchor="ctr">
            <a:spAutoFit/>
          </a:bodyPr>
          <a:lstStyle/>
          <a:p>
            <a:r>
              <a:rPr lang="it-IT" altLang="it-IT" sz="1600">
                <a:latin typeface="Helvetica Light" charset="0"/>
                <a:ea typeface="Helvetica Light" charset="0"/>
                <a:cs typeface="Helvetica Light" charset="0"/>
                <a:sym typeface="Helvetica Light" charset="0"/>
              </a:rPr>
              <a:t>Es. 1</a:t>
            </a:r>
          </a:p>
        </p:txBody>
      </p:sp>
      <p:sp>
        <p:nvSpPr>
          <p:cNvPr id="7211" name="Rectangle 43"/>
          <p:cNvSpPr>
            <a:spLocks/>
          </p:cNvSpPr>
          <p:nvPr/>
        </p:nvSpPr>
        <p:spPr bwMode="auto">
          <a:xfrm>
            <a:off x="9522619" y="4289098"/>
            <a:ext cx="508152" cy="29751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5400" tIns="25400" rIns="25400" bIns="25400" anchor="ctr">
            <a:spAutoFit/>
          </a:bodyPr>
          <a:lstStyle/>
          <a:p>
            <a:r>
              <a:rPr lang="it-IT" altLang="it-IT" sz="1600">
                <a:latin typeface="Helvetica Light" charset="0"/>
                <a:ea typeface="Helvetica Light" charset="0"/>
                <a:cs typeface="Helvetica Light" charset="0"/>
                <a:sym typeface="Helvetica Light" charset="0"/>
              </a:rPr>
              <a:t>Es. 2</a:t>
            </a:r>
          </a:p>
        </p:txBody>
      </p:sp>
      <p:sp>
        <p:nvSpPr>
          <p:cNvPr id="7212" name="Rectangle 44"/>
          <p:cNvSpPr>
            <a:spLocks/>
          </p:cNvSpPr>
          <p:nvPr/>
        </p:nvSpPr>
        <p:spPr bwMode="auto">
          <a:xfrm>
            <a:off x="418307" y="778114"/>
            <a:ext cx="6980238" cy="254428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spAutoFit/>
          </a:bodyPr>
          <a:lstStyle/>
          <a:p>
            <a:pPr algn="l"/>
            <a:r>
              <a:rPr lang="it-IT" altLang="it-IT">
                <a:latin typeface="Helvetica Light" charset="0"/>
                <a:ea typeface="Helvetica Light" charset="0"/>
                <a:cs typeface="Helvetica Light" charset="0"/>
                <a:sym typeface="Helvetica Light" charset="0"/>
              </a:rPr>
              <a:t>Es. 1</a:t>
            </a:r>
          </a:p>
          <a:p>
            <a:pPr algn="l"/>
            <a:r>
              <a:rPr lang="it-IT" altLang="it-IT" sz="1600">
                <a:latin typeface="Helvetica Light" charset="0"/>
                <a:ea typeface="Helvetica Light" charset="0"/>
                <a:cs typeface="Helvetica Light" charset="0"/>
                <a:sym typeface="Helvetica Light" charset="0"/>
              </a:rPr>
              <a:t>A parte in dribbling o in conduzione, davanti ai primi tre coni esegue una finta, davanti al secondo gruppo di coni fa un’altra finta e poi passa la palla a B di push o strisciato.</a:t>
            </a:r>
          </a:p>
          <a:p>
            <a:pPr algn="l"/>
            <a:endParaRPr lang="it-IT" altLang="it-IT" sz="1600">
              <a:latin typeface="Helvetica Light" charset="0"/>
              <a:ea typeface="Helvetica Light" charset="0"/>
              <a:cs typeface="Helvetica Light" charset="0"/>
              <a:sym typeface="Helvetica Light" charset="0"/>
            </a:endParaRPr>
          </a:p>
          <a:p>
            <a:pPr algn="l"/>
            <a:r>
              <a:rPr lang="it-IT" altLang="it-IT" sz="1600">
                <a:latin typeface="Helvetica Light" charset="0"/>
                <a:ea typeface="Helvetica Light" charset="0"/>
                <a:cs typeface="Helvetica Light" charset="0"/>
                <a:sym typeface="Helvetica Light" charset="0"/>
              </a:rPr>
              <a:t>L’esercizio può partire in contemporanea da entrambi i fronti.</a:t>
            </a:r>
          </a:p>
          <a:p>
            <a:pPr algn="l"/>
            <a:endParaRPr lang="it-IT" altLang="it-IT" sz="1600">
              <a:latin typeface="Helvetica Light" charset="0"/>
              <a:ea typeface="Helvetica Light" charset="0"/>
              <a:cs typeface="Helvetica Light" charset="0"/>
              <a:sym typeface="Helvetica Light" charset="0"/>
            </a:endParaRPr>
          </a:p>
          <a:p>
            <a:pPr algn="l"/>
            <a:r>
              <a:rPr lang="it-IT" altLang="it-IT" sz="1600">
                <a:latin typeface="Helvetica Light" charset="0"/>
                <a:ea typeface="Helvetica Light" charset="0"/>
                <a:cs typeface="Helvetica Light" charset="0"/>
                <a:sym typeface="Helvetica Light" charset="0"/>
              </a:rPr>
              <a:t>Varianti: Cambiare le finte davanti ai coni: </a:t>
            </a:r>
          </a:p>
          <a:p>
            <a:pPr algn="l"/>
            <a:r>
              <a:rPr lang="it-IT" altLang="it-IT" sz="1600">
                <a:latin typeface="Helvetica Light" charset="0"/>
                <a:ea typeface="Helvetica Light" charset="0"/>
                <a:cs typeface="Helvetica Light" charset="0"/>
                <a:sym typeface="Helvetica Light" charset="0"/>
              </a:rPr>
              <a:t>Finte di corpo, finte larghe di bastone, agganciare la pallina e girare, sollevamenti.</a:t>
            </a:r>
          </a:p>
        </p:txBody>
      </p:sp>
      <p:sp>
        <p:nvSpPr>
          <p:cNvPr id="7213" name="Rectangle 45"/>
          <p:cNvSpPr>
            <a:spLocks/>
          </p:cNvSpPr>
          <p:nvPr/>
        </p:nvSpPr>
        <p:spPr bwMode="auto">
          <a:xfrm>
            <a:off x="419100" y="3961527"/>
            <a:ext cx="6979444" cy="106695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spAutoFit/>
          </a:bodyPr>
          <a:lstStyle/>
          <a:p>
            <a:pPr algn="l"/>
            <a:r>
              <a:rPr lang="it-IT" altLang="it-IT">
                <a:latin typeface="Helvetica Light" charset="0"/>
                <a:ea typeface="Helvetica Light" charset="0"/>
                <a:cs typeface="Helvetica Light" charset="0"/>
                <a:sym typeface="Helvetica Light" charset="0"/>
              </a:rPr>
              <a:t>Es. 2</a:t>
            </a:r>
          </a:p>
          <a:p>
            <a:pPr algn="l"/>
            <a:r>
              <a:rPr lang="it-IT" altLang="it-IT" sz="1600">
                <a:latin typeface="Helvetica Light" charset="0"/>
                <a:ea typeface="Helvetica Light" charset="0"/>
                <a:cs typeface="Helvetica Light" charset="0"/>
                <a:sym typeface="Helvetica Light" charset="0"/>
              </a:rPr>
              <a:t>I giocatori partono in conduzione o dribbling in contemporanea e davanti ai coni eseguono delle finte. </a:t>
            </a:r>
          </a:p>
          <a:p>
            <a:pPr algn="l"/>
            <a:r>
              <a:rPr lang="it-IT" altLang="it-IT" sz="1600">
                <a:latin typeface="Helvetica Light" charset="0"/>
                <a:ea typeface="Helvetica Light" charset="0"/>
                <a:cs typeface="Helvetica Light" charset="0"/>
                <a:sym typeface="Helvetica Light" charset="0"/>
              </a:rPr>
              <a:t>Variare le fine: di corpo, con sollevamenti, con aggancio e giro, ecc.</a:t>
            </a:r>
          </a:p>
        </p:txBody>
      </p:sp>
      <p:grpSp>
        <p:nvGrpSpPr>
          <p:cNvPr id="7214" name="Group 46"/>
          <p:cNvGrpSpPr>
            <a:grpSpLocks/>
          </p:cNvGrpSpPr>
          <p:nvPr/>
        </p:nvGrpSpPr>
        <p:grpSpPr bwMode="auto">
          <a:xfrm>
            <a:off x="392113" y="6448426"/>
            <a:ext cx="406161" cy="146194"/>
            <a:chOff x="0" y="0"/>
            <a:chExt cx="812358" cy="291489"/>
          </a:xfrm>
        </p:grpSpPr>
        <p:sp>
          <p:nvSpPr>
            <p:cNvPr id="7215" name="Rectangle 47"/>
            <p:cNvSpPr>
              <a:spLocks/>
            </p:cNvSpPr>
            <p:nvPr/>
          </p:nvSpPr>
          <p:spPr bwMode="auto">
            <a:xfrm>
              <a:off x="174976" y="0"/>
              <a:ext cx="637382" cy="29148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2860" rIns="22860">
              <a:spAutoFit/>
            </a:bodyPr>
            <a:lstStyle>
              <a:lvl1pPr>
                <a:defRPr sz="5000">
                  <a:solidFill>
                    <a:srgbClr val="000000"/>
                  </a:solidFill>
                  <a:latin typeface="Helvetica" charset="0"/>
                  <a:ea typeface="Helvetica" charset="0"/>
                  <a:cs typeface="Helvetica" charset="0"/>
                  <a:sym typeface="Helvetica" charset="0"/>
                </a:defRPr>
              </a:lvl1pPr>
              <a:lvl2pPr>
                <a:defRPr sz="5000">
                  <a:solidFill>
                    <a:srgbClr val="000000"/>
                  </a:solidFill>
                  <a:latin typeface="Helvetica" charset="0"/>
                  <a:ea typeface="Helvetica" charset="0"/>
                  <a:cs typeface="Helvetica" charset="0"/>
                  <a:sym typeface="Helvetica" charset="0"/>
                </a:defRPr>
              </a:lvl2pPr>
              <a:lvl3pPr>
                <a:defRPr sz="5000">
                  <a:solidFill>
                    <a:srgbClr val="000000"/>
                  </a:solidFill>
                  <a:latin typeface="Helvetica" charset="0"/>
                  <a:ea typeface="Helvetica" charset="0"/>
                  <a:cs typeface="Helvetica" charset="0"/>
                  <a:sym typeface="Helvetica" charset="0"/>
                </a:defRPr>
              </a:lvl3pPr>
              <a:lvl4pPr>
                <a:defRPr sz="5000">
                  <a:solidFill>
                    <a:srgbClr val="000000"/>
                  </a:solidFill>
                  <a:latin typeface="Helvetica" charset="0"/>
                  <a:ea typeface="Helvetica" charset="0"/>
                  <a:cs typeface="Helvetica" charset="0"/>
                  <a:sym typeface="Helvetica" charset="0"/>
                </a:defRPr>
              </a:lvl4pPr>
              <a:lvl5pPr>
                <a:defRPr sz="5000">
                  <a:solidFill>
                    <a:srgbClr val="000000"/>
                  </a:solidFill>
                  <a:latin typeface="Helvetica" charset="0"/>
                  <a:ea typeface="Helvetica" charset="0"/>
                  <a:cs typeface="Helvetica" charset="0"/>
                  <a:sym typeface="Helvetica" charset="0"/>
                </a:defRPr>
              </a:lvl5pPr>
              <a:lvl6pPr marL="4572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6pPr>
              <a:lvl7pPr marL="9144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7pPr>
              <a:lvl8pPr marL="13716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8pPr>
              <a:lvl9pPr marL="18288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9pPr>
            </a:lstStyle>
            <a:p>
              <a:pPr defTabSz="457200"/>
              <a:r>
                <a:rPr lang="it-IT" altLang="it-IT" sz="350">
                  <a:latin typeface="Calibri" charset="0"/>
                  <a:ea typeface="Calibri" charset="0"/>
                  <a:cs typeface="Calibri" charset="0"/>
                  <a:sym typeface="Calibri" charset="0"/>
                </a:rPr>
                <a:t>Stefano Angius</a:t>
              </a:r>
            </a:p>
          </p:txBody>
        </p:sp>
        <p:pic>
          <p:nvPicPr>
            <p:cNvPr id="7216" name="Picture 48" descr="pasted-image.tiff"/>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13754"/>
              <a:ext cx="178232" cy="1782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Tree>
    <p:extLst>
      <p:ext uri="{BB962C8B-B14F-4D97-AF65-F5344CB8AC3E}">
        <p14:creationId xmlns:p14="http://schemas.microsoft.com/office/powerpoint/2010/main" val="7920444"/>
      </p:ext>
    </p:extLst>
  </p:cSld>
  <p:clrMapOvr>
    <a:masterClrMapping/>
  </p:clrMapOvr>
  <p:transition spd="med"/>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5" name="Group 1"/>
          <p:cNvGrpSpPr>
            <a:grpSpLocks/>
          </p:cNvGrpSpPr>
          <p:nvPr/>
        </p:nvGrpSpPr>
        <p:grpSpPr bwMode="auto">
          <a:xfrm>
            <a:off x="5073551" y="109389"/>
            <a:ext cx="2279303" cy="918642"/>
            <a:chOff x="-1" y="0"/>
            <a:chExt cx="3240089" cy="1306513"/>
          </a:xfrm>
        </p:grpSpPr>
        <p:sp>
          <p:nvSpPr>
            <p:cNvPr id="11266" name="Rectangle 2"/>
            <p:cNvSpPr>
              <a:spLocks/>
            </p:cNvSpPr>
            <p:nvPr/>
          </p:nvSpPr>
          <p:spPr bwMode="auto">
            <a:xfrm>
              <a:off x="-1" y="0"/>
              <a:ext cx="3240089" cy="1306513"/>
            </a:xfrm>
            <a:prstGeom prst="rect">
              <a:avLst/>
            </a:prstGeom>
            <a:solidFill>
              <a:srgbClr val="5FD506"/>
            </a:solidFill>
            <a:ln w="9525" cap="flat" cmpd="sng">
              <a:solidFill>
                <a:srgbClr val="F95815"/>
              </a:solidFill>
              <a:prstDash val="solid"/>
              <a:round/>
              <a:headEnd type="none" w="med" len="med"/>
              <a:tailEnd type="none" w="med" len="med"/>
            </a:ln>
            <a:effectLst>
              <a:outerShdw blurRad="38100" dist="23000" dir="5400000" algn="ctr" rotWithShape="0">
                <a:srgbClr val="000000">
                  <a:alpha val="34999"/>
                </a:srgbClr>
              </a:outerShdw>
            </a:effectLst>
          </p:spPr>
          <p:txBody>
            <a:bodyPr lIns="35719" tIns="35719" rIns="35719" bIns="35719" anchor="ctr"/>
            <a:lstStyle>
              <a:lvl1pPr defTabSz="457200">
                <a:defRPr sz="3600">
                  <a:solidFill>
                    <a:srgbClr val="000000"/>
                  </a:solidFill>
                  <a:latin typeface="Helvetica Light" charset="0"/>
                  <a:ea typeface="Helvetica Light" charset="0"/>
                  <a:cs typeface="Helvetica Light" charset="0"/>
                  <a:sym typeface="Helvetica Light" charset="0"/>
                </a:defRPr>
              </a:lvl1pPr>
              <a:lvl2pPr defTabSz="457200">
                <a:defRPr sz="3600">
                  <a:solidFill>
                    <a:srgbClr val="000000"/>
                  </a:solidFill>
                  <a:latin typeface="Helvetica Light" charset="0"/>
                  <a:ea typeface="Helvetica Light" charset="0"/>
                  <a:cs typeface="Helvetica Light" charset="0"/>
                  <a:sym typeface="Helvetica Light" charset="0"/>
                </a:defRPr>
              </a:lvl2pPr>
              <a:lvl3pPr defTabSz="457200">
                <a:defRPr sz="3600">
                  <a:solidFill>
                    <a:srgbClr val="000000"/>
                  </a:solidFill>
                  <a:latin typeface="Helvetica Light" charset="0"/>
                  <a:ea typeface="Helvetica Light" charset="0"/>
                  <a:cs typeface="Helvetica Light" charset="0"/>
                  <a:sym typeface="Helvetica Light" charset="0"/>
                </a:defRPr>
              </a:lvl3pPr>
              <a:lvl4pPr defTabSz="457200">
                <a:defRPr sz="3600">
                  <a:solidFill>
                    <a:srgbClr val="000000"/>
                  </a:solidFill>
                  <a:latin typeface="Helvetica Light" charset="0"/>
                  <a:ea typeface="Helvetica Light" charset="0"/>
                  <a:cs typeface="Helvetica Light" charset="0"/>
                  <a:sym typeface="Helvetica Light" charset="0"/>
                </a:defRPr>
              </a:lvl4pPr>
              <a:lvl5pPr defTabSz="457200">
                <a:defRPr sz="36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1266">
                <a:solidFill>
                  <a:srgbClr val="FFFFFF"/>
                </a:solidFill>
                <a:latin typeface="Calibri" charset="0"/>
                <a:ea typeface="Calibri" charset="0"/>
                <a:cs typeface="Calibri" charset="0"/>
                <a:sym typeface="Calibri" charset="0"/>
              </a:endParaRPr>
            </a:p>
          </p:txBody>
        </p:sp>
        <p:sp>
          <p:nvSpPr>
            <p:cNvPr id="11267" name="Rectangle 3"/>
            <p:cNvSpPr>
              <a:spLocks/>
            </p:cNvSpPr>
            <p:nvPr/>
          </p:nvSpPr>
          <p:spPr bwMode="auto">
            <a:xfrm>
              <a:off x="467307" y="356787"/>
              <a:ext cx="2305472" cy="5929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2147" rIns="32147" anchor="ctr">
              <a:spAutoFit/>
            </a:bodyPr>
            <a:lstStyle>
              <a:lvl1pPr defTabSz="457200">
                <a:defRPr sz="3600">
                  <a:solidFill>
                    <a:srgbClr val="000000"/>
                  </a:solidFill>
                  <a:latin typeface="Helvetica Light" charset="0"/>
                  <a:ea typeface="Helvetica Light" charset="0"/>
                  <a:cs typeface="Helvetica Light" charset="0"/>
                  <a:sym typeface="Helvetica Light" charset="0"/>
                </a:defRPr>
              </a:lvl1pPr>
              <a:lvl2pPr defTabSz="457200">
                <a:defRPr sz="3600">
                  <a:solidFill>
                    <a:srgbClr val="000000"/>
                  </a:solidFill>
                  <a:latin typeface="Helvetica Light" charset="0"/>
                  <a:ea typeface="Helvetica Light" charset="0"/>
                  <a:cs typeface="Helvetica Light" charset="0"/>
                  <a:sym typeface="Helvetica Light" charset="0"/>
                </a:defRPr>
              </a:lvl2pPr>
              <a:lvl3pPr defTabSz="457200">
                <a:defRPr sz="3600">
                  <a:solidFill>
                    <a:srgbClr val="000000"/>
                  </a:solidFill>
                  <a:latin typeface="Helvetica Light" charset="0"/>
                  <a:ea typeface="Helvetica Light" charset="0"/>
                  <a:cs typeface="Helvetica Light" charset="0"/>
                  <a:sym typeface="Helvetica Light" charset="0"/>
                </a:defRPr>
              </a:lvl3pPr>
              <a:lvl4pPr defTabSz="457200">
                <a:defRPr sz="3600">
                  <a:solidFill>
                    <a:srgbClr val="000000"/>
                  </a:solidFill>
                  <a:latin typeface="Helvetica Light" charset="0"/>
                  <a:ea typeface="Helvetica Light" charset="0"/>
                  <a:cs typeface="Helvetica Light" charset="0"/>
                  <a:sym typeface="Helvetica Light" charset="0"/>
                </a:defRPr>
              </a:lvl4pPr>
              <a:lvl5pPr defTabSz="457200">
                <a:defRPr sz="36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r>
                <a:rPr lang="it-IT" altLang="it-IT" sz="2109" b="1" i="1">
                  <a:latin typeface="Calibri" charset="0"/>
                  <a:ea typeface="Calibri" charset="0"/>
                  <a:cs typeface="Calibri" charset="0"/>
                  <a:sym typeface="Calibri" charset="0"/>
                </a:rPr>
                <a:t>Game Form</a:t>
              </a:r>
            </a:p>
          </p:txBody>
        </p:sp>
      </p:grpSp>
      <p:pic>
        <p:nvPicPr>
          <p:cNvPr id="11268" name="Picture 4" descr="pasted-image.tif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879580" y="1331640"/>
            <a:ext cx="2938984" cy="283517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1269" name="Rectangle 5"/>
          <p:cNvSpPr>
            <a:spLocks/>
          </p:cNvSpPr>
          <p:nvPr/>
        </p:nvSpPr>
        <p:spPr bwMode="auto">
          <a:xfrm>
            <a:off x="8179967" y="1462985"/>
            <a:ext cx="301377" cy="21281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spAutoFit/>
          </a:bodyPr>
          <a:lstStyle/>
          <a:p>
            <a:r>
              <a:rPr lang="it-IT" altLang="it-IT" sz="914" b="1">
                <a:latin typeface="Helvetica" charset="0"/>
                <a:ea typeface="Helvetica" charset="0"/>
                <a:cs typeface="Helvetica" charset="0"/>
                <a:sym typeface="Helvetica" charset="0"/>
              </a:rPr>
              <a:t>GK</a:t>
            </a:r>
          </a:p>
        </p:txBody>
      </p:sp>
      <p:sp>
        <p:nvSpPr>
          <p:cNvPr id="11270" name="AutoShape 6"/>
          <p:cNvSpPr>
            <a:spLocks/>
          </p:cNvSpPr>
          <p:nvPr/>
        </p:nvSpPr>
        <p:spPr bwMode="auto">
          <a:xfrm>
            <a:off x="7323832" y="1982390"/>
            <a:ext cx="104924" cy="9376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9019"/>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11271" name="AutoShape 7"/>
          <p:cNvSpPr>
            <a:spLocks/>
          </p:cNvSpPr>
          <p:nvPr/>
        </p:nvSpPr>
        <p:spPr bwMode="auto">
          <a:xfrm>
            <a:off x="7323832" y="1444377"/>
            <a:ext cx="104924" cy="9264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9019"/>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11272" name="AutoShape 8"/>
          <p:cNvSpPr>
            <a:spLocks/>
          </p:cNvSpPr>
          <p:nvPr/>
        </p:nvSpPr>
        <p:spPr bwMode="auto">
          <a:xfrm>
            <a:off x="7323832" y="2394273"/>
            <a:ext cx="104924" cy="9376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9019"/>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11273" name="AutoShape 9"/>
          <p:cNvSpPr>
            <a:spLocks/>
          </p:cNvSpPr>
          <p:nvPr/>
        </p:nvSpPr>
        <p:spPr bwMode="auto">
          <a:xfrm>
            <a:off x="7323832" y="3031629"/>
            <a:ext cx="104924" cy="9264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9019"/>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11274" name="AutoShape 10"/>
          <p:cNvSpPr>
            <a:spLocks/>
          </p:cNvSpPr>
          <p:nvPr/>
        </p:nvSpPr>
        <p:spPr bwMode="auto">
          <a:xfrm>
            <a:off x="7323832" y="3627685"/>
            <a:ext cx="104924" cy="9376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9019"/>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11275" name="AutoShape 11"/>
          <p:cNvSpPr>
            <a:spLocks/>
          </p:cNvSpPr>
          <p:nvPr/>
        </p:nvSpPr>
        <p:spPr bwMode="auto">
          <a:xfrm>
            <a:off x="9233670" y="1444377"/>
            <a:ext cx="104924" cy="9264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9019"/>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11276" name="AutoShape 12"/>
          <p:cNvSpPr>
            <a:spLocks/>
          </p:cNvSpPr>
          <p:nvPr/>
        </p:nvSpPr>
        <p:spPr bwMode="auto">
          <a:xfrm>
            <a:off x="9233670" y="1755800"/>
            <a:ext cx="104924" cy="9376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9019"/>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11277" name="AutoShape 13"/>
          <p:cNvSpPr>
            <a:spLocks/>
          </p:cNvSpPr>
          <p:nvPr/>
        </p:nvSpPr>
        <p:spPr bwMode="auto">
          <a:xfrm>
            <a:off x="9233670" y="2163217"/>
            <a:ext cx="104924" cy="9376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9019"/>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11278" name="AutoShape 14"/>
          <p:cNvSpPr>
            <a:spLocks/>
          </p:cNvSpPr>
          <p:nvPr/>
        </p:nvSpPr>
        <p:spPr bwMode="auto">
          <a:xfrm>
            <a:off x="9233670" y="2626445"/>
            <a:ext cx="104924" cy="9376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9019"/>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11279" name="AutoShape 15"/>
          <p:cNvSpPr>
            <a:spLocks/>
          </p:cNvSpPr>
          <p:nvPr/>
        </p:nvSpPr>
        <p:spPr bwMode="auto">
          <a:xfrm>
            <a:off x="9233670" y="3207990"/>
            <a:ext cx="104924" cy="9376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9019"/>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11280" name="AutoShape 16"/>
          <p:cNvSpPr>
            <a:spLocks/>
          </p:cNvSpPr>
          <p:nvPr/>
        </p:nvSpPr>
        <p:spPr bwMode="auto">
          <a:xfrm>
            <a:off x="9233670" y="3627685"/>
            <a:ext cx="104924" cy="9376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9019"/>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grpSp>
        <p:nvGrpSpPr>
          <p:cNvPr id="11281" name="Group 17"/>
          <p:cNvGrpSpPr>
            <a:grpSpLocks/>
          </p:cNvGrpSpPr>
          <p:nvPr/>
        </p:nvGrpSpPr>
        <p:grpSpPr bwMode="auto">
          <a:xfrm>
            <a:off x="7336111" y="3498205"/>
            <a:ext cx="80367" cy="85949"/>
            <a:chOff x="0" y="0"/>
            <a:chExt cx="113155" cy="123081"/>
          </a:xfrm>
        </p:grpSpPr>
        <p:pic>
          <p:nvPicPr>
            <p:cNvPr id="11282" name="Picture 18" descr="pasted-imag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13155" cy="12308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1283" name="Picture 19" descr="ANH.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5212" y="37106"/>
              <a:ext cx="42828" cy="4886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11284" name="Group 20"/>
          <p:cNvGrpSpPr>
            <a:grpSpLocks/>
          </p:cNvGrpSpPr>
          <p:nvPr/>
        </p:nvGrpSpPr>
        <p:grpSpPr bwMode="auto">
          <a:xfrm>
            <a:off x="7336111" y="3244826"/>
            <a:ext cx="80367" cy="87064"/>
            <a:chOff x="0" y="0"/>
            <a:chExt cx="113155" cy="123081"/>
          </a:xfrm>
        </p:grpSpPr>
        <p:pic>
          <p:nvPicPr>
            <p:cNvPr id="11285" name="Picture 21" descr="pasted-imag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13155" cy="12308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1286" name="Picture 22" descr="ANH.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5212" y="37106"/>
              <a:ext cx="42828" cy="4886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11287" name="Group 23"/>
          <p:cNvGrpSpPr>
            <a:grpSpLocks/>
          </p:cNvGrpSpPr>
          <p:nvPr/>
        </p:nvGrpSpPr>
        <p:grpSpPr bwMode="auto">
          <a:xfrm>
            <a:off x="7336111" y="2856384"/>
            <a:ext cx="80367" cy="85948"/>
            <a:chOff x="0" y="0"/>
            <a:chExt cx="113155" cy="123081"/>
          </a:xfrm>
        </p:grpSpPr>
        <p:pic>
          <p:nvPicPr>
            <p:cNvPr id="11288" name="Picture 24" descr="pasted-imag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13155" cy="12308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1289" name="Picture 25" descr="ANH.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5212" y="37106"/>
              <a:ext cx="42828" cy="4886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11290" name="Group 26"/>
          <p:cNvGrpSpPr>
            <a:grpSpLocks/>
          </p:cNvGrpSpPr>
          <p:nvPr/>
        </p:nvGrpSpPr>
        <p:grpSpPr bwMode="auto">
          <a:xfrm>
            <a:off x="7336111" y="2681139"/>
            <a:ext cx="80367" cy="87064"/>
            <a:chOff x="0" y="0"/>
            <a:chExt cx="113155" cy="123081"/>
          </a:xfrm>
        </p:grpSpPr>
        <p:pic>
          <p:nvPicPr>
            <p:cNvPr id="11291" name="Picture 27" descr="pasted-imag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13155" cy="12308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1292" name="Picture 28" descr="ANH.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5212" y="37106"/>
              <a:ext cx="42828" cy="4886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11293" name="Group 29"/>
          <p:cNvGrpSpPr>
            <a:grpSpLocks/>
          </p:cNvGrpSpPr>
          <p:nvPr/>
        </p:nvGrpSpPr>
        <p:grpSpPr bwMode="auto">
          <a:xfrm>
            <a:off x="7336111" y="2210097"/>
            <a:ext cx="80367" cy="85949"/>
            <a:chOff x="0" y="0"/>
            <a:chExt cx="113155" cy="123081"/>
          </a:xfrm>
        </p:grpSpPr>
        <p:pic>
          <p:nvPicPr>
            <p:cNvPr id="11294" name="Picture 30" descr="pasted-imag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13155" cy="12308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1295" name="Picture 31" descr="ANH.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5212" y="37106"/>
              <a:ext cx="42828" cy="4886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11296" name="Group 32"/>
          <p:cNvGrpSpPr>
            <a:grpSpLocks/>
          </p:cNvGrpSpPr>
          <p:nvPr/>
        </p:nvGrpSpPr>
        <p:grpSpPr bwMode="auto">
          <a:xfrm>
            <a:off x="7385224" y="1830586"/>
            <a:ext cx="79251" cy="85949"/>
            <a:chOff x="0" y="0"/>
            <a:chExt cx="113155" cy="123081"/>
          </a:xfrm>
        </p:grpSpPr>
        <p:pic>
          <p:nvPicPr>
            <p:cNvPr id="11297" name="Picture 33" descr="pasted-imag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13155" cy="12308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1298" name="Picture 34" descr="ANH.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5212" y="37106"/>
              <a:ext cx="42828" cy="4886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11299" name="Group 35"/>
          <p:cNvGrpSpPr>
            <a:grpSpLocks/>
          </p:cNvGrpSpPr>
          <p:nvPr/>
        </p:nvGrpSpPr>
        <p:grpSpPr bwMode="auto">
          <a:xfrm>
            <a:off x="7336111" y="1525861"/>
            <a:ext cx="80367" cy="85948"/>
            <a:chOff x="0" y="0"/>
            <a:chExt cx="113155" cy="123081"/>
          </a:xfrm>
        </p:grpSpPr>
        <p:pic>
          <p:nvPicPr>
            <p:cNvPr id="11300" name="Picture 36" descr="pasted-imag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13155" cy="12308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1301" name="Picture 37" descr="ANH.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5212" y="37106"/>
              <a:ext cx="42828" cy="4886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11302" name="Group 38"/>
          <p:cNvGrpSpPr>
            <a:grpSpLocks/>
          </p:cNvGrpSpPr>
          <p:nvPr/>
        </p:nvGrpSpPr>
        <p:grpSpPr bwMode="auto">
          <a:xfrm>
            <a:off x="8126388" y="1964531"/>
            <a:ext cx="79251" cy="85949"/>
            <a:chOff x="0" y="0"/>
            <a:chExt cx="113155" cy="123081"/>
          </a:xfrm>
        </p:grpSpPr>
        <p:pic>
          <p:nvPicPr>
            <p:cNvPr id="11303" name="Picture 39" descr="pasted-imag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13155" cy="12308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1304" name="Picture 40" descr="ANH.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5212" y="37106"/>
              <a:ext cx="42828" cy="4886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11305" name="Group 41"/>
          <p:cNvGrpSpPr>
            <a:grpSpLocks/>
          </p:cNvGrpSpPr>
          <p:nvPr/>
        </p:nvGrpSpPr>
        <p:grpSpPr bwMode="auto">
          <a:xfrm>
            <a:off x="9245948" y="2861965"/>
            <a:ext cx="79251" cy="87064"/>
            <a:chOff x="0" y="0"/>
            <a:chExt cx="113155" cy="123081"/>
          </a:xfrm>
        </p:grpSpPr>
        <p:pic>
          <p:nvPicPr>
            <p:cNvPr id="11306" name="Picture 42" descr="pasted-imag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13155" cy="12308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1307" name="Picture 43" descr="ANH.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5212" y="37106"/>
              <a:ext cx="42828" cy="4886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11308" name="Group 44"/>
          <p:cNvGrpSpPr>
            <a:grpSpLocks/>
          </p:cNvGrpSpPr>
          <p:nvPr/>
        </p:nvGrpSpPr>
        <p:grpSpPr bwMode="auto">
          <a:xfrm>
            <a:off x="9245948" y="2373064"/>
            <a:ext cx="79251" cy="85949"/>
            <a:chOff x="0" y="0"/>
            <a:chExt cx="113155" cy="123081"/>
          </a:xfrm>
        </p:grpSpPr>
        <p:pic>
          <p:nvPicPr>
            <p:cNvPr id="11309" name="Picture 45" descr="pasted-imag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13155" cy="12308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1310" name="Picture 46" descr="ANH.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5212" y="37106"/>
              <a:ext cx="42828" cy="4886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11311" name="Group 47"/>
          <p:cNvGrpSpPr>
            <a:grpSpLocks/>
          </p:cNvGrpSpPr>
          <p:nvPr/>
        </p:nvGrpSpPr>
        <p:grpSpPr bwMode="auto">
          <a:xfrm>
            <a:off x="9245948" y="1964531"/>
            <a:ext cx="79251" cy="85949"/>
            <a:chOff x="0" y="0"/>
            <a:chExt cx="113155" cy="123081"/>
          </a:xfrm>
        </p:grpSpPr>
        <p:pic>
          <p:nvPicPr>
            <p:cNvPr id="11312" name="Picture 48" descr="pasted-imag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13155" cy="12308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1313" name="Picture 49" descr="ANH.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5212" y="37106"/>
              <a:ext cx="42828" cy="4886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11314" name="Group 50"/>
          <p:cNvGrpSpPr>
            <a:grpSpLocks/>
          </p:cNvGrpSpPr>
          <p:nvPr/>
        </p:nvGrpSpPr>
        <p:grpSpPr bwMode="auto">
          <a:xfrm>
            <a:off x="9245948" y="1633018"/>
            <a:ext cx="79251" cy="87064"/>
            <a:chOff x="0" y="0"/>
            <a:chExt cx="113155" cy="123081"/>
          </a:xfrm>
        </p:grpSpPr>
        <p:pic>
          <p:nvPicPr>
            <p:cNvPr id="11315" name="Picture 51" descr="pasted-imag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13155" cy="12308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1316" name="Picture 52" descr="ANH.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5212" y="37106"/>
              <a:ext cx="42828" cy="4886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11317" name="Group 53"/>
          <p:cNvGrpSpPr>
            <a:grpSpLocks/>
          </p:cNvGrpSpPr>
          <p:nvPr/>
        </p:nvGrpSpPr>
        <p:grpSpPr bwMode="auto">
          <a:xfrm>
            <a:off x="9245948" y="3498205"/>
            <a:ext cx="79251" cy="85949"/>
            <a:chOff x="0" y="0"/>
            <a:chExt cx="113155" cy="123081"/>
          </a:xfrm>
        </p:grpSpPr>
        <p:pic>
          <p:nvPicPr>
            <p:cNvPr id="11318" name="Picture 54" descr="pasted-imag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13155" cy="12308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1319" name="Picture 55" descr="ANH.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5212" y="37106"/>
              <a:ext cx="42828" cy="4886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11320" name="Group 56"/>
          <p:cNvGrpSpPr>
            <a:grpSpLocks/>
          </p:cNvGrpSpPr>
          <p:nvPr/>
        </p:nvGrpSpPr>
        <p:grpSpPr bwMode="auto">
          <a:xfrm>
            <a:off x="9245948" y="3090789"/>
            <a:ext cx="79251" cy="85948"/>
            <a:chOff x="0" y="0"/>
            <a:chExt cx="113155" cy="123081"/>
          </a:xfrm>
        </p:grpSpPr>
        <p:pic>
          <p:nvPicPr>
            <p:cNvPr id="11321" name="Picture 57" descr="pasted-imag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13155" cy="12308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1322" name="Picture 58" descr="ANH.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5212" y="37106"/>
              <a:ext cx="42828" cy="4886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
        <p:nvSpPr>
          <p:cNvPr id="11323" name="Oval 59"/>
          <p:cNvSpPr>
            <a:spLocks/>
          </p:cNvSpPr>
          <p:nvPr/>
        </p:nvSpPr>
        <p:spPr bwMode="auto">
          <a:xfrm>
            <a:off x="7586142" y="2163217"/>
            <a:ext cx="88180" cy="93762"/>
          </a:xfrm>
          <a:prstGeom prst="ellipse">
            <a:avLst/>
          </a:prstGeom>
          <a:solidFill>
            <a:srgbClr val="164F8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11324" name="Oval 60"/>
          <p:cNvSpPr>
            <a:spLocks/>
          </p:cNvSpPr>
          <p:nvPr/>
        </p:nvSpPr>
        <p:spPr bwMode="auto">
          <a:xfrm>
            <a:off x="8206755" y="1755800"/>
            <a:ext cx="88180" cy="93762"/>
          </a:xfrm>
          <a:prstGeom prst="ellipse">
            <a:avLst/>
          </a:prstGeom>
          <a:solidFill>
            <a:srgbClr val="164F8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11325" name="Oval 61"/>
          <p:cNvSpPr>
            <a:spLocks/>
          </p:cNvSpPr>
          <p:nvPr/>
        </p:nvSpPr>
        <p:spPr bwMode="auto">
          <a:xfrm>
            <a:off x="8809509" y="2626445"/>
            <a:ext cx="88180" cy="93762"/>
          </a:xfrm>
          <a:prstGeom prst="ellipse">
            <a:avLst/>
          </a:prstGeom>
          <a:solidFill>
            <a:srgbClr val="164F8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11326" name="Oval 62"/>
          <p:cNvSpPr>
            <a:spLocks/>
          </p:cNvSpPr>
          <p:nvPr/>
        </p:nvSpPr>
        <p:spPr bwMode="auto">
          <a:xfrm>
            <a:off x="8121923" y="3207990"/>
            <a:ext cx="88180" cy="93762"/>
          </a:xfrm>
          <a:prstGeom prst="ellipse">
            <a:avLst/>
          </a:prstGeom>
          <a:solidFill>
            <a:srgbClr val="164F8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11327" name="Oval 63"/>
          <p:cNvSpPr>
            <a:spLocks/>
          </p:cNvSpPr>
          <p:nvPr/>
        </p:nvSpPr>
        <p:spPr bwMode="auto">
          <a:xfrm>
            <a:off x="8414370" y="2077269"/>
            <a:ext cx="79251" cy="93762"/>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11328" name="Oval 64"/>
          <p:cNvSpPr>
            <a:spLocks/>
          </p:cNvSpPr>
          <p:nvPr/>
        </p:nvSpPr>
        <p:spPr bwMode="auto">
          <a:xfrm>
            <a:off x="8309446" y="2962424"/>
            <a:ext cx="79251" cy="93762"/>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11329" name="Oval 65"/>
          <p:cNvSpPr>
            <a:spLocks/>
          </p:cNvSpPr>
          <p:nvPr/>
        </p:nvSpPr>
        <p:spPr bwMode="auto">
          <a:xfrm>
            <a:off x="8706818" y="2394273"/>
            <a:ext cx="79251" cy="93762"/>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11330" name="Oval 66"/>
          <p:cNvSpPr>
            <a:spLocks/>
          </p:cNvSpPr>
          <p:nvPr/>
        </p:nvSpPr>
        <p:spPr bwMode="auto">
          <a:xfrm>
            <a:off x="7912075" y="2369716"/>
            <a:ext cx="79251" cy="92645"/>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11331" name="AutoShape 67"/>
          <p:cNvSpPr>
            <a:spLocks/>
          </p:cNvSpPr>
          <p:nvPr/>
        </p:nvSpPr>
        <p:spPr bwMode="auto">
          <a:xfrm>
            <a:off x="8032627" y="3743771"/>
            <a:ext cx="104924" cy="9376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0000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11332" name="AutoShape 68"/>
          <p:cNvSpPr>
            <a:spLocks/>
          </p:cNvSpPr>
          <p:nvPr/>
        </p:nvSpPr>
        <p:spPr bwMode="auto">
          <a:xfrm>
            <a:off x="8502551" y="3743771"/>
            <a:ext cx="104924" cy="9376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0000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11333" name="Rectangle 69"/>
          <p:cNvSpPr>
            <a:spLocks/>
          </p:cNvSpPr>
          <p:nvPr/>
        </p:nvSpPr>
        <p:spPr bwMode="auto">
          <a:xfrm>
            <a:off x="8179967" y="3568159"/>
            <a:ext cx="301377" cy="21281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spAutoFit/>
          </a:bodyPr>
          <a:lstStyle/>
          <a:p>
            <a:r>
              <a:rPr lang="it-IT" altLang="it-IT" sz="914" b="1">
                <a:latin typeface="Helvetica" charset="0"/>
                <a:ea typeface="Helvetica" charset="0"/>
                <a:cs typeface="Helvetica" charset="0"/>
                <a:sym typeface="Helvetica" charset="0"/>
              </a:rPr>
              <a:t>GK</a:t>
            </a:r>
          </a:p>
        </p:txBody>
      </p:sp>
      <p:sp>
        <p:nvSpPr>
          <p:cNvPr id="11334" name="Oval 70"/>
          <p:cNvSpPr>
            <a:spLocks/>
          </p:cNvSpPr>
          <p:nvPr/>
        </p:nvSpPr>
        <p:spPr bwMode="auto">
          <a:xfrm>
            <a:off x="7078266" y="2206749"/>
            <a:ext cx="88181" cy="93762"/>
          </a:xfrm>
          <a:prstGeom prst="ellipse">
            <a:avLst/>
          </a:prstGeom>
          <a:solidFill>
            <a:srgbClr val="6FF8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11335" name="Oval 71"/>
          <p:cNvSpPr>
            <a:spLocks/>
          </p:cNvSpPr>
          <p:nvPr/>
        </p:nvSpPr>
        <p:spPr bwMode="auto">
          <a:xfrm>
            <a:off x="7078266" y="2702347"/>
            <a:ext cx="88181" cy="93762"/>
          </a:xfrm>
          <a:prstGeom prst="ellipse">
            <a:avLst/>
          </a:prstGeom>
          <a:solidFill>
            <a:srgbClr val="00F835"/>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11336" name="Oval 72"/>
          <p:cNvSpPr>
            <a:spLocks/>
          </p:cNvSpPr>
          <p:nvPr/>
        </p:nvSpPr>
        <p:spPr bwMode="auto">
          <a:xfrm>
            <a:off x="7078266" y="2405435"/>
            <a:ext cx="88181" cy="93762"/>
          </a:xfrm>
          <a:prstGeom prst="ellipse">
            <a:avLst/>
          </a:prstGeom>
          <a:solidFill>
            <a:srgbClr val="32F222"/>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11337" name="Oval 73"/>
          <p:cNvSpPr>
            <a:spLocks/>
          </p:cNvSpPr>
          <p:nvPr/>
        </p:nvSpPr>
        <p:spPr bwMode="auto">
          <a:xfrm>
            <a:off x="7078266" y="2962424"/>
            <a:ext cx="88181" cy="93762"/>
          </a:xfrm>
          <a:prstGeom prst="ellipse">
            <a:avLst/>
          </a:prstGeom>
          <a:solidFill>
            <a:srgbClr val="4AE62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11338" name="Rectangle 74"/>
          <p:cNvSpPr>
            <a:spLocks/>
          </p:cNvSpPr>
          <p:nvPr/>
        </p:nvSpPr>
        <p:spPr bwMode="auto">
          <a:xfrm>
            <a:off x="2034109" y="1230934"/>
            <a:ext cx="1037143" cy="28847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p>
            <a:r>
              <a:rPr lang="it-IT" altLang="it-IT" sz="1406" b="1">
                <a:latin typeface="Helvetica" charset="0"/>
                <a:ea typeface="Helvetica" charset="0"/>
                <a:cs typeface="Helvetica" charset="0"/>
                <a:sym typeface="Helvetica" charset="0"/>
              </a:rPr>
              <a:t>Exercise XI</a:t>
            </a:r>
          </a:p>
        </p:txBody>
      </p:sp>
      <p:sp>
        <p:nvSpPr>
          <p:cNvPr id="11339" name="Rectangle 75"/>
          <p:cNvSpPr>
            <a:spLocks/>
          </p:cNvSpPr>
          <p:nvPr/>
        </p:nvSpPr>
        <p:spPr bwMode="auto">
          <a:xfrm>
            <a:off x="1630041" y="1553919"/>
            <a:ext cx="2588850" cy="2452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p>
            <a:r>
              <a:rPr lang="it-IT" altLang="it-IT" sz="1125" b="1">
                <a:latin typeface="Helvetica" charset="0"/>
                <a:ea typeface="Helvetica" charset="0"/>
                <a:cs typeface="Helvetica" charset="0"/>
                <a:sym typeface="Helvetica" charset="0"/>
              </a:rPr>
              <a:t>4 vs 4  with 3 teams (shortened field)</a:t>
            </a:r>
          </a:p>
        </p:txBody>
      </p:sp>
      <p:sp>
        <p:nvSpPr>
          <p:cNvPr id="11340" name="Rectangle 76"/>
          <p:cNvSpPr>
            <a:spLocks/>
          </p:cNvSpPr>
          <p:nvPr/>
        </p:nvSpPr>
        <p:spPr bwMode="auto">
          <a:xfrm>
            <a:off x="1637853" y="2006814"/>
            <a:ext cx="3978176" cy="143571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spAutoFit/>
          </a:bodyPr>
          <a:lstStyle/>
          <a:p>
            <a:r>
              <a:rPr lang="it-IT" altLang="it-IT" sz="1266"/>
              <a:t>The players of  blue and yellow teams play 4 on 4.</a:t>
            </a:r>
          </a:p>
          <a:p>
            <a:r>
              <a:rPr lang="it-IT" altLang="it-IT" sz="1266"/>
              <a:t>When one of these teams scores, keeps the ball and attacks the opposing goal. While the team that suffered the goal leaves the field and enters the green team. </a:t>
            </a:r>
          </a:p>
          <a:p>
            <a:pPr algn="l"/>
            <a:endParaRPr lang="it-IT" altLang="it-IT" sz="1266">
              <a:solidFill>
                <a:srgbClr val="232323"/>
              </a:solidFill>
              <a:latin typeface="Helvetica" charset="0"/>
              <a:ea typeface="Helvetica" charset="0"/>
              <a:cs typeface="Helvetica" charset="0"/>
              <a:sym typeface="Helvetica" charset="0"/>
            </a:endParaRPr>
          </a:p>
          <a:p>
            <a:pPr algn="l"/>
            <a:r>
              <a:rPr lang="it-IT" altLang="it-IT" sz="1266">
                <a:solidFill>
                  <a:srgbClr val="232323"/>
                </a:solidFill>
                <a:latin typeface="Helvetica" charset="0"/>
                <a:ea typeface="Helvetica" charset="0"/>
                <a:cs typeface="Helvetica" charset="0"/>
                <a:sym typeface="Helvetica" charset="0"/>
              </a:rPr>
              <a:t>You can keep the ball at the edge of the field to keep the high pace</a:t>
            </a:r>
          </a:p>
        </p:txBody>
      </p:sp>
      <p:sp>
        <p:nvSpPr>
          <p:cNvPr id="11341" name="Rectangle 77"/>
          <p:cNvSpPr>
            <a:spLocks/>
          </p:cNvSpPr>
          <p:nvPr/>
        </p:nvSpPr>
        <p:spPr bwMode="auto">
          <a:xfrm>
            <a:off x="1634505" y="3760268"/>
            <a:ext cx="4151188" cy="78630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spAutoFit/>
          </a:bodyPr>
          <a:lstStyle>
            <a:lvl1pPr defTabSz="457200">
              <a:defRPr sz="3600">
                <a:solidFill>
                  <a:srgbClr val="000000"/>
                </a:solidFill>
                <a:latin typeface="Helvetica Light" charset="0"/>
                <a:ea typeface="Helvetica Light" charset="0"/>
                <a:cs typeface="Helvetica Light" charset="0"/>
                <a:sym typeface="Helvetica Light" charset="0"/>
              </a:defRPr>
            </a:lvl1pPr>
            <a:lvl2pPr defTabSz="457200">
              <a:defRPr sz="3600">
                <a:solidFill>
                  <a:srgbClr val="000000"/>
                </a:solidFill>
                <a:latin typeface="Helvetica Light" charset="0"/>
                <a:ea typeface="Helvetica Light" charset="0"/>
                <a:cs typeface="Helvetica Light" charset="0"/>
                <a:sym typeface="Helvetica Light" charset="0"/>
              </a:defRPr>
            </a:lvl2pPr>
            <a:lvl3pPr defTabSz="457200">
              <a:defRPr sz="3600">
                <a:solidFill>
                  <a:srgbClr val="000000"/>
                </a:solidFill>
                <a:latin typeface="Helvetica Light" charset="0"/>
                <a:ea typeface="Helvetica Light" charset="0"/>
                <a:cs typeface="Helvetica Light" charset="0"/>
                <a:sym typeface="Helvetica Light" charset="0"/>
              </a:defRPr>
            </a:lvl3pPr>
            <a:lvl4pPr defTabSz="457200">
              <a:defRPr sz="3600">
                <a:solidFill>
                  <a:srgbClr val="000000"/>
                </a:solidFill>
                <a:latin typeface="Helvetica Light" charset="0"/>
                <a:ea typeface="Helvetica Light" charset="0"/>
                <a:cs typeface="Helvetica Light" charset="0"/>
                <a:sym typeface="Helvetica Light" charset="0"/>
              </a:defRPr>
            </a:lvl4pPr>
            <a:lvl5pPr defTabSz="457200">
              <a:defRPr sz="36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pPr algn="l"/>
            <a:r>
              <a:rPr lang="it-IT" altLang="it-IT" sz="1125" b="1">
                <a:solidFill>
                  <a:srgbClr val="232323"/>
                </a:solidFill>
                <a:latin typeface="Arial" charset="0"/>
                <a:ea typeface="Arial" charset="0"/>
                <a:cs typeface="Arial" charset="0"/>
                <a:sym typeface="Arial" charset="0"/>
              </a:rPr>
              <a:t>Development</a:t>
            </a:r>
          </a:p>
          <a:p>
            <a:pPr algn="l"/>
            <a:endParaRPr lang="it-IT" altLang="it-IT" sz="1125" b="1">
              <a:solidFill>
                <a:srgbClr val="232323"/>
              </a:solidFill>
              <a:latin typeface="Arial" charset="0"/>
              <a:ea typeface="Arial" charset="0"/>
              <a:cs typeface="Arial" charset="0"/>
              <a:sym typeface="Arial" charset="0"/>
            </a:endParaRPr>
          </a:p>
          <a:p>
            <a:pPr algn="l"/>
            <a:r>
              <a:rPr lang="it-IT" altLang="it-IT" sz="1266">
                <a:solidFill>
                  <a:srgbClr val="232323"/>
                </a:solidFill>
                <a:latin typeface="Helvetica" charset="0"/>
                <a:ea typeface="Helvetica" charset="0"/>
                <a:cs typeface="Helvetica" charset="0"/>
                <a:sym typeface="Helvetica" charset="0"/>
              </a:rPr>
              <a:t>Can be used a jolly man to create numerical superiority. </a:t>
            </a:r>
          </a:p>
          <a:p>
            <a:pPr algn="l"/>
            <a:endParaRPr lang="it-IT" altLang="it-IT" sz="1125" b="1">
              <a:solidFill>
                <a:srgbClr val="232323"/>
              </a:solidFill>
              <a:latin typeface="Arial" charset="0"/>
              <a:ea typeface="Arial" charset="0"/>
              <a:cs typeface="Arial" charset="0"/>
              <a:sym typeface="Arial" charset="0"/>
            </a:endParaRPr>
          </a:p>
        </p:txBody>
      </p:sp>
    </p:spTree>
    <p:extLst>
      <p:ext uri="{BB962C8B-B14F-4D97-AF65-F5344CB8AC3E}">
        <p14:creationId xmlns:p14="http://schemas.microsoft.com/office/powerpoint/2010/main" val="1323773219"/>
      </p:ext>
    </p:extLst>
  </p:cSld>
  <p:clrMapOvr>
    <a:masterClrMapping/>
  </p:clrMapOvr>
  <p:transition spd="med"/>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89" name="Picture 1" descr="pasted-image.tif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861721" y="1095003"/>
            <a:ext cx="2938984" cy="283517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2290" name="Rectangle 2"/>
          <p:cNvSpPr>
            <a:spLocks/>
          </p:cNvSpPr>
          <p:nvPr/>
        </p:nvSpPr>
        <p:spPr bwMode="auto">
          <a:xfrm>
            <a:off x="8179967" y="1092403"/>
            <a:ext cx="301377" cy="21281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spAutoFit/>
          </a:bodyPr>
          <a:lstStyle/>
          <a:p>
            <a:r>
              <a:rPr lang="it-IT" altLang="it-IT" sz="914" b="1">
                <a:latin typeface="Helvetica" charset="0"/>
                <a:ea typeface="Helvetica" charset="0"/>
                <a:cs typeface="Helvetica" charset="0"/>
                <a:sym typeface="Helvetica" charset="0"/>
              </a:rPr>
              <a:t>GK</a:t>
            </a:r>
          </a:p>
        </p:txBody>
      </p:sp>
      <p:sp>
        <p:nvSpPr>
          <p:cNvPr id="12291" name="AutoShape 3"/>
          <p:cNvSpPr>
            <a:spLocks/>
          </p:cNvSpPr>
          <p:nvPr/>
        </p:nvSpPr>
        <p:spPr bwMode="auto">
          <a:xfrm>
            <a:off x="8091785" y="2148706"/>
            <a:ext cx="104924" cy="9376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9019"/>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12292" name="AutoShape 4"/>
          <p:cNvSpPr>
            <a:spLocks/>
          </p:cNvSpPr>
          <p:nvPr/>
        </p:nvSpPr>
        <p:spPr bwMode="auto">
          <a:xfrm>
            <a:off x="8091785" y="2041550"/>
            <a:ext cx="104924" cy="9376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9019"/>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12293" name="AutoShape 5"/>
          <p:cNvSpPr>
            <a:spLocks/>
          </p:cNvSpPr>
          <p:nvPr/>
        </p:nvSpPr>
        <p:spPr bwMode="auto">
          <a:xfrm>
            <a:off x="8091785" y="2265908"/>
            <a:ext cx="104924" cy="9264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9019"/>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12294" name="AutoShape 6"/>
          <p:cNvSpPr>
            <a:spLocks/>
          </p:cNvSpPr>
          <p:nvPr/>
        </p:nvSpPr>
        <p:spPr bwMode="auto">
          <a:xfrm>
            <a:off x="8091785" y="2507010"/>
            <a:ext cx="104924" cy="9376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9019"/>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12295" name="AutoShape 7"/>
          <p:cNvSpPr>
            <a:spLocks/>
          </p:cNvSpPr>
          <p:nvPr/>
        </p:nvSpPr>
        <p:spPr bwMode="auto">
          <a:xfrm>
            <a:off x="8091785" y="2386459"/>
            <a:ext cx="104924" cy="9264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9019"/>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12296" name="AutoShape 8"/>
          <p:cNvSpPr>
            <a:spLocks/>
          </p:cNvSpPr>
          <p:nvPr/>
        </p:nvSpPr>
        <p:spPr bwMode="auto">
          <a:xfrm>
            <a:off x="8091785" y="2870895"/>
            <a:ext cx="104924" cy="9264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9019"/>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grpSp>
        <p:nvGrpSpPr>
          <p:cNvPr id="12297" name="Group 9"/>
          <p:cNvGrpSpPr>
            <a:grpSpLocks/>
          </p:cNvGrpSpPr>
          <p:nvPr/>
        </p:nvGrpSpPr>
        <p:grpSpPr bwMode="auto">
          <a:xfrm>
            <a:off x="7947794" y="2778250"/>
            <a:ext cx="79251" cy="85948"/>
            <a:chOff x="0" y="0"/>
            <a:chExt cx="113155" cy="123081"/>
          </a:xfrm>
        </p:grpSpPr>
        <p:pic>
          <p:nvPicPr>
            <p:cNvPr id="12298" name="Picture 10" descr="pasted-imag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13155" cy="12308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2299" name="Picture 11" descr="ANH.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5212" y="37106"/>
              <a:ext cx="42828" cy="4886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12300" name="Group 12"/>
          <p:cNvGrpSpPr>
            <a:grpSpLocks/>
          </p:cNvGrpSpPr>
          <p:nvPr/>
        </p:nvGrpSpPr>
        <p:grpSpPr bwMode="auto">
          <a:xfrm>
            <a:off x="8104064" y="3454674"/>
            <a:ext cx="80367" cy="85948"/>
            <a:chOff x="0" y="0"/>
            <a:chExt cx="113155" cy="123081"/>
          </a:xfrm>
        </p:grpSpPr>
        <p:pic>
          <p:nvPicPr>
            <p:cNvPr id="12301" name="Picture 13" descr="pasted-imag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13155" cy="12308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2302" name="Picture 14" descr="ANH.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5212" y="37106"/>
              <a:ext cx="42828" cy="4886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12303" name="Group 15"/>
          <p:cNvGrpSpPr>
            <a:grpSpLocks/>
          </p:cNvGrpSpPr>
          <p:nvPr/>
        </p:nvGrpSpPr>
        <p:grpSpPr bwMode="auto">
          <a:xfrm>
            <a:off x="8010302" y="3536157"/>
            <a:ext cx="79251" cy="87064"/>
            <a:chOff x="0" y="0"/>
            <a:chExt cx="113155" cy="123081"/>
          </a:xfrm>
        </p:grpSpPr>
        <p:pic>
          <p:nvPicPr>
            <p:cNvPr id="12304" name="Picture 16" descr="pasted-imag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13155" cy="12308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2305" name="Picture 17" descr="ANH.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5212" y="37106"/>
              <a:ext cx="42828" cy="4886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12306" name="Group 18"/>
          <p:cNvGrpSpPr>
            <a:grpSpLocks/>
          </p:cNvGrpSpPr>
          <p:nvPr/>
        </p:nvGrpSpPr>
        <p:grpSpPr bwMode="auto">
          <a:xfrm>
            <a:off x="8104064" y="3606478"/>
            <a:ext cx="80367" cy="85948"/>
            <a:chOff x="0" y="0"/>
            <a:chExt cx="113155" cy="123081"/>
          </a:xfrm>
        </p:grpSpPr>
        <p:pic>
          <p:nvPicPr>
            <p:cNvPr id="12307" name="Picture 19" descr="pasted-imag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13155" cy="12308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2308" name="Picture 20" descr="ANH.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5212" y="37106"/>
              <a:ext cx="42828" cy="4886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
        <p:nvSpPr>
          <p:cNvPr id="12309" name="AutoShape 21"/>
          <p:cNvSpPr>
            <a:spLocks/>
          </p:cNvSpPr>
          <p:nvPr/>
        </p:nvSpPr>
        <p:spPr bwMode="auto">
          <a:xfrm>
            <a:off x="8943455" y="2255863"/>
            <a:ext cx="104924" cy="9376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9019"/>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12310" name="AutoShape 22"/>
          <p:cNvSpPr>
            <a:spLocks/>
          </p:cNvSpPr>
          <p:nvPr/>
        </p:nvSpPr>
        <p:spPr bwMode="auto">
          <a:xfrm>
            <a:off x="9127629" y="2568402"/>
            <a:ext cx="104924" cy="9264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9019"/>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12311" name="Oval 23"/>
          <p:cNvSpPr>
            <a:spLocks/>
          </p:cNvSpPr>
          <p:nvPr/>
        </p:nvSpPr>
        <p:spPr bwMode="auto">
          <a:xfrm>
            <a:off x="7943330" y="2870895"/>
            <a:ext cx="88180" cy="92646"/>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12312" name="Oval 24"/>
          <p:cNvSpPr>
            <a:spLocks/>
          </p:cNvSpPr>
          <p:nvPr/>
        </p:nvSpPr>
        <p:spPr bwMode="auto">
          <a:xfrm>
            <a:off x="8211220" y="1717849"/>
            <a:ext cx="88180" cy="93762"/>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12313" name="Oval 25"/>
          <p:cNvSpPr>
            <a:spLocks/>
          </p:cNvSpPr>
          <p:nvPr/>
        </p:nvSpPr>
        <p:spPr bwMode="auto">
          <a:xfrm>
            <a:off x="9416728" y="2507010"/>
            <a:ext cx="88180" cy="93762"/>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12314" name="Oval 26"/>
          <p:cNvSpPr>
            <a:spLocks/>
          </p:cNvSpPr>
          <p:nvPr/>
        </p:nvSpPr>
        <p:spPr bwMode="auto">
          <a:xfrm>
            <a:off x="7823895" y="3451325"/>
            <a:ext cx="87064" cy="92646"/>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12315" name="Oval 27"/>
          <p:cNvSpPr>
            <a:spLocks/>
          </p:cNvSpPr>
          <p:nvPr/>
        </p:nvSpPr>
        <p:spPr bwMode="auto">
          <a:xfrm>
            <a:off x="8211220" y="1600646"/>
            <a:ext cx="88180" cy="93762"/>
          </a:xfrm>
          <a:prstGeom prst="ellipse">
            <a:avLst/>
          </a:prstGeom>
          <a:solidFill>
            <a:srgbClr val="164F8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35719" tIns="35719" rIns="35719" bIns="35719" anchor="ctr"/>
          <a:lstStyle>
            <a:lvl1pPr defTabSz="825500">
              <a:defRPr sz="3600">
                <a:solidFill>
                  <a:srgbClr val="000000"/>
                </a:solidFill>
                <a:latin typeface="Helvetica Light" charset="0"/>
                <a:ea typeface="Helvetica Light" charset="0"/>
                <a:cs typeface="Helvetica Light" charset="0"/>
                <a:sym typeface="Helvetica Light" charset="0"/>
              </a:defRPr>
            </a:lvl1pPr>
            <a:lvl2pPr defTabSz="825500">
              <a:defRPr sz="3600">
                <a:solidFill>
                  <a:srgbClr val="000000"/>
                </a:solidFill>
                <a:latin typeface="Helvetica Light" charset="0"/>
                <a:ea typeface="Helvetica Light" charset="0"/>
                <a:cs typeface="Helvetica Light" charset="0"/>
                <a:sym typeface="Helvetica Light" charset="0"/>
              </a:defRPr>
            </a:lvl2pPr>
            <a:lvl3pPr defTabSz="825500">
              <a:defRPr sz="3600">
                <a:solidFill>
                  <a:srgbClr val="000000"/>
                </a:solidFill>
                <a:latin typeface="Helvetica Light" charset="0"/>
                <a:ea typeface="Helvetica Light" charset="0"/>
                <a:cs typeface="Helvetica Light" charset="0"/>
                <a:sym typeface="Helvetica Light" charset="0"/>
              </a:defRPr>
            </a:lvl3pPr>
            <a:lvl4pPr defTabSz="825500">
              <a:defRPr sz="3600">
                <a:solidFill>
                  <a:srgbClr val="000000"/>
                </a:solidFill>
                <a:latin typeface="Helvetica Light" charset="0"/>
                <a:ea typeface="Helvetica Light" charset="0"/>
                <a:cs typeface="Helvetica Light" charset="0"/>
                <a:sym typeface="Helvetica Light" charset="0"/>
              </a:defRPr>
            </a:lvl4pPr>
            <a:lvl5pPr defTabSz="825500">
              <a:defRPr sz="3600">
                <a:solidFill>
                  <a:srgbClr val="000000"/>
                </a:solidFill>
                <a:latin typeface="Helvetica Light" charset="0"/>
                <a:ea typeface="Helvetica Light" charset="0"/>
                <a:cs typeface="Helvetica Light" charset="0"/>
                <a:sym typeface="Helvetica Light" charset="0"/>
              </a:defRPr>
            </a:lvl5pPr>
            <a:lvl6pPr marL="4572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8255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250">
              <a:solidFill>
                <a:srgbClr val="FFFFFF"/>
              </a:solidFill>
            </a:endParaRPr>
          </a:p>
        </p:txBody>
      </p:sp>
      <p:sp>
        <p:nvSpPr>
          <p:cNvPr id="12316" name="Line 28"/>
          <p:cNvSpPr>
            <a:spLocks noChangeShapeType="1"/>
          </p:cNvSpPr>
          <p:nvPr/>
        </p:nvSpPr>
        <p:spPr bwMode="auto">
          <a:xfrm flipV="1">
            <a:off x="8148713" y="2354089"/>
            <a:ext cx="1126256" cy="401836"/>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lstStyle/>
          <a:p>
            <a:endParaRPr lang="it-IT" altLang="it-IT" sz="1687"/>
          </a:p>
        </p:txBody>
      </p:sp>
      <p:sp>
        <p:nvSpPr>
          <p:cNvPr id="12317" name="Line 29"/>
          <p:cNvSpPr>
            <a:spLocks noChangeShapeType="1"/>
          </p:cNvSpPr>
          <p:nvPr/>
        </p:nvSpPr>
        <p:spPr bwMode="auto">
          <a:xfrm flipH="1" flipV="1">
            <a:off x="8950152" y="1349499"/>
            <a:ext cx="324817" cy="825996"/>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lstStyle/>
          <a:p>
            <a:endParaRPr lang="it-IT" altLang="it-IT" sz="1687"/>
          </a:p>
        </p:txBody>
      </p:sp>
      <p:sp>
        <p:nvSpPr>
          <p:cNvPr id="12318" name="Rectangle 30"/>
          <p:cNvSpPr>
            <a:spLocks/>
          </p:cNvSpPr>
          <p:nvPr/>
        </p:nvSpPr>
        <p:spPr bwMode="auto">
          <a:xfrm>
            <a:off x="1679153" y="1257723"/>
            <a:ext cx="2417329" cy="28847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p>
            <a:r>
              <a:rPr lang="it-IT" altLang="it-IT" sz="1406" b="1">
                <a:latin typeface="Helvetica" charset="0"/>
                <a:ea typeface="Helvetica" charset="0"/>
                <a:cs typeface="Helvetica" charset="0"/>
                <a:sym typeface="Helvetica" charset="0"/>
              </a:rPr>
              <a:t>Exercise X (with animation)</a:t>
            </a:r>
          </a:p>
        </p:txBody>
      </p:sp>
      <p:sp>
        <p:nvSpPr>
          <p:cNvPr id="12319" name="Rectangle 31"/>
          <p:cNvSpPr>
            <a:spLocks/>
          </p:cNvSpPr>
          <p:nvPr/>
        </p:nvSpPr>
        <p:spPr bwMode="auto">
          <a:xfrm>
            <a:off x="1665760" y="1642100"/>
            <a:ext cx="2444580" cy="2452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p>
            <a:r>
              <a:rPr lang="it-IT" altLang="it-IT" sz="1125" b="1">
                <a:latin typeface="Helvetica" charset="0"/>
                <a:ea typeface="Helvetica" charset="0"/>
                <a:cs typeface="Helvetica" charset="0"/>
                <a:sym typeface="Helvetica" charset="0"/>
              </a:rPr>
              <a:t>3 vs 1 on the right side of the field.</a:t>
            </a:r>
          </a:p>
        </p:txBody>
      </p:sp>
      <p:sp>
        <p:nvSpPr>
          <p:cNvPr id="12320" name="Rectangle 32"/>
          <p:cNvSpPr>
            <a:spLocks/>
          </p:cNvSpPr>
          <p:nvPr/>
        </p:nvSpPr>
        <p:spPr bwMode="auto">
          <a:xfrm>
            <a:off x="7742412" y="2720760"/>
            <a:ext cx="133050" cy="20204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p>
            <a:r>
              <a:rPr lang="it-IT" altLang="it-IT" sz="844" b="1">
                <a:latin typeface="Helvetica" charset="0"/>
                <a:ea typeface="Helvetica" charset="0"/>
                <a:cs typeface="Helvetica" charset="0"/>
                <a:sym typeface="Helvetica" charset="0"/>
              </a:rPr>
              <a:t>1</a:t>
            </a:r>
          </a:p>
        </p:txBody>
      </p:sp>
      <p:sp>
        <p:nvSpPr>
          <p:cNvPr id="12321" name="Rectangle 33"/>
          <p:cNvSpPr>
            <a:spLocks/>
          </p:cNvSpPr>
          <p:nvPr/>
        </p:nvSpPr>
        <p:spPr bwMode="auto">
          <a:xfrm>
            <a:off x="9391055" y="2604674"/>
            <a:ext cx="133050" cy="20204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p>
            <a:r>
              <a:rPr lang="it-IT" altLang="it-IT" sz="844" b="1">
                <a:latin typeface="Helvetica" charset="0"/>
                <a:ea typeface="Helvetica" charset="0"/>
                <a:cs typeface="Helvetica" charset="0"/>
                <a:sym typeface="Helvetica" charset="0"/>
              </a:rPr>
              <a:t>3</a:t>
            </a:r>
          </a:p>
        </p:txBody>
      </p:sp>
      <p:sp>
        <p:nvSpPr>
          <p:cNvPr id="12322" name="Rectangle 34"/>
          <p:cNvSpPr>
            <a:spLocks/>
          </p:cNvSpPr>
          <p:nvPr/>
        </p:nvSpPr>
        <p:spPr bwMode="auto">
          <a:xfrm>
            <a:off x="7980164" y="1634687"/>
            <a:ext cx="133050" cy="20204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p>
            <a:r>
              <a:rPr lang="it-IT" altLang="it-IT" sz="844" b="1">
                <a:latin typeface="Helvetica" charset="0"/>
                <a:ea typeface="Helvetica" charset="0"/>
                <a:cs typeface="Helvetica" charset="0"/>
                <a:sym typeface="Helvetica" charset="0"/>
              </a:rPr>
              <a:t>2</a:t>
            </a:r>
          </a:p>
        </p:txBody>
      </p:sp>
      <p:sp>
        <p:nvSpPr>
          <p:cNvPr id="12323" name="Rectangle 35"/>
          <p:cNvSpPr>
            <a:spLocks/>
          </p:cNvSpPr>
          <p:nvPr/>
        </p:nvSpPr>
        <p:spPr bwMode="auto">
          <a:xfrm>
            <a:off x="1646784" y="2092223"/>
            <a:ext cx="4516189" cy="10461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spAutoFit/>
          </a:bodyPr>
          <a:lstStyle/>
          <a:p>
            <a:r>
              <a:rPr lang="it-IT" altLang="it-IT" sz="1266"/>
              <a:t>Midfielder (1) passes the ball to the attacker (2), who first gets rid of the defender with a move, </a:t>
            </a:r>
          </a:p>
          <a:p>
            <a:r>
              <a:rPr lang="it-IT" altLang="it-IT" sz="1266"/>
              <a:t>the ball returns to the midfielder who passes the ball to the right wing (3). </a:t>
            </a:r>
          </a:p>
          <a:p>
            <a:r>
              <a:rPr lang="it-IT" altLang="it-IT" sz="1266"/>
              <a:t>From here begins the 3 vs 1.</a:t>
            </a:r>
          </a:p>
        </p:txBody>
      </p:sp>
      <p:sp>
        <p:nvSpPr>
          <p:cNvPr id="12324" name="Rectangle 36"/>
          <p:cNvSpPr>
            <a:spLocks/>
          </p:cNvSpPr>
          <p:nvPr/>
        </p:nvSpPr>
        <p:spPr bwMode="auto">
          <a:xfrm>
            <a:off x="1602135" y="3175700"/>
            <a:ext cx="4771179" cy="80797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p>
            <a:pPr algn="l"/>
            <a:r>
              <a:rPr lang="it-IT" altLang="it-IT" sz="1125" b="1">
                <a:latin typeface="Helvetica" charset="0"/>
                <a:ea typeface="Helvetica" charset="0"/>
                <a:cs typeface="Helvetica" charset="0"/>
                <a:sym typeface="Helvetica" charset="0"/>
              </a:rPr>
              <a:t>Development</a:t>
            </a:r>
          </a:p>
          <a:p>
            <a:pPr algn="l"/>
            <a:endParaRPr lang="it-IT" altLang="it-IT" sz="1125" b="1">
              <a:latin typeface="Helvetica" charset="0"/>
              <a:ea typeface="Helvetica" charset="0"/>
              <a:cs typeface="Helvetica" charset="0"/>
              <a:sym typeface="Helvetica" charset="0"/>
            </a:endParaRPr>
          </a:p>
          <a:p>
            <a:pPr algn="l"/>
            <a:r>
              <a:rPr lang="it-IT" altLang="it-IT" sz="1266"/>
              <a:t>Can be added on defender between the line of 23 meters and the edge.</a:t>
            </a:r>
          </a:p>
          <a:p>
            <a:pPr algn="l"/>
            <a:r>
              <a:rPr lang="it-IT" altLang="it-IT" sz="1266"/>
              <a:t>The exercise becomes 3 vs 2 </a:t>
            </a:r>
          </a:p>
        </p:txBody>
      </p:sp>
      <p:grpSp>
        <p:nvGrpSpPr>
          <p:cNvPr id="12325" name="Group 37"/>
          <p:cNvGrpSpPr>
            <a:grpSpLocks/>
          </p:cNvGrpSpPr>
          <p:nvPr/>
        </p:nvGrpSpPr>
        <p:grpSpPr bwMode="auto">
          <a:xfrm>
            <a:off x="4956349" y="80367"/>
            <a:ext cx="2278186" cy="917700"/>
            <a:chOff x="0" y="0"/>
            <a:chExt cx="3240088" cy="1306513"/>
          </a:xfrm>
        </p:grpSpPr>
        <p:sp>
          <p:nvSpPr>
            <p:cNvPr id="12326" name="Rectangle 38"/>
            <p:cNvSpPr>
              <a:spLocks/>
            </p:cNvSpPr>
            <p:nvPr/>
          </p:nvSpPr>
          <p:spPr bwMode="auto">
            <a:xfrm>
              <a:off x="0" y="0"/>
              <a:ext cx="3240088" cy="1306513"/>
            </a:xfrm>
            <a:prstGeom prst="rect">
              <a:avLst/>
            </a:prstGeom>
            <a:solidFill>
              <a:srgbClr val="F76028"/>
            </a:solidFill>
            <a:ln w="9525" cap="flat" cmpd="sng">
              <a:solidFill>
                <a:srgbClr val="F95815"/>
              </a:solidFill>
              <a:prstDash val="solid"/>
              <a:round/>
              <a:headEnd type="none" w="med" len="med"/>
              <a:tailEnd type="none" w="med" len="med"/>
            </a:ln>
            <a:effectLst>
              <a:outerShdw blurRad="38100" dist="23000" dir="5400000" algn="ctr" rotWithShape="0">
                <a:srgbClr val="000000">
                  <a:alpha val="34999"/>
                </a:srgbClr>
              </a:outerShdw>
            </a:effectLst>
          </p:spPr>
          <p:txBody>
            <a:bodyPr lIns="35719" tIns="35719" rIns="35719" bIns="35719" anchor="ctr"/>
            <a:lstStyle>
              <a:lvl1pPr defTabSz="457200">
                <a:defRPr sz="3600">
                  <a:solidFill>
                    <a:srgbClr val="000000"/>
                  </a:solidFill>
                  <a:latin typeface="Helvetica Light" charset="0"/>
                  <a:ea typeface="Helvetica Light" charset="0"/>
                  <a:cs typeface="Helvetica Light" charset="0"/>
                  <a:sym typeface="Helvetica Light" charset="0"/>
                </a:defRPr>
              </a:lvl1pPr>
              <a:lvl2pPr defTabSz="457200">
                <a:defRPr sz="3600">
                  <a:solidFill>
                    <a:srgbClr val="000000"/>
                  </a:solidFill>
                  <a:latin typeface="Helvetica Light" charset="0"/>
                  <a:ea typeface="Helvetica Light" charset="0"/>
                  <a:cs typeface="Helvetica Light" charset="0"/>
                  <a:sym typeface="Helvetica Light" charset="0"/>
                </a:defRPr>
              </a:lvl2pPr>
              <a:lvl3pPr defTabSz="457200">
                <a:defRPr sz="3600">
                  <a:solidFill>
                    <a:srgbClr val="000000"/>
                  </a:solidFill>
                  <a:latin typeface="Helvetica Light" charset="0"/>
                  <a:ea typeface="Helvetica Light" charset="0"/>
                  <a:cs typeface="Helvetica Light" charset="0"/>
                  <a:sym typeface="Helvetica Light" charset="0"/>
                </a:defRPr>
              </a:lvl3pPr>
              <a:lvl4pPr defTabSz="457200">
                <a:defRPr sz="3600">
                  <a:solidFill>
                    <a:srgbClr val="000000"/>
                  </a:solidFill>
                  <a:latin typeface="Helvetica Light" charset="0"/>
                  <a:ea typeface="Helvetica Light" charset="0"/>
                  <a:cs typeface="Helvetica Light" charset="0"/>
                  <a:sym typeface="Helvetica Light" charset="0"/>
                </a:defRPr>
              </a:lvl4pPr>
              <a:lvl5pPr defTabSz="457200">
                <a:defRPr sz="36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endParaRPr lang="it-IT" altLang="it-IT" sz="2109">
                <a:solidFill>
                  <a:srgbClr val="FFFFFF"/>
                </a:solidFill>
                <a:latin typeface="Calibri" charset="0"/>
                <a:ea typeface="Calibri" charset="0"/>
                <a:cs typeface="Calibri" charset="0"/>
                <a:sym typeface="Calibri" charset="0"/>
              </a:endParaRPr>
            </a:p>
          </p:txBody>
        </p:sp>
        <p:sp>
          <p:nvSpPr>
            <p:cNvPr id="12327" name="Rectangle 39"/>
            <p:cNvSpPr>
              <a:spLocks/>
            </p:cNvSpPr>
            <p:nvPr/>
          </p:nvSpPr>
          <p:spPr bwMode="auto">
            <a:xfrm>
              <a:off x="520952" y="383033"/>
              <a:ext cx="2198183" cy="59354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2147" rIns="32147">
              <a:spAutoFit/>
            </a:bodyPr>
            <a:lstStyle>
              <a:lvl1pPr defTabSz="457200">
                <a:defRPr sz="3600">
                  <a:solidFill>
                    <a:srgbClr val="000000"/>
                  </a:solidFill>
                  <a:latin typeface="Helvetica Light" charset="0"/>
                  <a:ea typeface="Helvetica Light" charset="0"/>
                  <a:cs typeface="Helvetica Light" charset="0"/>
                  <a:sym typeface="Helvetica Light" charset="0"/>
                </a:defRPr>
              </a:lvl1pPr>
              <a:lvl2pPr defTabSz="457200">
                <a:defRPr sz="3600">
                  <a:solidFill>
                    <a:srgbClr val="000000"/>
                  </a:solidFill>
                  <a:latin typeface="Helvetica Light" charset="0"/>
                  <a:ea typeface="Helvetica Light" charset="0"/>
                  <a:cs typeface="Helvetica Light" charset="0"/>
                  <a:sym typeface="Helvetica Light" charset="0"/>
                </a:defRPr>
              </a:lvl2pPr>
              <a:lvl3pPr defTabSz="457200">
                <a:defRPr sz="3600">
                  <a:solidFill>
                    <a:srgbClr val="000000"/>
                  </a:solidFill>
                  <a:latin typeface="Helvetica Light" charset="0"/>
                  <a:ea typeface="Helvetica Light" charset="0"/>
                  <a:cs typeface="Helvetica Light" charset="0"/>
                  <a:sym typeface="Helvetica Light" charset="0"/>
                </a:defRPr>
              </a:lvl3pPr>
              <a:lvl4pPr defTabSz="457200">
                <a:defRPr sz="3600">
                  <a:solidFill>
                    <a:srgbClr val="000000"/>
                  </a:solidFill>
                  <a:latin typeface="Helvetica Light" charset="0"/>
                  <a:ea typeface="Helvetica Light" charset="0"/>
                  <a:cs typeface="Helvetica Light" charset="0"/>
                  <a:sym typeface="Helvetica Light" charset="0"/>
                </a:defRPr>
              </a:lvl4pPr>
              <a:lvl5pPr defTabSz="457200">
                <a:defRPr sz="3600">
                  <a:solidFill>
                    <a:srgbClr val="000000"/>
                  </a:solidFill>
                  <a:latin typeface="Helvetica Light" charset="0"/>
                  <a:ea typeface="Helvetica Light" charset="0"/>
                  <a:cs typeface="Helvetica Light" charset="0"/>
                  <a:sym typeface="Helvetica Light" charset="0"/>
                </a:defRPr>
              </a:lvl5pPr>
              <a:lvl6pPr marL="457200" indent="914400" algn="ctr" defTabSz="4572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914400" indent="914400" algn="ctr" defTabSz="4572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1371600" indent="914400" algn="ctr" defTabSz="4572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1828800" indent="914400" algn="ctr" defTabSz="45720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pPr algn="l"/>
              <a:r>
                <a:rPr lang="it-IT" altLang="it-IT" sz="2109" b="1" i="1">
                  <a:latin typeface="Calibri" charset="0"/>
                  <a:ea typeface="Calibri" charset="0"/>
                  <a:cs typeface="Calibri" charset="0"/>
                  <a:sym typeface="Calibri" charset="0"/>
                </a:rPr>
                <a:t>Game Phase</a:t>
              </a:r>
            </a:p>
          </p:txBody>
        </p:sp>
      </p:grpSp>
    </p:spTree>
    <p:extLst>
      <p:ext uri="{BB962C8B-B14F-4D97-AF65-F5344CB8AC3E}">
        <p14:creationId xmlns:p14="http://schemas.microsoft.com/office/powerpoint/2010/main" val="725908813"/>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231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23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316" grpId="0" animBg="1" autoUpdateAnimBg="0"/>
      <p:bldP spid="12317" grpId="0" animBg="1" autoUpdateAnimBg="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3" name="Picture 1" descr="ANH.jpe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8259" y="0"/>
            <a:ext cx="1922928" cy="192264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2" name="CasellaDiTesto 1"/>
          <p:cNvSpPr txBox="1"/>
          <p:nvPr/>
        </p:nvSpPr>
        <p:spPr>
          <a:xfrm>
            <a:off x="215152" y="1909483"/>
            <a:ext cx="1896035" cy="646331"/>
          </a:xfrm>
          <a:prstGeom prst="rect">
            <a:avLst/>
          </a:prstGeom>
          <a:noFill/>
        </p:spPr>
        <p:txBody>
          <a:bodyPr wrap="square" rtlCol="0">
            <a:spAutoFit/>
          </a:bodyPr>
          <a:lstStyle/>
          <a:p>
            <a:pPr algn="ctr"/>
            <a:r>
              <a:rPr lang="it-IT" dirty="0"/>
              <a:t>Tecnico Federale</a:t>
            </a:r>
          </a:p>
          <a:p>
            <a:pPr algn="ctr"/>
            <a:r>
              <a:rPr lang="it-IT" dirty="0"/>
              <a:t>Martina Chirico</a:t>
            </a:r>
          </a:p>
        </p:txBody>
      </p:sp>
    </p:spTree>
    <p:extLst>
      <p:ext uri="{BB962C8B-B14F-4D97-AF65-F5344CB8AC3E}">
        <p14:creationId xmlns:p14="http://schemas.microsoft.com/office/powerpoint/2010/main" val="1497614863"/>
      </p:ext>
    </p:extLst>
  </p:cSld>
  <p:clrMapOvr>
    <a:masterClrMapping/>
  </p:clrMapOvr>
  <p:transition spd="med"/>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7" name="Picture 1" descr="pasted-image.pd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408039" y="529084"/>
            <a:ext cx="7517681" cy="5316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4098" name="AutoShape 2"/>
          <p:cNvSpPr>
            <a:spLocks/>
          </p:cNvSpPr>
          <p:nvPr/>
        </p:nvSpPr>
        <p:spPr bwMode="auto">
          <a:xfrm>
            <a:off x="8083972" y="2791644"/>
            <a:ext cx="63624" cy="71438"/>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b="1">
              <a:latin typeface="Cambria" charset="0"/>
              <a:ea typeface="Cambria" charset="0"/>
              <a:cs typeface="Cambria" charset="0"/>
              <a:sym typeface="Cambria" charset="0"/>
            </a:endParaRPr>
          </a:p>
        </p:txBody>
      </p:sp>
      <p:sp>
        <p:nvSpPr>
          <p:cNvPr id="4099" name="AutoShape 3"/>
          <p:cNvSpPr>
            <a:spLocks/>
          </p:cNvSpPr>
          <p:nvPr/>
        </p:nvSpPr>
        <p:spPr bwMode="auto">
          <a:xfrm>
            <a:off x="8082856" y="2384226"/>
            <a:ext cx="63624" cy="71438"/>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4100" name="AutoShape 4"/>
          <p:cNvSpPr>
            <a:spLocks/>
          </p:cNvSpPr>
          <p:nvPr/>
        </p:nvSpPr>
        <p:spPr bwMode="auto">
          <a:xfrm>
            <a:off x="7957840" y="2241351"/>
            <a:ext cx="63624" cy="71438"/>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4101" name="Rectangle 5"/>
          <p:cNvSpPr>
            <a:spLocks/>
          </p:cNvSpPr>
          <p:nvPr/>
        </p:nvSpPr>
        <p:spPr bwMode="auto">
          <a:xfrm>
            <a:off x="2512963" y="1548473"/>
            <a:ext cx="3907855" cy="145719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spAutoFit/>
          </a:bodyPr>
          <a:lstStyle/>
          <a:p>
            <a:r>
              <a:rPr lang="it-IT" altLang="it-IT" sz="1687"/>
              <a:t>n #1 </a:t>
            </a:r>
          </a:p>
          <a:p>
            <a:r>
              <a:rPr lang="it-IT" altLang="it-IT" sz="1758" u="sng"/>
              <a:t>GOAL</a:t>
            </a:r>
            <a:r>
              <a:rPr lang="it-IT" altLang="it-IT" sz="1758"/>
              <a:t>: </a:t>
            </a:r>
            <a:r>
              <a:rPr lang="it-IT" altLang="it-IT" sz="1266"/>
              <a:t>dribbling with the ball , protect </a:t>
            </a:r>
          </a:p>
          <a:p>
            <a:r>
              <a:rPr lang="it-IT" altLang="it-IT" sz="1266"/>
              <a:t>      </a:t>
            </a:r>
          </a:p>
          <a:p>
            <a:endParaRPr lang="it-IT" altLang="it-IT" sz="1266"/>
          </a:p>
          <a:p>
            <a:r>
              <a:rPr lang="it-IT" altLang="it-IT" sz="1266"/>
              <a:t>and pass.</a:t>
            </a:r>
          </a:p>
          <a:p>
            <a:endParaRPr lang="it-IT" altLang="it-IT" sz="1758"/>
          </a:p>
        </p:txBody>
      </p:sp>
      <p:sp>
        <p:nvSpPr>
          <p:cNvPr id="4102" name="Rectangle 6"/>
          <p:cNvSpPr>
            <a:spLocks noGrp="1" noChangeArrowheads="1"/>
          </p:cNvSpPr>
          <p:nvPr>
            <p:ph type="title"/>
          </p:nvPr>
        </p:nvSpPr>
        <p:spPr>
          <a:xfrm>
            <a:off x="3171527" y="250031"/>
            <a:ext cx="6044283" cy="598289"/>
          </a:xfrm>
        </p:spPr>
        <p:txBody>
          <a:bodyPr anchor="b"/>
          <a:lstStyle/>
          <a:p>
            <a:pPr defTabSz="164078"/>
            <a:r>
              <a:rPr lang="it-IT" altLang="it-IT" sz="2250" b="1">
                <a:solidFill>
                  <a:srgbClr val="FF2600"/>
                </a:solidFill>
                <a:latin typeface="Marker Felt" charset="0"/>
                <a:ea typeface="Marker Felt" charset="0"/>
                <a:cs typeface="Marker Felt" charset="0"/>
                <a:sym typeface="Marker Felt" charset="0"/>
              </a:rPr>
              <a:t>EXERCISE  :  technique </a:t>
            </a:r>
          </a:p>
        </p:txBody>
      </p:sp>
      <p:sp>
        <p:nvSpPr>
          <p:cNvPr id="4103" name="AutoShape 7"/>
          <p:cNvSpPr>
            <a:spLocks/>
          </p:cNvSpPr>
          <p:nvPr/>
        </p:nvSpPr>
        <p:spPr bwMode="auto">
          <a:xfrm>
            <a:off x="7724552" y="1961183"/>
            <a:ext cx="63624" cy="71438"/>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4104" name="AutoShape 8"/>
          <p:cNvSpPr>
            <a:spLocks/>
          </p:cNvSpPr>
          <p:nvPr/>
        </p:nvSpPr>
        <p:spPr bwMode="auto">
          <a:xfrm>
            <a:off x="7705576" y="2791644"/>
            <a:ext cx="63624" cy="71438"/>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4105" name="AutoShape 9"/>
          <p:cNvSpPr>
            <a:spLocks/>
          </p:cNvSpPr>
          <p:nvPr/>
        </p:nvSpPr>
        <p:spPr bwMode="auto">
          <a:xfrm>
            <a:off x="7831709" y="2854151"/>
            <a:ext cx="63624" cy="71438"/>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4106" name="AutoShape 10"/>
          <p:cNvSpPr>
            <a:spLocks/>
          </p:cNvSpPr>
          <p:nvPr/>
        </p:nvSpPr>
        <p:spPr bwMode="auto">
          <a:xfrm>
            <a:off x="7705576" y="3068464"/>
            <a:ext cx="63624" cy="71438"/>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4107" name="AutoShape 11"/>
          <p:cNvSpPr>
            <a:spLocks/>
          </p:cNvSpPr>
          <p:nvPr/>
        </p:nvSpPr>
        <p:spPr bwMode="auto">
          <a:xfrm>
            <a:off x="7831709" y="2997026"/>
            <a:ext cx="63624" cy="71438"/>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4108" name="AutoShape 12"/>
          <p:cNvSpPr>
            <a:spLocks/>
          </p:cNvSpPr>
          <p:nvPr/>
        </p:nvSpPr>
        <p:spPr bwMode="auto">
          <a:xfrm>
            <a:off x="7957840" y="2854151"/>
            <a:ext cx="63624" cy="71438"/>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4109" name="AutoShape 13"/>
          <p:cNvSpPr>
            <a:spLocks/>
          </p:cNvSpPr>
          <p:nvPr/>
        </p:nvSpPr>
        <p:spPr bwMode="auto">
          <a:xfrm>
            <a:off x="7957840" y="2997026"/>
            <a:ext cx="63624" cy="71438"/>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4110" name="AutoShape 14"/>
          <p:cNvSpPr>
            <a:spLocks/>
          </p:cNvSpPr>
          <p:nvPr/>
        </p:nvSpPr>
        <p:spPr bwMode="auto">
          <a:xfrm>
            <a:off x="8083972" y="3068464"/>
            <a:ext cx="63624" cy="71438"/>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4111" name="AutoShape 15"/>
          <p:cNvSpPr>
            <a:spLocks/>
          </p:cNvSpPr>
          <p:nvPr/>
        </p:nvSpPr>
        <p:spPr bwMode="auto">
          <a:xfrm>
            <a:off x="8083972" y="3497089"/>
            <a:ext cx="63624" cy="71438"/>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4112" name="AutoShape 16"/>
          <p:cNvSpPr>
            <a:spLocks/>
          </p:cNvSpPr>
          <p:nvPr/>
        </p:nvSpPr>
        <p:spPr bwMode="auto">
          <a:xfrm>
            <a:off x="7705576" y="4175745"/>
            <a:ext cx="63624" cy="71438"/>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4113" name="AutoShape 17"/>
          <p:cNvSpPr>
            <a:spLocks/>
          </p:cNvSpPr>
          <p:nvPr/>
        </p:nvSpPr>
        <p:spPr bwMode="auto">
          <a:xfrm>
            <a:off x="7957840" y="3708052"/>
            <a:ext cx="63624" cy="71438"/>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4114" name="Oval 18"/>
          <p:cNvSpPr>
            <a:spLocks/>
          </p:cNvSpPr>
          <p:nvPr/>
        </p:nvSpPr>
        <p:spPr bwMode="auto">
          <a:xfrm>
            <a:off x="7606234" y="1769195"/>
            <a:ext cx="85948" cy="85948"/>
          </a:xfrm>
          <a:prstGeom prst="ellipse">
            <a:avLst/>
          </a:prstGeom>
          <a:solidFill>
            <a:srgbClr val="FF0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4115" name="Oval 19"/>
          <p:cNvSpPr>
            <a:spLocks/>
          </p:cNvSpPr>
          <p:nvPr/>
        </p:nvSpPr>
        <p:spPr bwMode="auto">
          <a:xfrm>
            <a:off x="7713390" y="1688827"/>
            <a:ext cx="85948" cy="71438"/>
          </a:xfrm>
          <a:prstGeom prst="ellipse">
            <a:avLst/>
          </a:prstGeom>
          <a:solidFill>
            <a:srgbClr val="FF0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4116" name="Oval 20"/>
          <p:cNvSpPr>
            <a:spLocks/>
          </p:cNvSpPr>
          <p:nvPr/>
        </p:nvSpPr>
        <p:spPr bwMode="auto">
          <a:xfrm>
            <a:off x="7713390" y="4452566"/>
            <a:ext cx="85948" cy="85948"/>
          </a:xfrm>
          <a:prstGeom prst="ellipse">
            <a:avLst/>
          </a:prstGeom>
          <a:solidFill>
            <a:srgbClr val="FF0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4117" name="Oval 21"/>
          <p:cNvSpPr>
            <a:spLocks/>
          </p:cNvSpPr>
          <p:nvPr/>
        </p:nvSpPr>
        <p:spPr bwMode="auto">
          <a:xfrm>
            <a:off x="7606234" y="4287367"/>
            <a:ext cx="85948" cy="85948"/>
          </a:xfrm>
          <a:prstGeom prst="ellipse">
            <a:avLst/>
          </a:prstGeom>
          <a:solidFill>
            <a:srgbClr val="FF0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4118" name="Line 22"/>
          <p:cNvSpPr>
            <a:spLocks noChangeShapeType="1"/>
          </p:cNvSpPr>
          <p:nvPr/>
        </p:nvSpPr>
        <p:spPr bwMode="auto">
          <a:xfrm>
            <a:off x="7386340" y="2994795"/>
            <a:ext cx="125016" cy="1149697"/>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lstStyle/>
          <a:p>
            <a:endParaRPr lang="it-IT" altLang="it-IT" sz="1687">
              <a:latin typeface="Helvetica Light" charset="0"/>
              <a:ea typeface="Helvetica Light" charset="0"/>
              <a:cs typeface="Helvetica Light" charset="0"/>
              <a:sym typeface="Helvetica Light" charset="0"/>
            </a:endParaRPr>
          </a:p>
        </p:txBody>
      </p:sp>
      <p:sp>
        <p:nvSpPr>
          <p:cNvPr id="4119" name="Line 23"/>
          <p:cNvSpPr>
            <a:spLocks noChangeShapeType="1"/>
          </p:cNvSpPr>
          <p:nvPr/>
        </p:nvSpPr>
        <p:spPr bwMode="auto">
          <a:xfrm flipH="1" flipV="1">
            <a:off x="7985745" y="1798217"/>
            <a:ext cx="682005" cy="1238994"/>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lstStyle/>
          <a:p>
            <a:endParaRPr lang="it-IT" altLang="it-IT" sz="1687">
              <a:latin typeface="Helvetica Light" charset="0"/>
              <a:ea typeface="Helvetica Light" charset="0"/>
              <a:cs typeface="Helvetica Light" charset="0"/>
              <a:sym typeface="Helvetica Light" charset="0"/>
            </a:endParaRPr>
          </a:p>
        </p:txBody>
      </p:sp>
      <p:sp>
        <p:nvSpPr>
          <p:cNvPr id="4120" name="AutoShape 24"/>
          <p:cNvSpPr>
            <a:spLocks/>
          </p:cNvSpPr>
          <p:nvPr/>
        </p:nvSpPr>
        <p:spPr bwMode="auto">
          <a:xfrm>
            <a:off x="7635255" y="1857375"/>
            <a:ext cx="588243" cy="695400"/>
          </a:xfrm>
          <a:custGeom>
            <a:avLst/>
            <a:gdLst>
              <a:gd name="T0" fmla="+- 0 11075 1820"/>
              <a:gd name="T1" fmla="*/ T0 w 18510"/>
              <a:gd name="T2" fmla="+- 0 11458 1317"/>
              <a:gd name="T3" fmla="*/ 11458 h 20283"/>
              <a:gd name="T4" fmla="+- 0 11075 1820"/>
              <a:gd name="T5" fmla="*/ T4 w 18510"/>
              <a:gd name="T6" fmla="+- 0 11458 1317"/>
              <a:gd name="T7" fmla="*/ 11458 h 20283"/>
              <a:gd name="T8" fmla="+- 0 11075 1820"/>
              <a:gd name="T9" fmla="*/ T8 w 18510"/>
              <a:gd name="T10" fmla="+- 0 11458 1317"/>
              <a:gd name="T11" fmla="*/ 11458 h 20283"/>
              <a:gd name="T12" fmla="+- 0 11075 1820"/>
              <a:gd name="T13" fmla="*/ T12 w 18510"/>
              <a:gd name="T14" fmla="+- 0 11458 1317"/>
              <a:gd name="T15" fmla="*/ 11458 h 20283"/>
            </a:gdLst>
            <a:ahLst/>
            <a:cxnLst>
              <a:cxn ang="0">
                <a:pos x="T1" y="T3"/>
              </a:cxn>
              <a:cxn ang="0">
                <a:pos x="T5" y="T7"/>
              </a:cxn>
              <a:cxn ang="0">
                <a:pos x="T9" y="T11"/>
              </a:cxn>
              <a:cxn ang="0">
                <a:pos x="T13" y="T15"/>
              </a:cxn>
            </a:cxnLst>
            <a:rect l="0" t="0" r="r" b="b"/>
            <a:pathLst>
              <a:path w="18510" h="20283">
                <a:moveTo>
                  <a:pt x="4094" y="330"/>
                </a:moveTo>
                <a:cubicBezTo>
                  <a:pt x="745" y="-1317"/>
                  <a:pt x="-1820" y="3656"/>
                  <a:pt x="1662" y="5048"/>
                </a:cubicBezTo>
                <a:cubicBezTo>
                  <a:pt x="3821" y="5911"/>
                  <a:pt x="5356" y="3305"/>
                  <a:pt x="7451" y="3016"/>
                </a:cubicBezTo>
                <a:cubicBezTo>
                  <a:pt x="8842" y="2823"/>
                  <a:pt x="10180" y="3618"/>
                  <a:pt x="10402" y="4879"/>
                </a:cubicBezTo>
                <a:cubicBezTo>
                  <a:pt x="10610" y="6067"/>
                  <a:pt x="9710" y="7079"/>
                  <a:pt x="8902" y="8027"/>
                </a:cubicBezTo>
                <a:cubicBezTo>
                  <a:pt x="7010" y="10247"/>
                  <a:pt x="6284" y="13066"/>
                  <a:pt x="8345" y="14300"/>
                </a:cubicBezTo>
                <a:cubicBezTo>
                  <a:pt x="10331" y="15490"/>
                  <a:pt x="12599" y="13603"/>
                  <a:pt x="14814" y="13787"/>
                </a:cubicBezTo>
                <a:cubicBezTo>
                  <a:pt x="18307" y="14078"/>
                  <a:pt x="19780" y="18068"/>
                  <a:pt x="17212" y="20283"/>
                </a:cubicBezTo>
              </a:path>
            </a:pathLst>
          </a:custGeom>
          <a:noFill/>
          <a:ln w="25400" cap="flat" cmpd="sng">
            <a:solidFill>
              <a:srgbClr val="000000"/>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lstStyle/>
          <a:p>
            <a:endParaRPr lang="it-IT" altLang="it-IT" sz="1687">
              <a:latin typeface="Helvetica Light" charset="0"/>
              <a:ea typeface="Helvetica Light" charset="0"/>
              <a:cs typeface="Helvetica Light" charset="0"/>
              <a:sym typeface="Helvetica Light" charset="0"/>
            </a:endParaRPr>
          </a:p>
        </p:txBody>
      </p:sp>
      <p:sp>
        <p:nvSpPr>
          <p:cNvPr id="4121" name="AutoShape 25"/>
          <p:cNvSpPr>
            <a:spLocks/>
          </p:cNvSpPr>
          <p:nvPr/>
        </p:nvSpPr>
        <p:spPr bwMode="auto">
          <a:xfrm>
            <a:off x="7520285" y="2561704"/>
            <a:ext cx="678656" cy="227707"/>
          </a:xfrm>
          <a:custGeom>
            <a:avLst/>
            <a:gdLst>
              <a:gd name="T0" fmla="*/ 10800 w 21600"/>
              <a:gd name="T1" fmla="*/ 10549 h 21098"/>
              <a:gd name="T2" fmla="*/ 10800 w 21600"/>
              <a:gd name="T3" fmla="*/ 10549 h 21098"/>
              <a:gd name="T4" fmla="*/ 10800 w 21600"/>
              <a:gd name="T5" fmla="*/ 10549 h 21098"/>
              <a:gd name="T6" fmla="*/ 10800 w 21600"/>
              <a:gd name="T7" fmla="*/ 10549 h 21098"/>
            </a:gdLst>
            <a:ahLst/>
            <a:cxnLst>
              <a:cxn ang="0">
                <a:pos x="T0" y="T1"/>
              </a:cxn>
              <a:cxn ang="0">
                <a:pos x="T2" y="T3"/>
              </a:cxn>
              <a:cxn ang="0">
                <a:pos x="T4" y="T5"/>
              </a:cxn>
              <a:cxn ang="0">
                <a:pos x="T6" y="T7"/>
              </a:cxn>
            </a:cxnLst>
            <a:rect l="0" t="0" r="r" b="b"/>
            <a:pathLst>
              <a:path w="21600" h="21098">
                <a:moveTo>
                  <a:pt x="21600" y="0"/>
                </a:moveTo>
                <a:cubicBezTo>
                  <a:pt x="21535" y="1849"/>
                  <a:pt x="21381" y="3662"/>
                  <a:pt x="21154" y="5399"/>
                </a:cubicBezTo>
                <a:cubicBezTo>
                  <a:pt x="20358" y="11466"/>
                  <a:pt x="18774" y="16057"/>
                  <a:pt x="16842" y="18613"/>
                </a:cubicBezTo>
                <a:cubicBezTo>
                  <a:pt x="14883" y="21206"/>
                  <a:pt x="12704" y="21600"/>
                  <a:pt x="10622" y="20575"/>
                </a:cubicBezTo>
                <a:cubicBezTo>
                  <a:pt x="8791" y="19674"/>
                  <a:pt x="7032" y="17658"/>
                  <a:pt x="5168" y="16767"/>
                </a:cubicBezTo>
                <a:cubicBezTo>
                  <a:pt x="3466" y="15954"/>
                  <a:pt x="1710" y="16109"/>
                  <a:pt x="0" y="17287"/>
                </a:cubicBezTo>
              </a:path>
            </a:pathLst>
          </a:custGeom>
          <a:noFill/>
          <a:ln w="25400" cap="flat" cmpd="sng">
            <a:solidFill>
              <a:srgbClr val="000000"/>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lstStyle/>
          <a:p>
            <a:endParaRPr lang="it-IT" altLang="it-IT" sz="1687">
              <a:latin typeface="Helvetica Light" charset="0"/>
              <a:ea typeface="Helvetica Light" charset="0"/>
              <a:cs typeface="Helvetica Light" charset="0"/>
              <a:sym typeface="Helvetica Light" charset="0"/>
            </a:endParaRPr>
          </a:p>
        </p:txBody>
      </p:sp>
      <p:sp>
        <p:nvSpPr>
          <p:cNvPr id="4122" name="AutoShape 26"/>
          <p:cNvSpPr>
            <a:spLocks/>
          </p:cNvSpPr>
          <p:nvPr/>
        </p:nvSpPr>
        <p:spPr bwMode="auto">
          <a:xfrm>
            <a:off x="7368481" y="2731369"/>
            <a:ext cx="173013" cy="266774"/>
          </a:xfrm>
          <a:custGeom>
            <a:avLst/>
            <a:gdLst>
              <a:gd name="T0" fmla="+- 0 11093 587"/>
              <a:gd name="T1" fmla="*/ T0 w 21013"/>
              <a:gd name="T2" fmla="+- 0 11145 691"/>
              <a:gd name="T3" fmla="*/ 11145 h 20909"/>
              <a:gd name="T4" fmla="+- 0 11093 587"/>
              <a:gd name="T5" fmla="*/ T4 w 21013"/>
              <a:gd name="T6" fmla="+- 0 11145 691"/>
              <a:gd name="T7" fmla="*/ 11145 h 20909"/>
              <a:gd name="T8" fmla="+- 0 11093 587"/>
              <a:gd name="T9" fmla="*/ T8 w 21013"/>
              <a:gd name="T10" fmla="+- 0 11145 691"/>
              <a:gd name="T11" fmla="*/ 11145 h 20909"/>
              <a:gd name="T12" fmla="+- 0 11093 587"/>
              <a:gd name="T13" fmla="*/ T12 w 21013"/>
              <a:gd name="T14" fmla="+- 0 11145 691"/>
              <a:gd name="T15" fmla="*/ 11145 h 20909"/>
            </a:gdLst>
            <a:ahLst/>
            <a:cxnLst>
              <a:cxn ang="0">
                <a:pos x="T1" y="T3"/>
              </a:cxn>
              <a:cxn ang="0">
                <a:pos x="T5" y="T7"/>
              </a:cxn>
              <a:cxn ang="0">
                <a:pos x="T9" y="T11"/>
              </a:cxn>
              <a:cxn ang="0">
                <a:pos x="T13" y="T15"/>
              </a:cxn>
            </a:cxnLst>
            <a:rect l="0" t="0" r="r" b="b"/>
            <a:pathLst>
              <a:path w="21013" h="20909">
                <a:moveTo>
                  <a:pt x="21013" y="1961"/>
                </a:moveTo>
                <a:cubicBezTo>
                  <a:pt x="19794" y="-516"/>
                  <a:pt x="14467" y="-691"/>
                  <a:pt x="12864" y="1693"/>
                </a:cubicBezTo>
                <a:cubicBezTo>
                  <a:pt x="11412" y="3853"/>
                  <a:pt x="15409" y="6276"/>
                  <a:pt x="13466" y="8364"/>
                </a:cubicBezTo>
                <a:cubicBezTo>
                  <a:pt x="10850" y="11176"/>
                  <a:pt x="1070" y="7699"/>
                  <a:pt x="51" y="11882"/>
                </a:cubicBezTo>
                <a:cubicBezTo>
                  <a:pt x="-587" y="14499"/>
                  <a:pt x="4939" y="15110"/>
                  <a:pt x="6230" y="17153"/>
                </a:cubicBezTo>
                <a:cubicBezTo>
                  <a:pt x="7209" y="18702"/>
                  <a:pt x="5891" y="20456"/>
                  <a:pt x="3396" y="20909"/>
                </a:cubicBezTo>
              </a:path>
            </a:pathLst>
          </a:custGeom>
          <a:noFill/>
          <a:ln w="25400" cap="flat" cmpd="sng">
            <a:solidFill>
              <a:srgbClr val="000000"/>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lstStyle/>
          <a:p>
            <a:endParaRPr lang="it-IT" altLang="it-IT" sz="1687">
              <a:latin typeface="Helvetica Light" charset="0"/>
              <a:ea typeface="Helvetica Light" charset="0"/>
              <a:cs typeface="Helvetica Light" charset="0"/>
              <a:sym typeface="Helvetica Light" charset="0"/>
            </a:endParaRPr>
          </a:p>
        </p:txBody>
      </p:sp>
      <p:sp>
        <p:nvSpPr>
          <p:cNvPr id="4123" name="AutoShape 27"/>
          <p:cNvSpPr>
            <a:spLocks/>
          </p:cNvSpPr>
          <p:nvPr/>
        </p:nvSpPr>
        <p:spPr bwMode="auto">
          <a:xfrm>
            <a:off x="7639720" y="3050605"/>
            <a:ext cx="1053703" cy="1148581"/>
          </a:xfrm>
          <a:custGeom>
            <a:avLst/>
            <a:gdLst>
              <a:gd name="T0" fmla="+- 0 10348 286"/>
              <a:gd name="T1" fmla="*/ T0 w 20124"/>
              <a:gd name="T2" fmla="*/ 10800 h 21600"/>
              <a:gd name="T3" fmla="+- 0 10348 286"/>
              <a:gd name="T4" fmla="*/ T3 w 20124"/>
              <a:gd name="T5" fmla="*/ 10800 h 21600"/>
              <a:gd name="T6" fmla="+- 0 10348 286"/>
              <a:gd name="T7" fmla="*/ T6 w 20124"/>
              <a:gd name="T8" fmla="*/ 10800 h 21600"/>
              <a:gd name="T9" fmla="+- 0 10348 286"/>
              <a:gd name="T10" fmla="*/ T9 w 20124"/>
              <a:gd name="T11" fmla="*/ 10800 h 21600"/>
            </a:gdLst>
            <a:ahLst/>
            <a:cxnLst>
              <a:cxn ang="0">
                <a:pos x="T1" y="T2"/>
              </a:cxn>
              <a:cxn ang="0">
                <a:pos x="T4" y="T5"/>
              </a:cxn>
              <a:cxn ang="0">
                <a:pos x="T7" y="T8"/>
              </a:cxn>
              <a:cxn ang="0">
                <a:pos x="T10" y="T11"/>
              </a:cxn>
            </a:cxnLst>
            <a:rect l="0" t="0" r="r" b="b"/>
            <a:pathLst>
              <a:path w="20124" h="21600">
                <a:moveTo>
                  <a:pt x="2786" y="21600"/>
                </a:moveTo>
                <a:cubicBezTo>
                  <a:pt x="2319" y="21330"/>
                  <a:pt x="2171" y="20733"/>
                  <a:pt x="2460" y="20282"/>
                </a:cubicBezTo>
                <a:cubicBezTo>
                  <a:pt x="2986" y="19462"/>
                  <a:pt x="4465" y="19859"/>
                  <a:pt x="4886" y="18934"/>
                </a:cubicBezTo>
                <a:cubicBezTo>
                  <a:pt x="5322" y="17976"/>
                  <a:pt x="3982" y="17182"/>
                  <a:pt x="4174" y="16221"/>
                </a:cubicBezTo>
                <a:cubicBezTo>
                  <a:pt x="4355" y="15314"/>
                  <a:pt x="5472" y="15144"/>
                  <a:pt x="6473" y="15056"/>
                </a:cubicBezTo>
                <a:cubicBezTo>
                  <a:pt x="8599" y="14869"/>
                  <a:pt x="10037" y="13309"/>
                  <a:pt x="9215" y="12054"/>
                </a:cubicBezTo>
                <a:cubicBezTo>
                  <a:pt x="8678" y="11233"/>
                  <a:pt x="7086" y="11149"/>
                  <a:pt x="7172" y="10036"/>
                </a:cubicBezTo>
                <a:cubicBezTo>
                  <a:pt x="7222" y="9381"/>
                  <a:pt x="7997" y="9038"/>
                  <a:pt x="8109" y="8400"/>
                </a:cubicBezTo>
                <a:cubicBezTo>
                  <a:pt x="8349" y="7036"/>
                  <a:pt x="6391" y="6784"/>
                  <a:pt x="4484" y="7195"/>
                </a:cubicBezTo>
                <a:cubicBezTo>
                  <a:pt x="2052" y="7720"/>
                  <a:pt x="-286" y="6308"/>
                  <a:pt x="28" y="4289"/>
                </a:cubicBezTo>
                <a:cubicBezTo>
                  <a:pt x="287" y="2624"/>
                  <a:pt x="2235" y="2041"/>
                  <a:pt x="4081" y="1941"/>
                </a:cubicBezTo>
                <a:cubicBezTo>
                  <a:pt x="5280" y="1876"/>
                  <a:pt x="6506" y="1878"/>
                  <a:pt x="7590" y="2385"/>
                </a:cubicBezTo>
                <a:cubicBezTo>
                  <a:pt x="8525" y="2821"/>
                  <a:pt x="9418" y="3606"/>
                  <a:pt x="10406" y="3275"/>
                </a:cubicBezTo>
                <a:cubicBezTo>
                  <a:pt x="11323" y="2968"/>
                  <a:pt x="11696" y="1781"/>
                  <a:pt x="12670" y="1618"/>
                </a:cubicBezTo>
                <a:cubicBezTo>
                  <a:pt x="14085" y="1380"/>
                  <a:pt x="14616" y="3144"/>
                  <a:pt x="15722" y="3854"/>
                </a:cubicBezTo>
                <a:cubicBezTo>
                  <a:pt x="18287" y="5501"/>
                  <a:pt x="21314" y="2527"/>
                  <a:pt x="19645" y="0"/>
                </a:cubicBezTo>
              </a:path>
            </a:pathLst>
          </a:custGeom>
          <a:noFill/>
          <a:ln w="25400" cap="flat" cmpd="sng">
            <a:solidFill>
              <a:srgbClr val="000000"/>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lstStyle/>
          <a:p>
            <a:endParaRPr lang="it-IT" altLang="it-IT" sz="1687">
              <a:latin typeface="Helvetica Light" charset="0"/>
              <a:ea typeface="Helvetica Light" charset="0"/>
              <a:cs typeface="Helvetica Light" charset="0"/>
              <a:sym typeface="Helvetica Light" charset="0"/>
            </a:endParaRPr>
          </a:p>
        </p:txBody>
      </p:sp>
      <p:pic>
        <p:nvPicPr>
          <p:cNvPr id="4124" name="Picture 28" descr="page3image8336.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535912" y="1869654"/>
            <a:ext cx="92646" cy="1015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4125" name="Picture 29" descr="page3image8336.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710041" y="4299645"/>
            <a:ext cx="92646" cy="10045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4126" name="Rectangle 30"/>
          <p:cNvSpPr>
            <a:spLocks/>
          </p:cNvSpPr>
          <p:nvPr/>
        </p:nvSpPr>
        <p:spPr bwMode="auto">
          <a:xfrm>
            <a:off x="2930426" y="2580131"/>
            <a:ext cx="2991012" cy="34265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p>
            <a:r>
              <a:rPr lang="it-IT" altLang="it-IT" sz="1758" u="sng"/>
              <a:t>varying</a:t>
            </a:r>
            <a:r>
              <a:rPr lang="it-IT" altLang="it-IT" sz="1758"/>
              <a:t> : </a:t>
            </a:r>
            <a:r>
              <a:rPr lang="it-IT" altLang="it-IT" sz="1266"/>
              <a:t>make different fake every cones</a:t>
            </a:r>
            <a:endParaRPr lang="it-IT" altLang="it-IT" sz="1758"/>
          </a:p>
        </p:txBody>
      </p:sp>
      <p:sp>
        <p:nvSpPr>
          <p:cNvPr id="4127" name="Rectangle 31"/>
          <p:cNvSpPr>
            <a:spLocks/>
          </p:cNvSpPr>
          <p:nvPr/>
        </p:nvSpPr>
        <p:spPr bwMode="auto">
          <a:xfrm>
            <a:off x="8613056" y="6094991"/>
            <a:ext cx="1091967" cy="2669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p>
            <a:r>
              <a:rPr lang="it-IT" altLang="it-IT" sz="1266"/>
              <a:t>Martina Chirico</a:t>
            </a:r>
          </a:p>
        </p:txBody>
      </p:sp>
    </p:spTree>
    <p:extLst>
      <p:ext uri="{BB962C8B-B14F-4D97-AF65-F5344CB8AC3E}">
        <p14:creationId xmlns:p14="http://schemas.microsoft.com/office/powerpoint/2010/main" val="1904659601"/>
      </p:ext>
    </p:extLst>
  </p:cSld>
  <p:clrMapOvr>
    <a:masterClrMapping/>
  </p:clrMapOvr>
  <p:transition spd="med"/>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Rectangle 1"/>
          <p:cNvSpPr>
            <a:spLocks noGrp="1" noChangeArrowheads="1"/>
          </p:cNvSpPr>
          <p:nvPr>
            <p:ph type="ctrTitle"/>
          </p:nvPr>
        </p:nvSpPr>
        <p:spPr>
          <a:xfrm>
            <a:off x="2283024" y="294680"/>
            <a:ext cx="7535540" cy="548060"/>
          </a:xfrm>
        </p:spPr>
        <p:txBody>
          <a:bodyPr/>
          <a:lstStyle/>
          <a:p>
            <a:pPr defTabSz="164078"/>
            <a:r>
              <a:rPr lang="it-IT" altLang="it-IT" sz="2250" b="1">
                <a:solidFill>
                  <a:srgbClr val="FF2600"/>
                </a:solidFill>
                <a:latin typeface="Marker Felt" charset="0"/>
                <a:ea typeface="Marker Felt" charset="0"/>
                <a:cs typeface="Marker Felt" charset="0"/>
                <a:sym typeface="Marker Felt" charset="0"/>
              </a:rPr>
              <a:t>EXERCISE  :  technique </a:t>
            </a:r>
          </a:p>
        </p:txBody>
      </p:sp>
      <p:pic>
        <p:nvPicPr>
          <p:cNvPr id="5122" name="Picture 2" descr="pasted-image.pd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597795" y="725537"/>
            <a:ext cx="7517681" cy="5316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5123" name="Oval 3"/>
          <p:cNvSpPr>
            <a:spLocks/>
          </p:cNvSpPr>
          <p:nvPr/>
        </p:nvSpPr>
        <p:spPr bwMode="auto">
          <a:xfrm>
            <a:off x="8485808" y="3577457"/>
            <a:ext cx="85948" cy="85948"/>
          </a:xfrm>
          <a:prstGeom prst="ellipse">
            <a:avLst/>
          </a:prstGeom>
          <a:solidFill>
            <a:srgbClr val="FF0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5124" name="Oval 4"/>
          <p:cNvSpPr>
            <a:spLocks/>
          </p:cNvSpPr>
          <p:nvPr/>
        </p:nvSpPr>
        <p:spPr bwMode="auto">
          <a:xfrm>
            <a:off x="7993558" y="2591842"/>
            <a:ext cx="85949" cy="87064"/>
          </a:xfrm>
          <a:prstGeom prst="ellipse">
            <a:avLst/>
          </a:prstGeom>
          <a:solidFill>
            <a:srgbClr val="FF0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5125" name="Oval 5"/>
          <p:cNvSpPr>
            <a:spLocks/>
          </p:cNvSpPr>
          <p:nvPr/>
        </p:nvSpPr>
        <p:spPr bwMode="auto">
          <a:xfrm>
            <a:off x="8258102" y="2591842"/>
            <a:ext cx="87064" cy="87064"/>
          </a:xfrm>
          <a:prstGeom prst="ellipse">
            <a:avLst/>
          </a:prstGeom>
          <a:solidFill>
            <a:srgbClr val="FF0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5126" name="Oval 6"/>
          <p:cNvSpPr>
            <a:spLocks/>
          </p:cNvSpPr>
          <p:nvPr/>
        </p:nvSpPr>
        <p:spPr bwMode="auto">
          <a:xfrm>
            <a:off x="8525992" y="2591842"/>
            <a:ext cx="87064" cy="87064"/>
          </a:xfrm>
          <a:prstGeom prst="ellipse">
            <a:avLst/>
          </a:prstGeom>
          <a:solidFill>
            <a:srgbClr val="FF0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5127" name="Oval 7"/>
          <p:cNvSpPr>
            <a:spLocks/>
          </p:cNvSpPr>
          <p:nvPr/>
        </p:nvSpPr>
        <p:spPr bwMode="auto">
          <a:xfrm>
            <a:off x="8793883" y="2591842"/>
            <a:ext cx="87064" cy="87064"/>
          </a:xfrm>
          <a:prstGeom prst="ellipse">
            <a:avLst/>
          </a:prstGeom>
          <a:solidFill>
            <a:srgbClr val="FF0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5128" name="Oval 8"/>
          <p:cNvSpPr>
            <a:spLocks/>
          </p:cNvSpPr>
          <p:nvPr/>
        </p:nvSpPr>
        <p:spPr bwMode="auto">
          <a:xfrm>
            <a:off x="9059541" y="2589610"/>
            <a:ext cx="85948" cy="87064"/>
          </a:xfrm>
          <a:prstGeom prst="ellipse">
            <a:avLst/>
          </a:prstGeom>
          <a:solidFill>
            <a:srgbClr val="FF0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5129" name="Oval 9"/>
          <p:cNvSpPr>
            <a:spLocks/>
          </p:cNvSpPr>
          <p:nvPr/>
        </p:nvSpPr>
        <p:spPr bwMode="auto">
          <a:xfrm>
            <a:off x="7993558" y="3565178"/>
            <a:ext cx="85949" cy="87064"/>
          </a:xfrm>
          <a:prstGeom prst="ellipse">
            <a:avLst/>
          </a:prstGeom>
          <a:solidFill>
            <a:srgbClr val="FF0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5130" name="AutoShape 10"/>
          <p:cNvSpPr>
            <a:spLocks/>
          </p:cNvSpPr>
          <p:nvPr/>
        </p:nvSpPr>
        <p:spPr bwMode="auto">
          <a:xfrm>
            <a:off x="7644185" y="2848570"/>
            <a:ext cx="63624" cy="71438"/>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5131" name="AutoShape 11"/>
          <p:cNvSpPr>
            <a:spLocks/>
          </p:cNvSpPr>
          <p:nvPr/>
        </p:nvSpPr>
        <p:spPr bwMode="auto">
          <a:xfrm>
            <a:off x="7644185" y="3087439"/>
            <a:ext cx="63624" cy="71438"/>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5132" name="AutoShape 12"/>
          <p:cNvSpPr>
            <a:spLocks/>
          </p:cNvSpPr>
          <p:nvPr/>
        </p:nvSpPr>
        <p:spPr bwMode="auto">
          <a:xfrm>
            <a:off x="7644185" y="3321844"/>
            <a:ext cx="63624" cy="71438"/>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5133" name="AutoShape 13"/>
          <p:cNvSpPr>
            <a:spLocks/>
          </p:cNvSpPr>
          <p:nvPr/>
        </p:nvSpPr>
        <p:spPr bwMode="auto">
          <a:xfrm>
            <a:off x="7644185" y="3495972"/>
            <a:ext cx="63624" cy="71438"/>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5134" name="AutoShape 14"/>
          <p:cNvSpPr>
            <a:spLocks/>
          </p:cNvSpPr>
          <p:nvPr/>
        </p:nvSpPr>
        <p:spPr bwMode="auto">
          <a:xfrm>
            <a:off x="8805045" y="3210222"/>
            <a:ext cx="64740" cy="71438"/>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5135" name="AutoShape 15"/>
          <p:cNvSpPr>
            <a:spLocks/>
          </p:cNvSpPr>
          <p:nvPr/>
        </p:nvSpPr>
        <p:spPr bwMode="auto">
          <a:xfrm>
            <a:off x="8537154" y="2867546"/>
            <a:ext cx="64740" cy="71438"/>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5136" name="AutoShape 16"/>
          <p:cNvSpPr>
            <a:spLocks/>
          </p:cNvSpPr>
          <p:nvPr/>
        </p:nvSpPr>
        <p:spPr bwMode="auto">
          <a:xfrm>
            <a:off x="9349755" y="2591842"/>
            <a:ext cx="63624" cy="71438"/>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5137" name="AutoShape 17"/>
          <p:cNvSpPr>
            <a:spLocks/>
          </p:cNvSpPr>
          <p:nvPr/>
        </p:nvSpPr>
        <p:spPr bwMode="auto">
          <a:xfrm>
            <a:off x="9349755" y="2867546"/>
            <a:ext cx="63624" cy="71438"/>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5138" name="AutoShape 18"/>
          <p:cNvSpPr>
            <a:spLocks/>
          </p:cNvSpPr>
          <p:nvPr/>
        </p:nvSpPr>
        <p:spPr bwMode="auto">
          <a:xfrm>
            <a:off x="9349755" y="3143250"/>
            <a:ext cx="63624" cy="71438"/>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5139" name="AutoShape 19"/>
          <p:cNvSpPr>
            <a:spLocks/>
          </p:cNvSpPr>
          <p:nvPr/>
        </p:nvSpPr>
        <p:spPr bwMode="auto">
          <a:xfrm>
            <a:off x="9349755" y="3348633"/>
            <a:ext cx="63624" cy="71438"/>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5140" name="AutoShape 20"/>
          <p:cNvSpPr>
            <a:spLocks/>
          </p:cNvSpPr>
          <p:nvPr/>
        </p:nvSpPr>
        <p:spPr bwMode="auto">
          <a:xfrm>
            <a:off x="9349755" y="3572991"/>
            <a:ext cx="63624" cy="71438"/>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5141" name="Oval 21"/>
          <p:cNvSpPr>
            <a:spLocks/>
          </p:cNvSpPr>
          <p:nvPr/>
        </p:nvSpPr>
        <p:spPr bwMode="auto">
          <a:xfrm>
            <a:off x="8803928" y="3565178"/>
            <a:ext cx="85949" cy="87064"/>
          </a:xfrm>
          <a:prstGeom prst="ellipse">
            <a:avLst/>
          </a:prstGeom>
          <a:solidFill>
            <a:srgbClr val="FF0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5142" name="Oval 22"/>
          <p:cNvSpPr>
            <a:spLocks/>
          </p:cNvSpPr>
          <p:nvPr/>
        </p:nvSpPr>
        <p:spPr bwMode="auto">
          <a:xfrm>
            <a:off x="9059541" y="3577457"/>
            <a:ext cx="85948" cy="85948"/>
          </a:xfrm>
          <a:prstGeom prst="ellipse">
            <a:avLst/>
          </a:prstGeom>
          <a:solidFill>
            <a:srgbClr val="FF0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pic>
        <p:nvPicPr>
          <p:cNvPr id="5143" name="Picture 23" descr="imag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957840" y="2875360"/>
            <a:ext cx="375047" cy="5581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5144" name="AutoShape 24"/>
          <p:cNvSpPr>
            <a:spLocks/>
          </p:cNvSpPr>
          <p:nvPr/>
        </p:nvSpPr>
        <p:spPr bwMode="auto">
          <a:xfrm>
            <a:off x="7644185" y="2608585"/>
            <a:ext cx="63624" cy="71438"/>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pic>
        <p:nvPicPr>
          <p:cNvPr id="5145" name="Picture 25" descr="image.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415486" y="3310682"/>
            <a:ext cx="308074" cy="93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5146" name="Picture 26" descr="image.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861971" y="2837408"/>
            <a:ext cx="308074" cy="93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5147" name="Picture 27" descr="imag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957840" y="3219152"/>
            <a:ext cx="375047" cy="5469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5148" name="Rectangle 28"/>
          <p:cNvSpPr>
            <a:spLocks/>
          </p:cNvSpPr>
          <p:nvPr/>
        </p:nvSpPr>
        <p:spPr bwMode="auto">
          <a:xfrm>
            <a:off x="2936007" y="1367410"/>
            <a:ext cx="2652117" cy="151124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spAutoFit/>
          </a:bodyPr>
          <a:lstStyle/>
          <a:p>
            <a:r>
              <a:rPr lang="it-IT" altLang="it-IT" sz="1969"/>
              <a:t>n # 2 </a:t>
            </a:r>
          </a:p>
          <a:p>
            <a:endParaRPr lang="it-IT" altLang="it-IT" sz="1969"/>
          </a:p>
          <a:p>
            <a:r>
              <a:rPr lang="it-IT" altLang="it-IT" sz="2039" u="sng"/>
              <a:t>GOAL: </a:t>
            </a:r>
            <a:r>
              <a:rPr lang="it-IT" altLang="it-IT" sz="1195"/>
              <a:t>lead the ball through the box</a:t>
            </a:r>
            <a:r>
              <a:rPr lang="it-IT" altLang="it-IT" sz="1687"/>
              <a:t> </a:t>
            </a:r>
          </a:p>
          <a:p>
            <a:endParaRPr lang="it-IT" altLang="it-IT" sz="1687"/>
          </a:p>
          <a:p>
            <a:endParaRPr lang="it-IT" altLang="it-IT" sz="1687"/>
          </a:p>
        </p:txBody>
      </p:sp>
      <p:sp>
        <p:nvSpPr>
          <p:cNvPr id="5149" name="Rectangle 29"/>
          <p:cNvSpPr>
            <a:spLocks/>
          </p:cNvSpPr>
          <p:nvPr/>
        </p:nvSpPr>
        <p:spPr bwMode="auto">
          <a:xfrm>
            <a:off x="3636988" y="2302106"/>
            <a:ext cx="1509580" cy="2669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p>
            <a:r>
              <a:rPr lang="it-IT" altLang="it-IT" sz="1266"/>
              <a:t>avoiding the obstacle.</a:t>
            </a:r>
          </a:p>
        </p:txBody>
      </p:sp>
      <p:sp>
        <p:nvSpPr>
          <p:cNvPr id="5150" name="Rectangle 30"/>
          <p:cNvSpPr>
            <a:spLocks/>
          </p:cNvSpPr>
          <p:nvPr/>
        </p:nvSpPr>
        <p:spPr bwMode="auto">
          <a:xfrm>
            <a:off x="2875732" y="2715573"/>
            <a:ext cx="2548776" cy="92679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p>
            <a:r>
              <a:rPr lang="it-IT" altLang="it-IT" sz="1828" u="sng"/>
              <a:t>varying : </a:t>
            </a:r>
            <a:r>
              <a:rPr lang="it-IT" altLang="it-IT" sz="1195"/>
              <a:t>make different leading , </a:t>
            </a:r>
          </a:p>
          <a:p>
            <a:pPr lvl="2"/>
            <a:r>
              <a:rPr lang="it-IT" altLang="it-IT" sz="1195"/>
              <a:t>        only with one hand, </a:t>
            </a:r>
          </a:p>
          <a:p>
            <a:pPr lvl="2"/>
            <a:endParaRPr lang="it-IT" altLang="it-IT" sz="1195"/>
          </a:p>
          <a:p>
            <a:pPr lvl="2"/>
            <a:r>
              <a:rPr lang="it-IT" altLang="it-IT" sz="1336"/>
              <a:t>     </a:t>
            </a:r>
            <a:endParaRPr lang="it-IT" altLang="it-IT" sz="1336" u="sng"/>
          </a:p>
        </p:txBody>
      </p:sp>
      <p:sp>
        <p:nvSpPr>
          <p:cNvPr id="5151" name="Rectangle 31"/>
          <p:cNvSpPr>
            <a:spLocks/>
          </p:cNvSpPr>
          <p:nvPr/>
        </p:nvSpPr>
        <p:spPr bwMode="auto">
          <a:xfrm>
            <a:off x="3254127" y="3389072"/>
            <a:ext cx="2313134" cy="46160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p>
            <a:pPr lvl="2"/>
            <a:r>
              <a:rPr lang="it-IT" altLang="it-IT" sz="1336"/>
              <a:t>  </a:t>
            </a:r>
            <a:r>
              <a:rPr lang="it-IT" altLang="it-IT" sz="1195"/>
              <a:t>make fake near the </a:t>
            </a:r>
          </a:p>
          <a:p>
            <a:pPr lvl="2"/>
            <a:r>
              <a:rPr lang="it-IT" altLang="it-IT" sz="1195"/>
              <a:t>obstacle</a:t>
            </a:r>
          </a:p>
        </p:txBody>
      </p:sp>
      <p:sp>
        <p:nvSpPr>
          <p:cNvPr id="5152" name="Rectangle 32"/>
          <p:cNvSpPr>
            <a:spLocks/>
          </p:cNvSpPr>
          <p:nvPr/>
        </p:nvSpPr>
        <p:spPr bwMode="auto">
          <a:xfrm>
            <a:off x="8613056" y="6094991"/>
            <a:ext cx="1091967" cy="2669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p>
            <a:r>
              <a:rPr lang="it-IT" altLang="it-IT" sz="1266"/>
              <a:t>Martina Chirico</a:t>
            </a:r>
          </a:p>
        </p:txBody>
      </p:sp>
    </p:spTree>
    <p:extLst>
      <p:ext uri="{BB962C8B-B14F-4D97-AF65-F5344CB8AC3E}">
        <p14:creationId xmlns:p14="http://schemas.microsoft.com/office/powerpoint/2010/main" val="1222671825"/>
      </p:ext>
    </p:extLst>
  </p:cSld>
  <p:clrMapOvr>
    <a:masterClrMapping/>
  </p:clrMapOvr>
  <p:transition spd="med"/>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5" name="Picture 1" descr="pasted-image.pd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932705" y="285750"/>
            <a:ext cx="8325818" cy="588689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6146" name="Oval 2"/>
          <p:cNvSpPr>
            <a:spLocks/>
          </p:cNvSpPr>
          <p:nvPr/>
        </p:nvSpPr>
        <p:spPr bwMode="auto">
          <a:xfrm>
            <a:off x="7330529" y="2355205"/>
            <a:ext cx="85949" cy="85949"/>
          </a:xfrm>
          <a:prstGeom prst="ellipse">
            <a:avLst/>
          </a:prstGeom>
          <a:solidFill>
            <a:srgbClr val="FF0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6147" name="Oval 3"/>
          <p:cNvSpPr>
            <a:spLocks/>
          </p:cNvSpPr>
          <p:nvPr/>
        </p:nvSpPr>
        <p:spPr bwMode="auto">
          <a:xfrm>
            <a:off x="8402092" y="2355205"/>
            <a:ext cx="85949" cy="85949"/>
          </a:xfrm>
          <a:prstGeom prst="ellipse">
            <a:avLst/>
          </a:prstGeom>
          <a:solidFill>
            <a:srgbClr val="FF0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6148" name="Oval 4"/>
          <p:cNvSpPr>
            <a:spLocks/>
          </p:cNvSpPr>
          <p:nvPr/>
        </p:nvSpPr>
        <p:spPr bwMode="auto">
          <a:xfrm>
            <a:off x="7866310" y="2926705"/>
            <a:ext cx="85949" cy="85949"/>
          </a:xfrm>
          <a:prstGeom prst="ellipse">
            <a:avLst/>
          </a:prstGeom>
          <a:solidFill>
            <a:srgbClr val="FF0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6149" name="Oval 5"/>
          <p:cNvSpPr>
            <a:spLocks/>
          </p:cNvSpPr>
          <p:nvPr/>
        </p:nvSpPr>
        <p:spPr bwMode="auto">
          <a:xfrm>
            <a:off x="7898681" y="1720082"/>
            <a:ext cx="85948" cy="87064"/>
          </a:xfrm>
          <a:prstGeom prst="ellipse">
            <a:avLst/>
          </a:prstGeom>
          <a:solidFill>
            <a:srgbClr val="FF0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6150" name="AutoShape 6"/>
          <p:cNvSpPr>
            <a:spLocks/>
          </p:cNvSpPr>
          <p:nvPr/>
        </p:nvSpPr>
        <p:spPr bwMode="auto">
          <a:xfrm>
            <a:off x="7600653" y="2117452"/>
            <a:ext cx="63624" cy="71438"/>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6151" name="AutoShape 7"/>
          <p:cNvSpPr>
            <a:spLocks/>
          </p:cNvSpPr>
          <p:nvPr/>
        </p:nvSpPr>
        <p:spPr bwMode="auto">
          <a:xfrm>
            <a:off x="8145363" y="2117452"/>
            <a:ext cx="63624" cy="71438"/>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6152" name="AutoShape 8"/>
          <p:cNvSpPr>
            <a:spLocks/>
          </p:cNvSpPr>
          <p:nvPr/>
        </p:nvSpPr>
        <p:spPr bwMode="auto">
          <a:xfrm>
            <a:off x="7600653" y="2647652"/>
            <a:ext cx="63624" cy="71438"/>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6153" name="AutoShape 9"/>
          <p:cNvSpPr>
            <a:spLocks/>
          </p:cNvSpPr>
          <p:nvPr/>
        </p:nvSpPr>
        <p:spPr bwMode="auto">
          <a:xfrm>
            <a:off x="8145363" y="2647652"/>
            <a:ext cx="63624" cy="71438"/>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6154" name="Oval 10"/>
          <p:cNvSpPr>
            <a:spLocks/>
          </p:cNvSpPr>
          <p:nvPr/>
        </p:nvSpPr>
        <p:spPr bwMode="auto">
          <a:xfrm>
            <a:off x="7866310" y="2301627"/>
            <a:ext cx="85949" cy="139527"/>
          </a:xfrm>
          <a:prstGeom prst="ellipse">
            <a:avLst/>
          </a:prstGeom>
          <a:solidFill>
            <a:srgbClr val="FF0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6155" name="Line 11"/>
          <p:cNvSpPr>
            <a:spLocks noChangeShapeType="1"/>
          </p:cNvSpPr>
          <p:nvPr/>
        </p:nvSpPr>
        <p:spPr bwMode="auto">
          <a:xfrm flipV="1">
            <a:off x="7909843" y="1873002"/>
            <a:ext cx="0" cy="409650"/>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lstStyle/>
          <a:p>
            <a:endParaRPr lang="it-IT" altLang="it-IT" sz="1687">
              <a:latin typeface="Helvetica Light" charset="0"/>
              <a:ea typeface="Helvetica Light" charset="0"/>
              <a:cs typeface="Helvetica Light" charset="0"/>
              <a:sym typeface="Helvetica Light" charset="0"/>
            </a:endParaRPr>
          </a:p>
        </p:txBody>
      </p:sp>
      <p:sp>
        <p:nvSpPr>
          <p:cNvPr id="6156" name="Line 12"/>
          <p:cNvSpPr>
            <a:spLocks noChangeShapeType="1"/>
          </p:cNvSpPr>
          <p:nvPr/>
        </p:nvSpPr>
        <p:spPr bwMode="auto">
          <a:xfrm flipV="1">
            <a:off x="7909843" y="2479105"/>
            <a:ext cx="0" cy="409649"/>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lstStyle/>
          <a:p>
            <a:endParaRPr lang="it-IT" altLang="it-IT" sz="1687">
              <a:latin typeface="Helvetica Light" charset="0"/>
              <a:ea typeface="Helvetica Light" charset="0"/>
              <a:cs typeface="Helvetica Light" charset="0"/>
              <a:sym typeface="Helvetica Light" charset="0"/>
            </a:endParaRPr>
          </a:p>
        </p:txBody>
      </p:sp>
      <p:sp>
        <p:nvSpPr>
          <p:cNvPr id="6157" name="Line 13"/>
          <p:cNvSpPr>
            <a:spLocks noChangeShapeType="1"/>
          </p:cNvSpPr>
          <p:nvPr/>
        </p:nvSpPr>
        <p:spPr bwMode="auto">
          <a:xfrm>
            <a:off x="7972351" y="2479105"/>
            <a:ext cx="0" cy="409649"/>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lstStyle/>
          <a:p>
            <a:endParaRPr lang="it-IT" altLang="it-IT" sz="1687">
              <a:latin typeface="Helvetica Light" charset="0"/>
              <a:ea typeface="Helvetica Light" charset="0"/>
              <a:cs typeface="Helvetica Light" charset="0"/>
              <a:sym typeface="Helvetica Light" charset="0"/>
            </a:endParaRPr>
          </a:p>
        </p:txBody>
      </p:sp>
      <p:sp>
        <p:nvSpPr>
          <p:cNvPr id="6158" name="Line 14"/>
          <p:cNvSpPr>
            <a:spLocks noChangeShapeType="1"/>
          </p:cNvSpPr>
          <p:nvPr/>
        </p:nvSpPr>
        <p:spPr bwMode="auto">
          <a:xfrm>
            <a:off x="7972351" y="1934394"/>
            <a:ext cx="0" cy="356071"/>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lstStyle/>
          <a:p>
            <a:endParaRPr lang="it-IT" altLang="it-IT" sz="1687">
              <a:latin typeface="Helvetica Light" charset="0"/>
              <a:ea typeface="Helvetica Light" charset="0"/>
              <a:cs typeface="Helvetica Light" charset="0"/>
              <a:sym typeface="Helvetica Light" charset="0"/>
            </a:endParaRPr>
          </a:p>
        </p:txBody>
      </p:sp>
      <p:sp>
        <p:nvSpPr>
          <p:cNvPr id="6159" name="Line 15"/>
          <p:cNvSpPr>
            <a:spLocks noChangeShapeType="1"/>
          </p:cNvSpPr>
          <p:nvPr/>
        </p:nvSpPr>
        <p:spPr bwMode="auto">
          <a:xfrm>
            <a:off x="7999140" y="2371949"/>
            <a:ext cx="357188" cy="0"/>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lstStyle/>
          <a:p>
            <a:endParaRPr lang="it-IT" altLang="it-IT" sz="1687">
              <a:latin typeface="Helvetica Light" charset="0"/>
              <a:ea typeface="Helvetica Light" charset="0"/>
              <a:cs typeface="Helvetica Light" charset="0"/>
              <a:sym typeface="Helvetica Light" charset="0"/>
            </a:endParaRPr>
          </a:p>
        </p:txBody>
      </p:sp>
      <p:sp>
        <p:nvSpPr>
          <p:cNvPr id="6160" name="Line 16"/>
          <p:cNvSpPr>
            <a:spLocks noChangeShapeType="1"/>
          </p:cNvSpPr>
          <p:nvPr/>
        </p:nvSpPr>
        <p:spPr bwMode="auto">
          <a:xfrm flipH="1">
            <a:off x="7484566" y="2380878"/>
            <a:ext cx="313656" cy="0"/>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lstStyle/>
          <a:p>
            <a:endParaRPr lang="it-IT" altLang="it-IT" sz="1687">
              <a:latin typeface="Helvetica Light" charset="0"/>
              <a:ea typeface="Helvetica Light" charset="0"/>
              <a:cs typeface="Helvetica Light" charset="0"/>
              <a:sym typeface="Helvetica Light" charset="0"/>
            </a:endParaRPr>
          </a:p>
        </p:txBody>
      </p:sp>
      <p:sp>
        <p:nvSpPr>
          <p:cNvPr id="6161" name="Line 17"/>
          <p:cNvSpPr>
            <a:spLocks noChangeShapeType="1"/>
          </p:cNvSpPr>
          <p:nvPr/>
        </p:nvSpPr>
        <p:spPr bwMode="auto">
          <a:xfrm flipH="1">
            <a:off x="7991326" y="2471291"/>
            <a:ext cx="357188" cy="0"/>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lstStyle/>
          <a:p>
            <a:endParaRPr lang="it-IT" altLang="it-IT" sz="1687">
              <a:latin typeface="Helvetica Light" charset="0"/>
              <a:ea typeface="Helvetica Light" charset="0"/>
              <a:cs typeface="Helvetica Light" charset="0"/>
              <a:sym typeface="Helvetica Light" charset="0"/>
            </a:endParaRPr>
          </a:p>
        </p:txBody>
      </p:sp>
      <p:sp>
        <p:nvSpPr>
          <p:cNvPr id="6162" name="Line 18"/>
          <p:cNvSpPr>
            <a:spLocks noChangeShapeType="1"/>
          </p:cNvSpPr>
          <p:nvPr/>
        </p:nvSpPr>
        <p:spPr bwMode="auto">
          <a:xfrm flipV="1">
            <a:off x="7491264" y="2470175"/>
            <a:ext cx="339328" cy="0"/>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lstStyle/>
          <a:p>
            <a:endParaRPr lang="it-IT" altLang="it-IT" sz="1687">
              <a:latin typeface="Helvetica Light" charset="0"/>
              <a:ea typeface="Helvetica Light" charset="0"/>
              <a:cs typeface="Helvetica Light" charset="0"/>
              <a:sym typeface="Helvetica Light" charset="0"/>
            </a:endParaRPr>
          </a:p>
        </p:txBody>
      </p:sp>
      <p:sp>
        <p:nvSpPr>
          <p:cNvPr id="6163" name="Rectangle 19"/>
          <p:cNvSpPr>
            <a:spLocks noGrp="1" noChangeArrowheads="1"/>
          </p:cNvSpPr>
          <p:nvPr>
            <p:ph type="body" sz="quarter" idx="1"/>
          </p:nvPr>
        </p:nvSpPr>
        <p:spPr>
          <a:xfrm>
            <a:off x="1919139" y="1345034"/>
            <a:ext cx="4179094" cy="1464469"/>
          </a:xfrm>
        </p:spPr>
        <p:txBody>
          <a:bodyPr anchor="t"/>
          <a:lstStyle/>
          <a:p>
            <a:pPr marL="0" indent="0" algn="ctr" defTabSz="286856">
              <a:spcBef>
                <a:spcPct val="0"/>
              </a:spcBef>
              <a:buNone/>
            </a:pPr>
            <a:r>
              <a:rPr lang="it-IT" altLang="it-IT" sz="2039">
                <a:latin typeface="Marker Felt" charset="0"/>
                <a:ea typeface="Marker Felt" charset="0"/>
                <a:cs typeface="Marker Felt" charset="0"/>
                <a:sym typeface="Marker Felt" charset="0"/>
              </a:rPr>
              <a:t>n# 3</a:t>
            </a:r>
          </a:p>
          <a:p>
            <a:pPr marL="0" indent="0" algn="ctr" defTabSz="286856">
              <a:spcBef>
                <a:spcPct val="0"/>
              </a:spcBef>
              <a:buNone/>
            </a:pPr>
            <a:r>
              <a:rPr lang="it-IT" altLang="it-IT" sz="1547" u="sng">
                <a:latin typeface="Marker Felt" charset="0"/>
                <a:ea typeface="Marker Felt" charset="0"/>
                <a:cs typeface="Marker Felt" charset="0"/>
                <a:sym typeface="Marker Felt" charset="0"/>
              </a:rPr>
              <a:t>GOAL:</a:t>
            </a:r>
            <a:r>
              <a:rPr lang="it-IT" altLang="it-IT" sz="1547">
                <a:latin typeface="Marker Felt" charset="0"/>
                <a:ea typeface="Marker Felt" charset="0"/>
                <a:cs typeface="Marker Felt" charset="0"/>
                <a:sym typeface="Marker Felt" charset="0"/>
              </a:rPr>
              <a:t>  </a:t>
            </a:r>
            <a:r>
              <a:rPr lang="it-IT" altLang="it-IT" sz="1266">
                <a:latin typeface="Marker Felt" charset="0"/>
                <a:ea typeface="Marker Felt" charset="0"/>
                <a:cs typeface="Marker Felt" charset="0"/>
                <a:sym typeface="Marker Felt" charset="0"/>
              </a:rPr>
              <a:t>stop and pass as fast as possible.</a:t>
            </a:r>
          </a:p>
          <a:p>
            <a:pPr marL="0" indent="0" algn="ctr" defTabSz="286856">
              <a:spcBef>
                <a:spcPct val="0"/>
              </a:spcBef>
              <a:buNone/>
            </a:pPr>
            <a:r>
              <a:rPr lang="it-IT" altLang="it-IT" sz="1266">
                <a:latin typeface="Marker Felt" charset="0"/>
                <a:ea typeface="Marker Felt" charset="0"/>
                <a:cs typeface="Marker Felt" charset="0"/>
                <a:sym typeface="Marker Felt" charset="0"/>
              </a:rPr>
              <a:t> </a:t>
            </a:r>
          </a:p>
          <a:p>
            <a:pPr marL="0" indent="0" algn="ctr" defTabSz="286856">
              <a:spcBef>
                <a:spcPct val="0"/>
              </a:spcBef>
              <a:buNone/>
            </a:pPr>
            <a:r>
              <a:rPr lang="it-IT" altLang="it-IT" sz="1266" u="sng">
                <a:latin typeface="Marker Felt" charset="0"/>
                <a:ea typeface="Marker Felt" charset="0"/>
                <a:cs typeface="Marker Felt" charset="0"/>
                <a:sym typeface="Marker Felt" charset="0"/>
              </a:rPr>
              <a:t>VARYING </a:t>
            </a:r>
            <a:r>
              <a:rPr lang="it-IT" altLang="it-IT" sz="1266">
                <a:latin typeface="Marker Felt" charset="0"/>
                <a:ea typeface="Marker Felt" charset="0"/>
                <a:cs typeface="Marker Felt" charset="0"/>
                <a:sym typeface="Marker Felt" charset="0"/>
              </a:rPr>
              <a:t>: pass to an other person outside the box </a:t>
            </a:r>
          </a:p>
          <a:p>
            <a:pPr marL="0" indent="0" algn="ctr" defTabSz="286856">
              <a:spcBef>
                <a:spcPct val="0"/>
              </a:spcBef>
              <a:buNone/>
            </a:pPr>
            <a:r>
              <a:rPr lang="it-IT" altLang="it-IT" sz="1266">
                <a:latin typeface="Marker Felt" charset="0"/>
                <a:ea typeface="Marker Felt" charset="0"/>
                <a:cs typeface="Marker Felt" charset="0"/>
                <a:sym typeface="Marker Felt" charset="0"/>
              </a:rPr>
              <a:t>stop with forehead and pass with back-head.</a:t>
            </a:r>
          </a:p>
          <a:p>
            <a:pPr marL="0" indent="0" algn="ctr" defTabSz="286856">
              <a:spcBef>
                <a:spcPct val="0"/>
              </a:spcBef>
              <a:buNone/>
            </a:pPr>
            <a:r>
              <a:rPr lang="it-IT" altLang="it-IT" sz="1266">
                <a:latin typeface="Marker Felt" charset="0"/>
                <a:ea typeface="Marker Felt" charset="0"/>
                <a:cs typeface="Marker Felt" charset="0"/>
                <a:sym typeface="Marker Felt" charset="0"/>
              </a:rPr>
              <a:t>make a fake.</a:t>
            </a:r>
          </a:p>
        </p:txBody>
      </p:sp>
      <p:sp>
        <p:nvSpPr>
          <p:cNvPr id="6164" name="Oval 20"/>
          <p:cNvSpPr>
            <a:spLocks/>
          </p:cNvSpPr>
          <p:nvPr/>
        </p:nvSpPr>
        <p:spPr bwMode="auto">
          <a:xfrm>
            <a:off x="8981406" y="4132213"/>
            <a:ext cx="85948" cy="85949"/>
          </a:xfrm>
          <a:prstGeom prst="ellipse">
            <a:avLst/>
          </a:prstGeom>
          <a:solidFill>
            <a:srgbClr val="FF0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6165" name="Oval 21"/>
          <p:cNvSpPr>
            <a:spLocks/>
          </p:cNvSpPr>
          <p:nvPr/>
        </p:nvSpPr>
        <p:spPr bwMode="auto">
          <a:xfrm>
            <a:off x="9295060" y="5134571"/>
            <a:ext cx="85949" cy="87064"/>
          </a:xfrm>
          <a:prstGeom prst="ellipse">
            <a:avLst/>
          </a:prstGeom>
          <a:solidFill>
            <a:srgbClr val="FF0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6166" name="Oval 22"/>
          <p:cNvSpPr>
            <a:spLocks/>
          </p:cNvSpPr>
          <p:nvPr/>
        </p:nvSpPr>
        <p:spPr bwMode="auto">
          <a:xfrm>
            <a:off x="7856265" y="4132213"/>
            <a:ext cx="85948" cy="85949"/>
          </a:xfrm>
          <a:prstGeom prst="ellipse">
            <a:avLst/>
          </a:prstGeom>
          <a:solidFill>
            <a:srgbClr val="FF0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6167" name="Oval 23"/>
          <p:cNvSpPr>
            <a:spLocks/>
          </p:cNvSpPr>
          <p:nvPr/>
        </p:nvSpPr>
        <p:spPr bwMode="auto">
          <a:xfrm>
            <a:off x="7382992" y="5134571"/>
            <a:ext cx="85948" cy="87064"/>
          </a:xfrm>
          <a:prstGeom prst="ellipse">
            <a:avLst/>
          </a:prstGeom>
          <a:solidFill>
            <a:srgbClr val="FF0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6168" name="AutoShape 24"/>
          <p:cNvSpPr>
            <a:spLocks/>
          </p:cNvSpPr>
          <p:nvPr/>
        </p:nvSpPr>
        <p:spPr bwMode="auto">
          <a:xfrm>
            <a:off x="8980289" y="4261694"/>
            <a:ext cx="88181" cy="100459"/>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6169" name="AutoShape 25"/>
          <p:cNvSpPr>
            <a:spLocks/>
          </p:cNvSpPr>
          <p:nvPr/>
        </p:nvSpPr>
        <p:spPr bwMode="auto">
          <a:xfrm>
            <a:off x="9206880" y="5005090"/>
            <a:ext cx="63624" cy="71438"/>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6170" name="AutoShape 26"/>
          <p:cNvSpPr>
            <a:spLocks/>
          </p:cNvSpPr>
          <p:nvPr/>
        </p:nvSpPr>
        <p:spPr bwMode="auto">
          <a:xfrm>
            <a:off x="8723561" y="5006207"/>
            <a:ext cx="91529" cy="69205"/>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6171" name="AutoShape 27"/>
          <p:cNvSpPr>
            <a:spLocks/>
          </p:cNvSpPr>
          <p:nvPr/>
        </p:nvSpPr>
        <p:spPr bwMode="auto">
          <a:xfrm>
            <a:off x="8072810" y="5005090"/>
            <a:ext cx="63624" cy="71438"/>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6172" name="AutoShape 28"/>
          <p:cNvSpPr>
            <a:spLocks/>
          </p:cNvSpPr>
          <p:nvPr/>
        </p:nvSpPr>
        <p:spPr bwMode="auto">
          <a:xfrm>
            <a:off x="7867427" y="4276204"/>
            <a:ext cx="63624" cy="71438"/>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6173" name="AutoShape 29"/>
          <p:cNvSpPr>
            <a:spLocks/>
          </p:cNvSpPr>
          <p:nvPr/>
        </p:nvSpPr>
        <p:spPr bwMode="auto">
          <a:xfrm>
            <a:off x="7670974" y="5005090"/>
            <a:ext cx="63624" cy="71438"/>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6174" name="Line 30"/>
          <p:cNvSpPr>
            <a:spLocks noChangeShapeType="1"/>
          </p:cNvSpPr>
          <p:nvPr/>
        </p:nvSpPr>
        <p:spPr bwMode="auto">
          <a:xfrm flipH="1">
            <a:off x="7554888" y="4298529"/>
            <a:ext cx="295796" cy="588243"/>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lstStyle/>
          <a:p>
            <a:endParaRPr lang="it-IT" altLang="it-IT" sz="1687">
              <a:latin typeface="Helvetica Light" charset="0"/>
              <a:ea typeface="Helvetica Light" charset="0"/>
              <a:cs typeface="Helvetica Light" charset="0"/>
              <a:sym typeface="Helvetica Light" charset="0"/>
            </a:endParaRPr>
          </a:p>
        </p:txBody>
      </p:sp>
      <p:sp>
        <p:nvSpPr>
          <p:cNvPr id="6175" name="Line 31"/>
          <p:cNvSpPr>
            <a:spLocks noChangeShapeType="1"/>
          </p:cNvSpPr>
          <p:nvPr/>
        </p:nvSpPr>
        <p:spPr bwMode="auto">
          <a:xfrm flipH="1">
            <a:off x="8716863" y="4294064"/>
            <a:ext cx="302494" cy="649635"/>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lstStyle/>
          <a:p>
            <a:endParaRPr lang="it-IT" altLang="it-IT" sz="1687">
              <a:latin typeface="Helvetica Light" charset="0"/>
              <a:ea typeface="Helvetica Light" charset="0"/>
              <a:cs typeface="Helvetica Light" charset="0"/>
              <a:sym typeface="Helvetica Light" charset="0"/>
            </a:endParaRPr>
          </a:p>
        </p:txBody>
      </p:sp>
      <p:sp>
        <p:nvSpPr>
          <p:cNvPr id="6176" name="Line 32"/>
          <p:cNvSpPr>
            <a:spLocks noChangeShapeType="1"/>
          </p:cNvSpPr>
          <p:nvPr/>
        </p:nvSpPr>
        <p:spPr bwMode="auto">
          <a:xfrm>
            <a:off x="7973467" y="4298529"/>
            <a:ext cx="250031" cy="588243"/>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lstStyle/>
          <a:p>
            <a:endParaRPr lang="it-IT" altLang="it-IT" sz="1687">
              <a:latin typeface="Helvetica Light" charset="0"/>
              <a:ea typeface="Helvetica Light" charset="0"/>
              <a:cs typeface="Helvetica Light" charset="0"/>
              <a:sym typeface="Helvetica Light" charset="0"/>
            </a:endParaRPr>
          </a:p>
        </p:txBody>
      </p:sp>
      <p:sp>
        <p:nvSpPr>
          <p:cNvPr id="6177" name="Line 33"/>
          <p:cNvSpPr>
            <a:spLocks noChangeShapeType="1"/>
          </p:cNvSpPr>
          <p:nvPr/>
        </p:nvSpPr>
        <p:spPr bwMode="auto">
          <a:xfrm>
            <a:off x="9130978" y="4299644"/>
            <a:ext cx="189756" cy="584895"/>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lstStyle/>
          <a:p>
            <a:endParaRPr lang="it-IT" altLang="it-IT" sz="1687">
              <a:latin typeface="Helvetica Light" charset="0"/>
              <a:ea typeface="Helvetica Light" charset="0"/>
              <a:cs typeface="Helvetica Light" charset="0"/>
              <a:sym typeface="Helvetica Light" charset="0"/>
            </a:endParaRPr>
          </a:p>
        </p:txBody>
      </p:sp>
      <p:sp>
        <p:nvSpPr>
          <p:cNvPr id="6178" name="AutoShape 34"/>
          <p:cNvSpPr>
            <a:spLocks/>
          </p:cNvSpPr>
          <p:nvPr/>
        </p:nvSpPr>
        <p:spPr bwMode="auto">
          <a:xfrm>
            <a:off x="8636496" y="4890120"/>
            <a:ext cx="723305" cy="294680"/>
          </a:xfrm>
          <a:custGeom>
            <a:avLst/>
            <a:gdLst>
              <a:gd name="T0" fmla="*/ 9714 w 19428"/>
              <a:gd name="T1" fmla="+- 0 12992 4385"/>
              <a:gd name="T2" fmla="*/ 12992 h 17215"/>
              <a:gd name="T3" fmla="*/ 9714 w 19428"/>
              <a:gd name="T4" fmla="+- 0 12992 4385"/>
              <a:gd name="T5" fmla="*/ 12992 h 17215"/>
              <a:gd name="T6" fmla="*/ 9714 w 19428"/>
              <a:gd name="T7" fmla="+- 0 12992 4385"/>
              <a:gd name="T8" fmla="*/ 12992 h 17215"/>
              <a:gd name="T9" fmla="*/ 9714 w 19428"/>
              <a:gd name="T10" fmla="+- 0 12992 4385"/>
              <a:gd name="T11" fmla="*/ 12992 h 17215"/>
            </a:gdLst>
            <a:ahLst/>
            <a:cxnLst>
              <a:cxn ang="0">
                <a:pos x="T0" y="T2"/>
              </a:cxn>
              <a:cxn ang="0">
                <a:pos x="T3" y="T5"/>
              </a:cxn>
              <a:cxn ang="0">
                <a:pos x="T6" y="T8"/>
              </a:cxn>
              <a:cxn ang="0">
                <a:pos x="T9" y="T11"/>
              </a:cxn>
            </a:cxnLst>
            <a:rect l="0" t="0" r="r" b="b"/>
            <a:pathLst>
              <a:path w="19428" h="17215">
                <a:moveTo>
                  <a:pt x="0" y="4556"/>
                </a:moveTo>
                <a:cubicBezTo>
                  <a:pt x="15345" y="-4385"/>
                  <a:pt x="21600" y="-165"/>
                  <a:pt x="18764" y="17215"/>
                </a:cubicBezTo>
              </a:path>
            </a:pathLst>
          </a:custGeom>
          <a:noFill/>
          <a:ln w="38100" cap="rnd" cmpd="sng">
            <a:solidFill>
              <a:srgbClr val="000000"/>
            </a:solidFill>
            <a:prstDash val="sysDot"/>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it-IT" sz="1266"/>
          </a:p>
        </p:txBody>
      </p:sp>
      <p:sp>
        <p:nvSpPr>
          <p:cNvPr id="6179" name="AutoShape 35"/>
          <p:cNvSpPr>
            <a:spLocks/>
          </p:cNvSpPr>
          <p:nvPr/>
        </p:nvSpPr>
        <p:spPr bwMode="auto">
          <a:xfrm>
            <a:off x="7385224" y="4905748"/>
            <a:ext cx="735583" cy="264542"/>
          </a:xfrm>
          <a:custGeom>
            <a:avLst/>
            <a:gdLst>
              <a:gd name="T0" fmla="*/ 10800 w 21600"/>
              <a:gd name="T1" fmla="+- 0 13427 5255"/>
              <a:gd name="T2" fmla="*/ 13427 h 16345"/>
              <a:gd name="T3" fmla="*/ 10800 w 21600"/>
              <a:gd name="T4" fmla="+- 0 13427 5255"/>
              <a:gd name="T5" fmla="*/ 13427 h 16345"/>
              <a:gd name="T6" fmla="*/ 10800 w 21600"/>
              <a:gd name="T7" fmla="+- 0 13427 5255"/>
              <a:gd name="T8" fmla="*/ 13427 h 16345"/>
              <a:gd name="T9" fmla="*/ 10800 w 21600"/>
              <a:gd name="T10" fmla="+- 0 13427 5255"/>
              <a:gd name="T11" fmla="*/ 13427 h 16345"/>
            </a:gdLst>
            <a:ahLst/>
            <a:cxnLst>
              <a:cxn ang="0">
                <a:pos x="T0" y="T2"/>
              </a:cxn>
              <a:cxn ang="0">
                <a:pos x="T3" y="T5"/>
              </a:cxn>
              <a:cxn ang="0">
                <a:pos x="T6" y="T8"/>
              </a:cxn>
              <a:cxn ang="0">
                <a:pos x="T9" y="T11"/>
              </a:cxn>
            </a:cxnLst>
            <a:rect l="0" t="0" r="r" b="b"/>
            <a:pathLst>
              <a:path w="21600" h="16345">
                <a:moveTo>
                  <a:pt x="21600" y="16345"/>
                </a:moveTo>
                <a:cubicBezTo>
                  <a:pt x="21519" y="-3397"/>
                  <a:pt x="14319" y="-5255"/>
                  <a:pt x="0" y="10772"/>
                </a:cubicBezTo>
              </a:path>
            </a:pathLst>
          </a:custGeom>
          <a:noFill/>
          <a:ln w="38100" cap="rnd" cmpd="sng">
            <a:solidFill>
              <a:srgbClr val="000000"/>
            </a:solidFill>
            <a:prstDash val="sysDot"/>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it-IT" sz="1266"/>
          </a:p>
        </p:txBody>
      </p:sp>
      <p:sp>
        <p:nvSpPr>
          <p:cNvPr id="6180" name="Line 36"/>
          <p:cNvSpPr>
            <a:spLocks noChangeShapeType="1"/>
          </p:cNvSpPr>
          <p:nvPr/>
        </p:nvSpPr>
        <p:spPr bwMode="auto">
          <a:xfrm flipH="1" flipV="1">
            <a:off x="8028162" y="4290715"/>
            <a:ext cx="303609" cy="597173"/>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lstStyle/>
          <a:p>
            <a:endParaRPr lang="it-IT" altLang="it-IT" sz="1687">
              <a:latin typeface="Helvetica Light" charset="0"/>
              <a:ea typeface="Helvetica Light" charset="0"/>
              <a:cs typeface="Helvetica Light" charset="0"/>
              <a:sym typeface="Helvetica Light" charset="0"/>
            </a:endParaRPr>
          </a:p>
        </p:txBody>
      </p:sp>
      <p:sp>
        <p:nvSpPr>
          <p:cNvPr id="6181" name="Line 37"/>
          <p:cNvSpPr>
            <a:spLocks noChangeShapeType="1"/>
          </p:cNvSpPr>
          <p:nvPr/>
        </p:nvSpPr>
        <p:spPr bwMode="auto">
          <a:xfrm>
            <a:off x="7980164" y="4298529"/>
            <a:ext cx="251148" cy="588243"/>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lstStyle/>
          <a:p>
            <a:endParaRPr lang="it-IT" altLang="it-IT" sz="1687">
              <a:latin typeface="Helvetica Light" charset="0"/>
              <a:ea typeface="Helvetica Light" charset="0"/>
              <a:cs typeface="Helvetica Light" charset="0"/>
              <a:sym typeface="Helvetica Light" charset="0"/>
            </a:endParaRPr>
          </a:p>
        </p:txBody>
      </p:sp>
      <p:sp>
        <p:nvSpPr>
          <p:cNvPr id="6182" name="Line 38"/>
          <p:cNvSpPr>
            <a:spLocks noChangeShapeType="1"/>
          </p:cNvSpPr>
          <p:nvPr/>
        </p:nvSpPr>
        <p:spPr bwMode="auto">
          <a:xfrm flipV="1">
            <a:off x="8702353" y="4236021"/>
            <a:ext cx="207615" cy="706561"/>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lstStyle/>
          <a:p>
            <a:endParaRPr lang="it-IT" altLang="it-IT" sz="1687">
              <a:latin typeface="Helvetica Light" charset="0"/>
              <a:ea typeface="Helvetica Light" charset="0"/>
              <a:cs typeface="Helvetica Light" charset="0"/>
              <a:sym typeface="Helvetica Light" charset="0"/>
            </a:endParaRPr>
          </a:p>
        </p:txBody>
      </p:sp>
      <p:sp>
        <p:nvSpPr>
          <p:cNvPr id="6183" name="Rectangle 39"/>
          <p:cNvSpPr>
            <a:spLocks/>
          </p:cNvSpPr>
          <p:nvPr/>
        </p:nvSpPr>
        <p:spPr bwMode="auto">
          <a:xfrm>
            <a:off x="2443202" y="2605573"/>
            <a:ext cx="3343051" cy="242059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spAutoFit/>
          </a:bodyPr>
          <a:lstStyle/>
          <a:p>
            <a:r>
              <a:rPr lang="it-IT" altLang="it-IT" sz="1617" dirty="0"/>
              <a:t>n#4</a:t>
            </a:r>
          </a:p>
          <a:p>
            <a:r>
              <a:rPr lang="it-IT" altLang="it-IT" sz="1547" u="sng" dirty="0"/>
              <a:t>GOAL:  </a:t>
            </a:r>
            <a:r>
              <a:rPr lang="it-IT" altLang="it-IT" sz="1547" dirty="0"/>
              <a:t>stop </a:t>
            </a:r>
            <a:r>
              <a:rPr lang="it-IT" altLang="it-IT" sz="1547" dirty="0" err="1"/>
              <a:t>still</a:t>
            </a:r>
            <a:r>
              <a:rPr lang="it-IT" altLang="it-IT" sz="1547" dirty="0"/>
              <a:t>  and pass the </a:t>
            </a:r>
            <a:r>
              <a:rPr lang="it-IT" altLang="it-IT" sz="1547" dirty="0" err="1"/>
              <a:t>ball</a:t>
            </a:r>
            <a:endParaRPr lang="it-IT" altLang="it-IT" sz="1547" dirty="0"/>
          </a:p>
          <a:p>
            <a:endParaRPr lang="it-IT" altLang="it-IT" sz="1547" dirty="0"/>
          </a:p>
          <a:p>
            <a:r>
              <a:rPr lang="it-IT" altLang="it-IT" sz="1547" u="sng" dirty="0"/>
              <a:t>DEVELOPMENT: </a:t>
            </a:r>
            <a:r>
              <a:rPr lang="it-IT" altLang="it-IT" sz="1547" dirty="0"/>
              <a:t> </a:t>
            </a:r>
            <a:r>
              <a:rPr lang="it-IT" altLang="it-IT" sz="1547" dirty="0" err="1"/>
              <a:t>one</a:t>
            </a:r>
            <a:r>
              <a:rPr lang="it-IT" altLang="it-IT" sz="1547" dirty="0"/>
              <a:t> player pass and stop the </a:t>
            </a:r>
            <a:r>
              <a:rPr lang="it-IT" altLang="it-IT" sz="1547" dirty="0" err="1"/>
              <a:t>ball</a:t>
            </a:r>
            <a:r>
              <a:rPr lang="it-IT" altLang="it-IT" sz="1547" dirty="0"/>
              <a:t>  .</a:t>
            </a:r>
          </a:p>
          <a:p>
            <a:endParaRPr lang="it-IT" altLang="it-IT" sz="1547" dirty="0"/>
          </a:p>
          <a:p>
            <a:r>
              <a:rPr lang="it-IT" altLang="it-IT" sz="1477" dirty="0"/>
              <a:t>The </a:t>
            </a:r>
            <a:r>
              <a:rPr lang="it-IT" altLang="it-IT" sz="1477" dirty="0" err="1"/>
              <a:t>other</a:t>
            </a:r>
            <a:r>
              <a:rPr lang="it-IT" altLang="it-IT" sz="1477" dirty="0"/>
              <a:t> player </a:t>
            </a:r>
            <a:r>
              <a:rPr lang="it-IT" altLang="it-IT" sz="1477" dirty="0" err="1"/>
              <a:t>move</a:t>
            </a:r>
            <a:r>
              <a:rPr lang="it-IT" altLang="it-IT" sz="1477" dirty="0"/>
              <a:t> to </a:t>
            </a:r>
            <a:r>
              <a:rPr lang="it-IT" altLang="it-IT" sz="1477" dirty="0" err="1"/>
              <a:t>one</a:t>
            </a:r>
            <a:r>
              <a:rPr lang="it-IT" altLang="it-IT" sz="1477" dirty="0"/>
              <a:t> </a:t>
            </a:r>
            <a:r>
              <a:rPr lang="it-IT" altLang="it-IT" sz="1477" dirty="0" err="1"/>
              <a:t>cone</a:t>
            </a:r>
            <a:r>
              <a:rPr lang="it-IT" altLang="it-IT" sz="1477" dirty="0"/>
              <a:t> to </a:t>
            </a:r>
          </a:p>
          <a:p>
            <a:r>
              <a:rPr lang="it-IT" altLang="it-IT" sz="1477" dirty="0" err="1"/>
              <a:t>other</a:t>
            </a:r>
            <a:r>
              <a:rPr lang="it-IT" altLang="it-IT" sz="1477" dirty="0"/>
              <a:t> with a C </a:t>
            </a:r>
            <a:r>
              <a:rPr lang="it-IT" altLang="it-IT" sz="1477" dirty="0" err="1"/>
              <a:t>movement</a:t>
            </a:r>
            <a:r>
              <a:rPr lang="it-IT" altLang="it-IT" sz="1477" dirty="0"/>
              <a:t>. He </a:t>
            </a:r>
            <a:r>
              <a:rPr lang="it-IT" altLang="it-IT" sz="1477" dirty="0" err="1"/>
              <a:t>have</a:t>
            </a:r>
            <a:r>
              <a:rPr lang="it-IT" altLang="it-IT" sz="1477" dirty="0"/>
              <a:t> to stop the </a:t>
            </a:r>
            <a:r>
              <a:rPr lang="it-IT" altLang="it-IT" sz="1477" dirty="0" err="1"/>
              <a:t>ball</a:t>
            </a:r>
            <a:r>
              <a:rPr lang="it-IT" altLang="it-IT" sz="1477" dirty="0"/>
              <a:t> in the front (in back-head or </a:t>
            </a:r>
            <a:r>
              <a:rPr lang="it-IT" altLang="it-IT" sz="1477" dirty="0" err="1"/>
              <a:t>forehead</a:t>
            </a:r>
            <a:r>
              <a:rPr lang="it-IT" altLang="it-IT" sz="1477" dirty="0"/>
              <a:t> stop) and pass to </a:t>
            </a:r>
            <a:r>
              <a:rPr lang="it-IT" altLang="it-IT" sz="1477" dirty="0" err="1"/>
              <a:t>him</a:t>
            </a:r>
            <a:r>
              <a:rPr lang="it-IT" altLang="it-IT" sz="1477" dirty="0"/>
              <a:t> playmate</a:t>
            </a:r>
          </a:p>
        </p:txBody>
      </p:sp>
      <p:sp>
        <p:nvSpPr>
          <p:cNvPr id="6184" name="Rectangle 40"/>
          <p:cNvSpPr>
            <a:spLocks noGrp="1" noChangeArrowheads="1"/>
          </p:cNvSpPr>
          <p:nvPr>
            <p:ph type="title"/>
          </p:nvPr>
        </p:nvSpPr>
        <p:spPr>
          <a:xfrm>
            <a:off x="3236268" y="285750"/>
            <a:ext cx="5718349" cy="513457"/>
          </a:xfrm>
        </p:spPr>
        <p:txBody>
          <a:bodyPr anchor="b"/>
          <a:lstStyle/>
          <a:p>
            <a:pPr defTabSz="164078"/>
            <a:r>
              <a:rPr lang="it-IT" altLang="it-IT" sz="2250" b="1">
                <a:solidFill>
                  <a:srgbClr val="FF2600"/>
                </a:solidFill>
                <a:latin typeface="Marker Felt" charset="0"/>
                <a:ea typeface="Marker Felt" charset="0"/>
                <a:cs typeface="Marker Felt" charset="0"/>
                <a:sym typeface="Marker Felt" charset="0"/>
              </a:rPr>
              <a:t>EXERCISE  :  technique </a:t>
            </a:r>
          </a:p>
        </p:txBody>
      </p:sp>
      <p:pic>
        <p:nvPicPr>
          <p:cNvPr id="6185" name="Picture 41" descr="page3image8336.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377535" y="2488034"/>
            <a:ext cx="92646" cy="1015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6186" name="Picture 42" descr="page3image8336.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925470" y="2915543"/>
            <a:ext cx="92645" cy="10045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6187" name="Picture 43" descr="page3image8336.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379643" y="2421062"/>
            <a:ext cx="92646" cy="10045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6188" name="Picture 44" descr="page3image8336.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925470" y="1821656"/>
            <a:ext cx="92645" cy="10157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6189" name="Picture 45" descr="page3image8336.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869660" y="4193605"/>
            <a:ext cx="92645" cy="1015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6190" name="Picture 46" descr="page3image8336.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978057" y="4193605"/>
            <a:ext cx="92646" cy="1015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6191" name="Rectangle 47"/>
          <p:cNvSpPr>
            <a:spLocks/>
          </p:cNvSpPr>
          <p:nvPr/>
        </p:nvSpPr>
        <p:spPr bwMode="auto">
          <a:xfrm>
            <a:off x="8613056" y="6094991"/>
            <a:ext cx="1091967" cy="2669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p>
            <a:r>
              <a:rPr lang="it-IT" altLang="it-IT" sz="1266"/>
              <a:t>Martina Chirico</a:t>
            </a:r>
          </a:p>
        </p:txBody>
      </p:sp>
    </p:spTree>
    <p:extLst>
      <p:ext uri="{BB962C8B-B14F-4D97-AF65-F5344CB8AC3E}">
        <p14:creationId xmlns:p14="http://schemas.microsoft.com/office/powerpoint/2010/main" val="174344632"/>
      </p:ext>
    </p:extLst>
  </p:cSld>
  <p:clrMapOvr>
    <a:masterClrMapping/>
  </p:clrMapOvr>
  <p:transition spd="med"/>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9" name="Picture 1" descr="pasted-image.pd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057549" y="226592"/>
            <a:ext cx="7921749" cy="560114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7170" name="Oval 2"/>
          <p:cNvSpPr>
            <a:spLocks/>
          </p:cNvSpPr>
          <p:nvPr/>
        </p:nvSpPr>
        <p:spPr bwMode="auto">
          <a:xfrm>
            <a:off x="9615414" y="2179961"/>
            <a:ext cx="85948" cy="85948"/>
          </a:xfrm>
          <a:prstGeom prst="ellipse">
            <a:avLst/>
          </a:prstGeom>
          <a:solidFill>
            <a:srgbClr val="FF0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7171" name="Oval 3"/>
          <p:cNvSpPr>
            <a:spLocks/>
          </p:cNvSpPr>
          <p:nvPr/>
        </p:nvSpPr>
        <p:spPr bwMode="auto">
          <a:xfrm>
            <a:off x="9454679" y="2358554"/>
            <a:ext cx="85948" cy="85948"/>
          </a:xfrm>
          <a:prstGeom prst="ellipse">
            <a:avLst/>
          </a:prstGeom>
          <a:solidFill>
            <a:srgbClr val="FF0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7172" name="Oval 4"/>
          <p:cNvSpPr>
            <a:spLocks/>
          </p:cNvSpPr>
          <p:nvPr/>
        </p:nvSpPr>
        <p:spPr bwMode="auto">
          <a:xfrm>
            <a:off x="7052593" y="3733726"/>
            <a:ext cx="85948" cy="85948"/>
          </a:xfrm>
          <a:prstGeom prst="ellipse">
            <a:avLst/>
          </a:prstGeom>
          <a:solidFill>
            <a:srgbClr val="FF0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7173" name="Oval 5"/>
          <p:cNvSpPr>
            <a:spLocks/>
          </p:cNvSpPr>
          <p:nvPr/>
        </p:nvSpPr>
        <p:spPr bwMode="auto">
          <a:xfrm>
            <a:off x="7168679" y="3581922"/>
            <a:ext cx="85948" cy="85948"/>
          </a:xfrm>
          <a:prstGeom prst="ellipse">
            <a:avLst/>
          </a:prstGeom>
          <a:solidFill>
            <a:srgbClr val="FF0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7174" name="Oval 6"/>
          <p:cNvSpPr>
            <a:spLocks/>
          </p:cNvSpPr>
          <p:nvPr/>
        </p:nvSpPr>
        <p:spPr bwMode="auto">
          <a:xfrm>
            <a:off x="6990086" y="3581922"/>
            <a:ext cx="85948" cy="85948"/>
          </a:xfrm>
          <a:prstGeom prst="ellipse">
            <a:avLst/>
          </a:prstGeom>
          <a:solidFill>
            <a:srgbClr val="FF0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7175" name="Oval 7"/>
          <p:cNvSpPr>
            <a:spLocks/>
          </p:cNvSpPr>
          <p:nvPr/>
        </p:nvSpPr>
        <p:spPr bwMode="auto">
          <a:xfrm>
            <a:off x="7052593" y="2019226"/>
            <a:ext cx="85948" cy="85948"/>
          </a:xfrm>
          <a:prstGeom prst="ellipse">
            <a:avLst/>
          </a:prstGeom>
          <a:solidFill>
            <a:srgbClr val="FF0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7176" name="AutoShape 8"/>
          <p:cNvSpPr>
            <a:spLocks/>
          </p:cNvSpPr>
          <p:nvPr/>
        </p:nvSpPr>
        <p:spPr bwMode="auto">
          <a:xfrm>
            <a:off x="8635380" y="3286125"/>
            <a:ext cx="63624" cy="71438"/>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7177" name="AutoShape 9"/>
          <p:cNvSpPr>
            <a:spLocks/>
          </p:cNvSpPr>
          <p:nvPr/>
        </p:nvSpPr>
        <p:spPr bwMode="auto">
          <a:xfrm>
            <a:off x="9340826" y="3437929"/>
            <a:ext cx="63624" cy="71438"/>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7178" name="AutoShape 10"/>
          <p:cNvSpPr>
            <a:spLocks/>
          </p:cNvSpPr>
          <p:nvPr/>
        </p:nvSpPr>
        <p:spPr bwMode="auto">
          <a:xfrm>
            <a:off x="7179841" y="2107406"/>
            <a:ext cx="63624" cy="71438"/>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7179" name="AutoShape 11"/>
          <p:cNvSpPr>
            <a:spLocks/>
          </p:cNvSpPr>
          <p:nvPr/>
        </p:nvSpPr>
        <p:spPr bwMode="auto">
          <a:xfrm>
            <a:off x="6988969" y="3429001"/>
            <a:ext cx="88181" cy="8706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0" y="21600"/>
                </a:lnTo>
                <a:lnTo>
                  <a:pt x="21600" y="21600"/>
                </a:lnTo>
                <a:close/>
              </a:path>
            </a:pathLst>
          </a:cu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7180" name="AutoShape 12"/>
          <p:cNvSpPr>
            <a:spLocks/>
          </p:cNvSpPr>
          <p:nvPr/>
        </p:nvSpPr>
        <p:spPr bwMode="auto">
          <a:xfrm>
            <a:off x="7804919" y="3437929"/>
            <a:ext cx="63624" cy="71438"/>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7181" name="AutoShape 13"/>
          <p:cNvSpPr>
            <a:spLocks/>
          </p:cNvSpPr>
          <p:nvPr/>
        </p:nvSpPr>
        <p:spPr bwMode="auto">
          <a:xfrm>
            <a:off x="7804919" y="3000375"/>
            <a:ext cx="63624" cy="71438"/>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7182" name="AutoShape 14"/>
          <p:cNvSpPr>
            <a:spLocks/>
          </p:cNvSpPr>
          <p:nvPr/>
        </p:nvSpPr>
        <p:spPr bwMode="auto">
          <a:xfrm>
            <a:off x="8840763" y="3437929"/>
            <a:ext cx="63624" cy="71438"/>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7183" name="AutoShape 15"/>
          <p:cNvSpPr>
            <a:spLocks/>
          </p:cNvSpPr>
          <p:nvPr/>
        </p:nvSpPr>
        <p:spPr bwMode="auto">
          <a:xfrm>
            <a:off x="9072935" y="3286125"/>
            <a:ext cx="63624" cy="71438"/>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7184" name="AutoShape 16"/>
          <p:cNvSpPr>
            <a:spLocks/>
          </p:cNvSpPr>
          <p:nvPr/>
        </p:nvSpPr>
        <p:spPr bwMode="auto">
          <a:xfrm>
            <a:off x="8555013" y="2491383"/>
            <a:ext cx="63624" cy="71438"/>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7185" name="AutoShape 17"/>
          <p:cNvSpPr>
            <a:spLocks/>
          </p:cNvSpPr>
          <p:nvPr/>
        </p:nvSpPr>
        <p:spPr bwMode="auto">
          <a:xfrm>
            <a:off x="8555013" y="2187773"/>
            <a:ext cx="63624" cy="71438"/>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7186" name="AutoShape 18"/>
          <p:cNvSpPr>
            <a:spLocks/>
          </p:cNvSpPr>
          <p:nvPr/>
        </p:nvSpPr>
        <p:spPr bwMode="auto">
          <a:xfrm>
            <a:off x="7804919" y="2277070"/>
            <a:ext cx="63624" cy="71438"/>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7187" name="AutoShape 19"/>
          <p:cNvSpPr>
            <a:spLocks/>
          </p:cNvSpPr>
          <p:nvPr/>
        </p:nvSpPr>
        <p:spPr bwMode="auto">
          <a:xfrm>
            <a:off x="7653115" y="2107406"/>
            <a:ext cx="63624" cy="71438"/>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7188" name="AutoShape 20"/>
          <p:cNvSpPr>
            <a:spLocks/>
          </p:cNvSpPr>
          <p:nvPr/>
        </p:nvSpPr>
        <p:spPr bwMode="auto">
          <a:xfrm>
            <a:off x="7376294" y="2187773"/>
            <a:ext cx="63624" cy="71438"/>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7189" name="Oval 21"/>
          <p:cNvSpPr>
            <a:spLocks/>
          </p:cNvSpPr>
          <p:nvPr/>
        </p:nvSpPr>
        <p:spPr bwMode="auto">
          <a:xfrm>
            <a:off x="9454679" y="3581922"/>
            <a:ext cx="85948" cy="85948"/>
          </a:xfrm>
          <a:prstGeom prst="ellipse">
            <a:avLst/>
          </a:prstGeom>
          <a:solidFill>
            <a:srgbClr val="FF0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7190" name="Oval 22"/>
          <p:cNvSpPr>
            <a:spLocks/>
          </p:cNvSpPr>
          <p:nvPr/>
        </p:nvSpPr>
        <p:spPr bwMode="auto">
          <a:xfrm>
            <a:off x="6990086" y="1849562"/>
            <a:ext cx="85948" cy="85948"/>
          </a:xfrm>
          <a:prstGeom prst="ellipse">
            <a:avLst/>
          </a:prstGeom>
          <a:solidFill>
            <a:srgbClr val="FF0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7191" name="Oval 23"/>
          <p:cNvSpPr>
            <a:spLocks/>
          </p:cNvSpPr>
          <p:nvPr/>
        </p:nvSpPr>
        <p:spPr bwMode="auto">
          <a:xfrm>
            <a:off x="9609832" y="3403328"/>
            <a:ext cx="97111" cy="139526"/>
          </a:xfrm>
          <a:prstGeom prst="ellipse">
            <a:avLst/>
          </a:prstGeom>
          <a:solidFill>
            <a:srgbClr val="FF0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7192" name="Line 24"/>
          <p:cNvSpPr>
            <a:spLocks noChangeShapeType="1"/>
          </p:cNvSpPr>
          <p:nvPr/>
        </p:nvSpPr>
        <p:spPr bwMode="auto">
          <a:xfrm flipV="1">
            <a:off x="7032501" y="2185542"/>
            <a:ext cx="0" cy="1164208"/>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lstStyle/>
          <a:p>
            <a:endParaRPr lang="it-IT" altLang="it-IT" sz="1687">
              <a:latin typeface="Helvetica Light" charset="0"/>
              <a:ea typeface="Helvetica Light" charset="0"/>
              <a:cs typeface="Helvetica Light" charset="0"/>
              <a:sym typeface="Helvetica Light" charset="0"/>
            </a:endParaRPr>
          </a:p>
        </p:txBody>
      </p:sp>
      <p:sp>
        <p:nvSpPr>
          <p:cNvPr id="7193" name="AutoShape 25"/>
          <p:cNvSpPr>
            <a:spLocks/>
          </p:cNvSpPr>
          <p:nvPr/>
        </p:nvSpPr>
        <p:spPr bwMode="auto">
          <a:xfrm>
            <a:off x="7100590" y="2070572"/>
            <a:ext cx="948779" cy="298028"/>
          </a:xfrm>
          <a:custGeom>
            <a:avLst/>
            <a:gdLst>
              <a:gd name="T0" fmla="+- 0 10665 992"/>
              <a:gd name="T1" fmla="*/ T0 w 19346"/>
              <a:gd name="T2" fmla="+- 0 10334 1457"/>
              <a:gd name="T3" fmla="*/ 10334 h 17754"/>
              <a:gd name="T4" fmla="+- 0 10665 992"/>
              <a:gd name="T5" fmla="*/ T4 w 19346"/>
              <a:gd name="T6" fmla="+- 0 10334 1457"/>
              <a:gd name="T7" fmla="*/ 10334 h 17754"/>
              <a:gd name="T8" fmla="+- 0 10665 992"/>
              <a:gd name="T9" fmla="*/ T8 w 19346"/>
              <a:gd name="T10" fmla="+- 0 10334 1457"/>
              <a:gd name="T11" fmla="*/ 10334 h 17754"/>
              <a:gd name="T12" fmla="+- 0 10665 992"/>
              <a:gd name="T13" fmla="*/ T12 w 19346"/>
              <a:gd name="T14" fmla="+- 0 10334 1457"/>
              <a:gd name="T15" fmla="*/ 10334 h 17754"/>
            </a:gdLst>
            <a:ahLst/>
            <a:cxnLst>
              <a:cxn ang="0">
                <a:pos x="T1" y="T3"/>
              </a:cxn>
              <a:cxn ang="0">
                <a:pos x="T5" y="T7"/>
              </a:cxn>
              <a:cxn ang="0">
                <a:pos x="T9" y="T11"/>
              </a:cxn>
              <a:cxn ang="0">
                <a:pos x="T13" y="T15"/>
              </a:cxn>
            </a:cxnLst>
            <a:rect l="0" t="0" r="r" b="b"/>
            <a:pathLst>
              <a:path w="19346" h="17754">
                <a:moveTo>
                  <a:pt x="1400" y="2238"/>
                </a:moveTo>
                <a:cubicBezTo>
                  <a:pt x="-992" y="4325"/>
                  <a:pt x="-86" y="14788"/>
                  <a:pt x="2359" y="13326"/>
                </a:cubicBezTo>
                <a:cubicBezTo>
                  <a:pt x="4329" y="12148"/>
                  <a:pt x="3708" y="3578"/>
                  <a:pt x="5221" y="850"/>
                </a:cubicBezTo>
                <a:cubicBezTo>
                  <a:pt x="6500" y="-1457"/>
                  <a:pt x="8169" y="1171"/>
                  <a:pt x="8488" y="5840"/>
                </a:cubicBezTo>
                <a:cubicBezTo>
                  <a:pt x="8726" y="9338"/>
                  <a:pt x="8205" y="13673"/>
                  <a:pt x="9245" y="15794"/>
                </a:cubicBezTo>
                <a:cubicBezTo>
                  <a:pt x="11377" y="20143"/>
                  <a:pt x="12255" y="9263"/>
                  <a:pt x="14042" y="5381"/>
                </a:cubicBezTo>
                <a:cubicBezTo>
                  <a:pt x="16884" y="-793"/>
                  <a:pt x="20608" y="8642"/>
                  <a:pt x="18926" y="17754"/>
                </a:cubicBezTo>
              </a:path>
            </a:pathLst>
          </a:custGeom>
          <a:noFill/>
          <a:ln w="25400" cap="flat" cmpd="sng">
            <a:solidFill>
              <a:srgbClr val="000000"/>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lstStyle/>
          <a:p>
            <a:endParaRPr lang="it-IT" altLang="it-IT" sz="1687">
              <a:latin typeface="Helvetica Light" charset="0"/>
              <a:ea typeface="Helvetica Light" charset="0"/>
              <a:cs typeface="Helvetica Light" charset="0"/>
              <a:sym typeface="Helvetica Light" charset="0"/>
            </a:endParaRPr>
          </a:p>
        </p:txBody>
      </p:sp>
      <p:sp>
        <p:nvSpPr>
          <p:cNvPr id="7194" name="Line 26"/>
          <p:cNvSpPr>
            <a:spLocks noChangeShapeType="1"/>
          </p:cNvSpPr>
          <p:nvPr/>
        </p:nvSpPr>
        <p:spPr bwMode="auto">
          <a:xfrm>
            <a:off x="8030394" y="2321719"/>
            <a:ext cx="1350615" cy="117203"/>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lstStyle/>
          <a:p>
            <a:endParaRPr lang="it-IT" altLang="it-IT" sz="1687">
              <a:latin typeface="Helvetica Light" charset="0"/>
              <a:ea typeface="Helvetica Light" charset="0"/>
              <a:cs typeface="Helvetica Light" charset="0"/>
              <a:sym typeface="Helvetica Light" charset="0"/>
            </a:endParaRPr>
          </a:p>
        </p:txBody>
      </p:sp>
      <p:sp>
        <p:nvSpPr>
          <p:cNvPr id="7195" name="Line 27"/>
          <p:cNvSpPr>
            <a:spLocks noChangeShapeType="1"/>
          </p:cNvSpPr>
          <p:nvPr/>
        </p:nvSpPr>
        <p:spPr bwMode="auto">
          <a:xfrm>
            <a:off x="9493746" y="2446735"/>
            <a:ext cx="0" cy="1033611"/>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lstStyle/>
          <a:p>
            <a:endParaRPr lang="it-IT" altLang="it-IT" sz="1687">
              <a:latin typeface="Helvetica Light" charset="0"/>
              <a:ea typeface="Helvetica Light" charset="0"/>
              <a:cs typeface="Helvetica Light" charset="0"/>
              <a:sym typeface="Helvetica Light" charset="0"/>
            </a:endParaRPr>
          </a:p>
        </p:txBody>
      </p:sp>
      <p:sp>
        <p:nvSpPr>
          <p:cNvPr id="7196" name="AutoShape 28"/>
          <p:cNvSpPr>
            <a:spLocks/>
          </p:cNvSpPr>
          <p:nvPr/>
        </p:nvSpPr>
        <p:spPr bwMode="auto">
          <a:xfrm>
            <a:off x="8551664" y="3158877"/>
            <a:ext cx="976685" cy="472158"/>
          </a:xfrm>
          <a:custGeom>
            <a:avLst/>
            <a:gdLst>
              <a:gd name="T0" fmla="*/ 10468 w 20937"/>
              <a:gd name="T1" fmla="+- 0 10288 540"/>
              <a:gd name="T2" fmla="*/ 10288 h 19497"/>
              <a:gd name="T3" fmla="*/ 10468 w 20937"/>
              <a:gd name="T4" fmla="+- 0 10288 540"/>
              <a:gd name="T5" fmla="*/ 10288 h 19497"/>
              <a:gd name="T6" fmla="*/ 10468 w 20937"/>
              <a:gd name="T7" fmla="+- 0 10288 540"/>
              <a:gd name="T8" fmla="*/ 10288 h 19497"/>
              <a:gd name="T9" fmla="*/ 10468 w 20937"/>
              <a:gd name="T10" fmla="+- 0 10288 540"/>
              <a:gd name="T11" fmla="*/ 10288 h 19497"/>
            </a:gdLst>
            <a:ahLst/>
            <a:cxnLst>
              <a:cxn ang="0">
                <a:pos x="T0" y="T2"/>
              </a:cxn>
              <a:cxn ang="0">
                <a:pos x="T3" y="T5"/>
              </a:cxn>
              <a:cxn ang="0">
                <a:pos x="T6" y="T8"/>
              </a:cxn>
              <a:cxn ang="0">
                <a:pos x="T9" y="T11"/>
              </a:cxn>
            </a:cxnLst>
            <a:rect l="0" t="0" r="r" b="b"/>
            <a:pathLst>
              <a:path w="20937" h="19497">
                <a:moveTo>
                  <a:pt x="20770" y="12579"/>
                </a:moveTo>
                <a:cubicBezTo>
                  <a:pt x="21600" y="16990"/>
                  <a:pt x="19185" y="21060"/>
                  <a:pt x="17024" y="18901"/>
                </a:cubicBezTo>
                <a:cubicBezTo>
                  <a:pt x="14871" y="16750"/>
                  <a:pt x="15721" y="11040"/>
                  <a:pt x="14952" y="6890"/>
                </a:cubicBezTo>
                <a:cubicBezTo>
                  <a:pt x="14493" y="4415"/>
                  <a:pt x="13493" y="2543"/>
                  <a:pt x="12337" y="1192"/>
                </a:cubicBezTo>
                <a:cubicBezTo>
                  <a:pt x="11430" y="131"/>
                  <a:pt x="10338" y="-540"/>
                  <a:pt x="9496" y="574"/>
                </a:cubicBezTo>
                <a:cubicBezTo>
                  <a:pt x="8674" y="1661"/>
                  <a:pt x="8590" y="3773"/>
                  <a:pt x="8607" y="5727"/>
                </a:cubicBezTo>
                <a:cubicBezTo>
                  <a:pt x="8632" y="8459"/>
                  <a:pt x="8714" y="11244"/>
                  <a:pt x="8198" y="13795"/>
                </a:cubicBezTo>
                <a:cubicBezTo>
                  <a:pt x="7880" y="15368"/>
                  <a:pt x="7299" y="16813"/>
                  <a:pt x="6455" y="16803"/>
                </a:cubicBezTo>
                <a:cubicBezTo>
                  <a:pt x="5289" y="16789"/>
                  <a:pt x="4681" y="14332"/>
                  <a:pt x="4647" y="11843"/>
                </a:cubicBezTo>
                <a:cubicBezTo>
                  <a:pt x="4607" y="8899"/>
                  <a:pt x="5002" y="5755"/>
                  <a:pt x="4099" y="3410"/>
                </a:cubicBezTo>
                <a:cubicBezTo>
                  <a:pt x="3110" y="841"/>
                  <a:pt x="1164" y="582"/>
                  <a:pt x="0" y="2864"/>
                </a:cubicBezTo>
              </a:path>
            </a:pathLst>
          </a:custGeom>
          <a:noFill/>
          <a:ln w="25400" cap="flat" cmpd="sng">
            <a:solidFill>
              <a:srgbClr val="000000"/>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lstStyle/>
          <a:p>
            <a:endParaRPr lang="it-IT" altLang="it-IT" sz="1687">
              <a:latin typeface="Helvetica Light" charset="0"/>
              <a:ea typeface="Helvetica Light" charset="0"/>
              <a:cs typeface="Helvetica Light" charset="0"/>
              <a:sym typeface="Helvetica Light" charset="0"/>
            </a:endParaRPr>
          </a:p>
        </p:txBody>
      </p:sp>
      <p:sp>
        <p:nvSpPr>
          <p:cNvPr id="7197" name="Line 29"/>
          <p:cNvSpPr>
            <a:spLocks noChangeShapeType="1"/>
          </p:cNvSpPr>
          <p:nvPr/>
        </p:nvSpPr>
        <p:spPr bwMode="auto">
          <a:xfrm flipH="1">
            <a:off x="7111752" y="3214688"/>
            <a:ext cx="1482328" cy="276820"/>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lstStyle/>
          <a:p>
            <a:endParaRPr lang="it-IT" altLang="it-IT" sz="1687">
              <a:latin typeface="Helvetica Light" charset="0"/>
              <a:ea typeface="Helvetica Light" charset="0"/>
              <a:cs typeface="Helvetica Light" charset="0"/>
              <a:sym typeface="Helvetica Light" charset="0"/>
            </a:endParaRPr>
          </a:p>
        </p:txBody>
      </p:sp>
      <p:sp>
        <p:nvSpPr>
          <p:cNvPr id="7198" name="Rectangle 30"/>
          <p:cNvSpPr>
            <a:spLocks noGrp="1" noChangeArrowheads="1"/>
          </p:cNvSpPr>
          <p:nvPr>
            <p:ph type="body" sz="quarter" idx="1"/>
          </p:nvPr>
        </p:nvSpPr>
        <p:spPr>
          <a:xfrm>
            <a:off x="2021830" y="1101701"/>
            <a:ext cx="3846463" cy="1850678"/>
          </a:xfrm>
        </p:spPr>
        <p:txBody>
          <a:bodyPr anchor="t"/>
          <a:lstStyle/>
          <a:p>
            <a:pPr marL="0" indent="0" algn="ctr">
              <a:spcBef>
                <a:spcPct val="0"/>
              </a:spcBef>
              <a:buNone/>
            </a:pPr>
            <a:r>
              <a:rPr lang="it-IT" altLang="it-IT" sz="2672">
                <a:latin typeface="Marker Felt" charset="0"/>
                <a:ea typeface="Marker Felt" charset="0"/>
                <a:cs typeface="Marker Felt" charset="0"/>
                <a:sym typeface="Marker Felt" charset="0"/>
              </a:rPr>
              <a:t>n  #5</a:t>
            </a:r>
          </a:p>
          <a:p>
            <a:pPr marL="0" indent="0" algn="ctr">
              <a:spcBef>
                <a:spcPct val="0"/>
              </a:spcBef>
              <a:buNone/>
            </a:pPr>
            <a:r>
              <a:rPr lang="it-IT" altLang="it-IT" sz="1969" u="sng">
                <a:latin typeface="Marker Felt" charset="0"/>
                <a:ea typeface="Marker Felt" charset="0"/>
                <a:cs typeface="Marker Felt" charset="0"/>
                <a:sym typeface="Marker Felt" charset="0"/>
              </a:rPr>
              <a:t>goal :</a:t>
            </a:r>
            <a:r>
              <a:rPr lang="it-IT" altLang="it-IT" sz="4078" u="sng">
                <a:latin typeface="Marker Felt" charset="0"/>
                <a:ea typeface="Marker Felt" charset="0"/>
                <a:cs typeface="Marker Felt" charset="0"/>
                <a:sym typeface="Marker Felt" charset="0"/>
              </a:rPr>
              <a:t>  </a:t>
            </a:r>
            <a:r>
              <a:rPr lang="it-IT" altLang="it-IT" sz="1125">
                <a:latin typeface="Marker Felt" charset="0"/>
                <a:ea typeface="Marker Felt" charset="0"/>
                <a:cs typeface="Marker Felt" charset="0"/>
                <a:sym typeface="Marker Felt" charset="0"/>
              </a:rPr>
              <a:t>pass and dribbling the cones .</a:t>
            </a:r>
          </a:p>
          <a:p>
            <a:pPr marL="0" indent="0" algn="ctr">
              <a:spcBef>
                <a:spcPct val="0"/>
              </a:spcBef>
              <a:buNone/>
            </a:pPr>
            <a:r>
              <a:rPr lang="it-IT" altLang="it-IT" sz="1969" u="sng">
                <a:latin typeface="Marker Felt" charset="0"/>
                <a:ea typeface="Marker Felt" charset="0"/>
                <a:cs typeface="Marker Felt" charset="0"/>
                <a:sym typeface="Marker Felt" charset="0"/>
              </a:rPr>
              <a:t>Development</a:t>
            </a:r>
            <a:r>
              <a:rPr lang="it-IT" altLang="it-IT" sz="2180" u="sng">
                <a:latin typeface="Marker Felt" charset="0"/>
                <a:ea typeface="Marker Felt" charset="0"/>
                <a:cs typeface="Marker Felt" charset="0"/>
                <a:sym typeface="Marker Felt" charset="0"/>
              </a:rPr>
              <a:t> </a:t>
            </a:r>
            <a:r>
              <a:rPr lang="it-IT" altLang="it-IT" sz="1125" u="sng">
                <a:latin typeface="Marker Felt" charset="0"/>
                <a:ea typeface="Marker Felt" charset="0"/>
                <a:cs typeface="Marker Felt" charset="0"/>
                <a:sym typeface="Marker Felt" charset="0"/>
              </a:rPr>
              <a:t>:</a:t>
            </a:r>
            <a:r>
              <a:rPr lang="it-IT" altLang="it-IT" sz="1125">
                <a:latin typeface="Marker Felt" charset="0"/>
                <a:ea typeface="Marker Felt" charset="0"/>
                <a:cs typeface="Marker Felt" charset="0"/>
                <a:sym typeface="Marker Felt" charset="0"/>
              </a:rPr>
              <a:t>the players pass the ball in</a:t>
            </a:r>
            <a:endParaRPr lang="it-IT" altLang="it-IT" sz="4078" u="sng">
              <a:latin typeface="Marker Felt" charset="0"/>
              <a:ea typeface="Marker Felt" charset="0"/>
              <a:cs typeface="Marker Felt" charset="0"/>
              <a:sym typeface="Marker Felt" charset="0"/>
            </a:endParaRPr>
          </a:p>
        </p:txBody>
      </p:sp>
      <p:sp>
        <p:nvSpPr>
          <p:cNvPr id="7199" name="Rectangle 31"/>
          <p:cNvSpPr>
            <a:spLocks noGrp="1" noChangeArrowheads="1"/>
          </p:cNvSpPr>
          <p:nvPr>
            <p:ph type="title"/>
          </p:nvPr>
        </p:nvSpPr>
        <p:spPr>
          <a:xfrm>
            <a:off x="3171527" y="250031"/>
            <a:ext cx="6044283" cy="598289"/>
          </a:xfrm>
        </p:spPr>
        <p:txBody>
          <a:bodyPr anchor="b"/>
          <a:lstStyle/>
          <a:p>
            <a:pPr defTabSz="164078"/>
            <a:r>
              <a:rPr lang="it-IT" altLang="it-IT" sz="2250" b="1">
                <a:solidFill>
                  <a:srgbClr val="FF2600"/>
                </a:solidFill>
                <a:latin typeface="Marker Felt" charset="0"/>
                <a:ea typeface="Marker Felt" charset="0"/>
                <a:cs typeface="Marker Felt" charset="0"/>
                <a:sym typeface="Marker Felt" charset="0"/>
              </a:rPr>
              <a:t>EXERCISE  :  technique </a:t>
            </a:r>
          </a:p>
        </p:txBody>
      </p:sp>
      <p:pic>
        <p:nvPicPr>
          <p:cNvPr id="7200" name="Picture 32" descr="page3image8336.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165330" y="1976810"/>
            <a:ext cx="92646" cy="10045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7201" name="Picture 33" descr="page3image8336.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507141" y="3311799"/>
            <a:ext cx="92646" cy="10045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7202" name="Rectangle 34"/>
          <p:cNvSpPr>
            <a:spLocks/>
          </p:cNvSpPr>
          <p:nvPr/>
        </p:nvSpPr>
        <p:spPr bwMode="auto">
          <a:xfrm>
            <a:off x="2449339" y="2193141"/>
            <a:ext cx="4469237" cy="128407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p>
            <a:r>
              <a:rPr lang="it-IT" altLang="it-IT" sz="4078"/>
              <a:t> </a:t>
            </a:r>
            <a:r>
              <a:rPr lang="it-IT" altLang="it-IT" sz="1266"/>
              <a:t>swepit, receiving the ball and make indian fake ,</a:t>
            </a:r>
          </a:p>
          <a:p>
            <a:r>
              <a:rPr lang="it-IT" altLang="it-IT" sz="1266"/>
              <a:t> or a 3d dribbling to the cones , then pass the ball trough the goals.</a:t>
            </a:r>
          </a:p>
          <a:p>
            <a:endParaRPr lang="it-IT" altLang="it-IT" sz="1266"/>
          </a:p>
          <a:p>
            <a:r>
              <a:rPr lang="it-IT" altLang="it-IT" sz="1266" u="sng"/>
              <a:t>Varying :  </a:t>
            </a:r>
            <a:r>
              <a:rPr lang="it-IT" altLang="it-IT" sz="1266"/>
              <a:t>make different fakes and different kind of passage </a:t>
            </a:r>
          </a:p>
        </p:txBody>
      </p:sp>
      <p:sp>
        <p:nvSpPr>
          <p:cNvPr id="7203" name="Rectangle 35"/>
          <p:cNvSpPr>
            <a:spLocks/>
          </p:cNvSpPr>
          <p:nvPr/>
        </p:nvSpPr>
        <p:spPr bwMode="auto">
          <a:xfrm>
            <a:off x="8613056" y="6094991"/>
            <a:ext cx="1091967" cy="2669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p>
            <a:r>
              <a:rPr lang="it-IT" altLang="it-IT" sz="1266"/>
              <a:t>Martina Chirico</a:t>
            </a:r>
          </a:p>
        </p:txBody>
      </p:sp>
    </p:spTree>
    <p:extLst>
      <p:ext uri="{BB962C8B-B14F-4D97-AF65-F5344CB8AC3E}">
        <p14:creationId xmlns:p14="http://schemas.microsoft.com/office/powerpoint/2010/main" val="1042535516"/>
      </p:ext>
    </p:extLst>
  </p:cSld>
  <p:clrMapOvr>
    <a:masterClrMapping/>
  </p:clrMapOvr>
  <p:transition spd="med"/>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3" name="Picture 1" descr="pasted-image.pd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030760" y="317004"/>
            <a:ext cx="8325818" cy="58880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8194" name="Rectangle 2"/>
          <p:cNvSpPr>
            <a:spLocks noGrp="1" noChangeArrowheads="1"/>
          </p:cNvSpPr>
          <p:nvPr>
            <p:ph type="ctrTitle"/>
          </p:nvPr>
        </p:nvSpPr>
        <p:spPr>
          <a:xfrm>
            <a:off x="3171527" y="250031"/>
            <a:ext cx="6044283" cy="598289"/>
          </a:xfrm>
        </p:spPr>
        <p:txBody>
          <a:bodyPr/>
          <a:lstStyle/>
          <a:p>
            <a:pPr defTabSz="164078"/>
            <a:r>
              <a:rPr lang="it-IT" altLang="it-IT" sz="2250" b="1">
                <a:solidFill>
                  <a:srgbClr val="FF2600"/>
                </a:solidFill>
                <a:latin typeface="Marker Felt" charset="0"/>
                <a:ea typeface="Marker Felt" charset="0"/>
                <a:cs typeface="Marker Felt" charset="0"/>
                <a:sym typeface="Marker Felt" charset="0"/>
              </a:rPr>
              <a:t>EXERCISE  :  technique </a:t>
            </a:r>
          </a:p>
        </p:txBody>
      </p:sp>
      <p:sp>
        <p:nvSpPr>
          <p:cNvPr id="8195" name="AutoShape 3"/>
          <p:cNvSpPr>
            <a:spLocks/>
          </p:cNvSpPr>
          <p:nvPr/>
        </p:nvSpPr>
        <p:spPr bwMode="auto">
          <a:xfrm>
            <a:off x="8876482" y="1664271"/>
            <a:ext cx="63624" cy="71438"/>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8196" name="AutoShape 4"/>
          <p:cNvSpPr>
            <a:spLocks/>
          </p:cNvSpPr>
          <p:nvPr/>
        </p:nvSpPr>
        <p:spPr bwMode="auto">
          <a:xfrm>
            <a:off x="9046146" y="1839515"/>
            <a:ext cx="63624" cy="71438"/>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8197" name="AutoShape 5"/>
          <p:cNvSpPr>
            <a:spLocks/>
          </p:cNvSpPr>
          <p:nvPr/>
        </p:nvSpPr>
        <p:spPr bwMode="auto">
          <a:xfrm>
            <a:off x="9046146" y="2527101"/>
            <a:ext cx="63624" cy="71438"/>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8198" name="AutoShape 6"/>
          <p:cNvSpPr>
            <a:spLocks/>
          </p:cNvSpPr>
          <p:nvPr/>
        </p:nvSpPr>
        <p:spPr bwMode="auto">
          <a:xfrm>
            <a:off x="7813849" y="2527101"/>
            <a:ext cx="63624" cy="71438"/>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8199" name="AutoShape 7"/>
          <p:cNvSpPr>
            <a:spLocks/>
          </p:cNvSpPr>
          <p:nvPr/>
        </p:nvSpPr>
        <p:spPr bwMode="auto">
          <a:xfrm>
            <a:off x="9162232" y="2027039"/>
            <a:ext cx="63624" cy="71438"/>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8200" name="Oval 8"/>
          <p:cNvSpPr>
            <a:spLocks/>
          </p:cNvSpPr>
          <p:nvPr/>
        </p:nvSpPr>
        <p:spPr bwMode="auto">
          <a:xfrm>
            <a:off x="7740179" y="2611934"/>
            <a:ext cx="85948" cy="87064"/>
          </a:xfrm>
          <a:prstGeom prst="ellipse">
            <a:avLst/>
          </a:prstGeom>
          <a:solidFill>
            <a:srgbClr val="FF0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8201" name="Oval 9"/>
          <p:cNvSpPr>
            <a:spLocks/>
          </p:cNvSpPr>
          <p:nvPr/>
        </p:nvSpPr>
        <p:spPr bwMode="auto">
          <a:xfrm>
            <a:off x="9151070" y="2628678"/>
            <a:ext cx="85948" cy="87064"/>
          </a:xfrm>
          <a:prstGeom prst="ellipse">
            <a:avLst/>
          </a:prstGeom>
          <a:solidFill>
            <a:srgbClr val="FF0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8202" name="Oval 10"/>
          <p:cNvSpPr>
            <a:spLocks/>
          </p:cNvSpPr>
          <p:nvPr/>
        </p:nvSpPr>
        <p:spPr bwMode="auto">
          <a:xfrm>
            <a:off x="7740179" y="2742531"/>
            <a:ext cx="85948" cy="85948"/>
          </a:xfrm>
          <a:prstGeom prst="ellipse">
            <a:avLst/>
          </a:prstGeom>
          <a:solidFill>
            <a:srgbClr val="FF0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8203" name="Oval 11"/>
          <p:cNvSpPr>
            <a:spLocks/>
          </p:cNvSpPr>
          <p:nvPr/>
        </p:nvSpPr>
        <p:spPr bwMode="auto">
          <a:xfrm>
            <a:off x="9222507" y="2849687"/>
            <a:ext cx="85948" cy="85948"/>
          </a:xfrm>
          <a:prstGeom prst="ellipse">
            <a:avLst/>
          </a:prstGeom>
          <a:solidFill>
            <a:srgbClr val="FF0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8204" name="Line 12"/>
          <p:cNvSpPr>
            <a:spLocks noChangeShapeType="1"/>
          </p:cNvSpPr>
          <p:nvPr/>
        </p:nvSpPr>
        <p:spPr bwMode="auto">
          <a:xfrm>
            <a:off x="7864078" y="2786063"/>
            <a:ext cx="1242343" cy="0"/>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lstStyle/>
          <a:p>
            <a:endParaRPr lang="it-IT" altLang="it-IT" sz="1687">
              <a:latin typeface="Helvetica Light" charset="0"/>
              <a:ea typeface="Helvetica Light" charset="0"/>
              <a:cs typeface="Helvetica Light" charset="0"/>
              <a:sym typeface="Helvetica Light" charset="0"/>
            </a:endParaRPr>
          </a:p>
        </p:txBody>
      </p:sp>
      <p:sp>
        <p:nvSpPr>
          <p:cNvPr id="8205" name="Line 13"/>
          <p:cNvSpPr>
            <a:spLocks noChangeShapeType="1"/>
          </p:cNvSpPr>
          <p:nvPr/>
        </p:nvSpPr>
        <p:spPr bwMode="auto">
          <a:xfrm flipH="1">
            <a:off x="7852916" y="2655466"/>
            <a:ext cx="1120676" cy="0"/>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lstStyle/>
          <a:p>
            <a:endParaRPr lang="it-IT" altLang="it-IT" sz="1687">
              <a:latin typeface="Helvetica Light" charset="0"/>
              <a:ea typeface="Helvetica Light" charset="0"/>
              <a:cs typeface="Helvetica Light" charset="0"/>
              <a:sym typeface="Helvetica Light" charset="0"/>
            </a:endParaRPr>
          </a:p>
        </p:txBody>
      </p:sp>
      <p:sp>
        <p:nvSpPr>
          <p:cNvPr id="8206" name="AutoShape 14"/>
          <p:cNvSpPr>
            <a:spLocks/>
          </p:cNvSpPr>
          <p:nvPr/>
        </p:nvSpPr>
        <p:spPr bwMode="auto">
          <a:xfrm>
            <a:off x="7749109" y="2279303"/>
            <a:ext cx="242217" cy="350490"/>
          </a:xfrm>
          <a:custGeom>
            <a:avLst/>
            <a:gdLst>
              <a:gd name="T0" fmla="*/ 10449 w 20898"/>
              <a:gd name="T1" fmla="*/ 9569 h 19139"/>
              <a:gd name="T2" fmla="*/ 10449 w 20898"/>
              <a:gd name="T3" fmla="*/ 9569 h 19139"/>
              <a:gd name="T4" fmla="*/ 10449 w 20898"/>
              <a:gd name="T5" fmla="*/ 9569 h 19139"/>
              <a:gd name="T6" fmla="*/ 10449 w 20898"/>
              <a:gd name="T7" fmla="*/ 9569 h 19139"/>
            </a:gdLst>
            <a:ahLst/>
            <a:cxnLst>
              <a:cxn ang="0">
                <a:pos x="T0" y="T1"/>
              </a:cxn>
              <a:cxn ang="0">
                <a:pos x="T2" y="T3"/>
              </a:cxn>
              <a:cxn ang="0">
                <a:pos x="T4" y="T5"/>
              </a:cxn>
              <a:cxn ang="0">
                <a:pos x="T6" y="T7"/>
              </a:cxn>
            </a:cxnLst>
            <a:rect l="0" t="0" r="r" b="b"/>
            <a:pathLst>
              <a:path w="20898" h="19139">
                <a:moveTo>
                  <a:pt x="0" y="16644"/>
                </a:moveTo>
                <a:cubicBezTo>
                  <a:pt x="3367" y="21600"/>
                  <a:pt x="15158" y="18454"/>
                  <a:pt x="11914" y="13466"/>
                </a:cubicBezTo>
                <a:cubicBezTo>
                  <a:pt x="10047" y="10596"/>
                  <a:pt x="705" y="10698"/>
                  <a:pt x="1820" y="6941"/>
                </a:cubicBezTo>
                <a:cubicBezTo>
                  <a:pt x="3324" y="1870"/>
                  <a:pt x="13246" y="6079"/>
                  <a:pt x="17984" y="4471"/>
                </a:cubicBezTo>
                <a:cubicBezTo>
                  <a:pt x="20525" y="3608"/>
                  <a:pt x="21600" y="1663"/>
                  <a:pt x="20418" y="0"/>
                </a:cubicBezTo>
              </a:path>
            </a:pathLst>
          </a:custGeom>
          <a:noFill/>
          <a:ln w="25400" cap="flat" cmpd="sng">
            <a:solidFill>
              <a:srgbClr val="000000"/>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lstStyle/>
          <a:p>
            <a:endParaRPr lang="it-IT" altLang="it-IT" sz="1687">
              <a:latin typeface="Helvetica Light" charset="0"/>
              <a:ea typeface="Helvetica Light" charset="0"/>
              <a:cs typeface="Helvetica Light" charset="0"/>
              <a:sym typeface="Helvetica Light" charset="0"/>
            </a:endParaRPr>
          </a:p>
        </p:txBody>
      </p:sp>
      <p:sp>
        <p:nvSpPr>
          <p:cNvPr id="8207" name="Line 15"/>
          <p:cNvSpPr>
            <a:spLocks noChangeShapeType="1"/>
          </p:cNvSpPr>
          <p:nvPr/>
        </p:nvSpPr>
        <p:spPr bwMode="auto">
          <a:xfrm flipV="1">
            <a:off x="7969003" y="1207741"/>
            <a:ext cx="534665" cy="1110630"/>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lstStyle/>
          <a:p>
            <a:endParaRPr lang="it-IT" altLang="it-IT" sz="1687">
              <a:latin typeface="Helvetica Light" charset="0"/>
              <a:ea typeface="Helvetica Light" charset="0"/>
              <a:cs typeface="Helvetica Light" charset="0"/>
              <a:sym typeface="Helvetica Light" charset="0"/>
            </a:endParaRPr>
          </a:p>
        </p:txBody>
      </p:sp>
      <p:sp>
        <p:nvSpPr>
          <p:cNvPr id="8208" name="Line 16"/>
          <p:cNvSpPr>
            <a:spLocks noChangeShapeType="1"/>
          </p:cNvSpPr>
          <p:nvPr/>
        </p:nvSpPr>
        <p:spPr bwMode="auto">
          <a:xfrm flipH="1">
            <a:off x="8581802" y="1224484"/>
            <a:ext cx="513457" cy="514573"/>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lstStyle/>
          <a:p>
            <a:endParaRPr lang="it-IT" altLang="it-IT" sz="1687">
              <a:latin typeface="Helvetica Light" charset="0"/>
              <a:ea typeface="Helvetica Light" charset="0"/>
              <a:cs typeface="Helvetica Light" charset="0"/>
              <a:sym typeface="Helvetica Light" charset="0"/>
            </a:endParaRPr>
          </a:p>
        </p:txBody>
      </p:sp>
      <p:sp>
        <p:nvSpPr>
          <p:cNvPr id="8209" name="AutoShape 17"/>
          <p:cNvSpPr>
            <a:spLocks/>
          </p:cNvSpPr>
          <p:nvPr/>
        </p:nvSpPr>
        <p:spPr bwMode="auto">
          <a:xfrm>
            <a:off x="9119816" y="1226716"/>
            <a:ext cx="314771" cy="1407542"/>
          </a:xfrm>
          <a:custGeom>
            <a:avLst/>
            <a:gdLst>
              <a:gd name="T0" fmla="+- 0 10300 1266"/>
              <a:gd name="T1" fmla="*/ T0 w 18068"/>
              <a:gd name="T2" fmla="+- 0 10506 301"/>
              <a:gd name="T3" fmla="*/ 10506 h 20410"/>
              <a:gd name="T4" fmla="+- 0 10300 1266"/>
              <a:gd name="T5" fmla="*/ T4 w 18068"/>
              <a:gd name="T6" fmla="+- 0 10506 301"/>
              <a:gd name="T7" fmla="*/ 10506 h 20410"/>
              <a:gd name="T8" fmla="+- 0 10300 1266"/>
              <a:gd name="T9" fmla="*/ T8 w 18068"/>
              <a:gd name="T10" fmla="+- 0 10506 301"/>
              <a:gd name="T11" fmla="*/ 10506 h 20410"/>
              <a:gd name="T12" fmla="+- 0 10300 1266"/>
              <a:gd name="T13" fmla="*/ T12 w 18068"/>
              <a:gd name="T14" fmla="+- 0 10506 301"/>
              <a:gd name="T15" fmla="*/ 10506 h 20410"/>
            </a:gdLst>
            <a:ahLst/>
            <a:cxnLst>
              <a:cxn ang="0">
                <a:pos x="T1" y="T3"/>
              </a:cxn>
              <a:cxn ang="0">
                <a:pos x="T5" y="T7"/>
              </a:cxn>
              <a:cxn ang="0">
                <a:pos x="T9" y="T11"/>
              </a:cxn>
              <a:cxn ang="0">
                <a:pos x="T13" y="T15"/>
              </a:cxn>
            </a:cxnLst>
            <a:rect l="0" t="0" r="r" b="b"/>
            <a:pathLst>
              <a:path w="18068" h="20410">
                <a:moveTo>
                  <a:pt x="6148" y="20041"/>
                </a:moveTo>
                <a:cubicBezTo>
                  <a:pt x="11237" y="21299"/>
                  <a:pt x="18782" y="19023"/>
                  <a:pt x="12995" y="17975"/>
                </a:cubicBezTo>
                <a:cubicBezTo>
                  <a:pt x="12152" y="17822"/>
                  <a:pt x="11057" y="17777"/>
                  <a:pt x="10282" y="17601"/>
                </a:cubicBezTo>
                <a:cubicBezTo>
                  <a:pt x="6300" y="16698"/>
                  <a:pt x="13053" y="15677"/>
                  <a:pt x="13889" y="14585"/>
                </a:cubicBezTo>
                <a:cubicBezTo>
                  <a:pt x="14463" y="13834"/>
                  <a:pt x="12232" y="13108"/>
                  <a:pt x="12919" y="12363"/>
                </a:cubicBezTo>
                <a:cubicBezTo>
                  <a:pt x="13863" y="11340"/>
                  <a:pt x="20334" y="10533"/>
                  <a:pt x="17234" y="9546"/>
                </a:cubicBezTo>
                <a:cubicBezTo>
                  <a:pt x="15088" y="8863"/>
                  <a:pt x="9203" y="9520"/>
                  <a:pt x="8117" y="8515"/>
                </a:cubicBezTo>
                <a:cubicBezTo>
                  <a:pt x="7190" y="7657"/>
                  <a:pt x="15132" y="6965"/>
                  <a:pt x="11673" y="6038"/>
                </a:cubicBezTo>
                <a:cubicBezTo>
                  <a:pt x="9738" y="5520"/>
                  <a:pt x="6089" y="6278"/>
                  <a:pt x="4225" y="5743"/>
                </a:cubicBezTo>
                <a:cubicBezTo>
                  <a:pt x="1365" y="4923"/>
                  <a:pt x="13924" y="3546"/>
                  <a:pt x="7061" y="2750"/>
                </a:cubicBezTo>
                <a:cubicBezTo>
                  <a:pt x="5298" y="2546"/>
                  <a:pt x="3079" y="3146"/>
                  <a:pt x="1510" y="2777"/>
                </a:cubicBezTo>
                <a:cubicBezTo>
                  <a:pt x="-1266" y="2122"/>
                  <a:pt x="4178" y="1659"/>
                  <a:pt x="4923" y="1024"/>
                </a:cubicBezTo>
                <a:cubicBezTo>
                  <a:pt x="5789" y="286"/>
                  <a:pt x="2416" y="-301"/>
                  <a:pt x="0" y="168"/>
                </a:cubicBezTo>
              </a:path>
            </a:pathLst>
          </a:custGeom>
          <a:noFill/>
          <a:ln w="25400" cap="flat" cmpd="sng">
            <a:solidFill>
              <a:srgbClr val="000000"/>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lstStyle/>
          <a:p>
            <a:endParaRPr lang="it-IT" altLang="it-IT" sz="1687">
              <a:latin typeface="Helvetica Light" charset="0"/>
              <a:ea typeface="Helvetica Light" charset="0"/>
              <a:cs typeface="Helvetica Light" charset="0"/>
              <a:sym typeface="Helvetica Light" charset="0"/>
            </a:endParaRPr>
          </a:p>
        </p:txBody>
      </p:sp>
      <p:sp>
        <p:nvSpPr>
          <p:cNvPr id="8210" name="Line 18"/>
          <p:cNvSpPr>
            <a:spLocks noChangeShapeType="1"/>
          </p:cNvSpPr>
          <p:nvPr/>
        </p:nvSpPr>
        <p:spPr bwMode="auto">
          <a:xfrm flipV="1">
            <a:off x="7994675" y="1714500"/>
            <a:ext cx="496714" cy="497830"/>
          </a:xfrm>
          <a:prstGeom prst="line">
            <a:avLst/>
          </a:prstGeom>
          <a:noFill/>
          <a:ln w="38100" cap="rnd" cmpd="sng">
            <a:solidFill>
              <a:srgbClr val="000000"/>
            </a:solidFill>
            <a:prstDash val="sysDot"/>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lstStyle/>
          <a:p>
            <a:endParaRPr lang="it-IT" altLang="it-IT" sz="1687">
              <a:latin typeface="Helvetica Light" charset="0"/>
              <a:ea typeface="Helvetica Light" charset="0"/>
              <a:cs typeface="Helvetica Light" charset="0"/>
              <a:sym typeface="Helvetica Light" charset="0"/>
            </a:endParaRPr>
          </a:p>
        </p:txBody>
      </p:sp>
      <p:sp>
        <p:nvSpPr>
          <p:cNvPr id="8211" name="Line 19"/>
          <p:cNvSpPr>
            <a:spLocks noChangeShapeType="1"/>
          </p:cNvSpPr>
          <p:nvPr/>
        </p:nvSpPr>
        <p:spPr bwMode="auto">
          <a:xfrm flipV="1">
            <a:off x="8579570" y="1203276"/>
            <a:ext cx="0" cy="363885"/>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lstStyle/>
          <a:p>
            <a:endParaRPr lang="it-IT" altLang="it-IT" sz="1687">
              <a:latin typeface="Helvetica Light" charset="0"/>
              <a:ea typeface="Helvetica Light" charset="0"/>
              <a:cs typeface="Helvetica Light" charset="0"/>
              <a:sym typeface="Helvetica Light" charset="0"/>
            </a:endParaRPr>
          </a:p>
        </p:txBody>
      </p:sp>
      <p:sp>
        <p:nvSpPr>
          <p:cNvPr id="8212" name="Rectangle 20"/>
          <p:cNvSpPr>
            <a:spLocks/>
          </p:cNvSpPr>
          <p:nvPr/>
        </p:nvSpPr>
        <p:spPr bwMode="auto">
          <a:xfrm>
            <a:off x="7999140" y="1566524"/>
            <a:ext cx="258961" cy="2669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spAutoFit/>
          </a:bodyPr>
          <a:lstStyle/>
          <a:p>
            <a:r>
              <a:rPr lang="it-IT" altLang="it-IT" sz="1266"/>
              <a:t>1</a:t>
            </a:r>
          </a:p>
        </p:txBody>
      </p:sp>
      <p:sp>
        <p:nvSpPr>
          <p:cNvPr id="8213" name="Rectangle 21"/>
          <p:cNvSpPr>
            <a:spLocks/>
          </p:cNvSpPr>
          <p:nvPr/>
        </p:nvSpPr>
        <p:spPr bwMode="auto">
          <a:xfrm>
            <a:off x="9289480" y="2284842"/>
            <a:ext cx="329282" cy="2344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spAutoFit/>
          </a:bodyPr>
          <a:lstStyle/>
          <a:p>
            <a:r>
              <a:rPr lang="it-IT" altLang="it-IT" sz="1055"/>
              <a:t>2</a:t>
            </a:r>
          </a:p>
        </p:txBody>
      </p:sp>
      <p:sp>
        <p:nvSpPr>
          <p:cNvPr id="8214" name="Rectangle 22"/>
          <p:cNvSpPr>
            <a:spLocks noGrp="1" noChangeArrowheads="1"/>
          </p:cNvSpPr>
          <p:nvPr>
            <p:ph type="subTitle" sz="quarter" idx="1"/>
          </p:nvPr>
        </p:nvSpPr>
        <p:spPr>
          <a:xfrm>
            <a:off x="1948161" y="1112863"/>
            <a:ext cx="4239369" cy="2398737"/>
          </a:xfrm>
        </p:spPr>
        <p:txBody>
          <a:bodyPr anchor="t"/>
          <a:lstStyle/>
          <a:p>
            <a:pPr>
              <a:spcBef>
                <a:spcPct val="0"/>
              </a:spcBef>
              <a:buSzTx/>
            </a:pPr>
            <a:r>
              <a:rPr lang="it-IT" altLang="it-IT" sz="2883">
                <a:latin typeface="Marker Felt" charset="0"/>
                <a:ea typeface="Marker Felt" charset="0"/>
                <a:cs typeface="Marker Felt" charset="0"/>
                <a:sym typeface="Marker Felt" charset="0"/>
              </a:rPr>
              <a:t>n#6 </a:t>
            </a:r>
          </a:p>
          <a:p>
            <a:pPr>
              <a:spcBef>
                <a:spcPct val="0"/>
              </a:spcBef>
              <a:buSzTx/>
            </a:pPr>
            <a:r>
              <a:rPr lang="it-IT" altLang="it-IT" sz="1969" u="sng">
                <a:latin typeface="Marker Felt" charset="0"/>
                <a:ea typeface="Marker Felt" charset="0"/>
                <a:cs typeface="Marker Felt" charset="0"/>
                <a:sym typeface="Marker Felt" charset="0"/>
              </a:rPr>
              <a:t>GOAL:</a:t>
            </a:r>
            <a:r>
              <a:rPr lang="it-IT" altLang="it-IT" sz="2883" u="sng">
                <a:latin typeface="Marker Felt" charset="0"/>
                <a:ea typeface="Marker Felt" charset="0"/>
                <a:cs typeface="Marker Felt" charset="0"/>
                <a:sym typeface="Marker Felt" charset="0"/>
              </a:rPr>
              <a:t> </a:t>
            </a:r>
            <a:r>
              <a:rPr lang="it-IT" altLang="it-IT" sz="1477">
                <a:latin typeface="Marker Felt" charset="0"/>
                <a:ea typeface="Marker Felt" charset="0"/>
                <a:cs typeface="Marker Felt" charset="0"/>
                <a:sym typeface="Marker Felt" charset="0"/>
              </a:rPr>
              <a:t>pass and shoot</a:t>
            </a:r>
          </a:p>
          <a:p>
            <a:pPr>
              <a:spcBef>
                <a:spcPct val="0"/>
              </a:spcBef>
              <a:buSzTx/>
            </a:pPr>
            <a:r>
              <a:rPr lang="it-IT" altLang="it-IT" sz="1898" u="sng">
                <a:latin typeface="Marker Felt" charset="0"/>
                <a:ea typeface="Marker Felt" charset="0"/>
                <a:cs typeface="Marker Felt" charset="0"/>
                <a:sym typeface="Marker Felt" charset="0"/>
              </a:rPr>
              <a:t>DEVELOPMENT:</a:t>
            </a:r>
            <a:r>
              <a:rPr lang="it-IT" altLang="it-IT" sz="2883" u="sng">
                <a:latin typeface="Marker Felt" charset="0"/>
                <a:ea typeface="Marker Felt" charset="0"/>
                <a:cs typeface="Marker Felt" charset="0"/>
                <a:sym typeface="Marker Felt" charset="0"/>
              </a:rPr>
              <a:t> </a:t>
            </a:r>
            <a:r>
              <a:rPr lang="it-IT" altLang="it-IT" sz="1195">
                <a:latin typeface="Marker Felt" charset="0"/>
                <a:ea typeface="Marker Felt" charset="0"/>
                <a:cs typeface="Marker Felt" charset="0"/>
                <a:sym typeface="Marker Felt" charset="0"/>
              </a:rPr>
              <a:t>start with two ball . </a:t>
            </a:r>
            <a:endParaRPr lang="it-IT" altLang="it-IT" sz="2883">
              <a:latin typeface="Marker Felt" charset="0"/>
              <a:ea typeface="Marker Felt" charset="0"/>
              <a:cs typeface="Marker Felt" charset="0"/>
              <a:sym typeface="Marker Felt" charset="0"/>
            </a:endParaRPr>
          </a:p>
          <a:p>
            <a:pPr>
              <a:spcBef>
                <a:spcPct val="0"/>
              </a:spcBef>
              <a:buSzTx/>
            </a:pPr>
            <a:endParaRPr lang="it-IT" altLang="it-IT" sz="2883">
              <a:latin typeface="Marker Felt" charset="0"/>
              <a:ea typeface="Marker Felt" charset="0"/>
              <a:cs typeface="Marker Felt" charset="0"/>
              <a:sym typeface="Marker Felt" charset="0"/>
            </a:endParaRPr>
          </a:p>
        </p:txBody>
      </p:sp>
      <p:pic>
        <p:nvPicPr>
          <p:cNvPr id="8215" name="Picture 23" descr="page3image8336.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620744" y="2539380"/>
            <a:ext cx="92646" cy="1015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8216" name="Picture 24" descr="page3image8336.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114235" y="2539380"/>
            <a:ext cx="92646" cy="1015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8217" name="Rectangle 25"/>
          <p:cNvSpPr>
            <a:spLocks/>
          </p:cNvSpPr>
          <p:nvPr/>
        </p:nvSpPr>
        <p:spPr bwMode="auto">
          <a:xfrm>
            <a:off x="2463850" y="2143821"/>
            <a:ext cx="4760470" cy="163051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p>
            <a:r>
              <a:rPr lang="it-IT" altLang="it-IT" sz="1266"/>
              <a:t>the player who stop the first ball</a:t>
            </a:r>
          </a:p>
          <a:p>
            <a:r>
              <a:rPr lang="it-IT" altLang="it-IT" sz="1266"/>
              <a:t> </a:t>
            </a:r>
          </a:p>
          <a:p>
            <a:r>
              <a:rPr lang="it-IT" altLang="it-IT" sz="1266"/>
              <a:t>have to shoot in the goal and then run to the penalty stroke .</a:t>
            </a:r>
          </a:p>
          <a:p>
            <a:endParaRPr lang="it-IT" altLang="it-IT" sz="1266"/>
          </a:p>
          <a:p>
            <a:r>
              <a:rPr lang="it-IT" altLang="it-IT" sz="1266"/>
              <a:t>the player who stop  the second ball </a:t>
            </a:r>
          </a:p>
          <a:p>
            <a:r>
              <a:rPr lang="it-IT" altLang="it-IT" sz="1266"/>
              <a:t>have to dribbling the cons and make a passage to the penalty stroke for</a:t>
            </a:r>
          </a:p>
          <a:p>
            <a:r>
              <a:rPr lang="it-IT" altLang="it-IT" sz="1266"/>
              <a:t> </a:t>
            </a:r>
          </a:p>
          <a:p>
            <a:r>
              <a:rPr lang="it-IT" altLang="it-IT" sz="1266"/>
              <a:t> his playmate   </a:t>
            </a:r>
            <a:endParaRPr lang="it-IT" altLang="it-IT" sz="1266" u="sng"/>
          </a:p>
        </p:txBody>
      </p:sp>
      <p:sp>
        <p:nvSpPr>
          <p:cNvPr id="8218" name="Rectangle 26"/>
          <p:cNvSpPr>
            <a:spLocks/>
          </p:cNvSpPr>
          <p:nvPr/>
        </p:nvSpPr>
        <p:spPr bwMode="auto">
          <a:xfrm>
            <a:off x="8613056" y="6094991"/>
            <a:ext cx="1091967" cy="2669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p>
            <a:r>
              <a:rPr lang="it-IT" altLang="it-IT" sz="1266"/>
              <a:t>Martina Chirico</a:t>
            </a:r>
          </a:p>
        </p:txBody>
      </p:sp>
    </p:spTree>
    <p:extLst>
      <p:ext uri="{BB962C8B-B14F-4D97-AF65-F5344CB8AC3E}">
        <p14:creationId xmlns:p14="http://schemas.microsoft.com/office/powerpoint/2010/main" val="575341539"/>
      </p:ext>
    </p:extLst>
  </p:cSld>
  <p:clrMapOvr>
    <a:masterClrMapping/>
  </p:clrMapOvr>
  <p:transition spd="med"/>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7" name="Picture 1" descr="pasted-image.pd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209354" y="993428"/>
            <a:ext cx="8325818" cy="58880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9218" name="Rectangle 2"/>
          <p:cNvSpPr>
            <a:spLocks noGrp="1" noChangeArrowheads="1"/>
          </p:cNvSpPr>
          <p:nvPr>
            <p:ph type="ctrTitle"/>
          </p:nvPr>
        </p:nvSpPr>
        <p:spPr>
          <a:xfrm>
            <a:off x="3171527" y="250031"/>
            <a:ext cx="6044283" cy="598289"/>
          </a:xfrm>
        </p:spPr>
        <p:txBody>
          <a:bodyPr/>
          <a:lstStyle/>
          <a:p>
            <a:pPr defTabSz="164078"/>
            <a:r>
              <a:rPr lang="it-IT" altLang="it-IT" sz="2250" b="1">
                <a:solidFill>
                  <a:srgbClr val="FF2600"/>
                </a:solidFill>
                <a:latin typeface="Marker Felt" charset="0"/>
                <a:ea typeface="Marker Felt" charset="0"/>
                <a:cs typeface="Marker Felt" charset="0"/>
                <a:sym typeface="Marker Felt" charset="0"/>
              </a:rPr>
              <a:t>EXERCISE  :  technique </a:t>
            </a:r>
          </a:p>
        </p:txBody>
      </p:sp>
      <p:sp>
        <p:nvSpPr>
          <p:cNvPr id="9219" name="AutoShape 3"/>
          <p:cNvSpPr>
            <a:spLocks/>
          </p:cNvSpPr>
          <p:nvPr/>
        </p:nvSpPr>
        <p:spPr bwMode="auto">
          <a:xfrm>
            <a:off x="7903146" y="2696765"/>
            <a:ext cx="63624" cy="71438"/>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9220" name="AutoShape 4"/>
          <p:cNvSpPr>
            <a:spLocks/>
          </p:cNvSpPr>
          <p:nvPr/>
        </p:nvSpPr>
        <p:spPr bwMode="auto">
          <a:xfrm>
            <a:off x="8412138" y="2794992"/>
            <a:ext cx="63624" cy="71438"/>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9221" name="AutoShape 5"/>
          <p:cNvSpPr>
            <a:spLocks/>
          </p:cNvSpPr>
          <p:nvPr/>
        </p:nvSpPr>
        <p:spPr bwMode="auto">
          <a:xfrm>
            <a:off x="7831709" y="3446859"/>
            <a:ext cx="63624" cy="71438"/>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9222" name="AutoShape 6"/>
          <p:cNvSpPr>
            <a:spLocks/>
          </p:cNvSpPr>
          <p:nvPr/>
        </p:nvSpPr>
        <p:spPr bwMode="auto">
          <a:xfrm>
            <a:off x="8412138" y="3575224"/>
            <a:ext cx="63624" cy="71438"/>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9223" name="Oval 7"/>
          <p:cNvSpPr>
            <a:spLocks/>
          </p:cNvSpPr>
          <p:nvPr/>
        </p:nvSpPr>
        <p:spPr bwMode="auto">
          <a:xfrm>
            <a:off x="7749109" y="2519289"/>
            <a:ext cx="85948" cy="85948"/>
          </a:xfrm>
          <a:prstGeom prst="ellipse">
            <a:avLst/>
          </a:prstGeom>
          <a:solidFill>
            <a:srgbClr val="FF0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9224" name="Oval 8"/>
          <p:cNvSpPr>
            <a:spLocks/>
          </p:cNvSpPr>
          <p:nvPr/>
        </p:nvSpPr>
        <p:spPr bwMode="auto">
          <a:xfrm>
            <a:off x="8517062" y="3689078"/>
            <a:ext cx="85948" cy="85948"/>
          </a:xfrm>
          <a:prstGeom prst="ellipse">
            <a:avLst/>
          </a:prstGeom>
          <a:solidFill>
            <a:srgbClr val="FF0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9225" name="AutoShape 9"/>
          <p:cNvSpPr>
            <a:spLocks/>
          </p:cNvSpPr>
          <p:nvPr/>
        </p:nvSpPr>
        <p:spPr bwMode="auto">
          <a:xfrm>
            <a:off x="7794874" y="3560713"/>
            <a:ext cx="689818" cy="198686"/>
          </a:xfrm>
          <a:custGeom>
            <a:avLst/>
            <a:gdLst>
              <a:gd name="T0" fmla="*/ 10795 w 21591"/>
              <a:gd name="T1" fmla="+- 0 11556 1513"/>
              <a:gd name="T2" fmla="*/ 11556 h 20087"/>
              <a:gd name="T3" fmla="*/ 10795 w 21591"/>
              <a:gd name="T4" fmla="+- 0 11556 1513"/>
              <a:gd name="T5" fmla="*/ 11556 h 20087"/>
              <a:gd name="T6" fmla="*/ 10795 w 21591"/>
              <a:gd name="T7" fmla="+- 0 11556 1513"/>
              <a:gd name="T8" fmla="*/ 11556 h 20087"/>
              <a:gd name="T9" fmla="*/ 10795 w 21591"/>
              <a:gd name="T10" fmla="+- 0 11556 1513"/>
              <a:gd name="T11" fmla="*/ 11556 h 20087"/>
            </a:gdLst>
            <a:ahLst/>
            <a:cxnLst>
              <a:cxn ang="0">
                <a:pos x="T0" y="T2"/>
              </a:cxn>
              <a:cxn ang="0">
                <a:pos x="T3" y="T5"/>
              </a:cxn>
              <a:cxn ang="0">
                <a:pos x="T6" y="T8"/>
              </a:cxn>
              <a:cxn ang="0">
                <a:pos x="T9" y="T11"/>
              </a:cxn>
            </a:cxnLst>
            <a:rect l="0" t="0" r="r" b="b"/>
            <a:pathLst>
              <a:path w="21591" h="20087">
                <a:moveTo>
                  <a:pt x="21591" y="20087"/>
                </a:moveTo>
                <a:cubicBezTo>
                  <a:pt x="21600" y="16146"/>
                  <a:pt x="20561" y="13025"/>
                  <a:pt x="19342" y="13334"/>
                </a:cubicBezTo>
                <a:cubicBezTo>
                  <a:pt x="17927" y="13693"/>
                  <a:pt x="16715" y="19134"/>
                  <a:pt x="15349" y="16768"/>
                </a:cubicBezTo>
                <a:cubicBezTo>
                  <a:pt x="14013" y="14453"/>
                  <a:pt x="14567" y="5189"/>
                  <a:pt x="12677" y="5274"/>
                </a:cubicBezTo>
                <a:cubicBezTo>
                  <a:pt x="11576" y="5324"/>
                  <a:pt x="11179" y="10211"/>
                  <a:pt x="10117" y="10622"/>
                </a:cubicBezTo>
                <a:cubicBezTo>
                  <a:pt x="8264" y="11338"/>
                  <a:pt x="8300" y="2285"/>
                  <a:pt x="6881" y="432"/>
                </a:cubicBezTo>
                <a:cubicBezTo>
                  <a:pt x="5392" y="-1513"/>
                  <a:pt x="4290" y="3626"/>
                  <a:pt x="2983" y="5592"/>
                </a:cubicBezTo>
                <a:cubicBezTo>
                  <a:pt x="2025" y="7034"/>
                  <a:pt x="907" y="6859"/>
                  <a:pt x="0" y="5102"/>
                </a:cubicBezTo>
              </a:path>
            </a:pathLst>
          </a:custGeom>
          <a:noFill/>
          <a:ln w="25400" cap="flat" cmpd="sng">
            <a:solidFill>
              <a:srgbClr val="000000"/>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lstStyle/>
          <a:p>
            <a:endParaRPr lang="it-IT" altLang="it-IT" sz="1687">
              <a:latin typeface="Helvetica Light" charset="0"/>
              <a:ea typeface="Helvetica Light" charset="0"/>
              <a:cs typeface="Helvetica Light" charset="0"/>
              <a:sym typeface="Helvetica Light" charset="0"/>
            </a:endParaRPr>
          </a:p>
        </p:txBody>
      </p:sp>
      <p:sp>
        <p:nvSpPr>
          <p:cNvPr id="9226" name="AutoShape 10"/>
          <p:cNvSpPr>
            <a:spLocks/>
          </p:cNvSpPr>
          <p:nvPr/>
        </p:nvSpPr>
        <p:spPr bwMode="auto">
          <a:xfrm>
            <a:off x="7866311" y="2542729"/>
            <a:ext cx="689818" cy="198686"/>
          </a:xfrm>
          <a:custGeom>
            <a:avLst/>
            <a:gdLst>
              <a:gd name="T0" fmla="*/ 10795 w 21591"/>
              <a:gd name="T1" fmla="+- 0 11556 1513"/>
              <a:gd name="T2" fmla="*/ 11556 h 20087"/>
              <a:gd name="T3" fmla="*/ 10795 w 21591"/>
              <a:gd name="T4" fmla="+- 0 11556 1513"/>
              <a:gd name="T5" fmla="*/ 11556 h 20087"/>
              <a:gd name="T6" fmla="*/ 10795 w 21591"/>
              <a:gd name="T7" fmla="+- 0 11556 1513"/>
              <a:gd name="T8" fmla="*/ 11556 h 20087"/>
              <a:gd name="T9" fmla="*/ 10795 w 21591"/>
              <a:gd name="T10" fmla="+- 0 11556 1513"/>
              <a:gd name="T11" fmla="*/ 11556 h 20087"/>
            </a:gdLst>
            <a:ahLst/>
            <a:cxnLst>
              <a:cxn ang="0">
                <a:pos x="T0" y="T2"/>
              </a:cxn>
              <a:cxn ang="0">
                <a:pos x="T3" y="T5"/>
              </a:cxn>
              <a:cxn ang="0">
                <a:pos x="T6" y="T8"/>
              </a:cxn>
              <a:cxn ang="0">
                <a:pos x="T9" y="T11"/>
              </a:cxn>
            </a:cxnLst>
            <a:rect l="0" t="0" r="r" b="b"/>
            <a:pathLst>
              <a:path w="21591" h="20087">
                <a:moveTo>
                  <a:pt x="21591" y="20087"/>
                </a:moveTo>
                <a:cubicBezTo>
                  <a:pt x="21600" y="16146"/>
                  <a:pt x="20561" y="13025"/>
                  <a:pt x="19342" y="13334"/>
                </a:cubicBezTo>
                <a:cubicBezTo>
                  <a:pt x="17927" y="13693"/>
                  <a:pt x="16715" y="19134"/>
                  <a:pt x="15349" y="16768"/>
                </a:cubicBezTo>
                <a:cubicBezTo>
                  <a:pt x="14013" y="14453"/>
                  <a:pt x="14567" y="5189"/>
                  <a:pt x="12677" y="5274"/>
                </a:cubicBezTo>
                <a:cubicBezTo>
                  <a:pt x="11576" y="5324"/>
                  <a:pt x="11179" y="10211"/>
                  <a:pt x="10117" y="10622"/>
                </a:cubicBezTo>
                <a:cubicBezTo>
                  <a:pt x="8264" y="11338"/>
                  <a:pt x="8300" y="2285"/>
                  <a:pt x="6881" y="432"/>
                </a:cubicBezTo>
                <a:cubicBezTo>
                  <a:pt x="5392" y="-1513"/>
                  <a:pt x="4290" y="3626"/>
                  <a:pt x="2983" y="5592"/>
                </a:cubicBezTo>
                <a:cubicBezTo>
                  <a:pt x="2025" y="7034"/>
                  <a:pt x="907" y="6859"/>
                  <a:pt x="0" y="5102"/>
                </a:cubicBezTo>
              </a:path>
            </a:pathLst>
          </a:custGeom>
          <a:noFill/>
          <a:ln w="25400" cap="flat" cmpd="sng">
            <a:solidFill>
              <a:srgbClr val="000000"/>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lstStyle/>
          <a:p>
            <a:endParaRPr lang="it-IT" altLang="it-IT" sz="1687">
              <a:latin typeface="Helvetica Light" charset="0"/>
              <a:ea typeface="Helvetica Light" charset="0"/>
              <a:cs typeface="Helvetica Light" charset="0"/>
              <a:sym typeface="Helvetica Light" charset="0"/>
            </a:endParaRPr>
          </a:p>
        </p:txBody>
      </p:sp>
      <p:sp>
        <p:nvSpPr>
          <p:cNvPr id="9227" name="Line 11"/>
          <p:cNvSpPr>
            <a:spLocks noChangeShapeType="1"/>
          </p:cNvSpPr>
          <p:nvPr/>
        </p:nvSpPr>
        <p:spPr bwMode="auto">
          <a:xfrm flipV="1">
            <a:off x="7795990" y="2674442"/>
            <a:ext cx="0" cy="937617"/>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lstStyle/>
          <a:p>
            <a:endParaRPr lang="it-IT" altLang="it-IT" sz="1687">
              <a:latin typeface="Helvetica Light" charset="0"/>
              <a:ea typeface="Helvetica Light" charset="0"/>
              <a:cs typeface="Helvetica Light" charset="0"/>
              <a:sym typeface="Helvetica Light" charset="0"/>
            </a:endParaRPr>
          </a:p>
        </p:txBody>
      </p:sp>
      <p:sp>
        <p:nvSpPr>
          <p:cNvPr id="9228" name="Line 12"/>
          <p:cNvSpPr>
            <a:spLocks noChangeShapeType="1"/>
          </p:cNvSpPr>
          <p:nvPr/>
        </p:nvSpPr>
        <p:spPr bwMode="auto">
          <a:xfrm>
            <a:off x="8537154" y="2732485"/>
            <a:ext cx="24557" cy="821531"/>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lstStyle/>
          <a:p>
            <a:endParaRPr lang="it-IT" altLang="it-IT" sz="1687">
              <a:latin typeface="Helvetica Light" charset="0"/>
              <a:ea typeface="Helvetica Light" charset="0"/>
              <a:cs typeface="Helvetica Light" charset="0"/>
              <a:sym typeface="Helvetica Light" charset="0"/>
            </a:endParaRPr>
          </a:p>
        </p:txBody>
      </p:sp>
      <p:sp>
        <p:nvSpPr>
          <p:cNvPr id="9229" name="Rectangle 13"/>
          <p:cNvSpPr>
            <a:spLocks/>
          </p:cNvSpPr>
          <p:nvPr/>
        </p:nvSpPr>
        <p:spPr bwMode="auto">
          <a:xfrm>
            <a:off x="2555379" y="2682654"/>
            <a:ext cx="3769445" cy="159761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spAutoFit/>
          </a:bodyPr>
          <a:lstStyle/>
          <a:p>
            <a:endParaRPr lang="it-IT" altLang="it-IT" sz="1406"/>
          </a:p>
          <a:p>
            <a:r>
              <a:rPr lang="it-IT" altLang="it-IT" sz="1406" u="sng"/>
              <a:t>DEVELOPMENT</a:t>
            </a:r>
            <a:r>
              <a:rPr lang="it-IT" altLang="it-IT" sz="1758" u="sng"/>
              <a:t>: </a:t>
            </a:r>
            <a:r>
              <a:rPr lang="it-IT" altLang="it-IT" sz="1758"/>
              <a:t> </a:t>
            </a:r>
            <a:r>
              <a:rPr lang="it-IT" altLang="it-IT" sz="1266"/>
              <a:t>the player have to stop the ball still , then move too the other cones and pass the ball on back-head shoot .</a:t>
            </a:r>
          </a:p>
          <a:p>
            <a:endParaRPr lang="it-IT" altLang="it-IT" sz="1406"/>
          </a:p>
          <a:p>
            <a:endParaRPr lang="it-IT" altLang="it-IT" sz="1406"/>
          </a:p>
          <a:p>
            <a:endParaRPr lang="it-IT" altLang="it-IT" sz="1406"/>
          </a:p>
        </p:txBody>
      </p:sp>
      <p:pic>
        <p:nvPicPr>
          <p:cNvPr id="9230" name="Picture 14" descr="page3image8336.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513713" y="3576340"/>
            <a:ext cx="92646" cy="10045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9231" name="Rectangle 15"/>
          <p:cNvSpPr>
            <a:spLocks/>
          </p:cNvSpPr>
          <p:nvPr/>
        </p:nvSpPr>
        <p:spPr bwMode="auto">
          <a:xfrm>
            <a:off x="2854524" y="3760468"/>
            <a:ext cx="2429512" cy="51578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p>
            <a:r>
              <a:rPr lang="it-IT" altLang="it-IT" sz="1617" u="sng"/>
              <a:t>varying : </a:t>
            </a:r>
            <a:r>
              <a:rPr lang="it-IT" altLang="it-IT" sz="1266"/>
              <a:t>make fake to the cones. </a:t>
            </a:r>
          </a:p>
          <a:p>
            <a:r>
              <a:rPr lang="it-IT" altLang="it-IT" sz="1266"/>
              <a:t>pass the ball on forehead</a:t>
            </a:r>
          </a:p>
        </p:txBody>
      </p:sp>
      <p:sp>
        <p:nvSpPr>
          <p:cNvPr id="9232" name="Rectangle 16"/>
          <p:cNvSpPr>
            <a:spLocks/>
          </p:cNvSpPr>
          <p:nvPr/>
        </p:nvSpPr>
        <p:spPr bwMode="auto">
          <a:xfrm>
            <a:off x="2877964" y="2061283"/>
            <a:ext cx="1674177" cy="63472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p>
            <a:r>
              <a:rPr lang="it-IT" altLang="it-IT" sz="1898"/>
              <a:t>n#7</a:t>
            </a:r>
          </a:p>
          <a:p>
            <a:r>
              <a:rPr lang="it-IT" altLang="it-IT" sz="1758" u="sng"/>
              <a:t>GOAL :</a:t>
            </a:r>
            <a:r>
              <a:rPr lang="it-IT" altLang="it-IT" sz="1406" u="sng"/>
              <a:t> </a:t>
            </a:r>
            <a:r>
              <a:rPr lang="it-IT" altLang="it-IT" sz="1266"/>
              <a:t>pass and stop </a:t>
            </a:r>
          </a:p>
        </p:txBody>
      </p:sp>
      <p:sp>
        <p:nvSpPr>
          <p:cNvPr id="9233" name="Rectangle 17"/>
          <p:cNvSpPr>
            <a:spLocks/>
          </p:cNvSpPr>
          <p:nvPr/>
        </p:nvSpPr>
        <p:spPr bwMode="auto">
          <a:xfrm>
            <a:off x="8889877" y="6291444"/>
            <a:ext cx="1091967" cy="2669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p>
            <a:r>
              <a:rPr lang="it-IT" altLang="it-IT" sz="1266"/>
              <a:t>Martina Chirico</a:t>
            </a:r>
          </a:p>
        </p:txBody>
      </p:sp>
    </p:spTree>
    <p:extLst>
      <p:ext uri="{BB962C8B-B14F-4D97-AF65-F5344CB8AC3E}">
        <p14:creationId xmlns:p14="http://schemas.microsoft.com/office/powerpoint/2010/main" val="1793867179"/>
      </p:ext>
    </p:extLst>
  </p:cSld>
  <p:clrMapOvr>
    <a:masterClrMapping/>
  </p:clrMapOvr>
  <p:transition spd="med"/>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1" name="Picture 1" descr="pasted-image.pd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720578" y="1172022"/>
            <a:ext cx="7517681" cy="5316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0242" name="Rectangle 2"/>
          <p:cNvSpPr>
            <a:spLocks noGrp="1" noChangeArrowheads="1"/>
          </p:cNvSpPr>
          <p:nvPr>
            <p:ph type="ctrTitle"/>
          </p:nvPr>
        </p:nvSpPr>
        <p:spPr>
          <a:xfrm>
            <a:off x="3171527" y="250031"/>
            <a:ext cx="6044283" cy="598289"/>
          </a:xfrm>
        </p:spPr>
        <p:txBody>
          <a:bodyPr/>
          <a:lstStyle/>
          <a:p>
            <a:pPr defTabSz="164078"/>
            <a:r>
              <a:rPr lang="it-IT" altLang="it-IT" sz="2250" b="1">
                <a:solidFill>
                  <a:srgbClr val="FF2600"/>
                </a:solidFill>
                <a:latin typeface="Marker Felt" charset="0"/>
                <a:ea typeface="Marker Felt" charset="0"/>
                <a:cs typeface="Marker Felt" charset="0"/>
                <a:sym typeface="Marker Felt" charset="0"/>
              </a:rPr>
              <a:t>EXERCISE  :  technique </a:t>
            </a:r>
          </a:p>
        </p:txBody>
      </p:sp>
      <p:sp>
        <p:nvSpPr>
          <p:cNvPr id="10243" name="Oval 3"/>
          <p:cNvSpPr>
            <a:spLocks/>
          </p:cNvSpPr>
          <p:nvPr/>
        </p:nvSpPr>
        <p:spPr bwMode="auto">
          <a:xfrm>
            <a:off x="8999265" y="2742531"/>
            <a:ext cx="85948" cy="85948"/>
          </a:xfrm>
          <a:prstGeom prst="ellipse">
            <a:avLst/>
          </a:prstGeom>
          <a:solidFill>
            <a:srgbClr val="FF0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10244" name="Oval 4"/>
          <p:cNvSpPr>
            <a:spLocks/>
          </p:cNvSpPr>
          <p:nvPr/>
        </p:nvSpPr>
        <p:spPr bwMode="auto">
          <a:xfrm>
            <a:off x="8999265" y="3787304"/>
            <a:ext cx="85948" cy="85948"/>
          </a:xfrm>
          <a:prstGeom prst="ellipse">
            <a:avLst/>
          </a:prstGeom>
          <a:solidFill>
            <a:srgbClr val="FF0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10245" name="AutoShape 5"/>
          <p:cNvSpPr>
            <a:spLocks/>
          </p:cNvSpPr>
          <p:nvPr/>
        </p:nvSpPr>
        <p:spPr bwMode="auto">
          <a:xfrm>
            <a:off x="9197951" y="3143250"/>
            <a:ext cx="63624" cy="71438"/>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10246" name="AutoShape 6"/>
          <p:cNvSpPr>
            <a:spLocks/>
          </p:cNvSpPr>
          <p:nvPr/>
        </p:nvSpPr>
        <p:spPr bwMode="auto">
          <a:xfrm>
            <a:off x="9197951" y="3902273"/>
            <a:ext cx="63624" cy="71438"/>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10247" name="AutoShape 7"/>
          <p:cNvSpPr>
            <a:spLocks/>
          </p:cNvSpPr>
          <p:nvPr/>
        </p:nvSpPr>
        <p:spPr bwMode="auto">
          <a:xfrm>
            <a:off x="9197951" y="3652242"/>
            <a:ext cx="63624" cy="71438"/>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10248" name="AutoShape 8"/>
          <p:cNvSpPr>
            <a:spLocks/>
          </p:cNvSpPr>
          <p:nvPr/>
        </p:nvSpPr>
        <p:spPr bwMode="auto">
          <a:xfrm>
            <a:off x="9197951" y="2839640"/>
            <a:ext cx="63624" cy="71438"/>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10249" name="Line 9"/>
          <p:cNvSpPr>
            <a:spLocks noChangeShapeType="1"/>
          </p:cNvSpPr>
          <p:nvPr/>
        </p:nvSpPr>
        <p:spPr bwMode="auto">
          <a:xfrm>
            <a:off x="9042797" y="2789412"/>
            <a:ext cx="0" cy="502295"/>
          </a:xfrm>
          <a:prstGeom prst="line">
            <a:avLst/>
          </a:prstGeom>
          <a:noFill/>
          <a:ln w="38100" cap="rnd" cmpd="sng">
            <a:solidFill>
              <a:srgbClr val="000000"/>
            </a:solidFill>
            <a:prstDash val="sysDot"/>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lstStyle/>
          <a:p>
            <a:endParaRPr lang="it-IT" altLang="it-IT" sz="1687">
              <a:latin typeface="Helvetica Light" charset="0"/>
              <a:ea typeface="Helvetica Light" charset="0"/>
              <a:cs typeface="Helvetica Light" charset="0"/>
              <a:sym typeface="Helvetica Light" charset="0"/>
            </a:endParaRPr>
          </a:p>
        </p:txBody>
      </p:sp>
      <p:sp>
        <p:nvSpPr>
          <p:cNvPr id="10250" name="Line 10"/>
          <p:cNvSpPr>
            <a:spLocks noChangeShapeType="1"/>
          </p:cNvSpPr>
          <p:nvPr/>
        </p:nvSpPr>
        <p:spPr bwMode="auto">
          <a:xfrm flipV="1">
            <a:off x="9042797" y="3287242"/>
            <a:ext cx="0" cy="521270"/>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lstStyle/>
          <a:p>
            <a:endParaRPr lang="it-IT" altLang="it-IT" sz="1687">
              <a:latin typeface="Helvetica Light" charset="0"/>
              <a:ea typeface="Helvetica Light" charset="0"/>
              <a:cs typeface="Helvetica Light" charset="0"/>
              <a:sym typeface="Helvetica Light" charset="0"/>
            </a:endParaRPr>
          </a:p>
        </p:txBody>
      </p:sp>
      <p:sp>
        <p:nvSpPr>
          <p:cNvPr id="10251" name="AutoShape 11"/>
          <p:cNvSpPr>
            <a:spLocks/>
          </p:cNvSpPr>
          <p:nvPr/>
        </p:nvSpPr>
        <p:spPr bwMode="auto">
          <a:xfrm>
            <a:off x="8832950" y="2626445"/>
            <a:ext cx="802556" cy="704329"/>
          </a:xfrm>
          <a:custGeom>
            <a:avLst/>
            <a:gdLst>
              <a:gd name="T0" fmla="+- 0 10332 220"/>
              <a:gd name="T1" fmla="*/ T0 w 20225"/>
              <a:gd name="T2" fmla="+- 0 10784 631"/>
              <a:gd name="T3" fmla="*/ 10784 h 20307"/>
              <a:gd name="T4" fmla="+- 0 10332 220"/>
              <a:gd name="T5" fmla="*/ T4 w 20225"/>
              <a:gd name="T6" fmla="+- 0 10784 631"/>
              <a:gd name="T7" fmla="*/ 10784 h 20307"/>
              <a:gd name="T8" fmla="+- 0 10332 220"/>
              <a:gd name="T9" fmla="*/ T8 w 20225"/>
              <a:gd name="T10" fmla="+- 0 10784 631"/>
              <a:gd name="T11" fmla="*/ 10784 h 20307"/>
              <a:gd name="T12" fmla="+- 0 10332 220"/>
              <a:gd name="T13" fmla="*/ T12 w 20225"/>
              <a:gd name="T14" fmla="+- 0 10784 631"/>
              <a:gd name="T15" fmla="*/ 10784 h 20307"/>
            </a:gdLst>
            <a:ahLst/>
            <a:cxnLst>
              <a:cxn ang="0">
                <a:pos x="T1" y="T3"/>
              </a:cxn>
              <a:cxn ang="0">
                <a:pos x="T5" y="T7"/>
              </a:cxn>
              <a:cxn ang="0">
                <a:pos x="T9" y="T11"/>
              </a:cxn>
              <a:cxn ang="0">
                <a:pos x="T13" y="T15"/>
              </a:cxn>
            </a:cxnLst>
            <a:rect l="0" t="0" r="r" b="b"/>
            <a:pathLst>
              <a:path w="20225" h="20307">
                <a:moveTo>
                  <a:pt x="4941" y="18596"/>
                </a:moveTo>
                <a:cubicBezTo>
                  <a:pt x="4957" y="20606"/>
                  <a:pt x="2446" y="20969"/>
                  <a:pt x="2026" y="19017"/>
                </a:cubicBezTo>
                <a:cubicBezTo>
                  <a:pt x="1745" y="17711"/>
                  <a:pt x="3243" y="16819"/>
                  <a:pt x="3116" y="15518"/>
                </a:cubicBezTo>
                <a:cubicBezTo>
                  <a:pt x="2976" y="14093"/>
                  <a:pt x="1003" y="13861"/>
                  <a:pt x="918" y="12357"/>
                </a:cubicBezTo>
                <a:cubicBezTo>
                  <a:pt x="849" y="11122"/>
                  <a:pt x="2381" y="10545"/>
                  <a:pt x="2365" y="9308"/>
                </a:cubicBezTo>
                <a:cubicBezTo>
                  <a:pt x="2346" y="7857"/>
                  <a:pt x="298" y="7817"/>
                  <a:pt x="26" y="6377"/>
                </a:cubicBezTo>
                <a:cubicBezTo>
                  <a:pt x="-220" y="5071"/>
                  <a:pt x="1338" y="4643"/>
                  <a:pt x="2178" y="3780"/>
                </a:cubicBezTo>
                <a:cubicBezTo>
                  <a:pt x="2970" y="2967"/>
                  <a:pt x="3194" y="1578"/>
                  <a:pt x="4119" y="949"/>
                </a:cubicBezTo>
                <a:cubicBezTo>
                  <a:pt x="5181" y="226"/>
                  <a:pt x="6482" y="884"/>
                  <a:pt x="7676" y="655"/>
                </a:cubicBezTo>
                <a:cubicBezTo>
                  <a:pt x="8964" y="408"/>
                  <a:pt x="10395" y="-631"/>
                  <a:pt x="11209" y="561"/>
                </a:cubicBezTo>
                <a:cubicBezTo>
                  <a:pt x="11916" y="1597"/>
                  <a:pt x="10928" y="3417"/>
                  <a:pt x="11969" y="4239"/>
                </a:cubicBezTo>
                <a:cubicBezTo>
                  <a:pt x="12824" y="4913"/>
                  <a:pt x="14918" y="3625"/>
                  <a:pt x="14948" y="5372"/>
                </a:cubicBezTo>
                <a:cubicBezTo>
                  <a:pt x="14966" y="6498"/>
                  <a:pt x="13189" y="6482"/>
                  <a:pt x="13281" y="7639"/>
                </a:cubicBezTo>
                <a:cubicBezTo>
                  <a:pt x="13498" y="10370"/>
                  <a:pt x="17104" y="6242"/>
                  <a:pt x="17517" y="8470"/>
                </a:cubicBezTo>
                <a:cubicBezTo>
                  <a:pt x="17906" y="10564"/>
                  <a:pt x="14899" y="9455"/>
                  <a:pt x="14543" y="10749"/>
                </a:cubicBezTo>
                <a:cubicBezTo>
                  <a:pt x="13558" y="14334"/>
                  <a:pt x="18296" y="11115"/>
                  <a:pt x="19535" y="12151"/>
                </a:cubicBezTo>
                <a:cubicBezTo>
                  <a:pt x="21380" y="13693"/>
                  <a:pt x="19134" y="16932"/>
                  <a:pt x="17403" y="15224"/>
                </a:cubicBezTo>
              </a:path>
            </a:pathLst>
          </a:custGeom>
          <a:noFill/>
          <a:ln w="25400" cap="flat" cmpd="sng">
            <a:solidFill>
              <a:srgbClr val="000000"/>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lstStyle/>
          <a:p>
            <a:endParaRPr lang="it-IT" altLang="it-IT" sz="1687">
              <a:latin typeface="Helvetica Light" charset="0"/>
              <a:ea typeface="Helvetica Light" charset="0"/>
              <a:cs typeface="Helvetica Light" charset="0"/>
              <a:sym typeface="Helvetica Light" charset="0"/>
            </a:endParaRPr>
          </a:p>
        </p:txBody>
      </p:sp>
      <p:sp>
        <p:nvSpPr>
          <p:cNvPr id="10252" name="Line 12"/>
          <p:cNvSpPr>
            <a:spLocks noChangeShapeType="1"/>
          </p:cNvSpPr>
          <p:nvPr/>
        </p:nvSpPr>
        <p:spPr bwMode="auto">
          <a:xfrm flipH="1">
            <a:off x="9097492" y="3152180"/>
            <a:ext cx="471041" cy="592708"/>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lstStyle/>
          <a:p>
            <a:endParaRPr lang="it-IT" altLang="it-IT" sz="1687">
              <a:latin typeface="Helvetica Light" charset="0"/>
              <a:ea typeface="Helvetica Light" charset="0"/>
              <a:cs typeface="Helvetica Light" charset="0"/>
              <a:sym typeface="Helvetica Light" charset="0"/>
            </a:endParaRPr>
          </a:p>
        </p:txBody>
      </p:sp>
      <p:sp>
        <p:nvSpPr>
          <p:cNvPr id="10253" name="Rectangle 13"/>
          <p:cNvSpPr>
            <a:spLocks/>
          </p:cNvSpPr>
          <p:nvPr/>
        </p:nvSpPr>
        <p:spPr bwMode="auto">
          <a:xfrm>
            <a:off x="2556496" y="1851333"/>
            <a:ext cx="4180210" cy="1402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spAutoFit/>
          </a:bodyPr>
          <a:lstStyle/>
          <a:p>
            <a:r>
              <a:rPr lang="it-IT" altLang="it-IT" sz="1898"/>
              <a:t>n #8</a:t>
            </a:r>
          </a:p>
          <a:p>
            <a:endParaRPr lang="it-IT" altLang="it-IT" sz="1898"/>
          </a:p>
          <a:p>
            <a:r>
              <a:rPr lang="it-IT" altLang="it-IT" sz="1758" u="sng"/>
              <a:t>GOAL</a:t>
            </a:r>
            <a:r>
              <a:rPr lang="it-IT" altLang="it-IT" sz="1758"/>
              <a:t>:  </a:t>
            </a:r>
            <a:r>
              <a:rPr lang="it-IT" altLang="it-IT" sz="1266"/>
              <a:t>stop , pass and dribbling</a:t>
            </a:r>
          </a:p>
          <a:p>
            <a:r>
              <a:rPr lang="it-IT" altLang="it-IT" sz="1758" u="sng"/>
              <a:t>DEVELOPMENT</a:t>
            </a:r>
            <a:r>
              <a:rPr lang="it-IT" altLang="it-IT" sz="1758"/>
              <a:t>:</a:t>
            </a:r>
            <a:r>
              <a:rPr lang="it-IT" altLang="it-IT" sz="1336"/>
              <a:t> red 1 stop still the ball then dribbling.</a:t>
            </a:r>
          </a:p>
          <a:p>
            <a:endParaRPr lang="it-IT" altLang="it-IT" sz="1336"/>
          </a:p>
        </p:txBody>
      </p:sp>
      <p:sp>
        <p:nvSpPr>
          <p:cNvPr id="10254" name="Rectangle 14"/>
          <p:cNvSpPr>
            <a:spLocks/>
          </p:cNvSpPr>
          <p:nvPr/>
        </p:nvSpPr>
        <p:spPr bwMode="auto">
          <a:xfrm>
            <a:off x="8941222" y="2685041"/>
            <a:ext cx="369465" cy="20204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spAutoFit/>
          </a:bodyPr>
          <a:lstStyle/>
          <a:p>
            <a:r>
              <a:rPr lang="it-IT" altLang="it-IT" sz="844"/>
              <a:t>1</a:t>
            </a:r>
          </a:p>
        </p:txBody>
      </p:sp>
      <p:pic>
        <p:nvPicPr>
          <p:cNvPr id="10255" name="Picture 15" descr="page3image8336.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928944" y="3702472"/>
            <a:ext cx="92646" cy="1015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0256" name="Rectangle 16"/>
          <p:cNvSpPr>
            <a:spLocks/>
          </p:cNvSpPr>
          <p:nvPr/>
        </p:nvSpPr>
        <p:spPr bwMode="auto">
          <a:xfrm>
            <a:off x="2972842" y="3078063"/>
            <a:ext cx="3859198" cy="559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p>
            <a:r>
              <a:rPr lang="it-IT" altLang="it-IT" sz="1406"/>
              <a:t>the cones and pass the ball to red 2 with back-head </a:t>
            </a:r>
          </a:p>
          <a:p>
            <a:endParaRPr lang="it-IT" altLang="it-IT" sz="1758"/>
          </a:p>
        </p:txBody>
      </p:sp>
      <p:sp>
        <p:nvSpPr>
          <p:cNvPr id="10257" name="Rectangle 17"/>
          <p:cNvSpPr>
            <a:spLocks/>
          </p:cNvSpPr>
          <p:nvPr/>
        </p:nvSpPr>
        <p:spPr bwMode="auto">
          <a:xfrm>
            <a:off x="8613056" y="6094991"/>
            <a:ext cx="1091967" cy="2669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p>
            <a:r>
              <a:rPr lang="it-IT" altLang="it-IT" sz="1266"/>
              <a:t>Martina Chirico</a:t>
            </a:r>
          </a:p>
        </p:txBody>
      </p:sp>
    </p:spTree>
    <p:extLst>
      <p:ext uri="{BB962C8B-B14F-4D97-AF65-F5344CB8AC3E}">
        <p14:creationId xmlns:p14="http://schemas.microsoft.com/office/powerpoint/2010/main" val="1002757220"/>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3" name="Picture 1" descr="image2.jpe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398544" y="254000"/>
            <a:ext cx="4488656" cy="634920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nvGrpSpPr>
          <p:cNvPr id="8194" name="Group 2"/>
          <p:cNvGrpSpPr>
            <a:grpSpLocks/>
          </p:cNvGrpSpPr>
          <p:nvPr/>
        </p:nvGrpSpPr>
        <p:grpSpPr bwMode="auto">
          <a:xfrm>
            <a:off x="9336882" y="2997994"/>
            <a:ext cx="89694" cy="99219"/>
            <a:chOff x="0" y="-2"/>
            <a:chExt cx="180006" cy="197479"/>
          </a:xfrm>
        </p:grpSpPr>
        <p:pic>
          <p:nvPicPr>
            <p:cNvPr id="8195" name="Picture 3" descr="image1.t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2"/>
              <a:ext cx="180006" cy="19747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8196" name="Picture 4" descr="image1.jpe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6282" y="59421"/>
              <a:ext cx="68128" cy="784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
        <p:nvSpPr>
          <p:cNvPr id="8197" name="AutoShape 5"/>
          <p:cNvSpPr>
            <a:spLocks/>
          </p:cNvSpPr>
          <p:nvPr/>
        </p:nvSpPr>
        <p:spPr bwMode="auto">
          <a:xfrm>
            <a:off x="9204325" y="620713"/>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grpSp>
        <p:nvGrpSpPr>
          <p:cNvPr id="8198" name="Group 6"/>
          <p:cNvGrpSpPr>
            <a:grpSpLocks/>
          </p:cNvGrpSpPr>
          <p:nvPr/>
        </p:nvGrpSpPr>
        <p:grpSpPr bwMode="auto">
          <a:xfrm>
            <a:off x="9204325" y="3135779"/>
            <a:ext cx="224632" cy="297517"/>
            <a:chOff x="-1" y="-5417"/>
            <a:chExt cx="450006" cy="595035"/>
          </a:xfrm>
        </p:grpSpPr>
        <p:sp>
          <p:nvSpPr>
            <p:cNvPr id="8199" name="Oval 7"/>
            <p:cNvSpPr>
              <a:spLocks/>
            </p:cNvSpPr>
            <p:nvPr/>
          </p:nvSpPr>
          <p:spPr bwMode="auto">
            <a:xfrm>
              <a:off x="-1" y="67099"/>
              <a:ext cx="450006" cy="450005"/>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latin typeface="Helvetica Light" charset="0"/>
                <a:ea typeface="Helvetica Light" charset="0"/>
                <a:cs typeface="Helvetica Light" charset="0"/>
                <a:sym typeface="Helvetica Light" charset="0"/>
              </a:endParaRPr>
            </a:p>
          </p:txBody>
        </p:sp>
        <p:sp>
          <p:nvSpPr>
            <p:cNvPr id="8200" name="Rectangle 8"/>
            <p:cNvSpPr>
              <a:spLocks/>
            </p:cNvSpPr>
            <p:nvPr/>
          </p:nvSpPr>
          <p:spPr bwMode="auto">
            <a:xfrm>
              <a:off x="65900" y="-5417"/>
              <a:ext cx="318203" cy="59503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spAutoFit/>
            </a:bodyPr>
            <a:lstStyle/>
            <a:p>
              <a:r>
                <a:rPr lang="it-IT" altLang="it-IT" sz="1600">
                  <a:latin typeface="Helvetica Light" charset="0"/>
                  <a:ea typeface="Helvetica Light" charset="0"/>
                  <a:cs typeface="Helvetica Light" charset="0"/>
                  <a:sym typeface="Helvetica Light" charset="0"/>
                </a:rPr>
                <a:t>A</a:t>
              </a:r>
            </a:p>
          </p:txBody>
        </p:sp>
      </p:grpSp>
      <p:sp>
        <p:nvSpPr>
          <p:cNvPr id="8201" name="AutoShape 9"/>
          <p:cNvSpPr>
            <a:spLocks/>
          </p:cNvSpPr>
          <p:nvPr/>
        </p:nvSpPr>
        <p:spPr bwMode="auto">
          <a:xfrm>
            <a:off x="9997282" y="1930400"/>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grpSp>
        <p:nvGrpSpPr>
          <p:cNvPr id="8202" name="Group 10"/>
          <p:cNvGrpSpPr>
            <a:grpSpLocks/>
          </p:cNvGrpSpPr>
          <p:nvPr/>
        </p:nvGrpSpPr>
        <p:grpSpPr bwMode="auto">
          <a:xfrm>
            <a:off x="2880519" y="196850"/>
            <a:ext cx="1620044" cy="646113"/>
            <a:chOff x="-2" y="0"/>
            <a:chExt cx="3240007" cy="1292021"/>
          </a:xfrm>
        </p:grpSpPr>
        <p:sp>
          <p:nvSpPr>
            <p:cNvPr id="8203" name="Rectangle 11"/>
            <p:cNvSpPr>
              <a:spLocks/>
            </p:cNvSpPr>
            <p:nvPr/>
          </p:nvSpPr>
          <p:spPr bwMode="auto">
            <a:xfrm>
              <a:off x="-2" y="0"/>
              <a:ext cx="3240007" cy="1292021"/>
            </a:xfrm>
            <a:prstGeom prst="rect">
              <a:avLst/>
            </a:prstGeom>
            <a:solidFill>
              <a:srgbClr val="5FBCCE"/>
            </a:solidFill>
            <a:ln w="9525" cap="flat" cmpd="sng">
              <a:solidFill>
                <a:srgbClr val="F95815"/>
              </a:solidFill>
              <a:prstDash val="solid"/>
              <a:round/>
              <a:headEnd type="none" w="med" len="med"/>
              <a:tailEnd type="none" w="med" len="med"/>
            </a:ln>
            <a:effectLst>
              <a:outerShdw blurRad="38100" dist="23000" dir="5400000" algn="ctr" rotWithShape="0">
                <a:srgbClr val="000000">
                  <a:alpha val="34999"/>
                </a:srgbClr>
              </a:outerShdw>
            </a:effectLst>
          </p:spPr>
          <p:txBody>
            <a:bodyPr lIns="25400" tIns="25400" rIns="25400" bIns="25400" anchor="ctr"/>
            <a:lstStyle>
              <a:lvl1pPr defTabSz="457200">
                <a:defRPr sz="5000">
                  <a:solidFill>
                    <a:srgbClr val="000000"/>
                  </a:solidFill>
                  <a:latin typeface="Helvetica" charset="0"/>
                  <a:ea typeface="Helvetica" charset="0"/>
                  <a:cs typeface="Helvetica" charset="0"/>
                  <a:sym typeface="Helvetica" charset="0"/>
                </a:defRPr>
              </a:lvl1pPr>
              <a:lvl2pPr defTabSz="457200">
                <a:defRPr sz="5000">
                  <a:solidFill>
                    <a:srgbClr val="000000"/>
                  </a:solidFill>
                  <a:latin typeface="Helvetica" charset="0"/>
                  <a:ea typeface="Helvetica" charset="0"/>
                  <a:cs typeface="Helvetica" charset="0"/>
                  <a:sym typeface="Helvetica" charset="0"/>
                </a:defRPr>
              </a:lvl2pPr>
              <a:lvl3pPr defTabSz="457200">
                <a:defRPr sz="5000">
                  <a:solidFill>
                    <a:srgbClr val="000000"/>
                  </a:solidFill>
                  <a:latin typeface="Helvetica" charset="0"/>
                  <a:ea typeface="Helvetica" charset="0"/>
                  <a:cs typeface="Helvetica" charset="0"/>
                  <a:sym typeface="Helvetica" charset="0"/>
                </a:defRPr>
              </a:lvl3pPr>
              <a:lvl4pPr defTabSz="457200">
                <a:defRPr sz="5000">
                  <a:solidFill>
                    <a:srgbClr val="000000"/>
                  </a:solidFill>
                  <a:latin typeface="Helvetica" charset="0"/>
                  <a:ea typeface="Helvetica" charset="0"/>
                  <a:cs typeface="Helvetica" charset="0"/>
                  <a:sym typeface="Helvetica" charset="0"/>
                </a:defRPr>
              </a:lvl4pPr>
              <a:lvl5pPr defTabSz="457200">
                <a:defRPr sz="5000">
                  <a:solidFill>
                    <a:srgbClr val="000000"/>
                  </a:solidFill>
                  <a:latin typeface="Helvetica" charset="0"/>
                  <a:ea typeface="Helvetica" charset="0"/>
                  <a:cs typeface="Helvetica" charset="0"/>
                  <a:sym typeface="Helvetica" charset="0"/>
                </a:defRPr>
              </a:lvl5pPr>
              <a:lvl6pPr marL="457200" algn="ctr" defTabSz="457200"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6pPr>
              <a:lvl7pPr marL="914400" algn="ctr" defTabSz="457200"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7pPr>
              <a:lvl8pPr marL="1371600" algn="ctr" defTabSz="457200"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8pPr>
              <a:lvl9pPr marL="1828800" algn="ctr" defTabSz="457200"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9pPr>
            </a:lstStyle>
            <a:p>
              <a:endParaRPr lang="it-IT" altLang="it-IT" sz="900">
                <a:solidFill>
                  <a:srgbClr val="FFFFFF"/>
                </a:solidFill>
                <a:latin typeface="Calibri" charset="0"/>
                <a:ea typeface="Calibri" charset="0"/>
                <a:cs typeface="Calibri" charset="0"/>
                <a:sym typeface="Calibri" charset="0"/>
              </a:endParaRPr>
            </a:p>
          </p:txBody>
        </p:sp>
        <p:sp>
          <p:nvSpPr>
            <p:cNvPr id="8204" name="Rectangle 12"/>
            <p:cNvSpPr>
              <a:spLocks/>
            </p:cNvSpPr>
            <p:nvPr/>
          </p:nvSpPr>
          <p:spPr bwMode="auto">
            <a:xfrm>
              <a:off x="305910" y="369055"/>
              <a:ext cx="2628180" cy="55390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59" tIns="22859" rIns="22859" bIns="22859" anchor="ctr">
              <a:spAutoFit/>
            </a:bodyPr>
            <a:lstStyle>
              <a:lvl1pPr defTabSz="457200">
                <a:defRPr sz="5000">
                  <a:solidFill>
                    <a:srgbClr val="000000"/>
                  </a:solidFill>
                  <a:latin typeface="Helvetica" charset="0"/>
                  <a:ea typeface="Helvetica" charset="0"/>
                  <a:cs typeface="Helvetica" charset="0"/>
                  <a:sym typeface="Helvetica" charset="0"/>
                </a:defRPr>
              </a:lvl1pPr>
              <a:lvl2pPr defTabSz="457200">
                <a:defRPr sz="5000">
                  <a:solidFill>
                    <a:srgbClr val="000000"/>
                  </a:solidFill>
                  <a:latin typeface="Helvetica" charset="0"/>
                  <a:ea typeface="Helvetica" charset="0"/>
                  <a:cs typeface="Helvetica" charset="0"/>
                  <a:sym typeface="Helvetica" charset="0"/>
                </a:defRPr>
              </a:lvl2pPr>
              <a:lvl3pPr defTabSz="457200">
                <a:defRPr sz="5000">
                  <a:solidFill>
                    <a:srgbClr val="000000"/>
                  </a:solidFill>
                  <a:latin typeface="Helvetica" charset="0"/>
                  <a:ea typeface="Helvetica" charset="0"/>
                  <a:cs typeface="Helvetica" charset="0"/>
                  <a:sym typeface="Helvetica" charset="0"/>
                </a:defRPr>
              </a:lvl3pPr>
              <a:lvl4pPr defTabSz="457200">
                <a:defRPr sz="5000">
                  <a:solidFill>
                    <a:srgbClr val="000000"/>
                  </a:solidFill>
                  <a:latin typeface="Helvetica" charset="0"/>
                  <a:ea typeface="Helvetica" charset="0"/>
                  <a:cs typeface="Helvetica" charset="0"/>
                  <a:sym typeface="Helvetica" charset="0"/>
                </a:defRPr>
              </a:lvl4pPr>
              <a:lvl5pPr defTabSz="457200">
                <a:defRPr sz="5000">
                  <a:solidFill>
                    <a:srgbClr val="000000"/>
                  </a:solidFill>
                  <a:latin typeface="Helvetica" charset="0"/>
                  <a:ea typeface="Helvetica" charset="0"/>
                  <a:cs typeface="Helvetica" charset="0"/>
                  <a:sym typeface="Helvetica" charset="0"/>
                </a:defRPr>
              </a:lvl5pPr>
              <a:lvl6pPr marL="457200" algn="ctr" defTabSz="457200"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6pPr>
              <a:lvl7pPr marL="914400" algn="ctr" defTabSz="457200"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7pPr>
              <a:lvl8pPr marL="1371600" algn="ctr" defTabSz="457200"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8pPr>
              <a:lvl9pPr marL="1828800" algn="ctr" defTabSz="457200"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9pPr>
            </a:lstStyle>
            <a:p>
              <a:r>
                <a:rPr lang="it-IT" altLang="it-IT" sz="1500" b="1" i="1">
                  <a:latin typeface="Calibri" charset="0"/>
                  <a:ea typeface="Calibri" charset="0"/>
                  <a:cs typeface="Calibri" charset="0"/>
                  <a:sym typeface="Calibri" charset="0"/>
                </a:rPr>
                <a:t>Technique</a:t>
              </a:r>
            </a:p>
          </p:txBody>
        </p:sp>
      </p:grpSp>
      <p:sp>
        <p:nvSpPr>
          <p:cNvPr id="8205" name="AutoShape 13"/>
          <p:cNvSpPr>
            <a:spLocks/>
          </p:cNvSpPr>
          <p:nvPr/>
        </p:nvSpPr>
        <p:spPr bwMode="auto">
          <a:xfrm>
            <a:off x="8517732" y="1930400"/>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8206" name="AutoShape 14"/>
          <p:cNvSpPr>
            <a:spLocks/>
          </p:cNvSpPr>
          <p:nvPr/>
        </p:nvSpPr>
        <p:spPr bwMode="auto">
          <a:xfrm>
            <a:off x="8688388" y="1935957"/>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8207" name="AutoShape 15"/>
          <p:cNvSpPr>
            <a:spLocks/>
          </p:cNvSpPr>
          <p:nvPr/>
        </p:nvSpPr>
        <p:spPr bwMode="auto">
          <a:xfrm>
            <a:off x="8841582" y="1931194"/>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8208" name="AutoShape 16"/>
          <p:cNvSpPr>
            <a:spLocks/>
          </p:cNvSpPr>
          <p:nvPr/>
        </p:nvSpPr>
        <p:spPr bwMode="auto">
          <a:xfrm>
            <a:off x="9244013" y="3397250"/>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8209" name="AutoShape 17"/>
          <p:cNvSpPr>
            <a:spLocks/>
          </p:cNvSpPr>
          <p:nvPr/>
        </p:nvSpPr>
        <p:spPr bwMode="auto">
          <a:xfrm>
            <a:off x="9581357" y="1935957"/>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8210" name="AutoShape 18"/>
          <p:cNvSpPr>
            <a:spLocks/>
          </p:cNvSpPr>
          <p:nvPr/>
        </p:nvSpPr>
        <p:spPr bwMode="auto">
          <a:xfrm>
            <a:off x="9766300" y="1930400"/>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8211" name="Oval 19"/>
          <p:cNvSpPr>
            <a:spLocks/>
          </p:cNvSpPr>
          <p:nvPr/>
        </p:nvSpPr>
        <p:spPr bwMode="auto">
          <a:xfrm>
            <a:off x="9074944" y="3624263"/>
            <a:ext cx="224631" cy="224632"/>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grpSp>
        <p:nvGrpSpPr>
          <p:cNvPr id="8212" name="Group 20"/>
          <p:cNvGrpSpPr>
            <a:grpSpLocks/>
          </p:cNvGrpSpPr>
          <p:nvPr/>
        </p:nvGrpSpPr>
        <p:grpSpPr bwMode="auto">
          <a:xfrm>
            <a:off x="9204325" y="806917"/>
            <a:ext cx="224632" cy="297517"/>
            <a:chOff x="-1" y="-5417"/>
            <a:chExt cx="450006" cy="595035"/>
          </a:xfrm>
        </p:grpSpPr>
        <p:sp>
          <p:nvSpPr>
            <p:cNvPr id="8213" name="Oval 21"/>
            <p:cNvSpPr>
              <a:spLocks/>
            </p:cNvSpPr>
            <p:nvPr/>
          </p:nvSpPr>
          <p:spPr bwMode="auto">
            <a:xfrm>
              <a:off x="-1" y="67099"/>
              <a:ext cx="450006" cy="450005"/>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latin typeface="Helvetica Light" charset="0"/>
                <a:ea typeface="Helvetica Light" charset="0"/>
                <a:cs typeface="Helvetica Light" charset="0"/>
                <a:sym typeface="Helvetica Light" charset="0"/>
              </a:endParaRPr>
            </a:p>
          </p:txBody>
        </p:sp>
        <p:sp>
          <p:nvSpPr>
            <p:cNvPr id="8214" name="Rectangle 22"/>
            <p:cNvSpPr>
              <a:spLocks/>
            </p:cNvSpPr>
            <p:nvPr/>
          </p:nvSpPr>
          <p:spPr bwMode="auto">
            <a:xfrm>
              <a:off x="65900" y="-5417"/>
              <a:ext cx="318203" cy="59503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spAutoFit/>
            </a:bodyPr>
            <a:lstStyle/>
            <a:p>
              <a:r>
                <a:rPr lang="it-IT" altLang="it-IT" sz="1600">
                  <a:latin typeface="Helvetica Light" charset="0"/>
                  <a:ea typeface="Helvetica Light" charset="0"/>
                  <a:cs typeface="Helvetica Light" charset="0"/>
                  <a:sym typeface="Helvetica Light" charset="0"/>
                </a:rPr>
                <a:t>B</a:t>
              </a:r>
            </a:p>
          </p:txBody>
        </p:sp>
      </p:grpSp>
      <p:sp>
        <p:nvSpPr>
          <p:cNvPr id="8215" name="Oval 23"/>
          <p:cNvSpPr>
            <a:spLocks/>
          </p:cNvSpPr>
          <p:nvPr/>
        </p:nvSpPr>
        <p:spPr bwMode="auto">
          <a:xfrm>
            <a:off x="9313863" y="508000"/>
            <a:ext cx="225425" cy="224632"/>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8216" name="Rectangle 24"/>
          <p:cNvSpPr>
            <a:spLocks/>
          </p:cNvSpPr>
          <p:nvPr/>
        </p:nvSpPr>
        <p:spPr bwMode="auto">
          <a:xfrm>
            <a:off x="418307" y="1300074"/>
            <a:ext cx="6980238" cy="202106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spAutoFit/>
          </a:bodyPr>
          <a:lstStyle/>
          <a:p>
            <a:pPr algn="l"/>
            <a:r>
              <a:rPr lang="it-IT" altLang="it-IT" sz="1600">
                <a:latin typeface="Helvetica Light" charset="0"/>
                <a:ea typeface="Helvetica Light" charset="0"/>
                <a:cs typeface="Helvetica Light" charset="0"/>
                <a:sym typeface="Helvetica Light" charset="0"/>
              </a:rPr>
              <a:t>A e B si scambiano la pallina in contemporanea e poi partono in dribbling o in conduzione, davanti ai tre coni rispettivamente sulla loro destra ed eseguono una finta e poi passano la palla di push o strisciato a chi aspetta in fila.</a:t>
            </a:r>
          </a:p>
          <a:p>
            <a:pPr algn="l"/>
            <a:endParaRPr lang="it-IT" altLang="it-IT" sz="1600">
              <a:latin typeface="Helvetica Light" charset="0"/>
              <a:ea typeface="Helvetica Light" charset="0"/>
              <a:cs typeface="Helvetica Light" charset="0"/>
              <a:sym typeface="Helvetica Light" charset="0"/>
            </a:endParaRPr>
          </a:p>
          <a:p>
            <a:pPr algn="l"/>
            <a:r>
              <a:rPr lang="it-IT" altLang="it-IT" sz="1600">
                <a:latin typeface="Helvetica Light" charset="0"/>
                <a:ea typeface="Helvetica Light" charset="0"/>
                <a:cs typeface="Helvetica Light" charset="0"/>
                <a:sym typeface="Helvetica Light" charset="0"/>
              </a:rPr>
              <a:t>Varianti: Cambiare le finte davanti ai coni: </a:t>
            </a:r>
          </a:p>
          <a:p>
            <a:pPr algn="l"/>
            <a:r>
              <a:rPr lang="it-IT" altLang="it-IT" sz="1600">
                <a:latin typeface="Helvetica Light" charset="0"/>
                <a:ea typeface="Helvetica Light" charset="0"/>
                <a:cs typeface="Helvetica Light" charset="0"/>
                <a:sym typeface="Helvetica Light" charset="0"/>
              </a:rPr>
              <a:t>Finte di corpo, finte larghe di bastone, agganciare la pallina e girare, sollevamenti.</a:t>
            </a:r>
          </a:p>
        </p:txBody>
      </p:sp>
      <p:grpSp>
        <p:nvGrpSpPr>
          <p:cNvPr id="8217" name="Group 25"/>
          <p:cNvGrpSpPr>
            <a:grpSpLocks/>
          </p:cNvGrpSpPr>
          <p:nvPr/>
        </p:nvGrpSpPr>
        <p:grpSpPr bwMode="auto">
          <a:xfrm>
            <a:off x="9159082" y="1067594"/>
            <a:ext cx="89694" cy="99219"/>
            <a:chOff x="0" y="-2"/>
            <a:chExt cx="180006" cy="197479"/>
          </a:xfrm>
        </p:grpSpPr>
        <p:pic>
          <p:nvPicPr>
            <p:cNvPr id="8218" name="Picture 26" descr="image1.t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2"/>
              <a:ext cx="180006" cy="19747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8219" name="Picture 27" descr="image1.jpe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6282" y="59421"/>
              <a:ext cx="68128" cy="784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
        <p:nvSpPr>
          <p:cNvPr id="8220" name="Line 28"/>
          <p:cNvSpPr>
            <a:spLocks noChangeShapeType="1"/>
          </p:cNvSpPr>
          <p:nvPr/>
        </p:nvSpPr>
        <p:spPr bwMode="auto">
          <a:xfrm>
            <a:off x="9159082" y="1166813"/>
            <a:ext cx="61913" cy="1930400"/>
          </a:xfrm>
          <a:prstGeom prst="line">
            <a:avLst/>
          </a:prstGeom>
          <a:noFill/>
          <a:ln w="5715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8221" name="Line 29"/>
          <p:cNvSpPr>
            <a:spLocks noChangeShapeType="1"/>
          </p:cNvSpPr>
          <p:nvPr/>
        </p:nvSpPr>
        <p:spPr bwMode="auto">
          <a:xfrm flipH="1" flipV="1">
            <a:off x="9336882" y="1166813"/>
            <a:ext cx="27781" cy="1831182"/>
          </a:xfrm>
          <a:prstGeom prst="line">
            <a:avLst/>
          </a:prstGeom>
          <a:noFill/>
          <a:ln w="5715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8222" name="AutoShape 30"/>
          <p:cNvSpPr>
            <a:spLocks/>
          </p:cNvSpPr>
          <p:nvPr/>
        </p:nvSpPr>
        <p:spPr bwMode="auto">
          <a:xfrm>
            <a:off x="9410700" y="1904207"/>
            <a:ext cx="1079500" cy="1092994"/>
          </a:xfrm>
          <a:custGeom>
            <a:avLst/>
            <a:gdLst>
              <a:gd name="T0" fmla="*/ 10800 w 21600"/>
              <a:gd name="T1" fmla="+- 0 10834 68"/>
              <a:gd name="T2" fmla="*/ 10834 h 21532"/>
              <a:gd name="T3" fmla="*/ 10800 w 21600"/>
              <a:gd name="T4" fmla="+- 0 10834 68"/>
              <a:gd name="T5" fmla="*/ 10834 h 21532"/>
              <a:gd name="T6" fmla="*/ 10800 w 21600"/>
              <a:gd name="T7" fmla="+- 0 10834 68"/>
              <a:gd name="T8" fmla="*/ 10834 h 21532"/>
              <a:gd name="T9" fmla="*/ 10800 w 21600"/>
              <a:gd name="T10" fmla="+- 0 10834 68"/>
              <a:gd name="T11" fmla="*/ 10834 h 21532"/>
            </a:gdLst>
            <a:ahLst/>
            <a:cxnLst>
              <a:cxn ang="0">
                <a:pos x="T0" y="T2"/>
              </a:cxn>
              <a:cxn ang="0">
                <a:pos x="T3" y="T5"/>
              </a:cxn>
              <a:cxn ang="0">
                <a:pos x="T6" y="T8"/>
              </a:cxn>
              <a:cxn ang="0">
                <a:pos x="T9" y="T11"/>
              </a:cxn>
            </a:cxnLst>
            <a:rect l="0" t="0" r="r" b="b"/>
            <a:pathLst>
              <a:path w="21600" h="21532">
                <a:moveTo>
                  <a:pt x="0" y="21532"/>
                </a:moveTo>
                <a:cubicBezTo>
                  <a:pt x="339" y="21115"/>
                  <a:pt x="559" y="20567"/>
                  <a:pt x="1016" y="20280"/>
                </a:cubicBezTo>
                <a:cubicBezTo>
                  <a:pt x="1212" y="20158"/>
                  <a:pt x="3284" y="19659"/>
                  <a:pt x="3812" y="19529"/>
                </a:cubicBezTo>
                <a:cubicBezTo>
                  <a:pt x="3981" y="19279"/>
                  <a:pt x="4320" y="19079"/>
                  <a:pt x="4320" y="18778"/>
                </a:cubicBezTo>
                <a:cubicBezTo>
                  <a:pt x="4320" y="18477"/>
                  <a:pt x="3948" y="18296"/>
                  <a:pt x="3812" y="18027"/>
                </a:cubicBezTo>
                <a:cubicBezTo>
                  <a:pt x="3692" y="17791"/>
                  <a:pt x="3642" y="17526"/>
                  <a:pt x="3558" y="17276"/>
                </a:cubicBezTo>
                <a:cubicBezTo>
                  <a:pt x="3642" y="16692"/>
                  <a:pt x="3694" y="16102"/>
                  <a:pt x="3812" y="15523"/>
                </a:cubicBezTo>
                <a:cubicBezTo>
                  <a:pt x="3864" y="15265"/>
                  <a:pt x="3876" y="14959"/>
                  <a:pt x="4066" y="14772"/>
                </a:cubicBezTo>
                <a:cubicBezTo>
                  <a:pt x="4255" y="14586"/>
                  <a:pt x="4574" y="14606"/>
                  <a:pt x="4828" y="14522"/>
                </a:cubicBezTo>
                <a:cubicBezTo>
                  <a:pt x="4913" y="14272"/>
                  <a:pt x="4963" y="14007"/>
                  <a:pt x="5082" y="13771"/>
                </a:cubicBezTo>
                <a:cubicBezTo>
                  <a:pt x="5219" y="13502"/>
                  <a:pt x="5531" y="13315"/>
                  <a:pt x="5591" y="13020"/>
                </a:cubicBezTo>
                <a:cubicBezTo>
                  <a:pt x="5791" y="12035"/>
                  <a:pt x="5677" y="11007"/>
                  <a:pt x="5845" y="10016"/>
                </a:cubicBezTo>
                <a:cubicBezTo>
                  <a:pt x="6046" y="8824"/>
                  <a:pt x="6286" y="8613"/>
                  <a:pt x="6861" y="7762"/>
                </a:cubicBezTo>
                <a:cubicBezTo>
                  <a:pt x="6692" y="7512"/>
                  <a:pt x="6612" y="7171"/>
                  <a:pt x="6353" y="7011"/>
                </a:cubicBezTo>
                <a:cubicBezTo>
                  <a:pt x="5899" y="6732"/>
                  <a:pt x="4828" y="6511"/>
                  <a:pt x="4828" y="6511"/>
                </a:cubicBezTo>
                <a:cubicBezTo>
                  <a:pt x="3914" y="6736"/>
                  <a:pt x="3098" y="6583"/>
                  <a:pt x="4066" y="8013"/>
                </a:cubicBezTo>
                <a:cubicBezTo>
                  <a:pt x="4214" y="8232"/>
                  <a:pt x="4571" y="8191"/>
                  <a:pt x="4828" y="8263"/>
                </a:cubicBezTo>
                <a:cubicBezTo>
                  <a:pt x="5890" y="8562"/>
                  <a:pt x="6171" y="8567"/>
                  <a:pt x="7369" y="8764"/>
                </a:cubicBezTo>
                <a:cubicBezTo>
                  <a:pt x="8216" y="8680"/>
                  <a:pt x="9068" y="8632"/>
                  <a:pt x="9911" y="8514"/>
                </a:cubicBezTo>
                <a:cubicBezTo>
                  <a:pt x="10256" y="8465"/>
                  <a:pt x="10593" y="8362"/>
                  <a:pt x="10927" y="8263"/>
                </a:cubicBezTo>
                <a:cubicBezTo>
                  <a:pt x="11440" y="8112"/>
                  <a:pt x="11917" y="7800"/>
                  <a:pt x="12452" y="7762"/>
                </a:cubicBezTo>
                <a:lnTo>
                  <a:pt x="16009" y="7512"/>
                </a:lnTo>
                <a:cubicBezTo>
                  <a:pt x="16264" y="7429"/>
                  <a:pt x="16532" y="7380"/>
                  <a:pt x="16772" y="7262"/>
                </a:cubicBezTo>
                <a:cubicBezTo>
                  <a:pt x="17045" y="7127"/>
                  <a:pt x="17244" y="6856"/>
                  <a:pt x="17534" y="6761"/>
                </a:cubicBezTo>
                <a:cubicBezTo>
                  <a:pt x="18023" y="6601"/>
                  <a:pt x="18556" y="6621"/>
                  <a:pt x="19059" y="6511"/>
                </a:cubicBezTo>
                <a:cubicBezTo>
                  <a:pt x="19320" y="6453"/>
                  <a:pt x="19567" y="6344"/>
                  <a:pt x="19821" y="6260"/>
                </a:cubicBezTo>
                <a:lnTo>
                  <a:pt x="20329" y="4758"/>
                </a:lnTo>
                <a:cubicBezTo>
                  <a:pt x="20414" y="4508"/>
                  <a:pt x="20435" y="4227"/>
                  <a:pt x="20584" y="4007"/>
                </a:cubicBezTo>
                <a:lnTo>
                  <a:pt x="21600" y="2505"/>
                </a:lnTo>
                <a:cubicBezTo>
                  <a:pt x="21515" y="2255"/>
                  <a:pt x="21535" y="1941"/>
                  <a:pt x="21346" y="1754"/>
                </a:cubicBezTo>
                <a:cubicBezTo>
                  <a:pt x="20914" y="1328"/>
                  <a:pt x="19821" y="753"/>
                  <a:pt x="19821" y="753"/>
                </a:cubicBezTo>
                <a:cubicBezTo>
                  <a:pt x="19266" y="-68"/>
                  <a:pt x="19618" y="1"/>
                  <a:pt x="19059" y="1"/>
                </a:cubicBezTo>
              </a:path>
            </a:pathLst>
          </a:custGeom>
          <a:noFill/>
          <a:ln w="38100" cap="flat" cmpd="sng">
            <a:solidFill>
              <a:srgbClr val="000000"/>
            </a:solidFill>
            <a:prstDash val="dashDot"/>
            <a:round/>
            <a:headEnd type="none" w="med" len="med"/>
            <a:tailEnd type="triangl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a:defRPr sz="5000">
                <a:solidFill>
                  <a:srgbClr val="000000"/>
                </a:solidFill>
                <a:latin typeface="Helvetica" charset="0"/>
                <a:ea typeface="Helvetica" charset="0"/>
                <a:cs typeface="Helvetica" charset="0"/>
                <a:sym typeface="Helvetica" charset="0"/>
              </a:defRPr>
            </a:lvl1pPr>
            <a:lvl2pPr>
              <a:defRPr sz="5000">
                <a:solidFill>
                  <a:srgbClr val="000000"/>
                </a:solidFill>
                <a:latin typeface="Helvetica" charset="0"/>
                <a:ea typeface="Helvetica" charset="0"/>
                <a:cs typeface="Helvetica" charset="0"/>
                <a:sym typeface="Helvetica" charset="0"/>
              </a:defRPr>
            </a:lvl2pPr>
            <a:lvl3pPr>
              <a:defRPr sz="5000">
                <a:solidFill>
                  <a:srgbClr val="000000"/>
                </a:solidFill>
                <a:latin typeface="Helvetica" charset="0"/>
                <a:ea typeface="Helvetica" charset="0"/>
                <a:cs typeface="Helvetica" charset="0"/>
                <a:sym typeface="Helvetica" charset="0"/>
              </a:defRPr>
            </a:lvl3pPr>
            <a:lvl4pPr>
              <a:defRPr sz="5000">
                <a:solidFill>
                  <a:srgbClr val="000000"/>
                </a:solidFill>
                <a:latin typeface="Helvetica" charset="0"/>
                <a:ea typeface="Helvetica" charset="0"/>
                <a:cs typeface="Helvetica" charset="0"/>
                <a:sym typeface="Helvetica" charset="0"/>
              </a:defRPr>
            </a:lvl4pPr>
            <a:lvl5pPr>
              <a:defRPr sz="5000">
                <a:solidFill>
                  <a:srgbClr val="000000"/>
                </a:solidFill>
                <a:latin typeface="Helvetica" charset="0"/>
                <a:ea typeface="Helvetica" charset="0"/>
                <a:cs typeface="Helvetica" charset="0"/>
                <a:sym typeface="Helvetica" charset="0"/>
              </a:defRPr>
            </a:lvl5pPr>
            <a:lvl6pPr marL="4572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6pPr>
            <a:lvl7pPr marL="9144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7pPr>
            <a:lvl8pPr marL="13716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8pPr>
            <a:lvl9pPr marL="18288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9pPr>
          </a:lstStyle>
          <a:p>
            <a:pPr defTabSz="457200"/>
            <a:endParaRPr lang="it-IT" altLang="it-IT" sz="900">
              <a:latin typeface="Helvetica Light" charset="0"/>
              <a:ea typeface="Helvetica Light" charset="0"/>
              <a:cs typeface="Helvetica Light" charset="0"/>
              <a:sym typeface="Helvetica Light" charset="0"/>
            </a:endParaRPr>
          </a:p>
        </p:txBody>
      </p:sp>
      <p:sp>
        <p:nvSpPr>
          <p:cNvPr id="8223" name="Line 31"/>
          <p:cNvSpPr>
            <a:spLocks noChangeShapeType="1"/>
          </p:cNvSpPr>
          <p:nvPr/>
        </p:nvSpPr>
        <p:spPr bwMode="auto">
          <a:xfrm flipH="1" flipV="1">
            <a:off x="9428957" y="732632"/>
            <a:ext cx="870744" cy="1070769"/>
          </a:xfrm>
          <a:prstGeom prst="line">
            <a:avLst/>
          </a:prstGeom>
          <a:noFill/>
          <a:ln w="5715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8224" name="AutoShape 32"/>
          <p:cNvSpPr>
            <a:spLocks/>
          </p:cNvSpPr>
          <p:nvPr/>
        </p:nvSpPr>
        <p:spPr bwMode="auto">
          <a:xfrm>
            <a:off x="8343900" y="1104900"/>
            <a:ext cx="749300" cy="12065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600" y="0"/>
                </a:moveTo>
                <a:cubicBezTo>
                  <a:pt x="20746" y="76"/>
                  <a:pt x="19874" y="97"/>
                  <a:pt x="19037" y="227"/>
                </a:cubicBezTo>
                <a:cubicBezTo>
                  <a:pt x="17034" y="538"/>
                  <a:pt x="17518" y="723"/>
                  <a:pt x="15742" y="1137"/>
                </a:cubicBezTo>
                <a:cubicBezTo>
                  <a:pt x="15271" y="1247"/>
                  <a:pt x="14766" y="1288"/>
                  <a:pt x="14278" y="1364"/>
                </a:cubicBezTo>
                <a:cubicBezTo>
                  <a:pt x="14156" y="1592"/>
                  <a:pt x="13912" y="1807"/>
                  <a:pt x="13912" y="2046"/>
                </a:cubicBezTo>
                <a:cubicBezTo>
                  <a:pt x="13912" y="2529"/>
                  <a:pt x="15169" y="3663"/>
                  <a:pt x="15376" y="3865"/>
                </a:cubicBezTo>
                <a:cubicBezTo>
                  <a:pt x="15849" y="4326"/>
                  <a:pt x="16562" y="4711"/>
                  <a:pt x="16841" y="5229"/>
                </a:cubicBezTo>
                <a:cubicBezTo>
                  <a:pt x="16963" y="5457"/>
                  <a:pt x="16993" y="5712"/>
                  <a:pt x="17207" y="5912"/>
                </a:cubicBezTo>
                <a:cubicBezTo>
                  <a:pt x="17494" y="6179"/>
                  <a:pt x="17974" y="6347"/>
                  <a:pt x="18305" y="6594"/>
                </a:cubicBezTo>
                <a:cubicBezTo>
                  <a:pt x="18587" y="6804"/>
                  <a:pt x="18793" y="7048"/>
                  <a:pt x="19037" y="7276"/>
                </a:cubicBezTo>
                <a:cubicBezTo>
                  <a:pt x="18340" y="8575"/>
                  <a:pt x="19246" y="7492"/>
                  <a:pt x="17573" y="8185"/>
                </a:cubicBezTo>
                <a:cubicBezTo>
                  <a:pt x="16727" y="8535"/>
                  <a:pt x="16283" y="9046"/>
                  <a:pt x="15742" y="9549"/>
                </a:cubicBezTo>
                <a:cubicBezTo>
                  <a:pt x="15620" y="10459"/>
                  <a:pt x="15376" y="11365"/>
                  <a:pt x="15376" y="12278"/>
                </a:cubicBezTo>
                <a:cubicBezTo>
                  <a:pt x="15376" y="12518"/>
                  <a:pt x="15570" y="11810"/>
                  <a:pt x="15742" y="11596"/>
                </a:cubicBezTo>
                <a:cubicBezTo>
                  <a:pt x="15939" y="11351"/>
                  <a:pt x="16231" y="11141"/>
                  <a:pt x="16475" y="10914"/>
                </a:cubicBezTo>
                <a:cubicBezTo>
                  <a:pt x="16108" y="10762"/>
                  <a:pt x="15816" y="10475"/>
                  <a:pt x="15376" y="10459"/>
                </a:cubicBezTo>
                <a:cubicBezTo>
                  <a:pt x="11696" y="10325"/>
                  <a:pt x="11463" y="10435"/>
                  <a:pt x="9153" y="10914"/>
                </a:cubicBezTo>
                <a:cubicBezTo>
                  <a:pt x="7071" y="12207"/>
                  <a:pt x="9075" y="11165"/>
                  <a:pt x="6956" y="11823"/>
                </a:cubicBezTo>
                <a:cubicBezTo>
                  <a:pt x="5749" y="12198"/>
                  <a:pt x="6089" y="12378"/>
                  <a:pt x="4759" y="12505"/>
                </a:cubicBezTo>
                <a:cubicBezTo>
                  <a:pt x="3547" y="12621"/>
                  <a:pt x="2319" y="12657"/>
                  <a:pt x="1098" y="12733"/>
                </a:cubicBezTo>
                <a:cubicBezTo>
                  <a:pt x="976" y="12960"/>
                  <a:pt x="690" y="13177"/>
                  <a:pt x="732" y="13415"/>
                </a:cubicBezTo>
                <a:cubicBezTo>
                  <a:pt x="817" y="13891"/>
                  <a:pt x="1464" y="14779"/>
                  <a:pt x="1464" y="14779"/>
                </a:cubicBezTo>
                <a:lnTo>
                  <a:pt x="732" y="16143"/>
                </a:lnTo>
                <a:cubicBezTo>
                  <a:pt x="610" y="16371"/>
                  <a:pt x="442" y="16590"/>
                  <a:pt x="366" y="16825"/>
                </a:cubicBezTo>
                <a:lnTo>
                  <a:pt x="0" y="17962"/>
                </a:lnTo>
                <a:cubicBezTo>
                  <a:pt x="122" y="18947"/>
                  <a:pt x="73" y="19947"/>
                  <a:pt x="366" y="20918"/>
                </a:cubicBezTo>
                <a:cubicBezTo>
                  <a:pt x="447" y="21186"/>
                  <a:pt x="1098" y="21600"/>
                  <a:pt x="1098" y="21600"/>
                </a:cubicBezTo>
              </a:path>
            </a:pathLst>
          </a:custGeom>
          <a:noFill/>
          <a:ln w="38100" cap="flat" cmpd="sng">
            <a:solidFill>
              <a:srgbClr val="000000"/>
            </a:solidFill>
            <a:prstDash val="dashDot"/>
            <a:round/>
            <a:headEnd type="none" w="med" len="med"/>
            <a:tailEnd type="triangl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a:defRPr sz="5000">
                <a:solidFill>
                  <a:srgbClr val="000000"/>
                </a:solidFill>
                <a:latin typeface="Helvetica" charset="0"/>
                <a:ea typeface="Helvetica" charset="0"/>
                <a:cs typeface="Helvetica" charset="0"/>
                <a:sym typeface="Helvetica" charset="0"/>
              </a:defRPr>
            </a:lvl1pPr>
            <a:lvl2pPr>
              <a:defRPr sz="5000">
                <a:solidFill>
                  <a:srgbClr val="000000"/>
                </a:solidFill>
                <a:latin typeface="Helvetica" charset="0"/>
                <a:ea typeface="Helvetica" charset="0"/>
                <a:cs typeface="Helvetica" charset="0"/>
                <a:sym typeface="Helvetica" charset="0"/>
              </a:defRPr>
            </a:lvl2pPr>
            <a:lvl3pPr>
              <a:defRPr sz="5000">
                <a:solidFill>
                  <a:srgbClr val="000000"/>
                </a:solidFill>
                <a:latin typeface="Helvetica" charset="0"/>
                <a:ea typeface="Helvetica" charset="0"/>
                <a:cs typeface="Helvetica" charset="0"/>
                <a:sym typeface="Helvetica" charset="0"/>
              </a:defRPr>
            </a:lvl3pPr>
            <a:lvl4pPr>
              <a:defRPr sz="5000">
                <a:solidFill>
                  <a:srgbClr val="000000"/>
                </a:solidFill>
                <a:latin typeface="Helvetica" charset="0"/>
                <a:ea typeface="Helvetica" charset="0"/>
                <a:cs typeface="Helvetica" charset="0"/>
                <a:sym typeface="Helvetica" charset="0"/>
              </a:defRPr>
            </a:lvl4pPr>
            <a:lvl5pPr>
              <a:defRPr sz="5000">
                <a:solidFill>
                  <a:srgbClr val="000000"/>
                </a:solidFill>
                <a:latin typeface="Helvetica" charset="0"/>
                <a:ea typeface="Helvetica" charset="0"/>
                <a:cs typeface="Helvetica" charset="0"/>
                <a:sym typeface="Helvetica" charset="0"/>
              </a:defRPr>
            </a:lvl5pPr>
            <a:lvl6pPr marL="4572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6pPr>
            <a:lvl7pPr marL="9144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7pPr>
            <a:lvl8pPr marL="13716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8pPr>
            <a:lvl9pPr marL="18288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9pPr>
          </a:lstStyle>
          <a:p>
            <a:pPr defTabSz="457200"/>
            <a:endParaRPr lang="it-IT" altLang="it-IT" sz="900">
              <a:latin typeface="Helvetica Light" charset="0"/>
              <a:ea typeface="Helvetica Light" charset="0"/>
              <a:cs typeface="Helvetica Light" charset="0"/>
              <a:sym typeface="Helvetica Light" charset="0"/>
            </a:endParaRPr>
          </a:p>
        </p:txBody>
      </p:sp>
      <p:sp>
        <p:nvSpPr>
          <p:cNvPr id="8225" name="Line 33"/>
          <p:cNvSpPr>
            <a:spLocks noChangeShapeType="1"/>
          </p:cNvSpPr>
          <p:nvPr/>
        </p:nvSpPr>
        <p:spPr bwMode="auto">
          <a:xfrm>
            <a:off x="8343107" y="2310607"/>
            <a:ext cx="815975" cy="1271588"/>
          </a:xfrm>
          <a:prstGeom prst="line">
            <a:avLst/>
          </a:prstGeom>
          <a:noFill/>
          <a:ln w="5715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8226" name="Line 34"/>
          <p:cNvSpPr>
            <a:spLocks noChangeShapeType="1"/>
          </p:cNvSpPr>
          <p:nvPr/>
        </p:nvSpPr>
        <p:spPr bwMode="auto">
          <a:xfrm flipH="1" flipV="1">
            <a:off x="9766300" y="977107"/>
            <a:ext cx="685007" cy="870744"/>
          </a:xfrm>
          <a:prstGeom prst="line">
            <a:avLst/>
          </a:prstGeom>
          <a:noFill/>
          <a:ln w="57150" cap="flat" cmpd="sng">
            <a:solidFill>
              <a:srgbClr val="000000"/>
            </a:solidFill>
            <a:prstDash val="sysDash"/>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8227" name="Line 35"/>
          <p:cNvSpPr>
            <a:spLocks noChangeShapeType="1"/>
          </p:cNvSpPr>
          <p:nvPr/>
        </p:nvSpPr>
        <p:spPr bwMode="auto">
          <a:xfrm>
            <a:off x="8330407" y="2431257"/>
            <a:ext cx="372269" cy="740569"/>
          </a:xfrm>
          <a:prstGeom prst="line">
            <a:avLst/>
          </a:prstGeom>
          <a:noFill/>
          <a:ln w="57150" cap="flat" cmpd="sng">
            <a:solidFill>
              <a:srgbClr val="000000"/>
            </a:solidFill>
            <a:prstDash val="sysDash"/>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grpSp>
        <p:nvGrpSpPr>
          <p:cNvPr id="8228" name="Group 36"/>
          <p:cNvGrpSpPr>
            <a:grpSpLocks/>
          </p:cNvGrpSpPr>
          <p:nvPr/>
        </p:nvGrpSpPr>
        <p:grpSpPr bwMode="auto">
          <a:xfrm>
            <a:off x="392113" y="6448426"/>
            <a:ext cx="406161" cy="146194"/>
            <a:chOff x="0" y="0"/>
            <a:chExt cx="812358" cy="291489"/>
          </a:xfrm>
        </p:grpSpPr>
        <p:sp>
          <p:nvSpPr>
            <p:cNvPr id="8229" name="Rectangle 37"/>
            <p:cNvSpPr>
              <a:spLocks/>
            </p:cNvSpPr>
            <p:nvPr/>
          </p:nvSpPr>
          <p:spPr bwMode="auto">
            <a:xfrm>
              <a:off x="174976" y="0"/>
              <a:ext cx="637382" cy="29148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2860" rIns="22860">
              <a:spAutoFit/>
            </a:bodyPr>
            <a:lstStyle>
              <a:lvl1pPr>
                <a:defRPr sz="5000">
                  <a:solidFill>
                    <a:srgbClr val="000000"/>
                  </a:solidFill>
                  <a:latin typeface="Helvetica" charset="0"/>
                  <a:ea typeface="Helvetica" charset="0"/>
                  <a:cs typeface="Helvetica" charset="0"/>
                  <a:sym typeface="Helvetica" charset="0"/>
                </a:defRPr>
              </a:lvl1pPr>
              <a:lvl2pPr>
                <a:defRPr sz="5000">
                  <a:solidFill>
                    <a:srgbClr val="000000"/>
                  </a:solidFill>
                  <a:latin typeface="Helvetica" charset="0"/>
                  <a:ea typeface="Helvetica" charset="0"/>
                  <a:cs typeface="Helvetica" charset="0"/>
                  <a:sym typeface="Helvetica" charset="0"/>
                </a:defRPr>
              </a:lvl2pPr>
              <a:lvl3pPr>
                <a:defRPr sz="5000">
                  <a:solidFill>
                    <a:srgbClr val="000000"/>
                  </a:solidFill>
                  <a:latin typeface="Helvetica" charset="0"/>
                  <a:ea typeface="Helvetica" charset="0"/>
                  <a:cs typeface="Helvetica" charset="0"/>
                  <a:sym typeface="Helvetica" charset="0"/>
                </a:defRPr>
              </a:lvl3pPr>
              <a:lvl4pPr>
                <a:defRPr sz="5000">
                  <a:solidFill>
                    <a:srgbClr val="000000"/>
                  </a:solidFill>
                  <a:latin typeface="Helvetica" charset="0"/>
                  <a:ea typeface="Helvetica" charset="0"/>
                  <a:cs typeface="Helvetica" charset="0"/>
                  <a:sym typeface="Helvetica" charset="0"/>
                </a:defRPr>
              </a:lvl4pPr>
              <a:lvl5pPr>
                <a:defRPr sz="5000">
                  <a:solidFill>
                    <a:srgbClr val="000000"/>
                  </a:solidFill>
                  <a:latin typeface="Helvetica" charset="0"/>
                  <a:ea typeface="Helvetica" charset="0"/>
                  <a:cs typeface="Helvetica" charset="0"/>
                  <a:sym typeface="Helvetica" charset="0"/>
                </a:defRPr>
              </a:lvl5pPr>
              <a:lvl6pPr marL="4572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6pPr>
              <a:lvl7pPr marL="9144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7pPr>
              <a:lvl8pPr marL="13716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8pPr>
              <a:lvl9pPr marL="18288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9pPr>
            </a:lstStyle>
            <a:p>
              <a:pPr defTabSz="457200"/>
              <a:r>
                <a:rPr lang="it-IT" altLang="it-IT" sz="350" dirty="0">
                  <a:latin typeface="Calibri" charset="0"/>
                  <a:ea typeface="Calibri" charset="0"/>
                  <a:cs typeface="Calibri" charset="0"/>
                  <a:sym typeface="Calibri" charset="0"/>
                </a:rPr>
                <a:t>Stefano Angius</a:t>
              </a:r>
            </a:p>
          </p:txBody>
        </p:sp>
        <p:pic>
          <p:nvPicPr>
            <p:cNvPr id="8230" name="Picture 38" descr="pasted-image.tiff"/>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13754"/>
              <a:ext cx="178232" cy="1782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Tree>
    <p:extLst>
      <p:ext uri="{BB962C8B-B14F-4D97-AF65-F5344CB8AC3E}">
        <p14:creationId xmlns:p14="http://schemas.microsoft.com/office/powerpoint/2010/main" val="2122399841"/>
      </p:ext>
    </p:extLst>
  </p:cSld>
  <p:clrMapOvr>
    <a:masterClrMapping/>
  </p:clrMapOvr>
  <p:transition spd="med"/>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5" name="Picture 1" descr="pasted-image.pd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631282" y="1430983"/>
            <a:ext cx="7517681" cy="5316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1266" name="Rectangle 2"/>
          <p:cNvSpPr>
            <a:spLocks noGrp="1" noChangeArrowheads="1"/>
          </p:cNvSpPr>
          <p:nvPr>
            <p:ph type="title" idx="4294967295"/>
          </p:nvPr>
        </p:nvSpPr>
        <p:spPr>
          <a:xfrm>
            <a:off x="3171527" y="250031"/>
            <a:ext cx="6044283" cy="598289"/>
          </a:xfrm>
        </p:spPr>
        <p:txBody>
          <a:bodyPr anchor="b"/>
          <a:lstStyle/>
          <a:p>
            <a:pPr defTabSz="164078"/>
            <a:r>
              <a:rPr lang="it-IT" altLang="it-IT" sz="2250" b="1">
                <a:solidFill>
                  <a:srgbClr val="FF2600"/>
                </a:solidFill>
                <a:latin typeface="Marker Felt" charset="0"/>
                <a:ea typeface="Marker Felt" charset="0"/>
                <a:cs typeface="Marker Felt" charset="0"/>
                <a:sym typeface="Marker Felt" charset="0"/>
              </a:rPr>
              <a:t>EXERCISE  :  technique </a:t>
            </a:r>
          </a:p>
        </p:txBody>
      </p:sp>
      <p:sp>
        <p:nvSpPr>
          <p:cNvPr id="11267" name="Oval 3"/>
          <p:cNvSpPr>
            <a:spLocks/>
          </p:cNvSpPr>
          <p:nvPr/>
        </p:nvSpPr>
        <p:spPr bwMode="auto">
          <a:xfrm>
            <a:off x="8784953" y="5037461"/>
            <a:ext cx="85948" cy="85948"/>
          </a:xfrm>
          <a:prstGeom prst="ellipse">
            <a:avLst/>
          </a:prstGeom>
          <a:solidFill>
            <a:srgbClr val="FF0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11268" name="Oval 4"/>
          <p:cNvSpPr>
            <a:spLocks/>
          </p:cNvSpPr>
          <p:nvPr/>
        </p:nvSpPr>
        <p:spPr bwMode="auto">
          <a:xfrm>
            <a:off x="7963422" y="3787304"/>
            <a:ext cx="85948" cy="85948"/>
          </a:xfrm>
          <a:prstGeom prst="ellipse">
            <a:avLst/>
          </a:prstGeom>
          <a:solidFill>
            <a:srgbClr val="FF0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11269" name="Oval 5"/>
          <p:cNvSpPr>
            <a:spLocks/>
          </p:cNvSpPr>
          <p:nvPr/>
        </p:nvSpPr>
        <p:spPr bwMode="auto">
          <a:xfrm>
            <a:off x="9302875" y="3456906"/>
            <a:ext cx="85948" cy="85948"/>
          </a:xfrm>
          <a:prstGeom prst="ellipse">
            <a:avLst/>
          </a:prstGeom>
          <a:solidFill>
            <a:srgbClr val="FF0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11270" name="AutoShape 6"/>
          <p:cNvSpPr>
            <a:spLocks/>
          </p:cNvSpPr>
          <p:nvPr/>
        </p:nvSpPr>
        <p:spPr bwMode="auto">
          <a:xfrm>
            <a:off x="9010427" y="3982640"/>
            <a:ext cx="63624" cy="71438"/>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11271" name="AutoShape 7"/>
          <p:cNvSpPr>
            <a:spLocks/>
          </p:cNvSpPr>
          <p:nvPr/>
        </p:nvSpPr>
        <p:spPr bwMode="auto">
          <a:xfrm>
            <a:off x="9162232" y="3982640"/>
            <a:ext cx="63624" cy="71438"/>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11272" name="AutoShape 8"/>
          <p:cNvSpPr>
            <a:spLocks/>
          </p:cNvSpPr>
          <p:nvPr/>
        </p:nvSpPr>
        <p:spPr bwMode="auto">
          <a:xfrm>
            <a:off x="9314037" y="3982640"/>
            <a:ext cx="63624" cy="71438"/>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11273" name="AutoShape 9"/>
          <p:cNvSpPr>
            <a:spLocks/>
          </p:cNvSpPr>
          <p:nvPr/>
        </p:nvSpPr>
        <p:spPr bwMode="auto">
          <a:xfrm>
            <a:off x="9261574" y="3567411"/>
            <a:ext cx="129480" cy="369466"/>
          </a:xfrm>
          <a:custGeom>
            <a:avLst/>
            <a:gdLst>
              <a:gd name="T0" fmla="+- 0 9845 770"/>
              <a:gd name="T1" fmla="*/ T0 w 18151"/>
              <a:gd name="T2" fmla="*/ 10413 h 20827"/>
              <a:gd name="T3" fmla="+- 0 9845 770"/>
              <a:gd name="T4" fmla="*/ T3 w 18151"/>
              <a:gd name="T5" fmla="*/ 10413 h 20827"/>
              <a:gd name="T6" fmla="+- 0 9845 770"/>
              <a:gd name="T7" fmla="*/ T6 w 18151"/>
              <a:gd name="T8" fmla="*/ 10413 h 20827"/>
              <a:gd name="T9" fmla="+- 0 9845 770"/>
              <a:gd name="T10" fmla="*/ T9 w 18151"/>
              <a:gd name="T11" fmla="*/ 10413 h 20827"/>
            </a:gdLst>
            <a:ahLst/>
            <a:cxnLst>
              <a:cxn ang="0">
                <a:pos x="T1" y="T2"/>
              </a:cxn>
              <a:cxn ang="0">
                <a:pos x="T4" y="T5"/>
              </a:cxn>
              <a:cxn ang="0">
                <a:pos x="T7" y="T8"/>
              </a:cxn>
              <a:cxn ang="0">
                <a:pos x="T10" y="T11"/>
              </a:cxn>
            </a:cxnLst>
            <a:rect l="0" t="0" r="r" b="b"/>
            <a:pathLst>
              <a:path w="18151" h="20827">
                <a:moveTo>
                  <a:pt x="12450" y="0"/>
                </a:moveTo>
                <a:cubicBezTo>
                  <a:pt x="11079" y="285"/>
                  <a:pt x="10192" y="845"/>
                  <a:pt x="10137" y="1465"/>
                </a:cubicBezTo>
                <a:cubicBezTo>
                  <a:pt x="9939" y="3691"/>
                  <a:pt x="20830" y="4764"/>
                  <a:pt x="17526" y="7253"/>
                </a:cubicBezTo>
                <a:cubicBezTo>
                  <a:pt x="14644" y="9424"/>
                  <a:pt x="6001" y="7107"/>
                  <a:pt x="2809" y="8977"/>
                </a:cubicBezTo>
                <a:cubicBezTo>
                  <a:pt x="-770" y="11073"/>
                  <a:pt x="7395" y="12437"/>
                  <a:pt x="10778" y="14386"/>
                </a:cubicBezTo>
                <a:cubicBezTo>
                  <a:pt x="16149" y="17481"/>
                  <a:pt x="9120" y="21600"/>
                  <a:pt x="0" y="20702"/>
                </a:cubicBezTo>
              </a:path>
            </a:pathLst>
          </a:custGeom>
          <a:noFill/>
          <a:ln w="25400" cap="flat" cmpd="sng">
            <a:solidFill>
              <a:srgbClr val="000000"/>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lstStyle/>
          <a:p>
            <a:endParaRPr lang="it-IT" altLang="it-IT" sz="1687">
              <a:latin typeface="Helvetica Light" charset="0"/>
              <a:ea typeface="Helvetica Light" charset="0"/>
              <a:cs typeface="Helvetica Light" charset="0"/>
              <a:sym typeface="Helvetica Light" charset="0"/>
            </a:endParaRPr>
          </a:p>
        </p:txBody>
      </p:sp>
      <p:sp>
        <p:nvSpPr>
          <p:cNvPr id="11274" name="Line 10"/>
          <p:cNvSpPr>
            <a:spLocks noChangeShapeType="1"/>
          </p:cNvSpPr>
          <p:nvPr/>
        </p:nvSpPr>
        <p:spPr bwMode="auto">
          <a:xfrm flipH="1">
            <a:off x="8152061" y="3937992"/>
            <a:ext cx="1122908" cy="0"/>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lstStyle/>
          <a:p>
            <a:endParaRPr lang="it-IT" altLang="it-IT" sz="1687">
              <a:latin typeface="Helvetica Light" charset="0"/>
              <a:ea typeface="Helvetica Light" charset="0"/>
              <a:cs typeface="Helvetica Light" charset="0"/>
              <a:sym typeface="Helvetica Light" charset="0"/>
            </a:endParaRPr>
          </a:p>
        </p:txBody>
      </p:sp>
      <p:sp>
        <p:nvSpPr>
          <p:cNvPr id="11275" name="AutoShape 11"/>
          <p:cNvSpPr>
            <a:spLocks/>
          </p:cNvSpPr>
          <p:nvPr/>
        </p:nvSpPr>
        <p:spPr bwMode="auto">
          <a:xfrm>
            <a:off x="8030394" y="4063008"/>
            <a:ext cx="179710" cy="467693"/>
          </a:xfrm>
          <a:custGeom>
            <a:avLst/>
            <a:gdLst>
              <a:gd name="T0" fmla="+- 0 9937 2327"/>
              <a:gd name="T1" fmla="*/ T0 w 15220"/>
              <a:gd name="T2" fmla="+- 0 11204 921"/>
              <a:gd name="T3" fmla="*/ 11204 h 20567"/>
              <a:gd name="T4" fmla="+- 0 9937 2327"/>
              <a:gd name="T5" fmla="*/ T4 w 15220"/>
              <a:gd name="T6" fmla="+- 0 11204 921"/>
              <a:gd name="T7" fmla="*/ 11204 h 20567"/>
              <a:gd name="T8" fmla="+- 0 9937 2327"/>
              <a:gd name="T9" fmla="*/ T8 w 15220"/>
              <a:gd name="T10" fmla="+- 0 11204 921"/>
              <a:gd name="T11" fmla="*/ 11204 h 20567"/>
              <a:gd name="T12" fmla="+- 0 9937 2327"/>
              <a:gd name="T13" fmla="*/ T12 w 15220"/>
              <a:gd name="T14" fmla="+- 0 11204 921"/>
              <a:gd name="T15" fmla="*/ 11204 h 20567"/>
            </a:gdLst>
            <a:ahLst/>
            <a:cxnLst>
              <a:cxn ang="0">
                <a:pos x="T1" y="T3"/>
              </a:cxn>
              <a:cxn ang="0">
                <a:pos x="T5" y="T7"/>
              </a:cxn>
              <a:cxn ang="0">
                <a:pos x="T9" y="T11"/>
              </a:cxn>
              <a:cxn ang="0">
                <a:pos x="T13" y="T15"/>
              </a:cxn>
            </a:cxnLst>
            <a:rect l="0" t="0" r="r" b="b"/>
            <a:pathLst>
              <a:path w="15220" h="20567">
                <a:moveTo>
                  <a:pt x="5445" y="237"/>
                </a:moveTo>
                <a:cubicBezTo>
                  <a:pt x="1061" y="-921"/>
                  <a:pt x="-2327" y="2478"/>
                  <a:pt x="2016" y="3678"/>
                </a:cubicBezTo>
                <a:cubicBezTo>
                  <a:pt x="4019" y="4231"/>
                  <a:pt x="7539" y="3325"/>
                  <a:pt x="8336" y="4679"/>
                </a:cubicBezTo>
                <a:cubicBezTo>
                  <a:pt x="9571" y="6777"/>
                  <a:pt x="1689" y="6312"/>
                  <a:pt x="2095" y="8128"/>
                </a:cubicBezTo>
                <a:cubicBezTo>
                  <a:pt x="2805" y="11315"/>
                  <a:pt x="11589" y="7229"/>
                  <a:pt x="13199" y="9371"/>
                </a:cubicBezTo>
                <a:cubicBezTo>
                  <a:pt x="15959" y="13040"/>
                  <a:pt x="-369" y="10126"/>
                  <a:pt x="1914" y="13577"/>
                </a:cubicBezTo>
                <a:cubicBezTo>
                  <a:pt x="4070" y="16836"/>
                  <a:pt x="11265" y="11686"/>
                  <a:pt x="14036" y="13496"/>
                </a:cubicBezTo>
                <a:cubicBezTo>
                  <a:pt x="19273" y="16917"/>
                  <a:pt x="5491" y="16504"/>
                  <a:pt x="4497" y="18505"/>
                </a:cubicBezTo>
                <a:cubicBezTo>
                  <a:pt x="3943" y="19620"/>
                  <a:pt x="5700" y="20679"/>
                  <a:pt x="7902" y="20558"/>
                </a:cubicBezTo>
              </a:path>
            </a:pathLst>
          </a:custGeom>
          <a:noFill/>
          <a:ln w="25400" cap="flat" cmpd="sng">
            <a:solidFill>
              <a:srgbClr val="000000"/>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lstStyle/>
          <a:p>
            <a:endParaRPr lang="it-IT" altLang="it-IT" sz="1687">
              <a:latin typeface="Helvetica Light" charset="0"/>
              <a:ea typeface="Helvetica Light" charset="0"/>
              <a:cs typeface="Helvetica Light" charset="0"/>
              <a:sym typeface="Helvetica Light" charset="0"/>
            </a:endParaRPr>
          </a:p>
        </p:txBody>
      </p:sp>
      <p:sp>
        <p:nvSpPr>
          <p:cNvPr id="11276" name="Line 12"/>
          <p:cNvSpPr>
            <a:spLocks noChangeShapeType="1"/>
          </p:cNvSpPr>
          <p:nvPr/>
        </p:nvSpPr>
        <p:spPr bwMode="auto">
          <a:xfrm flipH="1" flipV="1">
            <a:off x="8501435" y="4768453"/>
            <a:ext cx="243334" cy="244451"/>
          </a:xfrm>
          <a:prstGeom prst="line">
            <a:avLst/>
          </a:prstGeom>
          <a:noFill/>
          <a:ln w="38100" cap="rnd" cmpd="sng">
            <a:solidFill>
              <a:srgbClr val="000000"/>
            </a:solidFill>
            <a:prstDash val="sysDot"/>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lstStyle/>
          <a:p>
            <a:endParaRPr lang="it-IT" altLang="it-IT" sz="1687">
              <a:latin typeface="Helvetica Light" charset="0"/>
              <a:ea typeface="Helvetica Light" charset="0"/>
              <a:cs typeface="Helvetica Light" charset="0"/>
              <a:sym typeface="Helvetica Light" charset="0"/>
            </a:endParaRPr>
          </a:p>
        </p:txBody>
      </p:sp>
      <p:sp>
        <p:nvSpPr>
          <p:cNvPr id="11277" name="Line 13"/>
          <p:cNvSpPr>
            <a:spLocks noChangeShapeType="1"/>
          </p:cNvSpPr>
          <p:nvPr/>
        </p:nvSpPr>
        <p:spPr bwMode="auto">
          <a:xfrm>
            <a:off x="8095134" y="4529584"/>
            <a:ext cx="383977" cy="204267"/>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lstStyle/>
          <a:p>
            <a:endParaRPr lang="it-IT" altLang="it-IT" sz="1687">
              <a:latin typeface="Helvetica Light" charset="0"/>
              <a:ea typeface="Helvetica Light" charset="0"/>
              <a:cs typeface="Helvetica Light" charset="0"/>
              <a:sym typeface="Helvetica Light" charset="0"/>
            </a:endParaRPr>
          </a:p>
        </p:txBody>
      </p:sp>
      <p:sp>
        <p:nvSpPr>
          <p:cNvPr id="11278" name="AutoShape 14"/>
          <p:cNvSpPr>
            <a:spLocks/>
          </p:cNvSpPr>
          <p:nvPr/>
        </p:nvSpPr>
        <p:spPr bwMode="auto">
          <a:xfrm>
            <a:off x="8292704" y="4808637"/>
            <a:ext cx="180826" cy="549176"/>
          </a:xfrm>
          <a:custGeom>
            <a:avLst/>
            <a:gdLst>
              <a:gd name="T0" fmla="+- 0 10880 160"/>
              <a:gd name="T1" fmla="*/ T0 w 21440"/>
              <a:gd name="T2" fmla="+- 0 11169 739"/>
              <a:gd name="T3" fmla="*/ 11169 h 20861"/>
              <a:gd name="T4" fmla="+- 0 10880 160"/>
              <a:gd name="T5" fmla="*/ T4 w 21440"/>
              <a:gd name="T6" fmla="+- 0 11169 739"/>
              <a:gd name="T7" fmla="*/ 11169 h 20861"/>
              <a:gd name="T8" fmla="+- 0 10880 160"/>
              <a:gd name="T9" fmla="*/ T8 w 21440"/>
              <a:gd name="T10" fmla="+- 0 11169 739"/>
              <a:gd name="T11" fmla="*/ 11169 h 20861"/>
              <a:gd name="T12" fmla="+- 0 10880 160"/>
              <a:gd name="T13" fmla="*/ T12 w 21440"/>
              <a:gd name="T14" fmla="+- 0 11169 739"/>
              <a:gd name="T15" fmla="*/ 11169 h 20861"/>
            </a:gdLst>
            <a:ahLst/>
            <a:cxnLst>
              <a:cxn ang="0">
                <a:pos x="T1" y="T3"/>
              </a:cxn>
              <a:cxn ang="0">
                <a:pos x="T5" y="T7"/>
              </a:cxn>
              <a:cxn ang="0">
                <a:pos x="T9" y="T11"/>
              </a:cxn>
              <a:cxn ang="0">
                <a:pos x="T13" y="T15"/>
              </a:cxn>
            </a:cxnLst>
            <a:rect l="0" t="0" r="r" b="b"/>
            <a:pathLst>
              <a:path w="21440" h="20861">
                <a:moveTo>
                  <a:pt x="21440" y="770"/>
                </a:moveTo>
                <a:cubicBezTo>
                  <a:pt x="18763" y="-739"/>
                  <a:pt x="11554" y="155"/>
                  <a:pt x="12734" y="1849"/>
                </a:cubicBezTo>
                <a:cubicBezTo>
                  <a:pt x="13598" y="3089"/>
                  <a:pt x="20715" y="3293"/>
                  <a:pt x="19793" y="4763"/>
                </a:cubicBezTo>
                <a:cubicBezTo>
                  <a:pt x="18628" y="6619"/>
                  <a:pt x="5254" y="4563"/>
                  <a:pt x="5890" y="7120"/>
                </a:cubicBezTo>
                <a:cubicBezTo>
                  <a:pt x="6231" y="8491"/>
                  <a:pt x="13540" y="8170"/>
                  <a:pt x="14061" y="9484"/>
                </a:cubicBezTo>
                <a:cubicBezTo>
                  <a:pt x="15097" y="12097"/>
                  <a:pt x="140" y="10155"/>
                  <a:pt x="2" y="12313"/>
                </a:cubicBezTo>
                <a:cubicBezTo>
                  <a:pt x="-160" y="14824"/>
                  <a:pt x="13708" y="12840"/>
                  <a:pt x="14414" y="14954"/>
                </a:cubicBezTo>
                <a:cubicBezTo>
                  <a:pt x="14952" y="16565"/>
                  <a:pt x="7783" y="16360"/>
                  <a:pt x="4498" y="17269"/>
                </a:cubicBezTo>
                <a:cubicBezTo>
                  <a:pt x="230" y="18448"/>
                  <a:pt x="2466" y="20692"/>
                  <a:pt x="8078" y="20861"/>
                </a:cubicBezTo>
              </a:path>
            </a:pathLst>
          </a:custGeom>
          <a:noFill/>
          <a:ln w="25400" cap="flat" cmpd="sng">
            <a:solidFill>
              <a:srgbClr val="000000"/>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lstStyle/>
          <a:p>
            <a:endParaRPr lang="it-IT" altLang="it-IT" sz="1687">
              <a:latin typeface="Helvetica Light" charset="0"/>
              <a:ea typeface="Helvetica Light" charset="0"/>
              <a:cs typeface="Helvetica Light" charset="0"/>
              <a:sym typeface="Helvetica Light" charset="0"/>
            </a:endParaRPr>
          </a:p>
        </p:txBody>
      </p:sp>
      <p:sp>
        <p:nvSpPr>
          <p:cNvPr id="11279" name="Line 15"/>
          <p:cNvSpPr>
            <a:spLocks noChangeShapeType="1"/>
          </p:cNvSpPr>
          <p:nvPr/>
        </p:nvSpPr>
        <p:spPr bwMode="auto">
          <a:xfrm>
            <a:off x="8365257" y="5346650"/>
            <a:ext cx="250031" cy="545828"/>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lstStyle/>
          <a:p>
            <a:endParaRPr lang="it-IT" altLang="it-IT" sz="1687">
              <a:latin typeface="Helvetica Light" charset="0"/>
              <a:ea typeface="Helvetica Light" charset="0"/>
              <a:cs typeface="Helvetica Light" charset="0"/>
              <a:sym typeface="Helvetica Light" charset="0"/>
            </a:endParaRPr>
          </a:p>
        </p:txBody>
      </p:sp>
      <p:sp>
        <p:nvSpPr>
          <p:cNvPr id="11280" name="Rectangle 16"/>
          <p:cNvSpPr>
            <a:spLocks/>
          </p:cNvSpPr>
          <p:nvPr/>
        </p:nvSpPr>
        <p:spPr bwMode="auto">
          <a:xfrm>
            <a:off x="9218043" y="3383194"/>
            <a:ext cx="425276" cy="2344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spAutoFit/>
          </a:bodyPr>
          <a:lstStyle/>
          <a:p>
            <a:r>
              <a:rPr lang="it-IT" altLang="it-IT" sz="1055"/>
              <a:t>1</a:t>
            </a:r>
          </a:p>
        </p:txBody>
      </p:sp>
      <p:sp>
        <p:nvSpPr>
          <p:cNvPr id="11281" name="Rectangle 17"/>
          <p:cNvSpPr>
            <a:spLocks/>
          </p:cNvSpPr>
          <p:nvPr/>
        </p:nvSpPr>
        <p:spPr bwMode="auto">
          <a:xfrm>
            <a:off x="7735714" y="3701704"/>
            <a:ext cx="149080" cy="2560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p>
            <a:r>
              <a:rPr lang="it-IT" altLang="it-IT" sz="1195"/>
              <a:t>2</a:t>
            </a:r>
          </a:p>
        </p:txBody>
      </p:sp>
      <p:sp>
        <p:nvSpPr>
          <p:cNvPr id="11282" name="Rectangle 18"/>
          <p:cNvSpPr>
            <a:spLocks/>
          </p:cNvSpPr>
          <p:nvPr/>
        </p:nvSpPr>
        <p:spPr bwMode="auto">
          <a:xfrm>
            <a:off x="8896574" y="5018833"/>
            <a:ext cx="149080" cy="2560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p>
            <a:r>
              <a:rPr lang="it-IT" altLang="it-IT" sz="1195"/>
              <a:t>3</a:t>
            </a:r>
          </a:p>
        </p:txBody>
      </p:sp>
      <p:sp>
        <p:nvSpPr>
          <p:cNvPr id="11283" name="Rectangle 19"/>
          <p:cNvSpPr>
            <a:spLocks/>
          </p:cNvSpPr>
          <p:nvPr/>
        </p:nvSpPr>
        <p:spPr bwMode="auto">
          <a:xfrm>
            <a:off x="2768822" y="2250221"/>
            <a:ext cx="3964781" cy="205235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spAutoFit/>
          </a:bodyPr>
          <a:lstStyle/>
          <a:p>
            <a:r>
              <a:rPr lang="it-IT" altLang="it-IT" sz="1898" dirty="0"/>
              <a:t>n#9</a:t>
            </a:r>
          </a:p>
          <a:p>
            <a:endParaRPr lang="it-IT" altLang="it-IT" sz="1266" dirty="0"/>
          </a:p>
          <a:p>
            <a:endParaRPr lang="it-IT" altLang="it-IT" sz="1266" dirty="0"/>
          </a:p>
          <a:p>
            <a:r>
              <a:rPr lang="it-IT" altLang="it-IT" sz="1828" u="sng" dirty="0"/>
              <a:t>GOAL</a:t>
            </a:r>
            <a:r>
              <a:rPr lang="it-IT" altLang="it-IT" sz="1266" dirty="0"/>
              <a:t>: pass  and </a:t>
            </a:r>
            <a:r>
              <a:rPr lang="it-IT" altLang="it-IT" sz="1266" dirty="0" err="1"/>
              <a:t>lead</a:t>
            </a:r>
            <a:r>
              <a:rPr lang="it-IT" altLang="it-IT" sz="1266" dirty="0"/>
              <a:t> the </a:t>
            </a:r>
            <a:r>
              <a:rPr lang="it-IT" altLang="it-IT" sz="1266" dirty="0" err="1"/>
              <a:t>ball</a:t>
            </a:r>
            <a:r>
              <a:rPr lang="it-IT" altLang="it-IT" sz="1266" dirty="0"/>
              <a:t>.</a:t>
            </a:r>
          </a:p>
          <a:p>
            <a:endParaRPr lang="it-IT" altLang="it-IT" sz="1266" dirty="0"/>
          </a:p>
          <a:p>
            <a:r>
              <a:rPr lang="it-IT" altLang="it-IT" sz="1266" dirty="0"/>
              <a:t> </a:t>
            </a:r>
            <a:r>
              <a:rPr lang="it-IT" altLang="it-IT" sz="1547" u="sng" dirty="0"/>
              <a:t>DEVELOPMENT </a:t>
            </a:r>
            <a:r>
              <a:rPr lang="it-IT" altLang="it-IT" sz="1266" dirty="0"/>
              <a:t>: </a:t>
            </a:r>
            <a:r>
              <a:rPr lang="it-IT" altLang="it-IT" sz="1266" dirty="0" err="1"/>
              <a:t>red</a:t>
            </a:r>
            <a:r>
              <a:rPr lang="it-IT" altLang="it-IT" sz="1266" dirty="0"/>
              <a:t> 1 </a:t>
            </a:r>
            <a:r>
              <a:rPr lang="it-IT" altLang="it-IT" sz="1266" dirty="0" err="1"/>
              <a:t>lead</a:t>
            </a:r>
            <a:r>
              <a:rPr lang="it-IT" altLang="it-IT" sz="1266" dirty="0"/>
              <a:t> the </a:t>
            </a:r>
            <a:r>
              <a:rPr lang="it-IT" altLang="it-IT" sz="1266" dirty="0" err="1"/>
              <a:t>ball</a:t>
            </a:r>
            <a:r>
              <a:rPr lang="it-IT" altLang="it-IT" sz="1266" dirty="0"/>
              <a:t> </a:t>
            </a:r>
            <a:r>
              <a:rPr lang="it-IT" altLang="it-IT" sz="1266" dirty="0" err="1"/>
              <a:t>until</a:t>
            </a:r>
            <a:r>
              <a:rPr lang="it-IT" altLang="it-IT" sz="1266" dirty="0"/>
              <a:t> the </a:t>
            </a:r>
            <a:r>
              <a:rPr lang="it-IT" altLang="it-IT" sz="1266" dirty="0" err="1"/>
              <a:t>cones</a:t>
            </a:r>
            <a:r>
              <a:rPr lang="it-IT" altLang="it-IT" sz="1266" dirty="0"/>
              <a:t>, </a:t>
            </a:r>
          </a:p>
          <a:p>
            <a:r>
              <a:rPr lang="it-IT" altLang="it-IT" sz="1266" dirty="0" err="1"/>
              <a:t>than</a:t>
            </a:r>
            <a:r>
              <a:rPr lang="it-IT" altLang="it-IT" sz="1266" dirty="0"/>
              <a:t> pass to red2  with back-head .</a:t>
            </a:r>
          </a:p>
          <a:p>
            <a:endParaRPr lang="it-IT" altLang="it-IT" sz="1266" dirty="0"/>
          </a:p>
          <a:p>
            <a:endParaRPr lang="it-IT" altLang="it-IT" sz="1266" dirty="0"/>
          </a:p>
        </p:txBody>
      </p:sp>
      <p:pic>
        <p:nvPicPr>
          <p:cNvPr id="11284" name="Picture 20" descr="page3image8336.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283899" y="3559597"/>
            <a:ext cx="92646" cy="1015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1285" name="Rectangle 21"/>
          <p:cNvSpPr>
            <a:spLocks/>
          </p:cNvSpPr>
          <p:nvPr/>
        </p:nvSpPr>
        <p:spPr bwMode="auto">
          <a:xfrm>
            <a:off x="2819544" y="3855801"/>
            <a:ext cx="4239993" cy="143571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35719" tIns="35719" rIns="35719" bIns="35719" anchor="ctr">
            <a:spAutoFit/>
          </a:bodyPr>
          <a:lstStyle/>
          <a:p>
            <a:r>
              <a:rPr lang="it-IT" altLang="it-IT" sz="1266" dirty="0" err="1"/>
              <a:t>red</a:t>
            </a:r>
            <a:r>
              <a:rPr lang="it-IT" altLang="it-IT" sz="1266" dirty="0"/>
              <a:t> 2 stop the </a:t>
            </a:r>
            <a:r>
              <a:rPr lang="it-IT" altLang="it-IT" sz="1266" dirty="0" err="1"/>
              <a:t>ball</a:t>
            </a:r>
            <a:r>
              <a:rPr lang="it-IT" altLang="it-IT" sz="1266" dirty="0"/>
              <a:t> in </a:t>
            </a:r>
            <a:r>
              <a:rPr lang="it-IT" altLang="it-IT" sz="1266" dirty="0" err="1"/>
              <a:t>movement</a:t>
            </a:r>
            <a:r>
              <a:rPr lang="it-IT" altLang="it-IT" sz="1266" dirty="0"/>
              <a:t> </a:t>
            </a:r>
          </a:p>
          <a:p>
            <a:r>
              <a:rPr lang="it-IT" altLang="it-IT" sz="1266" dirty="0" err="1"/>
              <a:t>lead</a:t>
            </a:r>
            <a:r>
              <a:rPr lang="it-IT" altLang="it-IT" sz="1266" dirty="0"/>
              <a:t> the </a:t>
            </a:r>
            <a:r>
              <a:rPr lang="it-IT" altLang="it-IT" sz="1266" dirty="0" err="1"/>
              <a:t>ball</a:t>
            </a:r>
            <a:r>
              <a:rPr lang="it-IT" altLang="it-IT" sz="1266" dirty="0"/>
              <a:t> and pass to </a:t>
            </a:r>
            <a:r>
              <a:rPr lang="it-IT" altLang="it-IT" sz="1266" dirty="0" err="1"/>
              <a:t>red</a:t>
            </a:r>
            <a:r>
              <a:rPr lang="it-IT" altLang="it-IT" sz="1266" dirty="0"/>
              <a:t> 3.</a:t>
            </a:r>
          </a:p>
          <a:p>
            <a:endParaRPr lang="it-IT" altLang="it-IT" sz="1266" dirty="0"/>
          </a:p>
          <a:p>
            <a:r>
              <a:rPr lang="it-IT" altLang="it-IT" sz="1266" dirty="0" err="1"/>
              <a:t>red</a:t>
            </a:r>
            <a:r>
              <a:rPr lang="it-IT" altLang="it-IT" sz="1266" dirty="0"/>
              <a:t> 3 </a:t>
            </a:r>
            <a:r>
              <a:rPr lang="it-IT" altLang="it-IT" sz="1266" dirty="0" err="1"/>
              <a:t>collecting</a:t>
            </a:r>
            <a:r>
              <a:rPr lang="it-IT" altLang="it-IT" sz="1266" dirty="0"/>
              <a:t> the </a:t>
            </a:r>
            <a:r>
              <a:rPr lang="it-IT" altLang="it-IT" sz="1266" dirty="0" err="1"/>
              <a:t>ball</a:t>
            </a:r>
            <a:r>
              <a:rPr lang="it-IT" altLang="it-IT" sz="1266" dirty="0"/>
              <a:t> and </a:t>
            </a:r>
            <a:r>
              <a:rPr lang="it-IT" altLang="it-IT" sz="1266" dirty="0" err="1"/>
              <a:t>then</a:t>
            </a:r>
            <a:r>
              <a:rPr lang="it-IT" altLang="it-IT" sz="1266" dirty="0"/>
              <a:t> </a:t>
            </a:r>
            <a:r>
              <a:rPr lang="it-IT" altLang="it-IT" sz="1266" dirty="0" err="1"/>
              <a:t>make</a:t>
            </a:r>
            <a:r>
              <a:rPr lang="it-IT" altLang="it-IT" sz="1266" dirty="0"/>
              <a:t> </a:t>
            </a:r>
            <a:r>
              <a:rPr lang="it-IT" altLang="it-IT" sz="1266" dirty="0" err="1"/>
              <a:t>fake</a:t>
            </a:r>
            <a:r>
              <a:rPr lang="it-IT" altLang="it-IT" sz="1266" dirty="0"/>
              <a:t> </a:t>
            </a:r>
            <a:r>
              <a:rPr lang="it-IT" altLang="it-IT" sz="1266" dirty="0" err="1"/>
              <a:t>until</a:t>
            </a:r>
            <a:r>
              <a:rPr lang="it-IT" altLang="it-IT" sz="1266" dirty="0"/>
              <a:t> the D , and the </a:t>
            </a:r>
            <a:r>
              <a:rPr lang="it-IT" altLang="it-IT" sz="1266" dirty="0" err="1"/>
              <a:t>n</a:t>
            </a:r>
            <a:r>
              <a:rPr lang="it-IT" altLang="it-IT" sz="1266" dirty="0"/>
              <a:t> </a:t>
            </a:r>
            <a:r>
              <a:rPr lang="it-IT" altLang="it-IT" sz="1266" dirty="0" err="1"/>
              <a:t>shoot</a:t>
            </a:r>
            <a:endParaRPr lang="it-IT" altLang="it-IT" sz="1266" dirty="0"/>
          </a:p>
          <a:p>
            <a:endParaRPr lang="it-IT" altLang="it-IT" sz="1266" dirty="0"/>
          </a:p>
          <a:p>
            <a:r>
              <a:rPr lang="it-IT" altLang="it-IT" sz="1266" dirty="0"/>
              <a:t> </a:t>
            </a:r>
          </a:p>
        </p:txBody>
      </p:sp>
      <p:sp>
        <p:nvSpPr>
          <p:cNvPr id="11286" name="Rectangle 22"/>
          <p:cNvSpPr>
            <a:spLocks/>
          </p:cNvSpPr>
          <p:nvPr/>
        </p:nvSpPr>
        <p:spPr bwMode="auto">
          <a:xfrm>
            <a:off x="8613056" y="6094991"/>
            <a:ext cx="1091967" cy="2669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p>
            <a:r>
              <a:rPr lang="it-IT" altLang="it-IT" sz="1266"/>
              <a:t>Martina Chirico</a:t>
            </a:r>
          </a:p>
        </p:txBody>
      </p:sp>
    </p:spTree>
    <p:extLst>
      <p:ext uri="{BB962C8B-B14F-4D97-AF65-F5344CB8AC3E}">
        <p14:creationId xmlns:p14="http://schemas.microsoft.com/office/powerpoint/2010/main" val="2036418531"/>
      </p:ext>
    </p:extLst>
  </p:cSld>
  <p:clrMapOvr>
    <a:masterClrMapping/>
  </p:clrMapOvr>
  <p:transition spd="med"/>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1"/>
          <p:cNvSpPr>
            <a:spLocks/>
          </p:cNvSpPr>
          <p:nvPr/>
        </p:nvSpPr>
        <p:spPr bwMode="auto">
          <a:xfrm>
            <a:off x="4611440" y="316944"/>
            <a:ext cx="3226966" cy="37516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spAutoFit/>
          </a:bodyPr>
          <a:lstStyle/>
          <a:p>
            <a:r>
              <a:rPr lang="it-IT" altLang="it-IT" sz="1969">
                <a:solidFill>
                  <a:srgbClr val="FF2600"/>
                </a:solidFill>
              </a:rPr>
              <a:t>EXERCISE :GAME PHASES</a:t>
            </a:r>
          </a:p>
        </p:txBody>
      </p:sp>
      <p:pic>
        <p:nvPicPr>
          <p:cNvPr id="12290" name="Picture 2" descr="pasted-image.pd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336602" y="725537"/>
            <a:ext cx="8040068" cy="568597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2291" name="Oval 3"/>
          <p:cNvSpPr>
            <a:spLocks/>
          </p:cNvSpPr>
          <p:nvPr/>
        </p:nvSpPr>
        <p:spPr bwMode="auto">
          <a:xfrm>
            <a:off x="9052843" y="5064250"/>
            <a:ext cx="85948" cy="85948"/>
          </a:xfrm>
          <a:prstGeom prst="ellipse">
            <a:avLst/>
          </a:prstGeom>
          <a:solidFill>
            <a:srgbClr val="FF0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12292" name="Oval 4"/>
          <p:cNvSpPr>
            <a:spLocks/>
          </p:cNvSpPr>
          <p:nvPr/>
        </p:nvSpPr>
        <p:spPr bwMode="auto">
          <a:xfrm>
            <a:off x="8320609" y="4983882"/>
            <a:ext cx="85948" cy="85948"/>
          </a:xfrm>
          <a:prstGeom prst="ellipse">
            <a:avLst/>
          </a:prstGeom>
          <a:solidFill>
            <a:srgbClr val="FF0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12293" name="Oval 5"/>
          <p:cNvSpPr>
            <a:spLocks/>
          </p:cNvSpPr>
          <p:nvPr/>
        </p:nvSpPr>
        <p:spPr bwMode="auto">
          <a:xfrm>
            <a:off x="8829601" y="3965898"/>
            <a:ext cx="85948" cy="85948"/>
          </a:xfrm>
          <a:prstGeom prst="ellipse">
            <a:avLst/>
          </a:prstGeom>
          <a:solidFill>
            <a:srgbClr val="FF0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12294" name="Oval 6"/>
          <p:cNvSpPr>
            <a:spLocks/>
          </p:cNvSpPr>
          <p:nvPr/>
        </p:nvSpPr>
        <p:spPr bwMode="auto">
          <a:xfrm>
            <a:off x="8463484" y="3965898"/>
            <a:ext cx="85948" cy="85948"/>
          </a:xfrm>
          <a:prstGeom prst="ellipse">
            <a:avLst/>
          </a:prstGeom>
          <a:solidFill>
            <a:srgbClr val="FF0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12295" name="Oval 7"/>
          <p:cNvSpPr>
            <a:spLocks/>
          </p:cNvSpPr>
          <p:nvPr/>
        </p:nvSpPr>
        <p:spPr bwMode="auto">
          <a:xfrm>
            <a:off x="9052843" y="3385468"/>
            <a:ext cx="85948" cy="85948"/>
          </a:xfrm>
          <a:prstGeom prst="ellipse">
            <a:avLst/>
          </a:prstGeom>
          <a:solidFill>
            <a:srgbClr val="FF0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12296" name="Oval 8"/>
          <p:cNvSpPr>
            <a:spLocks/>
          </p:cNvSpPr>
          <p:nvPr/>
        </p:nvSpPr>
        <p:spPr bwMode="auto">
          <a:xfrm>
            <a:off x="8177734" y="3385468"/>
            <a:ext cx="85948" cy="85948"/>
          </a:xfrm>
          <a:prstGeom prst="ellipse">
            <a:avLst/>
          </a:prstGeom>
          <a:solidFill>
            <a:srgbClr val="FF0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12297" name="AutoShape 9"/>
          <p:cNvSpPr>
            <a:spLocks/>
          </p:cNvSpPr>
          <p:nvPr/>
        </p:nvSpPr>
        <p:spPr bwMode="auto">
          <a:xfrm>
            <a:off x="8662169" y="3527226"/>
            <a:ext cx="63624" cy="71438"/>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12298" name="AutoShape 10"/>
          <p:cNvSpPr>
            <a:spLocks/>
          </p:cNvSpPr>
          <p:nvPr/>
        </p:nvSpPr>
        <p:spPr bwMode="auto">
          <a:xfrm>
            <a:off x="8662169" y="3795117"/>
            <a:ext cx="63624" cy="71438"/>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12299" name="AutoShape 11"/>
          <p:cNvSpPr>
            <a:spLocks/>
          </p:cNvSpPr>
          <p:nvPr/>
        </p:nvSpPr>
        <p:spPr bwMode="auto">
          <a:xfrm>
            <a:off x="8662169" y="4241601"/>
            <a:ext cx="63624" cy="71438"/>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12300" name="AutoShape 12"/>
          <p:cNvSpPr>
            <a:spLocks/>
          </p:cNvSpPr>
          <p:nvPr/>
        </p:nvSpPr>
        <p:spPr bwMode="auto">
          <a:xfrm>
            <a:off x="8662169" y="4420195"/>
            <a:ext cx="63624" cy="71438"/>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12301" name="AutoShape 13"/>
          <p:cNvSpPr>
            <a:spLocks/>
          </p:cNvSpPr>
          <p:nvPr/>
        </p:nvSpPr>
        <p:spPr bwMode="auto">
          <a:xfrm>
            <a:off x="8662169" y="4063008"/>
            <a:ext cx="63624" cy="71438"/>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12302" name="AutoShape 14"/>
          <p:cNvSpPr>
            <a:spLocks/>
          </p:cNvSpPr>
          <p:nvPr/>
        </p:nvSpPr>
        <p:spPr bwMode="auto">
          <a:xfrm>
            <a:off x="8662169" y="4598789"/>
            <a:ext cx="63624" cy="71438"/>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pic>
        <p:nvPicPr>
          <p:cNvPr id="12303" name="Picture 15" descr="imag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901039" y="5028531"/>
            <a:ext cx="157385" cy="1573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2304" name="Picture 16" descr="imag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424416" y="4104308"/>
            <a:ext cx="169664" cy="1696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2305" name="Picture 17" descr="imag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826252" y="4143375"/>
            <a:ext cx="92646" cy="9264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2306" name="Picture 18" descr="imag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460135" y="4911328"/>
            <a:ext cx="92646" cy="9264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2307" name="Picture 19" descr="image.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050486" y="3162226"/>
            <a:ext cx="341561" cy="13394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2308" name="Picture 20" descr="image.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809509" y="3216920"/>
            <a:ext cx="341561" cy="13394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2309" name="Line 21"/>
          <p:cNvSpPr>
            <a:spLocks noChangeShapeType="1"/>
          </p:cNvSpPr>
          <p:nvPr/>
        </p:nvSpPr>
        <p:spPr bwMode="auto">
          <a:xfrm flipH="1">
            <a:off x="8375303" y="3429000"/>
            <a:ext cx="637357" cy="0"/>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lstStyle/>
          <a:p>
            <a:endParaRPr lang="it-IT" altLang="it-IT" sz="1687">
              <a:latin typeface="Helvetica Light" charset="0"/>
              <a:ea typeface="Helvetica Light" charset="0"/>
              <a:cs typeface="Helvetica Light" charset="0"/>
              <a:sym typeface="Helvetica Light" charset="0"/>
            </a:endParaRPr>
          </a:p>
        </p:txBody>
      </p:sp>
      <p:sp>
        <p:nvSpPr>
          <p:cNvPr id="12310" name="Line 22"/>
          <p:cNvSpPr>
            <a:spLocks noChangeShapeType="1"/>
          </p:cNvSpPr>
          <p:nvPr/>
        </p:nvSpPr>
        <p:spPr bwMode="auto">
          <a:xfrm flipH="1">
            <a:off x="7833941" y="3994920"/>
            <a:ext cx="619497" cy="118318"/>
          </a:xfrm>
          <a:prstGeom prst="line">
            <a:avLst/>
          </a:prstGeom>
          <a:noFill/>
          <a:ln w="38100" cap="rnd" cmpd="sng">
            <a:solidFill>
              <a:srgbClr val="000000"/>
            </a:solidFill>
            <a:prstDash val="sysDot"/>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lstStyle/>
          <a:p>
            <a:endParaRPr lang="it-IT" altLang="it-IT" sz="1687">
              <a:latin typeface="Helvetica Light" charset="0"/>
              <a:ea typeface="Helvetica Light" charset="0"/>
              <a:cs typeface="Helvetica Light" charset="0"/>
              <a:sym typeface="Helvetica Light" charset="0"/>
            </a:endParaRPr>
          </a:p>
        </p:txBody>
      </p:sp>
      <p:sp>
        <p:nvSpPr>
          <p:cNvPr id="12311" name="Line 23"/>
          <p:cNvSpPr>
            <a:spLocks noChangeShapeType="1"/>
          </p:cNvSpPr>
          <p:nvPr/>
        </p:nvSpPr>
        <p:spPr bwMode="auto">
          <a:xfrm flipH="1">
            <a:off x="7902030" y="4157887"/>
            <a:ext cx="618381" cy="118318"/>
          </a:xfrm>
          <a:prstGeom prst="line">
            <a:avLst/>
          </a:prstGeom>
          <a:noFill/>
          <a:ln w="38100" cap="rnd" cmpd="sng">
            <a:solidFill>
              <a:srgbClr val="000000"/>
            </a:solidFill>
            <a:prstDash val="sysDot"/>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lstStyle/>
          <a:p>
            <a:endParaRPr lang="it-IT" altLang="it-IT" sz="1687">
              <a:latin typeface="Helvetica Light" charset="0"/>
              <a:ea typeface="Helvetica Light" charset="0"/>
              <a:cs typeface="Helvetica Light" charset="0"/>
              <a:sym typeface="Helvetica Light" charset="0"/>
            </a:endParaRPr>
          </a:p>
        </p:txBody>
      </p:sp>
      <p:sp>
        <p:nvSpPr>
          <p:cNvPr id="12312" name="Line 24"/>
          <p:cNvSpPr>
            <a:spLocks noChangeShapeType="1"/>
          </p:cNvSpPr>
          <p:nvPr/>
        </p:nvSpPr>
        <p:spPr bwMode="auto">
          <a:xfrm flipH="1" flipV="1">
            <a:off x="7902030" y="4776267"/>
            <a:ext cx="618381" cy="113854"/>
          </a:xfrm>
          <a:prstGeom prst="line">
            <a:avLst/>
          </a:prstGeom>
          <a:noFill/>
          <a:ln w="38100" cap="rnd" cmpd="sng">
            <a:solidFill>
              <a:srgbClr val="000000"/>
            </a:solidFill>
            <a:prstDash val="sysDot"/>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lstStyle/>
          <a:p>
            <a:endParaRPr lang="it-IT" altLang="it-IT" sz="1687">
              <a:latin typeface="Helvetica Light" charset="0"/>
              <a:ea typeface="Helvetica Light" charset="0"/>
              <a:cs typeface="Helvetica Light" charset="0"/>
              <a:sym typeface="Helvetica Light" charset="0"/>
            </a:endParaRPr>
          </a:p>
        </p:txBody>
      </p:sp>
      <p:sp>
        <p:nvSpPr>
          <p:cNvPr id="12313" name="Line 25"/>
          <p:cNvSpPr>
            <a:spLocks noChangeShapeType="1"/>
          </p:cNvSpPr>
          <p:nvPr/>
        </p:nvSpPr>
        <p:spPr bwMode="auto">
          <a:xfrm flipH="1" flipV="1">
            <a:off x="7726784" y="4920258"/>
            <a:ext cx="619497" cy="119435"/>
          </a:xfrm>
          <a:prstGeom prst="line">
            <a:avLst/>
          </a:prstGeom>
          <a:noFill/>
          <a:ln w="38100" cap="rnd" cmpd="sng">
            <a:solidFill>
              <a:srgbClr val="000000"/>
            </a:solidFill>
            <a:prstDash val="sysDot"/>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lstStyle/>
          <a:p>
            <a:endParaRPr lang="it-IT" altLang="it-IT" sz="1687">
              <a:latin typeface="Helvetica Light" charset="0"/>
              <a:ea typeface="Helvetica Light" charset="0"/>
              <a:cs typeface="Helvetica Light" charset="0"/>
              <a:sym typeface="Helvetica Light" charset="0"/>
            </a:endParaRPr>
          </a:p>
        </p:txBody>
      </p:sp>
      <p:sp>
        <p:nvSpPr>
          <p:cNvPr id="12314" name="Line 26"/>
          <p:cNvSpPr>
            <a:spLocks noChangeShapeType="1"/>
          </p:cNvSpPr>
          <p:nvPr/>
        </p:nvSpPr>
        <p:spPr bwMode="auto">
          <a:xfrm flipH="1">
            <a:off x="7891984" y="3498205"/>
            <a:ext cx="299145" cy="442020"/>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lstStyle/>
          <a:p>
            <a:endParaRPr lang="it-IT" altLang="it-IT" sz="1687">
              <a:latin typeface="Helvetica Light" charset="0"/>
              <a:ea typeface="Helvetica Light" charset="0"/>
              <a:cs typeface="Helvetica Light" charset="0"/>
              <a:sym typeface="Helvetica Light" charset="0"/>
            </a:endParaRPr>
          </a:p>
        </p:txBody>
      </p:sp>
      <p:sp>
        <p:nvSpPr>
          <p:cNvPr id="12315" name="Rectangle 27"/>
          <p:cNvSpPr>
            <a:spLocks/>
          </p:cNvSpPr>
          <p:nvPr/>
        </p:nvSpPr>
        <p:spPr bwMode="auto">
          <a:xfrm>
            <a:off x="9120932" y="3226329"/>
            <a:ext cx="153889" cy="2669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p>
            <a:r>
              <a:rPr lang="it-IT" altLang="it-IT" sz="1266"/>
              <a:t>1</a:t>
            </a:r>
          </a:p>
        </p:txBody>
      </p:sp>
      <p:sp>
        <p:nvSpPr>
          <p:cNvPr id="12316" name="Rectangle 28"/>
          <p:cNvSpPr>
            <a:spLocks/>
          </p:cNvSpPr>
          <p:nvPr/>
        </p:nvSpPr>
        <p:spPr bwMode="auto">
          <a:xfrm>
            <a:off x="7964537" y="3295534"/>
            <a:ext cx="153889" cy="2669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p>
            <a:r>
              <a:rPr lang="it-IT" altLang="it-IT" sz="1266"/>
              <a:t>2</a:t>
            </a:r>
          </a:p>
        </p:txBody>
      </p:sp>
      <p:sp>
        <p:nvSpPr>
          <p:cNvPr id="12317" name="Rectangle 29"/>
          <p:cNvSpPr>
            <a:spLocks/>
          </p:cNvSpPr>
          <p:nvPr/>
        </p:nvSpPr>
        <p:spPr bwMode="auto">
          <a:xfrm>
            <a:off x="8496970" y="3720811"/>
            <a:ext cx="153889" cy="2669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p>
            <a:r>
              <a:rPr lang="it-IT" altLang="it-IT" sz="1266"/>
              <a:t>3</a:t>
            </a:r>
          </a:p>
        </p:txBody>
      </p:sp>
      <p:sp>
        <p:nvSpPr>
          <p:cNvPr id="12318" name="Rectangle 30"/>
          <p:cNvSpPr>
            <a:spLocks/>
          </p:cNvSpPr>
          <p:nvPr/>
        </p:nvSpPr>
        <p:spPr bwMode="auto">
          <a:xfrm>
            <a:off x="8425533" y="4893948"/>
            <a:ext cx="153889" cy="2669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p>
            <a:r>
              <a:rPr lang="it-IT" altLang="it-IT" sz="1266"/>
              <a:t>4</a:t>
            </a:r>
          </a:p>
        </p:txBody>
      </p:sp>
      <p:sp>
        <p:nvSpPr>
          <p:cNvPr id="12319" name="Rectangle 31"/>
          <p:cNvSpPr>
            <a:spLocks/>
          </p:cNvSpPr>
          <p:nvPr/>
        </p:nvSpPr>
        <p:spPr bwMode="auto">
          <a:xfrm>
            <a:off x="3199433" y="1686311"/>
            <a:ext cx="2577309" cy="56983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p>
            <a:r>
              <a:rPr lang="it-IT" altLang="it-IT" sz="1617"/>
              <a:t>n# 1</a:t>
            </a:r>
          </a:p>
          <a:p>
            <a:r>
              <a:rPr lang="it-IT" altLang="it-IT" sz="1617" u="sng"/>
              <a:t>GOAL: </a:t>
            </a:r>
            <a:r>
              <a:rPr lang="it-IT" altLang="it-IT" sz="1266" u="sng"/>
              <a:t>2vs 2  red team has to score</a:t>
            </a:r>
            <a:r>
              <a:rPr lang="it-IT" altLang="it-IT" sz="1617" u="sng"/>
              <a:t>  </a:t>
            </a:r>
          </a:p>
        </p:txBody>
      </p:sp>
      <p:sp>
        <p:nvSpPr>
          <p:cNvPr id="12320" name="Rectangle 32"/>
          <p:cNvSpPr>
            <a:spLocks/>
          </p:cNvSpPr>
          <p:nvPr/>
        </p:nvSpPr>
        <p:spPr bwMode="auto">
          <a:xfrm>
            <a:off x="2203773" y="2353940"/>
            <a:ext cx="4061891" cy="29944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spAutoFit/>
          </a:bodyPr>
          <a:lstStyle/>
          <a:p>
            <a:r>
              <a:rPr lang="it-IT" altLang="it-IT" sz="1477" u="sng"/>
              <a:t>development</a:t>
            </a:r>
            <a:r>
              <a:rPr lang="it-IT" altLang="it-IT" sz="1266" u="sng"/>
              <a:t> : </a:t>
            </a:r>
            <a:r>
              <a:rPr lang="it-IT" altLang="it-IT" sz="1266"/>
              <a:t>player 1 gives  the ball to player 2 .</a:t>
            </a:r>
            <a:endParaRPr lang="it-IT" altLang="it-IT" sz="1266" u="sng"/>
          </a:p>
        </p:txBody>
      </p:sp>
      <p:sp>
        <p:nvSpPr>
          <p:cNvPr id="12321" name="Rectangle 33"/>
          <p:cNvSpPr>
            <a:spLocks/>
          </p:cNvSpPr>
          <p:nvPr/>
        </p:nvSpPr>
        <p:spPr bwMode="auto">
          <a:xfrm>
            <a:off x="3534296" y="2665991"/>
            <a:ext cx="3562643" cy="2669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p>
            <a:r>
              <a:rPr lang="it-IT" altLang="it-IT" sz="1266"/>
              <a:t>player 2 collects the ball and passes to his playmates </a:t>
            </a:r>
          </a:p>
        </p:txBody>
      </p:sp>
      <p:sp>
        <p:nvSpPr>
          <p:cNvPr id="12322" name="Rectangle 34"/>
          <p:cNvSpPr>
            <a:spLocks/>
          </p:cNvSpPr>
          <p:nvPr/>
        </p:nvSpPr>
        <p:spPr bwMode="auto">
          <a:xfrm>
            <a:off x="2685976" y="3344647"/>
            <a:ext cx="3641446" cy="2669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p>
            <a:r>
              <a:rPr lang="it-IT" altLang="it-IT" sz="1266" u="sng"/>
              <a:t>other ways : </a:t>
            </a:r>
            <a:r>
              <a:rPr lang="it-IT" altLang="it-IT" sz="1266"/>
              <a:t>the player number2  addict to the attack  </a:t>
            </a:r>
            <a:endParaRPr lang="it-IT" altLang="it-IT" sz="1266" u="sng"/>
          </a:p>
        </p:txBody>
      </p:sp>
      <p:sp>
        <p:nvSpPr>
          <p:cNvPr id="12323" name="Rectangle 35"/>
          <p:cNvSpPr>
            <a:spLocks/>
          </p:cNvSpPr>
          <p:nvPr/>
        </p:nvSpPr>
        <p:spPr bwMode="auto">
          <a:xfrm>
            <a:off x="8613056" y="6094991"/>
            <a:ext cx="1091967" cy="2669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p>
            <a:r>
              <a:rPr lang="it-IT" altLang="it-IT" sz="1266"/>
              <a:t>Martina Chirico</a:t>
            </a:r>
          </a:p>
        </p:txBody>
      </p:sp>
    </p:spTree>
    <p:extLst>
      <p:ext uri="{BB962C8B-B14F-4D97-AF65-F5344CB8AC3E}">
        <p14:creationId xmlns:p14="http://schemas.microsoft.com/office/powerpoint/2010/main" val="1639368278"/>
      </p:ext>
    </p:extLst>
  </p:cSld>
  <p:clrMapOvr>
    <a:masterClrMapping/>
  </p:clrMapOvr>
  <p:transition spd="med"/>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3" name="Picture 1" descr="pasted-image.pd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481709" y="1279178"/>
            <a:ext cx="7517681" cy="5316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3314" name="Rectangle 2"/>
          <p:cNvSpPr>
            <a:spLocks noGrp="1" noChangeArrowheads="1"/>
          </p:cNvSpPr>
          <p:nvPr>
            <p:ph type="ctrTitle"/>
          </p:nvPr>
        </p:nvSpPr>
        <p:spPr>
          <a:xfrm>
            <a:off x="3381375" y="294680"/>
            <a:ext cx="5718349" cy="513457"/>
          </a:xfrm>
        </p:spPr>
        <p:txBody>
          <a:bodyPr/>
          <a:lstStyle/>
          <a:p>
            <a:pPr defTabSz="164078"/>
            <a:r>
              <a:rPr lang="it-IT" altLang="it-IT" sz="2250" b="1">
                <a:solidFill>
                  <a:srgbClr val="FF2600"/>
                </a:solidFill>
                <a:latin typeface="Marker Felt" charset="0"/>
                <a:ea typeface="Marker Felt" charset="0"/>
                <a:cs typeface="Marker Felt" charset="0"/>
                <a:sym typeface="Marker Felt" charset="0"/>
              </a:rPr>
              <a:t>EXERCISE  :  Game phases</a:t>
            </a:r>
          </a:p>
        </p:txBody>
      </p:sp>
      <p:sp>
        <p:nvSpPr>
          <p:cNvPr id="13315" name="Rectangle 3"/>
          <p:cNvSpPr>
            <a:spLocks/>
          </p:cNvSpPr>
          <p:nvPr/>
        </p:nvSpPr>
        <p:spPr bwMode="auto">
          <a:xfrm>
            <a:off x="2258467" y="2397957"/>
            <a:ext cx="4701032" cy="61324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p>
            <a:r>
              <a:rPr lang="it-IT" altLang="it-IT" sz="2039" u="sng"/>
              <a:t>GOAL:</a:t>
            </a:r>
            <a:r>
              <a:rPr lang="it-IT" altLang="it-IT" sz="2039"/>
              <a:t>  </a:t>
            </a:r>
            <a:r>
              <a:rPr lang="it-IT" altLang="it-IT" sz="1687"/>
              <a:t>for defender </a:t>
            </a:r>
            <a:r>
              <a:rPr lang="it-IT" altLang="it-IT" sz="1477"/>
              <a:t>Having  good passage and position </a:t>
            </a:r>
          </a:p>
          <a:p>
            <a:r>
              <a:rPr lang="it-IT" altLang="it-IT" sz="1477"/>
              <a:t>and make a deep passage  </a:t>
            </a:r>
            <a:endParaRPr lang="it-IT" altLang="it-IT" sz="2039" u="sng"/>
          </a:p>
        </p:txBody>
      </p:sp>
      <p:sp>
        <p:nvSpPr>
          <p:cNvPr id="13316" name="Rectangle 4"/>
          <p:cNvSpPr>
            <a:spLocks/>
          </p:cNvSpPr>
          <p:nvPr/>
        </p:nvSpPr>
        <p:spPr bwMode="auto">
          <a:xfrm>
            <a:off x="2352229" y="3046634"/>
            <a:ext cx="4533100" cy="90537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p>
            <a:r>
              <a:rPr lang="it-IT" altLang="it-IT" sz="1617" u="sng"/>
              <a:t>development :</a:t>
            </a:r>
            <a:r>
              <a:rPr lang="it-IT" altLang="it-IT" sz="1266"/>
              <a:t> the four defender passes the ball with midfielder</a:t>
            </a:r>
          </a:p>
          <a:p>
            <a:r>
              <a:rPr lang="it-IT" altLang="it-IT" sz="1266"/>
              <a:t> and score to the goal</a:t>
            </a:r>
          </a:p>
          <a:p>
            <a:endParaRPr lang="it-IT" altLang="it-IT" sz="1266"/>
          </a:p>
          <a:p>
            <a:r>
              <a:rPr lang="it-IT" altLang="it-IT" sz="1266"/>
              <a:t>over the 23 meters line </a:t>
            </a:r>
            <a:endParaRPr lang="it-IT" altLang="it-IT" sz="1617" u="sng"/>
          </a:p>
        </p:txBody>
      </p:sp>
      <p:sp>
        <p:nvSpPr>
          <p:cNvPr id="13317" name="Oval 5"/>
          <p:cNvSpPr>
            <a:spLocks/>
          </p:cNvSpPr>
          <p:nvPr/>
        </p:nvSpPr>
        <p:spPr bwMode="auto">
          <a:xfrm>
            <a:off x="8579570" y="3456906"/>
            <a:ext cx="85948" cy="85948"/>
          </a:xfrm>
          <a:prstGeom prst="ellipse">
            <a:avLst/>
          </a:prstGeom>
          <a:solidFill>
            <a:srgbClr val="FF0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13318" name="Oval 6"/>
          <p:cNvSpPr>
            <a:spLocks/>
          </p:cNvSpPr>
          <p:nvPr/>
        </p:nvSpPr>
        <p:spPr bwMode="auto">
          <a:xfrm>
            <a:off x="7838406" y="3224734"/>
            <a:ext cx="85948" cy="85948"/>
          </a:xfrm>
          <a:prstGeom prst="ellipse">
            <a:avLst/>
          </a:prstGeom>
          <a:solidFill>
            <a:srgbClr val="FF0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13319" name="Oval 7"/>
          <p:cNvSpPr>
            <a:spLocks/>
          </p:cNvSpPr>
          <p:nvPr/>
        </p:nvSpPr>
        <p:spPr bwMode="auto">
          <a:xfrm>
            <a:off x="9436820" y="3153297"/>
            <a:ext cx="85948" cy="85948"/>
          </a:xfrm>
          <a:prstGeom prst="ellipse">
            <a:avLst/>
          </a:prstGeom>
          <a:solidFill>
            <a:srgbClr val="FF0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13320" name="Oval 8"/>
          <p:cNvSpPr>
            <a:spLocks/>
          </p:cNvSpPr>
          <p:nvPr/>
        </p:nvSpPr>
        <p:spPr bwMode="auto">
          <a:xfrm>
            <a:off x="7231187" y="2930054"/>
            <a:ext cx="85948" cy="85948"/>
          </a:xfrm>
          <a:prstGeom prst="ellipse">
            <a:avLst/>
          </a:prstGeom>
          <a:solidFill>
            <a:srgbClr val="FF0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13321" name="Oval 9"/>
          <p:cNvSpPr>
            <a:spLocks/>
          </p:cNvSpPr>
          <p:nvPr/>
        </p:nvSpPr>
        <p:spPr bwMode="auto">
          <a:xfrm>
            <a:off x="8776023" y="2662164"/>
            <a:ext cx="85948" cy="85948"/>
          </a:xfrm>
          <a:prstGeom prst="ellipse">
            <a:avLst/>
          </a:prstGeom>
          <a:solidFill>
            <a:srgbClr val="FF0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13322" name="Oval 10"/>
          <p:cNvSpPr>
            <a:spLocks/>
          </p:cNvSpPr>
          <p:nvPr/>
        </p:nvSpPr>
        <p:spPr bwMode="auto">
          <a:xfrm>
            <a:off x="8043789" y="2662164"/>
            <a:ext cx="85948" cy="85948"/>
          </a:xfrm>
          <a:prstGeom prst="ellipse">
            <a:avLst/>
          </a:prstGeom>
          <a:solidFill>
            <a:srgbClr val="FF0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13323" name="AutoShape 11"/>
          <p:cNvSpPr>
            <a:spLocks/>
          </p:cNvSpPr>
          <p:nvPr/>
        </p:nvSpPr>
        <p:spPr bwMode="auto">
          <a:xfrm>
            <a:off x="9322966" y="3589734"/>
            <a:ext cx="63624" cy="71438"/>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13324" name="AutoShape 12"/>
          <p:cNvSpPr>
            <a:spLocks/>
          </p:cNvSpPr>
          <p:nvPr/>
        </p:nvSpPr>
        <p:spPr bwMode="auto">
          <a:xfrm>
            <a:off x="7644185" y="3589734"/>
            <a:ext cx="63624" cy="71438"/>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13325" name="AutoShape 13"/>
          <p:cNvSpPr>
            <a:spLocks/>
          </p:cNvSpPr>
          <p:nvPr/>
        </p:nvSpPr>
        <p:spPr bwMode="auto">
          <a:xfrm>
            <a:off x="8965779" y="3589734"/>
            <a:ext cx="63624" cy="71438"/>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13326" name="AutoShape 14"/>
          <p:cNvSpPr>
            <a:spLocks/>
          </p:cNvSpPr>
          <p:nvPr/>
        </p:nvSpPr>
        <p:spPr bwMode="auto">
          <a:xfrm>
            <a:off x="7349505" y="3589734"/>
            <a:ext cx="63624" cy="71438"/>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13327" name="Line 15"/>
          <p:cNvSpPr>
            <a:spLocks noChangeShapeType="1"/>
          </p:cNvSpPr>
          <p:nvPr/>
        </p:nvSpPr>
        <p:spPr bwMode="auto">
          <a:xfrm>
            <a:off x="8204523" y="2705695"/>
            <a:ext cx="496714" cy="0"/>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lstStyle/>
          <a:p>
            <a:endParaRPr lang="it-IT" altLang="it-IT" sz="1687">
              <a:latin typeface="Helvetica Light" charset="0"/>
              <a:ea typeface="Helvetica Light" charset="0"/>
              <a:cs typeface="Helvetica Light" charset="0"/>
              <a:sym typeface="Helvetica Light" charset="0"/>
            </a:endParaRPr>
          </a:p>
        </p:txBody>
      </p:sp>
      <p:sp>
        <p:nvSpPr>
          <p:cNvPr id="13328" name="Line 16"/>
          <p:cNvSpPr>
            <a:spLocks noChangeShapeType="1"/>
          </p:cNvSpPr>
          <p:nvPr/>
        </p:nvSpPr>
        <p:spPr bwMode="auto">
          <a:xfrm>
            <a:off x="9024938" y="2746996"/>
            <a:ext cx="301377" cy="301377"/>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lstStyle/>
          <a:p>
            <a:endParaRPr lang="it-IT" altLang="it-IT" sz="1687">
              <a:latin typeface="Helvetica Light" charset="0"/>
              <a:ea typeface="Helvetica Light" charset="0"/>
              <a:cs typeface="Helvetica Light" charset="0"/>
              <a:sym typeface="Helvetica Light" charset="0"/>
            </a:endParaRPr>
          </a:p>
        </p:txBody>
      </p:sp>
      <p:sp>
        <p:nvSpPr>
          <p:cNvPr id="13329" name="Line 17"/>
          <p:cNvSpPr>
            <a:spLocks noChangeShapeType="1"/>
          </p:cNvSpPr>
          <p:nvPr/>
        </p:nvSpPr>
        <p:spPr bwMode="auto">
          <a:xfrm flipH="1">
            <a:off x="7478986" y="2687836"/>
            <a:ext cx="411881" cy="303609"/>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lstStyle/>
          <a:p>
            <a:endParaRPr lang="it-IT" altLang="it-IT" sz="1687">
              <a:latin typeface="Helvetica Light" charset="0"/>
              <a:ea typeface="Helvetica Light" charset="0"/>
              <a:cs typeface="Helvetica Light" charset="0"/>
              <a:sym typeface="Helvetica Light" charset="0"/>
            </a:endParaRPr>
          </a:p>
        </p:txBody>
      </p:sp>
      <p:sp>
        <p:nvSpPr>
          <p:cNvPr id="13330" name="Line 18"/>
          <p:cNvSpPr>
            <a:spLocks noChangeShapeType="1"/>
          </p:cNvSpPr>
          <p:nvPr/>
        </p:nvSpPr>
        <p:spPr bwMode="auto">
          <a:xfrm>
            <a:off x="7435453" y="3195712"/>
            <a:ext cx="187523" cy="467692"/>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lstStyle/>
          <a:p>
            <a:endParaRPr lang="it-IT" altLang="it-IT" sz="1687">
              <a:latin typeface="Helvetica Light" charset="0"/>
              <a:ea typeface="Helvetica Light" charset="0"/>
              <a:cs typeface="Helvetica Light" charset="0"/>
              <a:sym typeface="Helvetica Light" charset="0"/>
            </a:endParaRPr>
          </a:p>
        </p:txBody>
      </p:sp>
      <p:sp>
        <p:nvSpPr>
          <p:cNvPr id="13331" name="Line 19"/>
          <p:cNvSpPr>
            <a:spLocks noChangeShapeType="1"/>
          </p:cNvSpPr>
          <p:nvPr/>
        </p:nvSpPr>
        <p:spPr bwMode="auto">
          <a:xfrm flipH="1">
            <a:off x="8277076" y="2746995"/>
            <a:ext cx="424160" cy="0"/>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lstStyle/>
          <a:p>
            <a:endParaRPr lang="it-IT" altLang="it-IT" sz="1687">
              <a:latin typeface="Helvetica Light" charset="0"/>
              <a:ea typeface="Helvetica Light" charset="0"/>
              <a:cs typeface="Helvetica Light" charset="0"/>
              <a:sym typeface="Helvetica Light" charset="0"/>
            </a:endParaRPr>
          </a:p>
        </p:txBody>
      </p:sp>
      <p:sp>
        <p:nvSpPr>
          <p:cNvPr id="13332" name="Line 20"/>
          <p:cNvSpPr>
            <a:spLocks noChangeShapeType="1"/>
          </p:cNvSpPr>
          <p:nvPr/>
        </p:nvSpPr>
        <p:spPr bwMode="auto">
          <a:xfrm flipH="1" flipV="1">
            <a:off x="8828485" y="2787180"/>
            <a:ext cx="492249" cy="269006"/>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lstStyle/>
          <a:p>
            <a:endParaRPr lang="it-IT" altLang="it-IT" sz="1687">
              <a:latin typeface="Helvetica Light" charset="0"/>
              <a:ea typeface="Helvetica Light" charset="0"/>
              <a:cs typeface="Helvetica Light" charset="0"/>
              <a:sym typeface="Helvetica Light" charset="0"/>
            </a:endParaRPr>
          </a:p>
        </p:txBody>
      </p:sp>
      <p:sp>
        <p:nvSpPr>
          <p:cNvPr id="13333" name="AutoShape 21"/>
          <p:cNvSpPr>
            <a:spLocks/>
          </p:cNvSpPr>
          <p:nvPr/>
        </p:nvSpPr>
        <p:spPr bwMode="auto">
          <a:xfrm>
            <a:off x="7740179" y="3240361"/>
            <a:ext cx="519038" cy="513457"/>
          </a:xfrm>
          <a:custGeom>
            <a:avLst/>
            <a:gdLst>
              <a:gd name="T0" fmla="*/ 8130 w 16260"/>
              <a:gd name="T1" fmla="+- 0 11749 1899"/>
              <a:gd name="T2" fmla="*/ 11749 h 19701"/>
              <a:gd name="T3" fmla="*/ 8130 w 16260"/>
              <a:gd name="T4" fmla="+- 0 11749 1899"/>
              <a:gd name="T5" fmla="*/ 11749 h 19701"/>
              <a:gd name="T6" fmla="*/ 8130 w 16260"/>
              <a:gd name="T7" fmla="+- 0 11749 1899"/>
              <a:gd name="T8" fmla="*/ 11749 h 19701"/>
              <a:gd name="T9" fmla="*/ 8130 w 16260"/>
              <a:gd name="T10" fmla="+- 0 11749 1899"/>
              <a:gd name="T11" fmla="*/ 11749 h 19701"/>
            </a:gdLst>
            <a:ahLst/>
            <a:cxnLst>
              <a:cxn ang="0">
                <a:pos x="T0" y="T2"/>
              </a:cxn>
              <a:cxn ang="0">
                <a:pos x="T3" y="T5"/>
              </a:cxn>
              <a:cxn ang="0">
                <a:pos x="T6" y="T8"/>
              </a:cxn>
              <a:cxn ang="0">
                <a:pos x="T9" y="T11"/>
              </a:cxn>
            </a:cxnLst>
            <a:rect l="0" t="0" r="r" b="b"/>
            <a:pathLst>
              <a:path w="16260" h="19701">
                <a:moveTo>
                  <a:pt x="3719" y="486"/>
                </a:moveTo>
                <a:cubicBezTo>
                  <a:pt x="21600" y="-1899"/>
                  <a:pt x="20360" y="4506"/>
                  <a:pt x="0" y="19701"/>
                </a:cubicBezTo>
              </a:path>
            </a:pathLst>
          </a:custGeom>
          <a:noFill/>
          <a:ln w="38100" cap="rnd" cmpd="sng">
            <a:solidFill>
              <a:srgbClr val="000000"/>
            </a:solidFill>
            <a:prstDash val="sysDot"/>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it-IT" sz="1266"/>
          </a:p>
        </p:txBody>
      </p:sp>
      <p:pic>
        <p:nvPicPr>
          <p:cNvPr id="13334" name="Picture 22" descr="page3image8336.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050486" y="2784947"/>
            <a:ext cx="92645" cy="1015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3335" name="Rectangle 23"/>
          <p:cNvSpPr>
            <a:spLocks/>
          </p:cNvSpPr>
          <p:nvPr/>
        </p:nvSpPr>
        <p:spPr bwMode="auto">
          <a:xfrm>
            <a:off x="4524375" y="1938905"/>
            <a:ext cx="400752" cy="31021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p>
            <a:r>
              <a:rPr lang="it-IT" altLang="it-IT" sz="1547"/>
              <a:t>N#2</a:t>
            </a:r>
          </a:p>
        </p:txBody>
      </p:sp>
      <p:sp>
        <p:nvSpPr>
          <p:cNvPr id="13336" name="Rectangle 24"/>
          <p:cNvSpPr>
            <a:spLocks/>
          </p:cNvSpPr>
          <p:nvPr/>
        </p:nvSpPr>
        <p:spPr bwMode="auto">
          <a:xfrm>
            <a:off x="8613056" y="6094991"/>
            <a:ext cx="1091967" cy="2669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p>
            <a:r>
              <a:rPr lang="it-IT" altLang="it-IT" sz="1266"/>
              <a:t>Martina Chirico</a:t>
            </a:r>
          </a:p>
        </p:txBody>
      </p:sp>
    </p:spTree>
    <p:extLst>
      <p:ext uri="{BB962C8B-B14F-4D97-AF65-F5344CB8AC3E}">
        <p14:creationId xmlns:p14="http://schemas.microsoft.com/office/powerpoint/2010/main" val="647457336"/>
      </p:ext>
    </p:extLst>
  </p:cSld>
  <p:clrMapOvr>
    <a:masterClrMapping/>
  </p:clrMapOvr>
  <p:transition spd="med"/>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7" name="Picture 1" descr="pasted-image.pd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481709" y="1279178"/>
            <a:ext cx="7517681" cy="5316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4338" name="Rectangle 2"/>
          <p:cNvSpPr>
            <a:spLocks noGrp="1" noChangeArrowheads="1"/>
          </p:cNvSpPr>
          <p:nvPr>
            <p:ph type="title" idx="4294967295"/>
          </p:nvPr>
        </p:nvSpPr>
        <p:spPr>
          <a:xfrm>
            <a:off x="3381375" y="437555"/>
            <a:ext cx="5718349" cy="513457"/>
          </a:xfrm>
        </p:spPr>
        <p:txBody>
          <a:bodyPr anchor="b"/>
          <a:lstStyle/>
          <a:p>
            <a:pPr defTabSz="164078"/>
            <a:r>
              <a:rPr lang="it-IT" altLang="it-IT" sz="2250" b="1">
                <a:solidFill>
                  <a:srgbClr val="FF2600"/>
                </a:solidFill>
                <a:latin typeface="Marker Felt" charset="0"/>
                <a:ea typeface="Marker Felt" charset="0"/>
                <a:cs typeface="Marker Felt" charset="0"/>
                <a:sym typeface="Marker Felt" charset="0"/>
              </a:rPr>
              <a:t>EXERCISE  :  Game phases</a:t>
            </a:r>
          </a:p>
        </p:txBody>
      </p:sp>
      <p:sp>
        <p:nvSpPr>
          <p:cNvPr id="14339" name="Oval 3"/>
          <p:cNvSpPr>
            <a:spLocks/>
          </p:cNvSpPr>
          <p:nvPr/>
        </p:nvSpPr>
        <p:spPr bwMode="auto">
          <a:xfrm>
            <a:off x="8061648" y="5439297"/>
            <a:ext cx="85948" cy="85948"/>
          </a:xfrm>
          <a:prstGeom prst="ellipse">
            <a:avLst/>
          </a:prstGeom>
          <a:solidFill>
            <a:srgbClr val="FF0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14340" name="Oval 4"/>
          <p:cNvSpPr>
            <a:spLocks/>
          </p:cNvSpPr>
          <p:nvPr/>
        </p:nvSpPr>
        <p:spPr bwMode="auto">
          <a:xfrm>
            <a:off x="7766968" y="4814218"/>
            <a:ext cx="85948" cy="85948"/>
          </a:xfrm>
          <a:prstGeom prst="ellipse">
            <a:avLst/>
          </a:prstGeom>
          <a:solidFill>
            <a:srgbClr val="FF0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14341" name="Oval 5"/>
          <p:cNvSpPr>
            <a:spLocks/>
          </p:cNvSpPr>
          <p:nvPr/>
        </p:nvSpPr>
        <p:spPr bwMode="auto">
          <a:xfrm>
            <a:off x="7320484" y="4153422"/>
            <a:ext cx="85948" cy="85948"/>
          </a:xfrm>
          <a:prstGeom prst="ellipse">
            <a:avLst/>
          </a:prstGeom>
          <a:solidFill>
            <a:srgbClr val="FF0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14342" name="Oval 6"/>
          <p:cNvSpPr>
            <a:spLocks/>
          </p:cNvSpPr>
          <p:nvPr/>
        </p:nvSpPr>
        <p:spPr bwMode="auto">
          <a:xfrm>
            <a:off x="8312796" y="3528343"/>
            <a:ext cx="87064" cy="85948"/>
          </a:xfrm>
          <a:prstGeom prst="ellipse">
            <a:avLst/>
          </a:prstGeom>
          <a:solidFill>
            <a:srgbClr val="FF0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14343" name="AutoShape 7"/>
          <p:cNvSpPr>
            <a:spLocks/>
          </p:cNvSpPr>
          <p:nvPr/>
        </p:nvSpPr>
        <p:spPr bwMode="auto">
          <a:xfrm>
            <a:off x="8421068" y="4348758"/>
            <a:ext cx="63624" cy="71438"/>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14344" name="AutoShape 8"/>
          <p:cNvSpPr>
            <a:spLocks/>
          </p:cNvSpPr>
          <p:nvPr/>
        </p:nvSpPr>
        <p:spPr bwMode="auto">
          <a:xfrm>
            <a:off x="8421068" y="4089797"/>
            <a:ext cx="63624" cy="71438"/>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14345" name="AutoShape 9"/>
          <p:cNvSpPr>
            <a:spLocks/>
          </p:cNvSpPr>
          <p:nvPr/>
        </p:nvSpPr>
        <p:spPr bwMode="auto">
          <a:xfrm>
            <a:off x="8421068" y="3830836"/>
            <a:ext cx="63624" cy="71438"/>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pic>
        <p:nvPicPr>
          <p:cNvPr id="14346" name="Picture 10" descr="page3image3016.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136434" y="4554141"/>
            <a:ext cx="169664" cy="1696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4347" name="Rectangle 11"/>
          <p:cNvSpPr>
            <a:spLocks/>
          </p:cNvSpPr>
          <p:nvPr/>
        </p:nvSpPr>
        <p:spPr bwMode="auto">
          <a:xfrm>
            <a:off x="8100715" y="4384252"/>
            <a:ext cx="70322" cy="32861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spAutoFit/>
          </a:bodyPr>
          <a:lstStyle>
            <a:lvl1pPr defTabSz="457200">
              <a:defRPr sz="1600">
                <a:solidFill>
                  <a:srgbClr val="000000"/>
                </a:solidFill>
                <a:latin typeface="Marker Felt" charset="0"/>
                <a:ea typeface="Marker Felt" charset="0"/>
                <a:cs typeface="Marker Felt" charset="0"/>
                <a:sym typeface="Marker Felt" charset="0"/>
              </a:defRPr>
            </a:lvl1pPr>
            <a:lvl2pPr defTabSz="457200">
              <a:defRPr sz="1600">
                <a:solidFill>
                  <a:srgbClr val="000000"/>
                </a:solidFill>
                <a:latin typeface="Marker Felt" charset="0"/>
                <a:ea typeface="Marker Felt" charset="0"/>
                <a:cs typeface="Marker Felt" charset="0"/>
                <a:sym typeface="Marker Felt" charset="0"/>
              </a:defRPr>
            </a:lvl2pPr>
            <a:lvl3pPr defTabSz="457200">
              <a:defRPr sz="1600">
                <a:solidFill>
                  <a:srgbClr val="000000"/>
                </a:solidFill>
                <a:latin typeface="Marker Felt" charset="0"/>
                <a:ea typeface="Marker Felt" charset="0"/>
                <a:cs typeface="Marker Felt" charset="0"/>
                <a:sym typeface="Marker Felt" charset="0"/>
              </a:defRPr>
            </a:lvl3pPr>
            <a:lvl4pPr defTabSz="457200">
              <a:defRPr sz="1600">
                <a:solidFill>
                  <a:srgbClr val="000000"/>
                </a:solidFill>
                <a:latin typeface="Marker Felt" charset="0"/>
                <a:ea typeface="Marker Felt" charset="0"/>
                <a:cs typeface="Marker Felt" charset="0"/>
                <a:sym typeface="Marker Felt" charset="0"/>
              </a:defRPr>
            </a:lvl4pPr>
            <a:lvl5pPr defTabSz="457200">
              <a:defRPr sz="1600">
                <a:solidFill>
                  <a:srgbClr val="000000"/>
                </a:solidFill>
                <a:latin typeface="Marker Felt" charset="0"/>
                <a:ea typeface="Marker Felt" charset="0"/>
                <a:cs typeface="Marker Felt" charset="0"/>
                <a:sym typeface="Marker Felt" charset="0"/>
              </a:defRPr>
            </a:lvl5pPr>
            <a:lvl6pPr marL="457200" indent="914400" algn="ctr" defTabSz="457200"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defTabSz="457200"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defTabSz="457200"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defTabSz="457200"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a:lnSpc>
                <a:spcPts val="1969"/>
              </a:lnSpc>
            </a:pPr>
            <a:r>
              <a:rPr lang="it-IT" altLang="it-IT" sz="844">
                <a:latin typeface="Times" charset="0"/>
                <a:ea typeface="Times" charset="0"/>
                <a:cs typeface="Times" charset="0"/>
                <a:sym typeface="Times" charset="0"/>
              </a:rPr>
              <a:t> </a:t>
            </a:r>
          </a:p>
        </p:txBody>
      </p:sp>
      <p:pic>
        <p:nvPicPr>
          <p:cNvPr id="14348" name="Picture 12" descr="page3image3016.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234660" y="5221635"/>
            <a:ext cx="169664" cy="1696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4349" name="Picture 13" descr="page3image3016.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823895" y="4894585"/>
            <a:ext cx="169664" cy="1696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4350" name="Rectangle 14"/>
          <p:cNvSpPr>
            <a:spLocks/>
          </p:cNvSpPr>
          <p:nvPr/>
        </p:nvSpPr>
        <p:spPr bwMode="auto">
          <a:xfrm>
            <a:off x="7841754" y="4815110"/>
            <a:ext cx="99387" cy="32861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lvl1pPr defTabSz="457200">
              <a:defRPr sz="1600">
                <a:solidFill>
                  <a:srgbClr val="000000"/>
                </a:solidFill>
                <a:latin typeface="Marker Felt" charset="0"/>
                <a:ea typeface="Marker Felt" charset="0"/>
                <a:cs typeface="Marker Felt" charset="0"/>
                <a:sym typeface="Marker Felt" charset="0"/>
              </a:defRPr>
            </a:lvl1pPr>
            <a:lvl2pPr defTabSz="457200">
              <a:defRPr sz="1600">
                <a:solidFill>
                  <a:srgbClr val="000000"/>
                </a:solidFill>
                <a:latin typeface="Marker Felt" charset="0"/>
                <a:ea typeface="Marker Felt" charset="0"/>
                <a:cs typeface="Marker Felt" charset="0"/>
                <a:sym typeface="Marker Felt" charset="0"/>
              </a:defRPr>
            </a:lvl2pPr>
            <a:lvl3pPr defTabSz="457200">
              <a:defRPr sz="1600">
                <a:solidFill>
                  <a:srgbClr val="000000"/>
                </a:solidFill>
                <a:latin typeface="Marker Felt" charset="0"/>
                <a:ea typeface="Marker Felt" charset="0"/>
                <a:cs typeface="Marker Felt" charset="0"/>
                <a:sym typeface="Marker Felt" charset="0"/>
              </a:defRPr>
            </a:lvl3pPr>
            <a:lvl4pPr defTabSz="457200">
              <a:defRPr sz="1600">
                <a:solidFill>
                  <a:srgbClr val="000000"/>
                </a:solidFill>
                <a:latin typeface="Marker Felt" charset="0"/>
                <a:ea typeface="Marker Felt" charset="0"/>
                <a:cs typeface="Marker Felt" charset="0"/>
                <a:sym typeface="Marker Felt" charset="0"/>
              </a:defRPr>
            </a:lvl4pPr>
            <a:lvl5pPr defTabSz="457200">
              <a:defRPr sz="1600">
                <a:solidFill>
                  <a:srgbClr val="000000"/>
                </a:solidFill>
                <a:latin typeface="Marker Felt" charset="0"/>
                <a:ea typeface="Marker Felt" charset="0"/>
                <a:cs typeface="Marker Felt" charset="0"/>
                <a:sym typeface="Marker Felt" charset="0"/>
              </a:defRPr>
            </a:lvl5pPr>
            <a:lvl6pPr marL="457200" indent="914400" algn="ctr" defTabSz="457200"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defTabSz="457200"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defTabSz="457200"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defTabSz="457200"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a:lnSpc>
                <a:spcPts val="1969"/>
              </a:lnSpc>
            </a:pPr>
            <a:r>
              <a:rPr lang="it-IT" altLang="it-IT" sz="844">
                <a:latin typeface="Times" charset="0"/>
                <a:ea typeface="Times" charset="0"/>
                <a:cs typeface="Times" charset="0"/>
                <a:sym typeface="Times" charset="0"/>
              </a:rPr>
              <a:t> </a:t>
            </a:r>
          </a:p>
        </p:txBody>
      </p:sp>
      <p:pic>
        <p:nvPicPr>
          <p:cNvPr id="14351" name="Picture 15" descr="page3image3016.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502551" y="4732734"/>
            <a:ext cx="169664" cy="1696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4352" name="Rectangle 16"/>
          <p:cNvSpPr>
            <a:spLocks/>
          </p:cNvSpPr>
          <p:nvPr/>
        </p:nvSpPr>
        <p:spPr bwMode="auto">
          <a:xfrm>
            <a:off x="7966769" y="5142159"/>
            <a:ext cx="99387" cy="32861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lvl1pPr defTabSz="457200">
              <a:defRPr sz="1600">
                <a:solidFill>
                  <a:srgbClr val="000000"/>
                </a:solidFill>
                <a:latin typeface="Marker Felt" charset="0"/>
                <a:ea typeface="Marker Felt" charset="0"/>
                <a:cs typeface="Marker Felt" charset="0"/>
                <a:sym typeface="Marker Felt" charset="0"/>
              </a:defRPr>
            </a:lvl1pPr>
            <a:lvl2pPr defTabSz="457200">
              <a:defRPr sz="1600">
                <a:solidFill>
                  <a:srgbClr val="000000"/>
                </a:solidFill>
                <a:latin typeface="Marker Felt" charset="0"/>
                <a:ea typeface="Marker Felt" charset="0"/>
                <a:cs typeface="Marker Felt" charset="0"/>
                <a:sym typeface="Marker Felt" charset="0"/>
              </a:defRPr>
            </a:lvl2pPr>
            <a:lvl3pPr defTabSz="457200">
              <a:defRPr sz="1600">
                <a:solidFill>
                  <a:srgbClr val="000000"/>
                </a:solidFill>
                <a:latin typeface="Marker Felt" charset="0"/>
                <a:ea typeface="Marker Felt" charset="0"/>
                <a:cs typeface="Marker Felt" charset="0"/>
                <a:sym typeface="Marker Felt" charset="0"/>
              </a:defRPr>
            </a:lvl3pPr>
            <a:lvl4pPr defTabSz="457200">
              <a:defRPr sz="1600">
                <a:solidFill>
                  <a:srgbClr val="000000"/>
                </a:solidFill>
                <a:latin typeface="Marker Felt" charset="0"/>
                <a:ea typeface="Marker Felt" charset="0"/>
                <a:cs typeface="Marker Felt" charset="0"/>
                <a:sym typeface="Marker Felt" charset="0"/>
              </a:defRPr>
            </a:lvl4pPr>
            <a:lvl5pPr defTabSz="457200">
              <a:defRPr sz="1600">
                <a:solidFill>
                  <a:srgbClr val="000000"/>
                </a:solidFill>
                <a:latin typeface="Marker Felt" charset="0"/>
                <a:ea typeface="Marker Felt" charset="0"/>
                <a:cs typeface="Marker Felt" charset="0"/>
                <a:sym typeface="Marker Felt" charset="0"/>
              </a:defRPr>
            </a:lvl5pPr>
            <a:lvl6pPr marL="457200" indent="914400" algn="ctr" defTabSz="457200"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defTabSz="457200"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defTabSz="457200"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defTabSz="457200"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a:lnSpc>
                <a:spcPts val="1969"/>
              </a:lnSpc>
            </a:pPr>
            <a:r>
              <a:rPr lang="it-IT" altLang="it-IT" sz="844">
                <a:latin typeface="Times" charset="0"/>
                <a:ea typeface="Times" charset="0"/>
                <a:cs typeface="Times" charset="0"/>
                <a:sym typeface="Times" charset="0"/>
              </a:rPr>
              <a:t> </a:t>
            </a:r>
          </a:p>
        </p:txBody>
      </p:sp>
      <p:sp>
        <p:nvSpPr>
          <p:cNvPr id="14353" name="Oval 17"/>
          <p:cNvSpPr>
            <a:spLocks/>
          </p:cNvSpPr>
          <p:nvPr/>
        </p:nvSpPr>
        <p:spPr bwMode="auto">
          <a:xfrm>
            <a:off x="9168929" y="3706937"/>
            <a:ext cx="85948" cy="85948"/>
          </a:xfrm>
          <a:prstGeom prst="ellipse">
            <a:avLst/>
          </a:prstGeom>
          <a:solidFill>
            <a:srgbClr val="FF0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14354" name="Line 18"/>
          <p:cNvSpPr>
            <a:spLocks noChangeShapeType="1"/>
          </p:cNvSpPr>
          <p:nvPr/>
        </p:nvSpPr>
        <p:spPr bwMode="auto">
          <a:xfrm flipH="1">
            <a:off x="8643194" y="3817441"/>
            <a:ext cx="569268" cy="1482328"/>
          </a:xfrm>
          <a:prstGeom prst="line">
            <a:avLst/>
          </a:prstGeom>
          <a:noFill/>
          <a:ln w="38100" cap="rnd" cmpd="sng">
            <a:solidFill>
              <a:srgbClr val="000000"/>
            </a:solidFill>
            <a:prstDash val="sysDot"/>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lstStyle/>
          <a:p>
            <a:endParaRPr lang="it-IT" altLang="it-IT" sz="1687">
              <a:latin typeface="Helvetica Light" charset="0"/>
              <a:ea typeface="Helvetica Light" charset="0"/>
              <a:cs typeface="Helvetica Light" charset="0"/>
              <a:sym typeface="Helvetica Light" charset="0"/>
            </a:endParaRPr>
          </a:p>
        </p:txBody>
      </p:sp>
      <p:pic>
        <p:nvPicPr>
          <p:cNvPr id="14355" name="Picture 19" descr="page3image8336.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098608" y="3738191"/>
            <a:ext cx="92646" cy="1015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4356" name="Rectangle 20"/>
          <p:cNvSpPr>
            <a:spLocks/>
          </p:cNvSpPr>
          <p:nvPr/>
        </p:nvSpPr>
        <p:spPr bwMode="auto">
          <a:xfrm>
            <a:off x="9191253" y="1808038"/>
            <a:ext cx="99387" cy="32861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lvl1pPr defTabSz="457200">
              <a:defRPr sz="1600">
                <a:solidFill>
                  <a:srgbClr val="000000"/>
                </a:solidFill>
                <a:latin typeface="Marker Felt" charset="0"/>
                <a:ea typeface="Marker Felt" charset="0"/>
                <a:cs typeface="Marker Felt" charset="0"/>
                <a:sym typeface="Marker Felt" charset="0"/>
              </a:defRPr>
            </a:lvl1pPr>
            <a:lvl2pPr defTabSz="457200">
              <a:defRPr sz="1600">
                <a:solidFill>
                  <a:srgbClr val="000000"/>
                </a:solidFill>
                <a:latin typeface="Marker Felt" charset="0"/>
                <a:ea typeface="Marker Felt" charset="0"/>
                <a:cs typeface="Marker Felt" charset="0"/>
                <a:sym typeface="Marker Felt" charset="0"/>
              </a:defRPr>
            </a:lvl2pPr>
            <a:lvl3pPr defTabSz="457200">
              <a:defRPr sz="1600">
                <a:solidFill>
                  <a:srgbClr val="000000"/>
                </a:solidFill>
                <a:latin typeface="Marker Felt" charset="0"/>
                <a:ea typeface="Marker Felt" charset="0"/>
                <a:cs typeface="Marker Felt" charset="0"/>
                <a:sym typeface="Marker Felt" charset="0"/>
              </a:defRPr>
            </a:lvl3pPr>
            <a:lvl4pPr defTabSz="457200">
              <a:defRPr sz="1600">
                <a:solidFill>
                  <a:srgbClr val="000000"/>
                </a:solidFill>
                <a:latin typeface="Marker Felt" charset="0"/>
                <a:ea typeface="Marker Felt" charset="0"/>
                <a:cs typeface="Marker Felt" charset="0"/>
                <a:sym typeface="Marker Felt" charset="0"/>
              </a:defRPr>
            </a:lvl4pPr>
            <a:lvl5pPr defTabSz="457200">
              <a:defRPr sz="1600">
                <a:solidFill>
                  <a:srgbClr val="000000"/>
                </a:solidFill>
                <a:latin typeface="Marker Felt" charset="0"/>
                <a:ea typeface="Marker Felt" charset="0"/>
                <a:cs typeface="Marker Felt" charset="0"/>
                <a:sym typeface="Marker Felt" charset="0"/>
              </a:defRPr>
            </a:lvl5pPr>
            <a:lvl6pPr marL="457200" indent="914400" algn="ctr" defTabSz="457200"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defTabSz="457200"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defTabSz="457200"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defTabSz="457200"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a:lnSpc>
                <a:spcPts val="1969"/>
              </a:lnSpc>
            </a:pPr>
            <a:r>
              <a:rPr lang="it-IT" altLang="it-IT" sz="844">
                <a:latin typeface="Times" charset="0"/>
                <a:ea typeface="Times" charset="0"/>
                <a:cs typeface="Times" charset="0"/>
                <a:sym typeface="Times" charset="0"/>
              </a:rPr>
              <a:t> </a:t>
            </a:r>
          </a:p>
        </p:txBody>
      </p:sp>
      <p:sp>
        <p:nvSpPr>
          <p:cNvPr id="14357" name="Line 21"/>
          <p:cNvSpPr>
            <a:spLocks noChangeShapeType="1"/>
          </p:cNvSpPr>
          <p:nvPr/>
        </p:nvSpPr>
        <p:spPr bwMode="auto">
          <a:xfrm flipH="1" flipV="1">
            <a:off x="8419951" y="3639964"/>
            <a:ext cx="765721" cy="63624"/>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lstStyle/>
          <a:p>
            <a:endParaRPr lang="it-IT" altLang="it-IT" sz="1687">
              <a:latin typeface="Helvetica Light" charset="0"/>
              <a:ea typeface="Helvetica Light" charset="0"/>
              <a:cs typeface="Helvetica Light" charset="0"/>
              <a:sym typeface="Helvetica Light" charset="0"/>
            </a:endParaRPr>
          </a:p>
        </p:txBody>
      </p:sp>
      <p:sp>
        <p:nvSpPr>
          <p:cNvPr id="14358" name="Line 22"/>
          <p:cNvSpPr>
            <a:spLocks noChangeShapeType="1"/>
          </p:cNvSpPr>
          <p:nvPr/>
        </p:nvSpPr>
        <p:spPr bwMode="auto">
          <a:xfrm flipH="1">
            <a:off x="7521402" y="3616524"/>
            <a:ext cx="769069" cy="507876"/>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lstStyle/>
          <a:p>
            <a:endParaRPr lang="it-IT" altLang="it-IT" sz="1687">
              <a:latin typeface="Helvetica Light" charset="0"/>
              <a:ea typeface="Helvetica Light" charset="0"/>
              <a:cs typeface="Helvetica Light" charset="0"/>
              <a:sym typeface="Helvetica Light" charset="0"/>
            </a:endParaRPr>
          </a:p>
        </p:txBody>
      </p:sp>
      <p:sp>
        <p:nvSpPr>
          <p:cNvPr id="14359" name="Rectangle 23"/>
          <p:cNvSpPr>
            <a:spLocks/>
          </p:cNvSpPr>
          <p:nvPr/>
        </p:nvSpPr>
        <p:spPr bwMode="auto">
          <a:xfrm>
            <a:off x="9202416" y="3524358"/>
            <a:ext cx="153889" cy="2669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p>
            <a:r>
              <a:rPr lang="it-IT" altLang="it-IT" sz="1266"/>
              <a:t>1</a:t>
            </a:r>
          </a:p>
        </p:txBody>
      </p:sp>
      <p:sp>
        <p:nvSpPr>
          <p:cNvPr id="14360" name="Rectangle 24"/>
          <p:cNvSpPr>
            <a:spLocks/>
          </p:cNvSpPr>
          <p:nvPr/>
        </p:nvSpPr>
        <p:spPr bwMode="auto">
          <a:xfrm>
            <a:off x="8238009" y="3219632"/>
            <a:ext cx="153889" cy="2669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p>
            <a:r>
              <a:rPr lang="it-IT" altLang="it-IT" sz="1266"/>
              <a:t>2</a:t>
            </a:r>
          </a:p>
        </p:txBody>
      </p:sp>
      <p:sp>
        <p:nvSpPr>
          <p:cNvPr id="14361" name="Rectangle 25"/>
          <p:cNvSpPr>
            <a:spLocks/>
          </p:cNvSpPr>
          <p:nvPr/>
        </p:nvSpPr>
        <p:spPr bwMode="auto">
          <a:xfrm>
            <a:off x="7282533" y="3907218"/>
            <a:ext cx="153889" cy="2669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p>
            <a:r>
              <a:rPr lang="it-IT" altLang="it-IT" sz="1266"/>
              <a:t>3</a:t>
            </a:r>
          </a:p>
        </p:txBody>
      </p:sp>
      <p:sp>
        <p:nvSpPr>
          <p:cNvPr id="14362" name="Rectangle 26"/>
          <p:cNvSpPr>
            <a:spLocks/>
          </p:cNvSpPr>
          <p:nvPr/>
        </p:nvSpPr>
        <p:spPr bwMode="auto">
          <a:xfrm>
            <a:off x="2967262" y="2699185"/>
            <a:ext cx="2153475" cy="7430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p>
            <a:r>
              <a:rPr lang="it-IT" altLang="it-IT" sz="1828" u="sng"/>
              <a:t>GOAL</a:t>
            </a:r>
            <a:r>
              <a:rPr lang="it-IT" altLang="it-IT" sz="1266"/>
              <a:t> : DEFENSE : DIAMOND </a:t>
            </a:r>
          </a:p>
          <a:p>
            <a:endParaRPr lang="it-IT" altLang="it-IT" sz="1266"/>
          </a:p>
          <a:p>
            <a:r>
              <a:rPr lang="it-IT" altLang="it-IT" sz="1266"/>
              <a:t>STRIKER : MAKE GOAL  </a:t>
            </a:r>
          </a:p>
        </p:txBody>
      </p:sp>
      <p:sp>
        <p:nvSpPr>
          <p:cNvPr id="14363" name="Rectangle 27"/>
          <p:cNvSpPr>
            <a:spLocks/>
          </p:cNvSpPr>
          <p:nvPr/>
        </p:nvSpPr>
        <p:spPr bwMode="auto">
          <a:xfrm>
            <a:off x="3415978" y="3733089"/>
            <a:ext cx="3694346" cy="2669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p>
            <a:r>
              <a:rPr lang="it-IT" altLang="it-IT" sz="1266"/>
              <a:t>number 2 pass to number 3 and addicted to the attack </a:t>
            </a:r>
          </a:p>
        </p:txBody>
      </p:sp>
      <p:sp>
        <p:nvSpPr>
          <p:cNvPr id="14364" name="Rectangle 28"/>
          <p:cNvSpPr>
            <a:spLocks/>
          </p:cNvSpPr>
          <p:nvPr/>
        </p:nvSpPr>
        <p:spPr bwMode="auto">
          <a:xfrm>
            <a:off x="2586633" y="3438409"/>
            <a:ext cx="4966232" cy="2669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p>
            <a:r>
              <a:rPr lang="it-IT" altLang="it-IT" sz="1266"/>
              <a:t>DEVELOPMENT :number one pass to player number two than run to the D </a:t>
            </a:r>
          </a:p>
        </p:txBody>
      </p:sp>
      <p:sp>
        <p:nvSpPr>
          <p:cNvPr id="14365" name="Rectangle 29"/>
          <p:cNvSpPr>
            <a:spLocks/>
          </p:cNvSpPr>
          <p:nvPr/>
        </p:nvSpPr>
        <p:spPr bwMode="auto">
          <a:xfrm>
            <a:off x="3109020" y="3992050"/>
            <a:ext cx="3706657" cy="2669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p>
            <a:r>
              <a:rPr lang="it-IT" altLang="it-IT" sz="1266"/>
              <a:t>number 3 collecting the ball and attack with the striker </a:t>
            </a:r>
          </a:p>
        </p:txBody>
      </p:sp>
      <p:sp>
        <p:nvSpPr>
          <p:cNvPr id="14366" name="Rectangle 30"/>
          <p:cNvSpPr>
            <a:spLocks/>
          </p:cNvSpPr>
          <p:nvPr/>
        </p:nvSpPr>
        <p:spPr bwMode="auto">
          <a:xfrm>
            <a:off x="4512097" y="2050526"/>
            <a:ext cx="400752" cy="31021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p>
            <a:r>
              <a:rPr lang="it-IT" altLang="it-IT" sz="1547"/>
              <a:t>N#3</a:t>
            </a:r>
          </a:p>
        </p:txBody>
      </p:sp>
      <p:sp>
        <p:nvSpPr>
          <p:cNvPr id="14367" name="Rectangle 31"/>
          <p:cNvSpPr>
            <a:spLocks/>
          </p:cNvSpPr>
          <p:nvPr/>
        </p:nvSpPr>
        <p:spPr bwMode="auto">
          <a:xfrm>
            <a:off x="8613056" y="6094991"/>
            <a:ext cx="1091967" cy="2669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p>
            <a:r>
              <a:rPr lang="it-IT" altLang="it-IT" sz="1266"/>
              <a:t>Martina Chirico</a:t>
            </a:r>
          </a:p>
        </p:txBody>
      </p:sp>
    </p:spTree>
    <p:extLst>
      <p:ext uri="{BB962C8B-B14F-4D97-AF65-F5344CB8AC3E}">
        <p14:creationId xmlns:p14="http://schemas.microsoft.com/office/powerpoint/2010/main" val="515806803"/>
      </p:ext>
    </p:extLst>
  </p:cSld>
  <p:clrMapOvr>
    <a:masterClrMapping/>
  </p:clrMapOvr>
  <p:transition spd="med"/>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1"/>
          <p:cNvSpPr>
            <a:spLocks noGrp="1" noChangeArrowheads="1"/>
          </p:cNvSpPr>
          <p:nvPr>
            <p:ph type="title" idx="4294967295"/>
          </p:nvPr>
        </p:nvSpPr>
        <p:spPr>
          <a:xfrm>
            <a:off x="3381375" y="437555"/>
            <a:ext cx="5718349" cy="513457"/>
          </a:xfrm>
        </p:spPr>
        <p:txBody>
          <a:bodyPr anchor="b"/>
          <a:lstStyle/>
          <a:p>
            <a:pPr defTabSz="164078"/>
            <a:r>
              <a:rPr lang="it-IT" altLang="it-IT" sz="2250" b="1">
                <a:solidFill>
                  <a:srgbClr val="FF2600"/>
                </a:solidFill>
                <a:latin typeface="Marker Felt" charset="0"/>
                <a:ea typeface="Marker Felt" charset="0"/>
                <a:cs typeface="Marker Felt" charset="0"/>
                <a:sym typeface="Marker Felt" charset="0"/>
              </a:rPr>
              <a:t>EXERCISE  :  Game phases</a:t>
            </a:r>
          </a:p>
        </p:txBody>
      </p:sp>
      <p:pic>
        <p:nvPicPr>
          <p:cNvPr id="15362" name="Picture 2" descr="pasted-image.pd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155776" y="1136303"/>
            <a:ext cx="8325818" cy="58880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5363" name="Oval 3"/>
          <p:cNvSpPr>
            <a:spLocks/>
          </p:cNvSpPr>
          <p:nvPr/>
        </p:nvSpPr>
        <p:spPr bwMode="auto">
          <a:xfrm>
            <a:off x="7766968" y="2474640"/>
            <a:ext cx="85948" cy="85948"/>
          </a:xfrm>
          <a:prstGeom prst="ellipse">
            <a:avLst/>
          </a:prstGeom>
          <a:solidFill>
            <a:srgbClr val="FF0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15364" name="Oval 4"/>
          <p:cNvSpPr>
            <a:spLocks/>
          </p:cNvSpPr>
          <p:nvPr/>
        </p:nvSpPr>
        <p:spPr bwMode="auto">
          <a:xfrm>
            <a:off x="9588625" y="2474640"/>
            <a:ext cx="85948" cy="85948"/>
          </a:xfrm>
          <a:prstGeom prst="ellipse">
            <a:avLst/>
          </a:prstGeom>
          <a:solidFill>
            <a:srgbClr val="FF0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15365" name="Oval 5"/>
          <p:cNvSpPr>
            <a:spLocks/>
          </p:cNvSpPr>
          <p:nvPr/>
        </p:nvSpPr>
        <p:spPr bwMode="auto">
          <a:xfrm>
            <a:off x="8231312" y="2894336"/>
            <a:ext cx="85948" cy="85948"/>
          </a:xfrm>
          <a:prstGeom prst="ellipse">
            <a:avLst/>
          </a:prstGeom>
          <a:solidFill>
            <a:srgbClr val="FF0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15366" name="Oval 6"/>
          <p:cNvSpPr>
            <a:spLocks/>
          </p:cNvSpPr>
          <p:nvPr/>
        </p:nvSpPr>
        <p:spPr bwMode="auto">
          <a:xfrm>
            <a:off x="9061773" y="2894336"/>
            <a:ext cx="85948" cy="85948"/>
          </a:xfrm>
          <a:prstGeom prst="ellipse">
            <a:avLst/>
          </a:prstGeom>
          <a:solidFill>
            <a:srgbClr val="FF0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15367" name="Oval 7"/>
          <p:cNvSpPr>
            <a:spLocks/>
          </p:cNvSpPr>
          <p:nvPr/>
        </p:nvSpPr>
        <p:spPr bwMode="auto">
          <a:xfrm>
            <a:off x="8677797" y="2474640"/>
            <a:ext cx="85948" cy="85948"/>
          </a:xfrm>
          <a:prstGeom prst="ellipse">
            <a:avLst/>
          </a:prstGeom>
          <a:solidFill>
            <a:srgbClr val="FF0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15368" name="Oval 8"/>
          <p:cNvSpPr>
            <a:spLocks/>
          </p:cNvSpPr>
          <p:nvPr/>
        </p:nvSpPr>
        <p:spPr bwMode="auto">
          <a:xfrm>
            <a:off x="8392047" y="2197820"/>
            <a:ext cx="85948" cy="85948"/>
          </a:xfrm>
          <a:prstGeom prst="ellipse">
            <a:avLst/>
          </a:prstGeom>
          <a:solidFill>
            <a:srgbClr val="FF0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15369" name="Oval 9"/>
          <p:cNvSpPr>
            <a:spLocks/>
          </p:cNvSpPr>
          <p:nvPr/>
        </p:nvSpPr>
        <p:spPr bwMode="auto">
          <a:xfrm>
            <a:off x="9061773" y="2197820"/>
            <a:ext cx="85948" cy="85948"/>
          </a:xfrm>
          <a:prstGeom prst="ellipse">
            <a:avLst/>
          </a:prstGeom>
          <a:solidFill>
            <a:srgbClr val="FF0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pic>
        <p:nvPicPr>
          <p:cNvPr id="15370" name="Picture 10" descr="page3image3016.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904387" y="2232422"/>
            <a:ext cx="169664" cy="1696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5371" name="Picture 11" descr="page3image3016.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350746" y="2303859"/>
            <a:ext cx="169664" cy="1696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5372" name="Picture 12" descr="page3image3016.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600777" y="2527102"/>
            <a:ext cx="169664" cy="1696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5373" name="Picture 13" descr="page3image8336.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321725" y="2961308"/>
            <a:ext cx="92646" cy="1015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5374" name="Line 14"/>
          <p:cNvSpPr>
            <a:spLocks noChangeShapeType="1"/>
          </p:cNvSpPr>
          <p:nvPr/>
        </p:nvSpPr>
        <p:spPr bwMode="auto">
          <a:xfrm>
            <a:off x="8327306" y="2933402"/>
            <a:ext cx="715491" cy="0"/>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lstStyle/>
          <a:p>
            <a:endParaRPr lang="it-IT" altLang="it-IT" sz="1687">
              <a:latin typeface="Helvetica Light" charset="0"/>
              <a:ea typeface="Helvetica Light" charset="0"/>
              <a:cs typeface="Helvetica Light" charset="0"/>
              <a:sym typeface="Helvetica Light" charset="0"/>
            </a:endParaRPr>
          </a:p>
        </p:txBody>
      </p:sp>
      <p:sp>
        <p:nvSpPr>
          <p:cNvPr id="15375" name="Line 15"/>
          <p:cNvSpPr>
            <a:spLocks noChangeShapeType="1"/>
          </p:cNvSpPr>
          <p:nvPr/>
        </p:nvSpPr>
        <p:spPr bwMode="auto">
          <a:xfrm flipV="1">
            <a:off x="9062888" y="2534916"/>
            <a:ext cx="642938" cy="362768"/>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lstStyle/>
          <a:p>
            <a:endParaRPr lang="it-IT" altLang="it-IT" sz="1687">
              <a:latin typeface="Helvetica Light" charset="0"/>
              <a:ea typeface="Helvetica Light" charset="0"/>
              <a:cs typeface="Helvetica Light" charset="0"/>
              <a:sym typeface="Helvetica Light" charset="0"/>
            </a:endParaRPr>
          </a:p>
        </p:txBody>
      </p:sp>
      <p:sp>
        <p:nvSpPr>
          <p:cNvPr id="15376" name="Line 16"/>
          <p:cNvSpPr>
            <a:spLocks noChangeShapeType="1"/>
          </p:cNvSpPr>
          <p:nvPr/>
        </p:nvSpPr>
        <p:spPr bwMode="auto">
          <a:xfrm flipH="1">
            <a:off x="9028287" y="2588494"/>
            <a:ext cx="567035" cy="270123"/>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lstStyle/>
          <a:p>
            <a:endParaRPr lang="it-IT" altLang="it-IT" sz="1687">
              <a:latin typeface="Helvetica Light" charset="0"/>
              <a:ea typeface="Helvetica Light" charset="0"/>
              <a:cs typeface="Helvetica Light" charset="0"/>
              <a:sym typeface="Helvetica Light" charset="0"/>
            </a:endParaRPr>
          </a:p>
        </p:txBody>
      </p:sp>
      <p:sp>
        <p:nvSpPr>
          <p:cNvPr id="15377" name="Line 17"/>
          <p:cNvSpPr>
            <a:spLocks noChangeShapeType="1"/>
          </p:cNvSpPr>
          <p:nvPr/>
        </p:nvSpPr>
        <p:spPr bwMode="auto">
          <a:xfrm flipH="1" flipV="1">
            <a:off x="7914308" y="2569518"/>
            <a:ext cx="296912" cy="295796"/>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lstStyle/>
          <a:p>
            <a:endParaRPr lang="it-IT" altLang="it-IT" sz="1687">
              <a:latin typeface="Helvetica Light" charset="0"/>
              <a:ea typeface="Helvetica Light" charset="0"/>
              <a:cs typeface="Helvetica Light" charset="0"/>
              <a:sym typeface="Helvetica Light" charset="0"/>
            </a:endParaRPr>
          </a:p>
        </p:txBody>
      </p:sp>
      <p:sp>
        <p:nvSpPr>
          <p:cNvPr id="15378" name="Line 18"/>
          <p:cNvSpPr>
            <a:spLocks noChangeShapeType="1"/>
          </p:cNvSpPr>
          <p:nvPr/>
        </p:nvSpPr>
        <p:spPr bwMode="auto">
          <a:xfrm flipH="1">
            <a:off x="8327306" y="2838525"/>
            <a:ext cx="715491" cy="0"/>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lstStyle/>
          <a:p>
            <a:endParaRPr lang="it-IT" altLang="it-IT" sz="1687">
              <a:latin typeface="Helvetica Light" charset="0"/>
              <a:ea typeface="Helvetica Light" charset="0"/>
              <a:cs typeface="Helvetica Light" charset="0"/>
              <a:sym typeface="Helvetica Light" charset="0"/>
            </a:endParaRPr>
          </a:p>
        </p:txBody>
      </p:sp>
      <p:sp>
        <p:nvSpPr>
          <p:cNvPr id="15379" name="Line 19"/>
          <p:cNvSpPr>
            <a:spLocks noChangeShapeType="1"/>
          </p:cNvSpPr>
          <p:nvPr/>
        </p:nvSpPr>
        <p:spPr bwMode="auto">
          <a:xfrm flipH="1" flipV="1">
            <a:off x="8533805" y="2191122"/>
            <a:ext cx="159619" cy="375047"/>
          </a:xfrm>
          <a:prstGeom prst="line">
            <a:avLst/>
          </a:prstGeom>
          <a:noFill/>
          <a:ln w="38100" cap="rnd" cmpd="sng">
            <a:solidFill>
              <a:srgbClr val="000000"/>
            </a:solidFill>
            <a:prstDash val="sysDot"/>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lstStyle/>
          <a:p>
            <a:endParaRPr lang="it-IT" altLang="it-IT" sz="1687">
              <a:latin typeface="Helvetica Light" charset="0"/>
              <a:ea typeface="Helvetica Light" charset="0"/>
              <a:cs typeface="Helvetica Light" charset="0"/>
              <a:sym typeface="Helvetica Light" charset="0"/>
            </a:endParaRPr>
          </a:p>
        </p:txBody>
      </p:sp>
      <p:sp>
        <p:nvSpPr>
          <p:cNvPr id="15380" name="Line 20"/>
          <p:cNvSpPr>
            <a:spLocks noChangeShapeType="1"/>
          </p:cNvSpPr>
          <p:nvPr/>
        </p:nvSpPr>
        <p:spPr bwMode="auto">
          <a:xfrm flipH="1">
            <a:off x="8755932" y="2239119"/>
            <a:ext cx="327049" cy="327050"/>
          </a:xfrm>
          <a:prstGeom prst="line">
            <a:avLst/>
          </a:prstGeom>
          <a:noFill/>
          <a:ln w="38100" cap="rnd" cmpd="sng">
            <a:solidFill>
              <a:srgbClr val="000000"/>
            </a:solidFill>
            <a:prstDash val="sysDot"/>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lstStyle/>
          <a:p>
            <a:endParaRPr lang="it-IT" altLang="it-IT" sz="1687">
              <a:latin typeface="Helvetica Light" charset="0"/>
              <a:ea typeface="Helvetica Light" charset="0"/>
              <a:cs typeface="Helvetica Light" charset="0"/>
              <a:sym typeface="Helvetica Light" charset="0"/>
            </a:endParaRPr>
          </a:p>
        </p:txBody>
      </p:sp>
      <p:sp>
        <p:nvSpPr>
          <p:cNvPr id="15381" name="Line 21"/>
          <p:cNvSpPr>
            <a:spLocks noChangeShapeType="1"/>
          </p:cNvSpPr>
          <p:nvPr/>
        </p:nvSpPr>
        <p:spPr bwMode="auto">
          <a:xfrm>
            <a:off x="8508132" y="2182193"/>
            <a:ext cx="542479" cy="0"/>
          </a:xfrm>
          <a:prstGeom prst="line">
            <a:avLst/>
          </a:prstGeom>
          <a:noFill/>
          <a:ln w="38100" cap="rnd" cmpd="sng">
            <a:solidFill>
              <a:srgbClr val="000000"/>
            </a:solidFill>
            <a:prstDash val="sysDot"/>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lstStyle/>
          <a:p>
            <a:endParaRPr lang="it-IT" altLang="it-IT" sz="1687">
              <a:latin typeface="Helvetica Light" charset="0"/>
              <a:ea typeface="Helvetica Light" charset="0"/>
              <a:cs typeface="Helvetica Light" charset="0"/>
              <a:sym typeface="Helvetica Light" charset="0"/>
            </a:endParaRPr>
          </a:p>
        </p:txBody>
      </p:sp>
      <p:sp>
        <p:nvSpPr>
          <p:cNvPr id="15382" name="Rectangle 22"/>
          <p:cNvSpPr>
            <a:spLocks/>
          </p:cNvSpPr>
          <p:nvPr/>
        </p:nvSpPr>
        <p:spPr bwMode="auto">
          <a:xfrm>
            <a:off x="2910334" y="2451479"/>
            <a:ext cx="3179846" cy="53745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p>
            <a:r>
              <a:rPr lang="it-IT" altLang="it-IT" sz="1758" u="sng"/>
              <a:t>GOAL</a:t>
            </a:r>
            <a:r>
              <a:rPr lang="it-IT" altLang="it-IT" sz="1266"/>
              <a:t> :  striker : make movement in to  the D </a:t>
            </a:r>
          </a:p>
          <a:p>
            <a:r>
              <a:rPr lang="it-IT" altLang="it-IT" sz="1266"/>
              <a:t>defender : defending in advanced position</a:t>
            </a:r>
          </a:p>
        </p:txBody>
      </p:sp>
      <p:sp>
        <p:nvSpPr>
          <p:cNvPr id="15383" name="Rectangle 23"/>
          <p:cNvSpPr>
            <a:spLocks/>
          </p:cNvSpPr>
          <p:nvPr/>
        </p:nvSpPr>
        <p:spPr bwMode="auto">
          <a:xfrm>
            <a:off x="2320974" y="3055116"/>
            <a:ext cx="5127494" cy="31021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p>
            <a:r>
              <a:rPr lang="it-IT" altLang="it-IT" sz="1547" u="sng"/>
              <a:t>DEVELOPMENT:</a:t>
            </a:r>
            <a:r>
              <a:rPr lang="it-IT" altLang="it-IT" sz="1266" u="sng"/>
              <a:t> </a:t>
            </a:r>
            <a:r>
              <a:rPr lang="it-IT" altLang="it-IT" sz="1266"/>
              <a:t>the  striker outside the D passes the ball  between them .</a:t>
            </a:r>
            <a:endParaRPr lang="it-IT" altLang="it-IT" sz="1547" u="sng"/>
          </a:p>
        </p:txBody>
      </p:sp>
      <p:sp>
        <p:nvSpPr>
          <p:cNvPr id="15384" name="Rectangle 24"/>
          <p:cNvSpPr>
            <a:spLocks/>
          </p:cNvSpPr>
          <p:nvPr/>
        </p:nvSpPr>
        <p:spPr bwMode="auto">
          <a:xfrm>
            <a:off x="2363391" y="3469663"/>
            <a:ext cx="5290808" cy="2669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p>
            <a:r>
              <a:rPr lang="it-IT" altLang="it-IT" sz="1266"/>
              <a:t>at the same time the striker in the D make movement for advance the defender</a:t>
            </a:r>
          </a:p>
        </p:txBody>
      </p:sp>
      <p:sp>
        <p:nvSpPr>
          <p:cNvPr id="15385" name="Rectangle 25"/>
          <p:cNvSpPr>
            <a:spLocks/>
          </p:cNvSpPr>
          <p:nvPr/>
        </p:nvSpPr>
        <p:spPr bwMode="auto">
          <a:xfrm>
            <a:off x="3659312" y="3802294"/>
            <a:ext cx="2184189" cy="2669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p>
            <a:r>
              <a:rPr lang="it-IT" altLang="it-IT" sz="1266"/>
              <a:t>The defender have to intercept .</a:t>
            </a:r>
          </a:p>
        </p:txBody>
      </p:sp>
      <p:sp>
        <p:nvSpPr>
          <p:cNvPr id="15386" name="Oval 26"/>
          <p:cNvSpPr>
            <a:spLocks/>
          </p:cNvSpPr>
          <p:nvPr/>
        </p:nvSpPr>
        <p:spPr bwMode="auto">
          <a:xfrm>
            <a:off x="8726910" y="4609951"/>
            <a:ext cx="85948" cy="85949"/>
          </a:xfrm>
          <a:prstGeom prst="ellipse">
            <a:avLst/>
          </a:prstGeom>
          <a:solidFill>
            <a:srgbClr val="FF0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15387" name="Oval 27"/>
          <p:cNvSpPr>
            <a:spLocks/>
          </p:cNvSpPr>
          <p:nvPr/>
        </p:nvSpPr>
        <p:spPr bwMode="auto">
          <a:xfrm>
            <a:off x="9802937" y="5626820"/>
            <a:ext cx="85948" cy="85948"/>
          </a:xfrm>
          <a:prstGeom prst="ellipse">
            <a:avLst/>
          </a:prstGeom>
          <a:solidFill>
            <a:srgbClr val="FF0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pic>
        <p:nvPicPr>
          <p:cNvPr id="15388" name="Picture 28" descr="page3image3016.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636496" y="5317629"/>
            <a:ext cx="169664" cy="1696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5389" name="AutoShape 29"/>
          <p:cNvSpPr>
            <a:spLocks/>
          </p:cNvSpPr>
          <p:nvPr/>
        </p:nvSpPr>
        <p:spPr bwMode="auto">
          <a:xfrm>
            <a:off x="10001623" y="4955976"/>
            <a:ext cx="63624" cy="71438"/>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15390" name="AutoShape 30"/>
          <p:cNvSpPr>
            <a:spLocks/>
          </p:cNvSpPr>
          <p:nvPr/>
        </p:nvSpPr>
        <p:spPr bwMode="auto">
          <a:xfrm>
            <a:off x="9599787" y="4955976"/>
            <a:ext cx="63624" cy="71438"/>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15391" name="AutoShape 31"/>
          <p:cNvSpPr>
            <a:spLocks/>
          </p:cNvSpPr>
          <p:nvPr/>
        </p:nvSpPr>
        <p:spPr bwMode="auto">
          <a:xfrm>
            <a:off x="8897690" y="4955976"/>
            <a:ext cx="63624" cy="71438"/>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15392" name="AutoShape 32"/>
          <p:cNvSpPr>
            <a:spLocks/>
          </p:cNvSpPr>
          <p:nvPr/>
        </p:nvSpPr>
        <p:spPr bwMode="auto">
          <a:xfrm>
            <a:off x="8501435" y="4955976"/>
            <a:ext cx="63624" cy="71438"/>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15393" name="AutoShape 33"/>
          <p:cNvSpPr>
            <a:spLocks/>
          </p:cNvSpPr>
          <p:nvPr/>
        </p:nvSpPr>
        <p:spPr bwMode="auto">
          <a:xfrm>
            <a:off x="7794874" y="4955976"/>
            <a:ext cx="64740" cy="71438"/>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15394" name="AutoShape 34"/>
          <p:cNvSpPr>
            <a:spLocks/>
          </p:cNvSpPr>
          <p:nvPr/>
        </p:nvSpPr>
        <p:spPr bwMode="auto">
          <a:xfrm>
            <a:off x="7403084" y="4955976"/>
            <a:ext cx="63624" cy="71438"/>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15395" name="Oval 35"/>
          <p:cNvSpPr>
            <a:spLocks/>
          </p:cNvSpPr>
          <p:nvPr/>
        </p:nvSpPr>
        <p:spPr bwMode="auto">
          <a:xfrm>
            <a:off x="8726910" y="6037586"/>
            <a:ext cx="85948" cy="85948"/>
          </a:xfrm>
          <a:prstGeom prst="ellipse">
            <a:avLst/>
          </a:prstGeom>
          <a:solidFill>
            <a:srgbClr val="FF0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15396" name="Oval 36"/>
          <p:cNvSpPr>
            <a:spLocks/>
          </p:cNvSpPr>
          <p:nvPr/>
        </p:nvSpPr>
        <p:spPr bwMode="auto">
          <a:xfrm>
            <a:off x="7624093" y="5751836"/>
            <a:ext cx="85948" cy="85948"/>
          </a:xfrm>
          <a:prstGeom prst="ellipse">
            <a:avLst/>
          </a:prstGeom>
          <a:solidFill>
            <a:srgbClr val="FF0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pic>
        <p:nvPicPr>
          <p:cNvPr id="15397" name="Picture 37" descr="page3image8336.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812858" y="6029772"/>
            <a:ext cx="92646" cy="10157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5398" name="Rectangle 38"/>
          <p:cNvSpPr>
            <a:spLocks/>
          </p:cNvSpPr>
          <p:nvPr/>
        </p:nvSpPr>
        <p:spPr bwMode="auto">
          <a:xfrm>
            <a:off x="2594447" y="4729822"/>
            <a:ext cx="2148794" cy="33175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p>
            <a:r>
              <a:rPr lang="it-IT" altLang="it-IT" sz="1687" u="sng"/>
              <a:t>GOAL :</a:t>
            </a:r>
            <a:r>
              <a:rPr lang="it-IT" altLang="it-IT" sz="1266"/>
              <a:t> make a deep passage </a:t>
            </a:r>
            <a:endParaRPr lang="it-IT" altLang="it-IT" sz="1687" u="sng"/>
          </a:p>
        </p:txBody>
      </p:sp>
      <p:sp>
        <p:nvSpPr>
          <p:cNvPr id="15399" name="Rectangle 39"/>
          <p:cNvSpPr>
            <a:spLocks/>
          </p:cNvSpPr>
          <p:nvPr/>
        </p:nvSpPr>
        <p:spPr bwMode="auto">
          <a:xfrm>
            <a:off x="2222748" y="5149429"/>
            <a:ext cx="4868912" cy="90537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35719" tIns="35719" rIns="35719" bIns="35719" anchor="ctr">
            <a:spAutoFit/>
          </a:bodyPr>
          <a:lstStyle/>
          <a:p>
            <a:r>
              <a:rPr lang="it-IT" altLang="it-IT" sz="1617" u="sng" dirty="0"/>
              <a:t>DEVELOPMENT :</a:t>
            </a:r>
            <a:r>
              <a:rPr lang="it-IT" altLang="it-IT" sz="1266" dirty="0"/>
              <a:t>the </a:t>
            </a:r>
            <a:r>
              <a:rPr lang="it-IT" altLang="it-IT" sz="1266" dirty="0" err="1"/>
              <a:t>midfield</a:t>
            </a:r>
            <a:r>
              <a:rPr lang="it-IT" altLang="it-IT" sz="1266" dirty="0"/>
              <a:t> </a:t>
            </a:r>
            <a:r>
              <a:rPr lang="it-IT" altLang="it-IT" sz="1266" dirty="0" err="1"/>
              <a:t>have</a:t>
            </a:r>
            <a:r>
              <a:rPr lang="it-IT" altLang="it-IT" sz="1266" dirty="0"/>
              <a:t> to </a:t>
            </a:r>
            <a:r>
              <a:rPr lang="it-IT" altLang="it-IT" sz="1266" dirty="0" err="1"/>
              <a:t>makes</a:t>
            </a:r>
            <a:r>
              <a:rPr lang="it-IT" altLang="it-IT" sz="1266" dirty="0"/>
              <a:t> a </a:t>
            </a:r>
            <a:r>
              <a:rPr lang="it-IT" altLang="it-IT" sz="1266" dirty="0" err="1"/>
              <a:t>deep</a:t>
            </a:r>
            <a:r>
              <a:rPr lang="it-IT" altLang="it-IT" sz="1266" dirty="0"/>
              <a:t> </a:t>
            </a:r>
            <a:r>
              <a:rPr lang="it-IT" altLang="it-IT" sz="1266" dirty="0" err="1"/>
              <a:t>passage</a:t>
            </a:r>
            <a:r>
              <a:rPr lang="it-IT" altLang="it-IT" sz="1266" dirty="0"/>
              <a:t> </a:t>
            </a:r>
            <a:r>
              <a:rPr lang="it-IT" altLang="it-IT" sz="1266" dirty="0" err="1"/>
              <a:t>trough</a:t>
            </a:r>
            <a:r>
              <a:rPr lang="it-IT" altLang="it-IT" sz="1266" dirty="0"/>
              <a:t> the </a:t>
            </a:r>
            <a:r>
              <a:rPr lang="it-IT" altLang="it-IT" sz="1266" dirty="0" err="1"/>
              <a:t>goals</a:t>
            </a:r>
            <a:r>
              <a:rPr lang="it-IT" altLang="it-IT" sz="1266" dirty="0"/>
              <a:t> .</a:t>
            </a:r>
          </a:p>
          <a:p>
            <a:r>
              <a:rPr lang="it-IT" altLang="it-IT" sz="1266" dirty="0"/>
              <a:t>the </a:t>
            </a:r>
            <a:r>
              <a:rPr lang="it-IT" altLang="it-IT" sz="1266" dirty="0" err="1"/>
              <a:t>striker</a:t>
            </a:r>
            <a:r>
              <a:rPr lang="it-IT" altLang="it-IT" sz="1266" dirty="0"/>
              <a:t> </a:t>
            </a:r>
            <a:r>
              <a:rPr lang="it-IT" altLang="it-IT" sz="1266" dirty="0" err="1"/>
              <a:t>collected</a:t>
            </a:r>
            <a:r>
              <a:rPr lang="it-IT" altLang="it-IT" sz="1266" dirty="0"/>
              <a:t> the </a:t>
            </a:r>
            <a:r>
              <a:rPr lang="it-IT" altLang="it-IT" sz="1266" dirty="0" err="1"/>
              <a:t>ball</a:t>
            </a:r>
            <a:r>
              <a:rPr lang="it-IT" altLang="it-IT" sz="1266" dirty="0"/>
              <a:t> and </a:t>
            </a:r>
            <a:r>
              <a:rPr lang="it-IT" altLang="it-IT" sz="1266" dirty="0" err="1"/>
              <a:t>goes</a:t>
            </a:r>
            <a:r>
              <a:rPr lang="it-IT" altLang="it-IT" sz="1266" dirty="0"/>
              <a:t> to the D for score , and </a:t>
            </a:r>
            <a:r>
              <a:rPr lang="it-IT" altLang="it-IT" sz="1266" dirty="0" err="1"/>
              <a:t>make</a:t>
            </a:r>
            <a:r>
              <a:rPr lang="it-IT" altLang="it-IT" sz="1266" dirty="0"/>
              <a:t> 1vs1.</a:t>
            </a:r>
          </a:p>
          <a:p>
            <a:r>
              <a:rPr lang="it-IT" altLang="it-IT" sz="1266" dirty="0"/>
              <a:t>the </a:t>
            </a:r>
            <a:r>
              <a:rPr lang="it-IT" altLang="it-IT" sz="1266" dirty="0" err="1"/>
              <a:t>defender</a:t>
            </a:r>
            <a:r>
              <a:rPr lang="it-IT" altLang="it-IT" sz="1266" dirty="0"/>
              <a:t> can </a:t>
            </a:r>
            <a:r>
              <a:rPr lang="it-IT" altLang="it-IT" sz="1266" dirty="0" err="1"/>
              <a:t>defend</a:t>
            </a:r>
            <a:r>
              <a:rPr lang="it-IT" altLang="it-IT" sz="1266" dirty="0"/>
              <a:t> </a:t>
            </a:r>
            <a:r>
              <a:rPr lang="it-IT" altLang="it-IT" sz="1266" dirty="0" err="1"/>
              <a:t>when</a:t>
            </a:r>
            <a:r>
              <a:rPr lang="it-IT" altLang="it-IT" sz="1266" dirty="0"/>
              <a:t> the </a:t>
            </a:r>
            <a:r>
              <a:rPr lang="it-IT" altLang="it-IT" sz="1266" dirty="0" err="1"/>
              <a:t>striker</a:t>
            </a:r>
            <a:r>
              <a:rPr lang="it-IT" altLang="it-IT" sz="1266" dirty="0"/>
              <a:t> stop the </a:t>
            </a:r>
            <a:r>
              <a:rPr lang="it-IT" altLang="it-IT" sz="1266" dirty="0" err="1"/>
              <a:t>ball</a:t>
            </a:r>
            <a:r>
              <a:rPr lang="it-IT" altLang="it-IT" sz="1266" dirty="0"/>
              <a:t>   </a:t>
            </a:r>
            <a:endParaRPr lang="it-IT" altLang="it-IT" sz="1617" u="sng" dirty="0"/>
          </a:p>
        </p:txBody>
      </p:sp>
      <p:sp>
        <p:nvSpPr>
          <p:cNvPr id="15400" name="Line 40"/>
          <p:cNvSpPr>
            <a:spLocks noChangeShapeType="1"/>
          </p:cNvSpPr>
          <p:nvPr/>
        </p:nvSpPr>
        <p:spPr bwMode="auto">
          <a:xfrm flipV="1">
            <a:off x="8782720" y="5693792"/>
            <a:ext cx="1063749" cy="280169"/>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lstStyle/>
          <a:p>
            <a:endParaRPr lang="it-IT" altLang="it-IT" sz="1687">
              <a:latin typeface="Helvetica Light" charset="0"/>
              <a:ea typeface="Helvetica Light" charset="0"/>
              <a:cs typeface="Helvetica Light" charset="0"/>
              <a:sym typeface="Helvetica Light" charset="0"/>
            </a:endParaRPr>
          </a:p>
        </p:txBody>
      </p:sp>
      <p:sp>
        <p:nvSpPr>
          <p:cNvPr id="15401" name="Line 41"/>
          <p:cNvSpPr>
            <a:spLocks noChangeShapeType="1"/>
          </p:cNvSpPr>
          <p:nvPr/>
        </p:nvSpPr>
        <p:spPr bwMode="auto">
          <a:xfrm flipH="1" flipV="1">
            <a:off x="7726785" y="5702722"/>
            <a:ext cx="877342" cy="260077"/>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lstStyle/>
          <a:p>
            <a:endParaRPr lang="it-IT" altLang="it-IT" sz="1687">
              <a:latin typeface="Helvetica Light" charset="0"/>
              <a:ea typeface="Helvetica Light" charset="0"/>
              <a:cs typeface="Helvetica Light" charset="0"/>
              <a:sym typeface="Helvetica Light" charset="0"/>
            </a:endParaRPr>
          </a:p>
        </p:txBody>
      </p:sp>
      <p:sp>
        <p:nvSpPr>
          <p:cNvPr id="15402" name="Line 42"/>
          <p:cNvSpPr>
            <a:spLocks noChangeShapeType="1"/>
          </p:cNvSpPr>
          <p:nvPr/>
        </p:nvSpPr>
        <p:spPr bwMode="auto">
          <a:xfrm flipH="1">
            <a:off x="8762628" y="5624587"/>
            <a:ext cx="878458" cy="264542"/>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lstStyle/>
          <a:p>
            <a:endParaRPr lang="it-IT" altLang="it-IT" sz="1687">
              <a:latin typeface="Helvetica Light" charset="0"/>
              <a:ea typeface="Helvetica Light" charset="0"/>
              <a:cs typeface="Helvetica Light" charset="0"/>
              <a:sym typeface="Helvetica Light" charset="0"/>
            </a:endParaRPr>
          </a:p>
        </p:txBody>
      </p:sp>
      <p:sp>
        <p:nvSpPr>
          <p:cNvPr id="15403" name="Line 43"/>
          <p:cNvSpPr>
            <a:spLocks noChangeShapeType="1"/>
          </p:cNvSpPr>
          <p:nvPr/>
        </p:nvSpPr>
        <p:spPr bwMode="auto">
          <a:xfrm flipV="1">
            <a:off x="7636371" y="4760640"/>
            <a:ext cx="0" cy="861715"/>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lstStyle/>
          <a:p>
            <a:endParaRPr lang="it-IT" altLang="it-IT" sz="1687">
              <a:latin typeface="Helvetica Light" charset="0"/>
              <a:ea typeface="Helvetica Light" charset="0"/>
              <a:cs typeface="Helvetica Light" charset="0"/>
              <a:sym typeface="Helvetica Light" charset="0"/>
            </a:endParaRPr>
          </a:p>
        </p:txBody>
      </p:sp>
      <p:sp>
        <p:nvSpPr>
          <p:cNvPr id="15404" name="Line 44"/>
          <p:cNvSpPr>
            <a:spLocks noChangeShapeType="1"/>
          </p:cNvSpPr>
          <p:nvPr/>
        </p:nvSpPr>
        <p:spPr bwMode="auto">
          <a:xfrm>
            <a:off x="8876482" y="4652367"/>
            <a:ext cx="892969" cy="0"/>
          </a:xfrm>
          <a:prstGeom prst="line">
            <a:avLst/>
          </a:prstGeom>
          <a:noFill/>
          <a:ln w="38100" cap="rnd" cmpd="sng">
            <a:solidFill>
              <a:srgbClr val="000000"/>
            </a:solidFill>
            <a:prstDash val="sysDot"/>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lstStyle/>
          <a:p>
            <a:endParaRPr lang="it-IT" altLang="it-IT" sz="1687">
              <a:latin typeface="Helvetica Light" charset="0"/>
              <a:ea typeface="Helvetica Light" charset="0"/>
              <a:cs typeface="Helvetica Light" charset="0"/>
              <a:sym typeface="Helvetica Light" charset="0"/>
            </a:endParaRPr>
          </a:p>
        </p:txBody>
      </p:sp>
      <p:sp>
        <p:nvSpPr>
          <p:cNvPr id="15405" name="Line 45"/>
          <p:cNvSpPr>
            <a:spLocks noChangeShapeType="1"/>
          </p:cNvSpPr>
          <p:nvPr/>
        </p:nvSpPr>
        <p:spPr bwMode="auto">
          <a:xfrm flipH="1">
            <a:off x="7604002" y="4546328"/>
            <a:ext cx="2011412" cy="184174"/>
          </a:xfrm>
          <a:prstGeom prst="line">
            <a:avLst/>
          </a:prstGeom>
          <a:noFill/>
          <a:ln w="38100" cap="rnd" cmpd="sng">
            <a:solidFill>
              <a:srgbClr val="000000"/>
            </a:solidFill>
            <a:prstDash val="sysDot"/>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lstStyle/>
          <a:p>
            <a:endParaRPr lang="it-IT" altLang="it-IT" sz="1687">
              <a:latin typeface="Helvetica Light" charset="0"/>
              <a:ea typeface="Helvetica Light" charset="0"/>
              <a:cs typeface="Helvetica Light" charset="0"/>
              <a:sym typeface="Helvetica Light" charset="0"/>
            </a:endParaRPr>
          </a:p>
        </p:txBody>
      </p:sp>
      <p:sp>
        <p:nvSpPr>
          <p:cNvPr id="15406" name="Line 46"/>
          <p:cNvSpPr>
            <a:spLocks noChangeShapeType="1"/>
          </p:cNvSpPr>
          <p:nvPr/>
        </p:nvSpPr>
        <p:spPr bwMode="auto">
          <a:xfrm flipH="1" flipV="1">
            <a:off x="8088437" y="4750594"/>
            <a:ext cx="579313" cy="579314"/>
          </a:xfrm>
          <a:prstGeom prst="line">
            <a:avLst/>
          </a:prstGeom>
          <a:noFill/>
          <a:ln w="38100" cap="rnd" cmpd="sng">
            <a:solidFill>
              <a:srgbClr val="000000"/>
            </a:solidFill>
            <a:prstDash val="sysDot"/>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lstStyle/>
          <a:p>
            <a:endParaRPr lang="it-IT" altLang="it-IT" sz="1687">
              <a:latin typeface="Helvetica Light" charset="0"/>
              <a:ea typeface="Helvetica Light" charset="0"/>
              <a:cs typeface="Helvetica Light" charset="0"/>
              <a:sym typeface="Helvetica Light" charset="0"/>
            </a:endParaRPr>
          </a:p>
        </p:txBody>
      </p:sp>
      <p:sp>
        <p:nvSpPr>
          <p:cNvPr id="15407" name="AutoShape 47"/>
          <p:cNvSpPr>
            <a:spLocks/>
          </p:cNvSpPr>
          <p:nvPr/>
        </p:nvSpPr>
        <p:spPr bwMode="auto">
          <a:xfrm>
            <a:off x="7667625" y="4369967"/>
            <a:ext cx="962174" cy="304725"/>
          </a:xfrm>
          <a:custGeom>
            <a:avLst/>
            <a:gdLst>
              <a:gd name="T0" fmla="+- 0 10988 377"/>
              <a:gd name="T1" fmla="*/ T0 w 21223"/>
              <a:gd name="T2" fmla="+- 0 11595 1590"/>
              <a:gd name="T3" fmla="*/ 11595 h 20010"/>
              <a:gd name="T4" fmla="+- 0 10988 377"/>
              <a:gd name="T5" fmla="*/ T4 w 21223"/>
              <a:gd name="T6" fmla="+- 0 11595 1590"/>
              <a:gd name="T7" fmla="*/ 11595 h 20010"/>
              <a:gd name="T8" fmla="+- 0 10988 377"/>
              <a:gd name="T9" fmla="*/ T8 w 21223"/>
              <a:gd name="T10" fmla="+- 0 11595 1590"/>
              <a:gd name="T11" fmla="*/ 11595 h 20010"/>
              <a:gd name="T12" fmla="+- 0 10988 377"/>
              <a:gd name="T13" fmla="*/ T12 w 21223"/>
              <a:gd name="T14" fmla="+- 0 11595 1590"/>
              <a:gd name="T15" fmla="*/ 11595 h 20010"/>
            </a:gdLst>
            <a:ahLst/>
            <a:cxnLst>
              <a:cxn ang="0">
                <a:pos x="T1" y="T3"/>
              </a:cxn>
              <a:cxn ang="0">
                <a:pos x="T5" y="T7"/>
              </a:cxn>
              <a:cxn ang="0">
                <a:pos x="T9" y="T11"/>
              </a:cxn>
              <a:cxn ang="0">
                <a:pos x="T13" y="T15"/>
              </a:cxn>
            </a:cxnLst>
            <a:rect l="0" t="0" r="r" b="b"/>
            <a:pathLst>
              <a:path w="21223" h="20010">
                <a:moveTo>
                  <a:pt x="244" y="20010"/>
                </a:moveTo>
                <a:cubicBezTo>
                  <a:pt x="-377" y="16914"/>
                  <a:pt x="250" y="12933"/>
                  <a:pt x="1448" y="12368"/>
                </a:cubicBezTo>
                <a:cubicBezTo>
                  <a:pt x="2419" y="11908"/>
                  <a:pt x="3539" y="14253"/>
                  <a:pt x="4304" y="12091"/>
                </a:cubicBezTo>
                <a:cubicBezTo>
                  <a:pt x="5079" y="9899"/>
                  <a:pt x="4327" y="5981"/>
                  <a:pt x="4953" y="3568"/>
                </a:cubicBezTo>
                <a:cubicBezTo>
                  <a:pt x="6290" y="-1590"/>
                  <a:pt x="8132" y="6545"/>
                  <a:pt x="9806" y="6305"/>
                </a:cubicBezTo>
                <a:cubicBezTo>
                  <a:pt x="10895" y="6148"/>
                  <a:pt x="11726" y="2850"/>
                  <a:pt x="12825" y="3315"/>
                </a:cubicBezTo>
                <a:cubicBezTo>
                  <a:pt x="13738" y="3701"/>
                  <a:pt x="14331" y="6656"/>
                  <a:pt x="15263" y="6696"/>
                </a:cubicBezTo>
                <a:cubicBezTo>
                  <a:pt x="16407" y="6745"/>
                  <a:pt x="16922" y="2948"/>
                  <a:pt x="17818" y="1189"/>
                </a:cubicBezTo>
                <a:cubicBezTo>
                  <a:pt x="18968" y="-1068"/>
                  <a:pt x="20519" y="-12"/>
                  <a:pt x="21223" y="3510"/>
                </a:cubicBezTo>
              </a:path>
            </a:pathLst>
          </a:custGeom>
          <a:noFill/>
          <a:ln w="25400" cap="flat" cmpd="sng">
            <a:solidFill>
              <a:srgbClr val="000000"/>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lstStyle/>
          <a:p>
            <a:endParaRPr lang="it-IT" altLang="it-IT" sz="1687">
              <a:latin typeface="Helvetica Light" charset="0"/>
              <a:ea typeface="Helvetica Light" charset="0"/>
              <a:cs typeface="Helvetica Light" charset="0"/>
              <a:sym typeface="Helvetica Light" charset="0"/>
            </a:endParaRPr>
          </a:p>
        </p:txBody>
      </p:sp>
      <p:sp>
        <p:nvSpPr>
          <p:cNvPr id="15408" name="Line 48"/>
          <p:cNvSpPr>
            <a:spLocks noChangeShapeType="1"/>
          </p:cNvSpPr>
          <p:nvPr/>
        </p:nvSpPr>
        <p:spPr bwMode="auto">
          <a:xfrm flipV="1">
            <a:off x="8633148" y="4231556"/>
            <a:ext cx="180826" cy="180826"/>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lstStyle/>
          <a:p>
            <a:endParaRPr lang="it-IT" altLang="it-IT" sz="1687">
              <a:latin typeface="Helvetica Light" charset="0"/>
              <a:ea typeface="Helvetica Light" charset="0"/>
              <a:cs typeface="Helvetica Light" charset="0"/>
              <a:sym typeface="Helvetica Light" charset="0"/>
            </a:endParaRPr>
          </a:p>
        </p:txBody>
      </p:sp>
      <p:sp>
        <p:nvSpPr>
          <p:cNvPr id="15409" name="Rectangle 49"/>
          <p:cNvSpPr>
            <a:spLocks/>
          </p:cNvSpPr>
          <p:nvPr/>
        </p:nvSpPr>
        <p:spPr bwMode="auto">
          <a:xfrm>
            <a:off x="4465216" y="4430288"/>
            <a:ext cx="400752" cy="31021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p>
            <a:r>
              <a:rPr lang="it-IT" altLang="it-IT" sz="1547"/>
              <a:t>N#4</a:t>
            </a:r>
          </a:p>
        </p:txBody>
      </p:sp>
      <p:sp>
        <p:nvSpPr>
          <p:cNvPr id="15410" name="Rectangle 50"/>
          <p:cNvSpPr>
            <a:spLocks/>
          </p:cNvSpPr>
          <p:nvPr/>
        </p:nvSpPr>
        <p:spPr bwMode="auto">
          <a:xfrm>
            <a:off x="4467449" y="2066153"/>
            <a:ext cx="400752" cy="31021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p>
            <a:r>
              <a:rPr lang="it-IT" altLang="it-IT" sz="1547"/>
              <a:t>N#3</a:t>
            </a:r>
          </a:p>
        </p:txBody>
      </p:sp>
      <p:sp>
        <p:nvSpPr>
          <p:cNvPr id="15411" name="Rectangle 51"/>
          <p:cNvSpPr>
            <a:spLocks/>
          </p:cNvSpPr>
          <p:nvPr/>
        </p:nvSpPr>
        <p:spPr bwMode="auto">
          <a:xfrm>
            <a:off x="8694539" y="6423157"/>
            <a:ext cx="1091967" cy="2669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p>
            <a:r>
              <a:rPr lang="it-IT" altLang="it-IT" sz="1266"/>
              <a:t>Martina Chirico</a:t>
            </a:r>
          </a:p>
        </p:txBody>
      </p:sp>
    </p:spTree>
    <p:extLst>
      <p:ext uri="{BB962C8B-B14F-4D97-AF65-F5344CB8AC3E}">
        <p14:creationId xmlns:p14="http://schemas.microsoft.com/office/powerpoint/2010/main" val="1920938729"/>
      </p:ext>
    </p:extLst>
  </p:cSld>
  <p:clrMapOvr>
    <a:masterClrMapping/>
  </p:clrMapOvr>
  <p:transition spd="med"/>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1"/>
          <p:cNvSpPr>
            <a:spLocks noGrp="1" noChangeArrowheads="1"/>
          </p:cNvSpPr>
          <p:nvPr>
            <p:ph type="title" idx="4294967295"/>
          </p:nvPr>
        </p:nvSpPr>
        <p:spPr>
          <a:xfrm>
            <a:off x="3381375" y="437555"/>
            <a:ext cx="5718349" cy="513457"/>
          </a:xfrm>
        </p:spPr>
        <p:txBody>
          <a:bodyPr anchor="b"/>
          <a:lstStyle/>
          <a:p>
            <a:pPr defTabSz="164078"/>
            <a:r>
              <a:rPr lang="it-IT" altLang="it-IT" sz="2250" b="1">
                <a:solidFill>
                  <a:srgbClr val="FF2600"/>
                </a:solidFill>
                <a:latin typeface="Marker Felt" charset="0"/>
                <a:ea typeface="Marker Felt" charset="0"/>
                <a:cs typeface="Marker Felt" charset="0"/>
                <a:sym typeface="Marker Felt" charset="0"/>
              </a:rPr>
              <a:t>EXERCISE  :  Game phases</a:t>
            </a:r>
          </a:p>
        </p:txBody>
      </p:sp>
      <p:pic>
        <p:nvPicPr>
          <p:cNvPr id="16386" name="Picture 2" descr="pasted-image.pd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481709" y="1413123"/>
            <a:ext cx="7517681" cy="5316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6387" name="Oval 3"/>
          <p:cNvSpPr>
            <a:spLocks/>
          </p:cNvSpPr>
          <p:nvPr/>
        </p:nvSpPr>
        <p:spPr bwMode="auto">
          <a:xfrm>
            <a:off x="7615164" y="3581922"/>
            <a:ext cx="85948" cy="85948"/>
          </a:xfrm>
          <a:prstGeom prst="ellipse">
            <a:avLst/>
          </a:prstGeom>
          <a:solidFill>
            <a:srgbClr val="FF0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16388" name="Oval 4"/>
          <p:cNvSpPr>
            <a:spLocks/>
          </p:cNvSpPr>
          <p:nvPr/>
        </p:nvSpPr>
        <p:spPr bwMode="auto">
          <a:xfrm>
            <a:off x="8115226" y="3385468"/>
            <a:ext cx="85948" cy="85948"/>
          </a:xfrm>
          <a:prstGeom prst="ellipse">
            <a:avLst/>
          </a:prstGeom>
          <a:solidFill>
            <a:srgbClr val="FF0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16389" name="Oval 5"/>
          <p:cNvSpPr>
            <a:spLocks/>
          </p:cNvSpPr>
          <p:nvPr/>
        </p:nvSpPr>
        <p:spPr bwMode="auto">
          <a:xfrm>
            <a:off x="7320484" y="2836293"/>
            <a:ext cx="85948" cy="85948"/>
          </a:xfrm>
          <a:prstGeom prst="ellipse">
            <a:avLst/>
          </a:prstGeom>
          <a:solidFill>
            <a:srgbClr val="FF0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16390" name="Oval 6"/>
          <p:cNvSpPr>
            <a:spLocks/>
          </p:cNvSpPr>
          <p:nvPr/>
        </p:nvSpPr>
        <p:spPr bwMode="auto">
          <a:xfrm>
            <a:off x="8258101" y="2456781"/>
            <a:ext cx="85948" cy="85948"/>
          </a:xfrm>
          <a:prstGeom prst="ellipse">
            <a:avLst/>
          </a:prstGeom>
          <a:solidFill>
            <a:srgbClr val="FF0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pic>
        <p:nvPicPr>
          <p:cNvPr id="16391" name="Picture 7" descr="page3image3016.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323957" y="2700115"/>
            <a:ext cx="169664" cy="1696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6392" name="Picture 8" descr="page3image3016.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011543" y="2879824"/>
            <a:ext cx="169664" cy="1696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6393" name="Picture 9" descr="page3image3016.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573863" y="3049488"/>
            <a:ext cx="169664" cy="1696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6394" name="AutoShape 10"/>
          <p:cNvSpPr>
            <a:spLocks/>
          </p:cNvSpPr>
          <p:nvPr/>
        </p:nvSpPr>
        <p:spPr bwMode="auto">
          <a:xfrm>
            <a:off x="8376419" y="3009304"/>
            <a:ext cx="63624" cy="71438"/>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16395" name="AutoShape 11"/>
          <p:cNvSpPr>
            <a:spLocks/>
          </p:cNvSpPr>
          <p:nvPr/>
        </p:nvSpPr>
        <p:spPr bwMode="auto">
          <a:xfrm>
            <a:off x="8376419" y="3223617"/>
            <a:ext cx="63624" cy="71438"/>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16396" name="AutoShape 12"/>
          <p:cNvSpPr>
            <a:spLocks/>
          </p:cNvSpPr>
          <p:nvPr/>
        </p:nvSpPr>
        <p:spPr bwMode="auto">
          <a:xfrm>
            <a:off x="8376419" y="3437929"/>
            <a:ext cx="63624" cy="71438"/>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16397" name="AutoShape 13"/>
          <p:cNvSpPr>
            <a:spLocks/>
          </p:cNvSpPr>
          <p:nvPr/>
        </p:nvSpPr>
        <p:spPr bwMode="auto">
          <a:xfrm>
            <a:off x="8376419" y="3652242"/>
            <a:ext cx="63624" cy="71438"/>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16398" name="AutoShape 14"/>
          <p:cNvSpPr>
            <a:spLocks/>
          </p:cNvSpPr>
          <p:nvPr/>
        </p:nvSpPr>
        <p:spPr bwMode="auto">
          <a:xfrm>
            <a:off x="8376419" y="3821906"/>
            <a:ext cx="63624" cy="71438"/>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16399" name="Line 15"/>
          <p:cNvSpPr>
            <a:spLocks noChangeShapeType="1"/>
          </p:cNvSpPr>
          <p:nvPr/>
        </p:nvSpPr>
        <p:spPr bwMode="auto">
          <a:xfrm>
            <a:off x="7658695" y="3244826"/>
            <a:ext cx="0" cy="367233"/>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lstStyle/>
          <a:p>
            <a:endParaRPr lang="it-IT" altLang="it-IT" sz="1687">
              <a:latin typeface="Helvetica Light" charset="0"/>
              <a:ea typeface="Helvetica Light" charset="0"/>
              <a:cs typeface="Helvetica Light" charset="0"/>
              <a:sym typeface="Helvetica Light" charset="0"/>
            </a:endParaRPr>
          </a:p>
        </p:txBody>
      </p:sp>
      <p:pic>
        <p:nvPicPr>
          <p:cNvPr id="16400" name="Picture 16" descr="page3image8336.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174510" y="2993678"/>
            <a:ext cx="92646" cy="10157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6401" name="Line 17"/>
          <p:cNvSpPr>
            <a:spLocks noChangeShapeType="1"/>
          </p:cNvSpPr>
          <p:nvPr/>
        </p:nvSpPr>
        <p:spPr bwMode="auto">
          <a:xfrm flipV="1">
            <a:off x="7592839" y="3244826"/>
            <a:ext cx="0" cy="367233"/>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lstStyle/>
          <a:p>
            <a:endParaRPr lang="it-IT" altLang="it-IT" sz="1687">
              <a:latin typeface="Helvetica Light" charset="0"/>
              <a:ea typeface="Helvetica Light" charset="0"/>
              <a:cs typeface="Helvetica Light" charset="0"/>
              <a:sym typeface="Helvetica Light" charset="0"/>
            </a:endParaRPr>
          </a:p>
        </p:txBody>
      </p:sp>
      <p:sp>
        <p:nvSpPr>
          <p:cNvPr id="16402" name="Rectangle 18"/>
          <p:cNvSpPr>
            <a:spLocks/>
          </p:cNvSpPr>
          <p:nvPr/>
        </p:nvSpPr>
        <p:spPr bwMode="auto">
          <a:xfrm>
            <a:off x="2301999" y="2581498"/>
            <a:ext cx="4730911" cy="9270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p>
            <a:r>
              <a:rPr lang="it-IT" altLang="it-IT" sz="1758" u="sng"/>
              <a:t>GOAL </a:t>
            </a:r>
            <a:r>
              <a:rPr lang="it-IT" altLang="it-IT" sz="1266"/>
              <a:t>:- defense  :passing as soon as in a situation of ball possession </a:t>
            </a:r>
          </a:p>
          <a:p>
            <a:r>
              <a:rPr lang="it-IT" altLang="it-IT" sz="1266"/>
              <a:t>in a situation without ball.</a:t>
            </a:r>
          </a:p>
          <a:p>
            <a:endParaRPr lang="it-IT" altLang="it-IT" sz="1266"/>
          </a:p>
          <a:p>
            <a:r>
              <a:rPr lang="it-IT" altLang="it-IT" sz="1266"/>
              <a:t>- strikers : score as fast as possible</a:t>
            </a:r>
            <a:endParaRPr lang="it-IT" altLang="it-IT" sz="1758" u="sng"/>
          </a:p>
        </p:txBody>
      </p:sp>
      <p:sp>
        <p:nvSpPr>
          <p:cNvPr id="16403" name="AutoShape 19"/>
          <p:cNvSpPr>
            <a:spLocks/>
          </p:cNvSpPr>
          <p:nvPr/>
        </p:nvSpPr>
        <p:spPr bwMode="auto">
          <a:xfrm>
            <a:off x="7703344" y="3341936"/>
            <a:ext cx="161851" cy="271240"/>
          </a:xfrm>
          <a:custGeom>
            <a:avLst/>
            <a:gdLst>
              <a:gd name="T0" fmla="*/ 10371 w 20743"/>
              <a:gd name="T1" fmla="*/ 10073 h 20147"/>
              <a:gd name="T2" fmla="*/ 10371 w 20743"/>
              <a:gd name="T3" fmla="*/ 10073 h 20147"/>
              <a:gd name="T4" fmla="*/ 10371 w 20743"/>
              <a:gd name="T5" fmla="*/ 10073 h 20147"/>
              <a:gd name="T6" fmla="*/ 10371 w 20743"/>
              <a:gd name="T7" fmla="*/ 10073 h 20147"/>
            </a:gdLst>
            <a:ahLst/>
            <a:cxnLst>
              <a:cxn ang="0">
                <a:pos x="T0" y="T1"/>
              </a:cxn>
              <a:cxn ang="0">
                <a:pos x="T2" y="T3"/>
              </a:cxn>
              <a:cxn ang="0">
                <a:pos x="T4" y="T5"/>
              </a:cxn>
              <a:cxn ang="0">
                <a:pos x="T6" y="T7"/>
              </a:cxn>
            </a:cxnLst>
            <a:rect l="0" t="0" r="r" b="b"/>
            <a:pathLst>
              <a:path w="20743" h="20147">
                <a:moveTo>
                  <a:pt x="0" y="19261"/>
                </a:moveTo>
                <a:cubicBezTo>
                  <a:pt x="5270" y="21600"/>
                  <a:pt x="12776" y="18985"/>
                  <a:pt x="11657" y="15202"/>
                </a:cubicBezTo>
                <a:cubicBezTo>
                  <a:pt x="10836" y="12428"/>
                  <a:pt x="4051" y="10350"/>
                  <a:pt x="6667" y="7560"/>
                </a:cubicBezTo>
                <a:cubicBezTo>
                  <a:pt x="8907" y="5172"/>
                  <a:pt x="14750" y="6324"/>
                  <a:pt x="18161" y="4972"/>
                </a:cubicBezTo>
                <a:cubicBezTo>
                  <a:pt x="21010" y="3843"/>
                  <a:pt x="21600" y="1555"/>
                  <a:pt x="19436" y="0"/>
                </a:cubicBezTo>
              </a:path>
            </a:pathLst>
          </a:custGeom>
          <a:noFill/>
          <a:ln w="25400" cap="flat" cmpd="sng">
            <a:solidFill>
              <a:srgbClr val="000000"/>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lstStyle/>
          <a:p>
            <a:endParaRPr lang="it-IT" altLang="it-IT" sz="1687">
              <a:latin typeface="Helvetica Light" charset="0"/>
              <a:ea typeface="Helvetica Light" charset="0"/>
              <a:cs typeface="Helvetica Light" charset="0"/>
              <a:sym typeface="Helvetica Light" charset="0"/>
            </a:endParaRPr>
          </a:p>
        </p:txBody>
      </p:sp>
      <p:sp>
        <p:nvSpPr>
          <p:cNvPr id="16404" name="Line 20"/>
          <p:cNvSpPr>
            <a:spLocks noChangeShapeType="1"/>
          </p:cNvSpPr>
          <p:nvPr/>
        </p:nvSpPr>
        <p:spPr bwMode="auto">
          <a:xfrm flipH="1">
            <a:off x="7695531" y="2780482"/>
            <a:ext cx="546943" cy="205383"/>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lstStyle/>
          <a:p>
            <a:endParaRPr lang="it-IT" altLang="it-IT" sz="1687">
              <a:latin typeface="Helvetica Light" charset="0"/>
              <a:ea typeface="Helvetica Light" charset="0"/>
              <a:cs typeface="Helvetica Light" charset="0"/>
              <a:sym typeface="Helvetica Light" charset="0"/>
            </a:endParaRPr>
          </a:p>
        </p:txBody>
      </p:sp>
      <p:sp>
        <p:nvSpPr>
          <p:cNvPr id="16405" name="Line 21"/>
          <p:cNvSpPr>
            <a:spLocks noChangeShapeType="1"/>
          </p:cNvSpPr>
          <p:nvPr/>
        </p:nvSpPr>
        <p:spPr bwMode="auto">
          <a:xfrm flipH="1" flipV="1">
            <a:off x="8531572" y="2746996"/>
            <a:ext cx="545828" cy="203150"/>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lstStyle/>
          <a:p>
            <a:endParaRPr lang="it-IT" altLang="it-IT" sz="1687">
              <a:latin typeface="Helvetica Light" charset="0"/>
              <a:ea typeface="Helvetica Light" charset="0"/>
              <a:cs typeface="Helvetica Light" charset="0"/>
              <a:sym typeface="Helvetica Light" charset="0"/>
            </a:endParaRPr>
          </a:p>
        </p:txBody>
      </p:sp>
      <p:sp>
        <p:nvSpPr>
          <p:cNvPr id="16406" name="Line 22"/>
          <p:cNvSpPr>
            <a:spLocks noChangeShapeType="1"/>
          </p:cNvSpPr>
          <p:nvPr/>
        </p:nvSpPr>
        <p:spPr bwMode="auto">
          <a:xfrm flipH="1" flipV="1">
            <a:off x="8433346" y="2431108"/>
            <a:ext cx="726654" cy="419695"/>
          </a:xfrm>
          <a:prstGeom prst="line">
            <a:avLst/>
          </a:prstGeom>
          <a:noFill/>
          <a:ln w="38100" cap="rnd" cmpd="sng">
            <a:solidFill>
              <a:srgbClr val="000000"/>
            </a:solidFill>
            <a:prstDash val="sysDot"/>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lstStyle/>
          <a:p>
            <a:endParaRPr lang="it-IT" altLang="it-IT" sz="1687">
              <a:latin typeface="Helvetica Light" charset="0"/>
              <a:ea typeface="Helvetica Light" charset="0"/>
              <a:cs typeface="Helvetica Light" charset="0"/>
              <a:sym typeface="Helvetica Light" charset="0"/>
            </a:endParaRPr>
          </a:p>
        </p:txBody>
      </p:sp>
      <p:sp>
        <p:nvSpPr>
          <p:cNvPr id="16407" name="Line 23"/>
          <p:cNvSpPr>
            <a:spLocks noChangeShapeType="1"/>
          </p:cNvSpPr>
          <p:nvPr/>
        </p:nvSpPr>
        <p:spPr bwMode="auto">
          <a:xfrm flipH="1" flipV="1">
            <a:off x="7695531" y="2604121"/>
            <a:ext cx="815950" cy="246682"/>
          </a:xfrm>
          <a:prstGeom prst="line">
            <a:avLst/>
          </a:prstGeom>
          <a:noFill/>
          <a:ln w="38100" cap="rnd" cmpd="sng">
            <a:solidFill>
              <a:srgbClr val="000000"/>
            </a:solidFill>
            <a:prstDash val="sysDot"/>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lstStyle/>
          <a:p>
            <a:endParaRPr lang="it-IT" altLang="it-IT" sz="1687">
              <a:latin typeface="Helvetica Light" charset="0"/>
              <a:ea typeface="Helvetica Light" charset="0"/>
              <a:cs typeface="Helvetica Light" charset="0"/>
              <a:sym typeface="Helvetica Light" charset="0"/>
            </a:endParaRPr>
          </a:p>
        </p:txBody>
      </p:sp>
      <p:sp>
        <p:nvSpPr>
          <p:cNvPr id="16408" name="Rectangle 24"/>
          <p:cNvSpPr>
            <a:spLocks/>
          </p:cNvSpPr>
          <p:nvPr/>
        </p:nvSpPr>
        <p:spPr bwMode="auto">
          <a:xfrm>
            <a:off x="2566541" y="4023550"/>
            <a:ext cx="4182620" cy="113261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p>
            <a:r>
              <a:rPr lang="it-IT" altLang="it-IT" sz="1828" u="sng"/>
              <a:t>DEVELOPMENT :</a:t>
            </a:r>
            <a:r>
              <a:rPr lang="it-IT" altLang="it-IT" sz="1266" u="sng"/>
              <a:t> the defender passes the ball from left </a:t>
            </a:r>
          </a:p>
          <a:p>
            <a:r>
              <a:rPr lang="it-IT" altLang="it-IT" sz="1266" u="sng"/>
              <a:t>to right , then passes to the striker .</a:t>
            </a:r>
          </a:p>
          <a:p>
            <a:endParaRPr lang="it-IT" altLang="it-IT" sz="1266" u="sng"/>
          </a:p>
          <a:p>
            <a:r>
              <a:rPr lang="it-IT" altLang="it-IT" sz="1266" u="sng"/>
              <a:t>play a 3 vs 4</a:t>
            </a:r>
          </a:p>
          <a:p>
            <a:r>
              <a:rPr lang="it-IT" altLang="it-IT" sz="1266" u="sng"/>
              <a:t> </a:t>
            </a:r>
            <a:endParaRPr lang="it-IT" altLang="it-IT" sz="1828" u="sng"/>
          </a:p>
        </p:txBody>
      </p:sp>
      <p:sp>
        <p:nvSpPr>
          <p:cNvPr id="16409" name="Rectangle 25"/>
          <p:cNvSpPr>
            <a:spLocks/>
          </p:cNvSpPr>
          <p:nvPr/>
        </p:nvSpPr>
        <p:spPr bwMode="auto">
          <a:xfrm>
            <a:off x="4494238" y="2233584"/>
            <a:ext cx="400752" cy="31021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p>
            <a:r>
              <a:rPr lang="it-IT" altLang="it-IT" sz="1547"/>
              <a:t>N#5</a:t>
            </a:r>
          </a:p>
        </p:txBody>
      </p:sp>
      <p:sp>
        <p:nvSpPr>
          <p:cNvPr id="16410" name="Rectangle 26"/>
          <p:cNvSpPr>
            <a:spLocks/>
          </p:cNvSpPr>
          <p:nvPr/>
        </p:nvSpPr>
        <p:spPr bwMode="auto">
          <a:xfrm>
            <a:off x="8613056" y="6094991"/>
            <a:ext cx="1091967" cy="2669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p>
            <a:r>
              <a:rPr lang="it-IT" altLang="it-IT" sz="1266"/>
              <a:t>Martina Chirico</a:t>
            </a:r>
          </a:p>
        </p:txBody>
      </p:sp>
    </p:spTree>
    <p:extLst>
      <p:ext uri="{BB962C8B-B14F-4D97-AF65-F5344CB8AC3E}">
        <p14:creationId xmlns:p14="http://schemas.microsoft.com/office/powerpoint/2010/main" val="2095552952"/>
      </p:ext>
    </p:extLst>
  </p:cSld>
  <p:clrMapOvr>
    <a:masterClrMapping/>
  </p:clrMapOvr>
  <p:transition spd="med"/>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1"/>
          <p:cNvSpPr>
            <a:spLocks noGrp="1" noChangeArrowheads="1"/>
          </p:cNvSpPr>
          <p:nvPr>
            <p:ph type="title" idx="4294967295"/>
          </p:nvPr>
        </p:nvSpPr>
        <p:spPr>
          <a:xfrm>
            <a:off x="3381375" y="437555"/>
            <a:ext cx="5718349" cy="513457"/>
          </a:xfrm>
        </p:spPr>
        <p:txBody>
          <a:bodyPr anchor="b"/>
          <a:lstStyle/>
          <a:p>
            <a:r>
              <a:rPr lang="it-IT" altLang="it-IT" sz="2601" b="1">
                <a:solidFill>
                  <a:srgbClr val="FF2600"/>
                </a:solidFill>
                <a:latin typeface="Marker Felt" charset="0"/>
                <a:ea typeface="Marker Felt" charset="0"/>
                <a:cs typeface="Marker Felt" charset="0"/>
                <a:sym typeface="Marker Felt" charset="0"/>
              </a:rPr>
              <a:t>EXERCISE  :  Game form</a:t>
            </a:r>
          </a:p>
        </p:txBody>
      </p:sp>
      <p:pic>
        <p:nvPicPr>
          <p:cNvPr id="17410" name="Picture 2" descr="pasted-image.pd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481709" y="1279178"/>
            <a:ext cx="7517681" cy="5316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7411" name="Picture 3" descr="page3image3016.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913316" y="3344168"/>
            <a:ext cx="169664" cy="1696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7412" name="Picture 4" descr="page3image3016.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600777" y="3317379"/>
            <a:ext cx="169664" cy="1696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7413" name="Picture 5" descr="page3image3016.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618512" y="3344168"/>
            <a:ext cx="169664" cy="1696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7414" name="Picture 6" descr="page3image3016.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279309" y="4129981"/>
            <a:ext cx="169664" cy="1696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7415" name="Picture 7" descr="page3image3016.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109645" y="3317379"/>
            <a:ext cx="169664" cy="1696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7416" name="Oval 8"/>
          <p:cNvSpPr>
            <a:spLocks/>
          </p:cNvSpPr>
          <p:nvPr/>
        </p:nvSpPr>
        <p:spPr bwMode="auto">
          <a:xfrm>
            <a:off x="8231312" y="2889871"/>
            <a:ext cx="85948" cy="85948"/>
          </a:xfrm>
          <a:prstGeom prst="ellipse">
            <a:avLst/>
          </a:prstGeom>
          <a:solidFill>
            <a:srgbClr val="FF0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17417" name="Oval 9"/>
          <p:cNvSpPr>
            <a:spLocks/>
          </p:cNvSpPr>
          <p:nvPr/>
        </p:nvSpPr>
        <p:spPr bwMode="auto">
          <a:xfrm>
            <a:off x="9142140" y="3564062"/>
            <a:ext cx="85948" cy="87064"/>
          </a:xfrm>
          <a:prstGeom prst="ellipse">
            <a:avLst/>
          </a:prstGeom>
          <a:solidFill>
            <a:srgbClr val="FF0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17418" name="Oval 10"/>
          <p:cNvSpPr>
            <a:spLocks/>
          </p:cNvSpPr>
          <p:nvPr/>
        </p:nvSpPr>
        <p:spPr bwMode="auto">
          <a:xfrm>
            <a:off x="8642078" y="3773910"/>
            <a:ext cx="85948" cy="85948"/>
          </a:xfrm>
          <a:prstGeom prst="ellipse">
            <a:avLst/>
          </a:prstGeom>
          <a:solidFill>
            <a:srgbClr val="FF0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17419" name="Oval 11"/>
          <p:cNvSpPr>
            <a:spLocks/>
          </p:cNvSpPr>
          <p:nvPr/>
        </p:nvSpPr>
        <p:spPr bwMode="auto">
          <a:xfrm>
            <a:off x="8150945" y="3773910"/>
            <a:ext cx="85948" cy="85948"/>
          </a:xfrm>
          <a:prstGeom prst="ellipse">
            <a:avLst/>
          </a:prstGeom>
          <a:solidFill>
            <a:srgbClr val="FF0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17420" name="Oval 12"/>
          <p:cNvSpPr>
            <a:spLocks/>
          </p:cNvSpPr>
          <p:nvPr/>
        </p:nvSpPr>
        <p:spPr bwMode="auto">
          <a:xfrm>
            <a:off x="7740179" y="3666754"/>
            <a:ext cx="85948" cy="85948"/>
          </a:xfrm>
          <a:prstGeom prst="ellipse">
            <a:avLst/>
          </a:prstGeom>
          <a:solidFill>
            <a:srgbClr val="FF0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17421" name="AutoShape 13"/>
          <p:cNvSpPr>
            <a:spLocks/>
          </p:cNvSpPr>
          <p:nvPr/>
        </p:nvSpPr>
        <p:spPr bwMode="auto">
          <a:xfrm>
            <a:off x="7170912" y="2714625"/>
            <a:ext cx="63624" cy="71438"/>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17422" name="AutoShape 14"/>
          <p:cNvSpPr>
            <a:spLocks/>
          </p:cNvSpPr>
          <p:nvPr/>
        </p:nvSpPr>
        <p:spPr bwMode="auto">
          <a:xfrm>
            <a:off x="7492380" y="2714625"/>
            <a:ext cx="63624" cy="71438"/>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17423" name="AutoShape 15"/>
          <p:cNvSpPr>
            <a:spLocks/>
          </p:cNvSpPr>
          <p:nvPr/>
        </p:nvSpPr>
        <p:spPr bwMode="auto">
          <a:xfrm>
            <a:off x="7813849" y="2714625"/>
            <a:ext cx="63624" cy="71438"/>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17424" name="AutoShape 16"/>
          <p:cNvSpPr>
            <a:spLocks/>
          </p:cNvSpPr>
          <p:nvPr/>
        </p:nvSpPr>
        <p:spPr bwMode="auto">
          <a:xfrm>
            <a:off x="8162107" y="2714625"/>
            <a:ext cx="63624" cy="71438"/>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17425" name="AutoShape 17"/>
          <p:cNvSpPr>
            <a:spLocks/>
          </p:cNvSpPr>
          <p:nvPr/>
        </p:nvSpPr>
        <p:spPr bwMode="auto">
          <a:xfrm>
            <a:off x="8510365" y="2714625"/>
            <a:ext cx="63624" cy="71438"/>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17426" name="AutoShape 18"/>
          <p:cNvSpPr>
            <a:spLocks/>
          </p:cNvSpPr>
          <p:nvPr/>
        </p:nvSpPr>
        <p:spPr bwMode="auto">
          <a:xfrm>
            <a:off x="9474771" y="2714625"/>
            <a:ext cx="63624" cy="71438"/>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17427" name="AutoShape 19"/>
          <p:cNvSpPr>
            <a:spLocks/>
          </p:cNvSpPr>
          <p:nvPr/>
        </p:nvSpPr>
        <p:spPr bwMode="auto">
          <a:xfrm>
            <a:off x="8831834" y="2714625"/>
            <a:ext cx="63624" cy="71438"/>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17428" name="AutoShape 20"/>
          <p:cNvSpPr>
            <a:spLocks/>
          </p:cNvSpPr>
          <p:nvPr/>
        </p:nvSpPr>
        <p:spPr bwMode="auto">
          <a:xfrm>
            <a:off x="9153302" y="2714625"/>
            <a:ext cx="63624" cy="71438"/>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17429" name="AutoShape 21"/>
          <p:cNvSpPr>
            <a:spLocks/>
          </p:cNvSpPr>
          <p:nvPr/>
        </p:nvSpPr>
        <p:spPr bwMode="auto">
          <a:xfrm>
            <a:off x="7170912" y="4429125"/>
            <a:ext cx="63624" cy="71438"/>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17430" name="AutoShape 22"/>
          <p:cNvSpPr>
            <a:spLocks/>
          </p:cNvSpPr>
          <p:nvPr/>
        </p:nvSpPr>
        <p:spPr bwMode="auto">
          <a:xfrm>
            <a:off x="7412013" y="4429125"/>
            <a:ext cx="63624" cy="71438"/>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17431" name="AutoShape 23"/>
          <p:cNvSpPr>
            <a:spLocks/>
          </p:cNvSpPr>
          <p:nvPr/>
        </p:nvSpPr>
        <p:spPr bwMode="auto">
          <a:xfrm>
            <a:off x="7813849" y="4429125"/>
            <a:ext cx="63624" cy="71438"/>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17432" name="AutoShape 24"/>
          <p:cNvSpPr>
            <a:spLocks/>
          </p:cNvSpPr>
          <p:nvPr/>
        </p:nvSpPr>
        <p:spPr bwMode="auto">
          <a:xfrm>
            <a:off x="8162107" y="4443636"/>
            <a:ext cx="63624" cy="71438"/>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17433" name="AutoShape 25"/>
          <p:cNvSpPr>
            <a:spLocks/>
          </p:cNvSpPr>
          <p:nvPr/>
        </p:nvSpPr>
        <p:spPr bwMode="auto">
          <a:xfrm>
            <a:off x="8456787" y="4429125"/>
            <a:ext cx="63624" cy="71438"/>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17434" name="AutoShape 26"/>
          <p:cNvSpPr>
            <a:spLocks/>
          </p:cNvSpPr>
          <p:nvPr/>
        </p:nvSpPr>
        <p:spPr bwMode="auto">
          <a:xfrm>
            <a:off x="8831834" y="4429125"/>
            <a:ext cx="63624" cy="71438"/>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17435" name="AutoShape 27"/>
          <p:cNvSpPr>
            <a:spLocks/>
          </p:cNvSpPr>
          <p:nvPr/>
        </p:nvSpPr>
        <p:spPr bwMode="auto">
          <a:xfrm>
            <a:off x="9153302" y="4429125"/>
            <a:ext cx="63624" cy="71438"/>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17436" name="AutoShape 28"/>
          <p:cNvSpPr>
            <a:spLocks/>
          </p:cNvSpPr>
          <p:nvPr/>
        </p:nvSpPr>
        <p:spPr bwMode="auto">
          <a:xfrm>
            <a:off x="9501560" y="4429125"/>
            <a:ext cx="63624" cy="71438"/>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17437" name="Rectangle 29"/>
          <p:cNvSpPr>
            <a:spLocks/>
          </p:cNvSpPr>
          <p:nvPr/>
        </p:nvSpPr>
        <p:spPr bwMode="auto">
          <a:xfrm>
            <a:off x="2738438" y="2449534"/>
            <a:ext cx="1196739" cy="34265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p>
            <a:r>
              <a:rPr lang="it-IT" altLang="it-IT" sz="1758" u="sng"/>
              <a:t>NAME :</a:t>
            </a:r>
            <a:r>
              <a:rPr lang="it-IT" altLang="it-IT" sz="1336"/>
              <a:t>rugby </a:t>
            </a:r>
            <a:endParaRPr lang="it-IT" altLang="it-IT" sz="1758" u="sng"/>
          </a:p>
        </p:txBody>
      </p:sp>
      <p:sp>
        <p:nvSpPr>
          <p:cNvPr id="17438" name="Rectangle 30"/>
          <p:cNvSpPr>
            <a:spLocks/>
          </p:cNvSpPr>
          <p:nvPr/>
        </p:nvSpPr>
        <p:spPr bwMode="auto">
          <a:xfrm>
            <a:off x="2450455" y="2971790"/>
            <a:ext cx="4567725" cy="33175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p>
            <a:r>
              <a:rPr lang="it-IT" altLang="it-IT" sz="1687" u="sng"/>
              <a:t>DEVELOPMENT :  </a:t>
            </a:r>
            <a:r>
              <a:rPr lang="it-IT" altLang="it-IT" sz="1266"/>
              <a:t>two teams with a player in the’ meta ‘ space</a:t>
            </a:r>
            <a:r>
              <a:rPr lang="it-IT" altLang="it-IT" sz="1336"/>
              <a:t> </a:t>
            </a:r>
            <a:endParaRPr lang="it-IT" altLang="it-IT" sz="1687" u="sng"/>
          </a:p>
        </p:txBody>
      </p:sp>
      <p:sp>
        <p:nvSpPr>
          <p:cNvPr id="17439" name="Rectangle 31"/>
          <p:cNvSpPr>
            <a:spLocks/>
          </p:cNvSpPr>
          <p:nvPr/>
        </p:nvSpPr>
        <p:spPr bwMode="auto">
          <a:xfrm>
            <a:off x="2697138" y="3389296"/>
            <a:ext cx="4717959" cy="2669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p>
            <a:r>
              <a:rPr lang="it-IT" altLang="it-IT" sz="1266"/>
              <a:t>for score the team have to pass the ball over the line to his teammate  </a:t>
            </a:r>
          </a:p>
        </p:txBody>
      </p:sp>
      <p:sp>
        <p:nvSpPr>
          <p:cNvPr id="17440" name="Rectangle 32"/>
          <p:cNvSpPr>
            <a:spLocks/>
          </p:cNvSpPr>
          <p:nvPr/>
        </p:nvSpPr>
        <p:spPr bwMode="auto">
          <a:xfrm>
            <a:off x="3212827" y="3690097"/>
            <a:ext cx="3474477" cy="65652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p>
            <a:r>
              <a:rPr lang="it-IT" altLang="it-IT" sz="1266"/>
              <a:t>the teammate in the area have to stop the ball and </a:t>
            </a:r>
          </a:p>
          <a:p>
            <a:endParaRPr lang="it-IT" altLang="it-IT" sz="1266"/>
          </a:p>
          <a:p>
            <a:r>
              <a:rPr lang="it-IT" altLang="it-IT" sz="1266"/>
              <a:t>then he can change with who passes to him the ball</a:t>
            </a:r>
          </a:p>
        </p:txBody>
      </p:sp>
      <p:sp>
        <p:nvSpPr>
          <p:cNvPr id="17441" name="Rectangle 33"/>
          <p:cNvSpPr>
            <a:spLocks/>
          </p:cNvSpPr>
          <p:nvPr/>
        </p:nvSpPr>
        <p:spPr bwMode="auto">
          <a:xfrm>
            <a:off x="8719096" y="2799936"/>
            <a:ext cx="862865" cy="2669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p>
            <a:r>
              <a:rPr lang="it-IT" altLang="it-IT" sz="1266">
                <a:solidFill>
                  <a:srgbClr val="FF9300"/>
                </a:solidFill>
              </a:rPr>
              <a:t>meta space </a:t>
            </a:r>
          </a:p>
        </p:txBody>
      </p:sp>
      <p:sp>
        <p:nvSpPr>
          <p:cNvPr id="17442" name="Rectangle 34"/>
          <p:cNvSpPr>
            <a:spLocks/>
          </p:cNvSpPr>
          <p:nvPr/>
        </p:nvSpPr>
        <p:spPr bwMode="auto">
          <a:xfrm>
            <a:off x="4478611" y="2117498"/>
            <a:ext cx="400752" cy="31021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p>
            <a:r>
              <a:rPr lang="it-IT" altLang="it-IT" sz="1547"/>
              <a:t>N#1</a:t>
            </a:r>
          </a:p>
        </p:txBody>
      </p:sp>
      <p:sp>
        <p:nvSpPr>
          <p:cNvPr id="17443" name="Rectangle 35"/>
          <p:cNvSpPr>
            <a:spLocks/>
          </p:cNvSpPr>
          <p:nvPr/>
        </p:nvSpPr>
        <p:spPr bwMode="auto">
          <a:xfrm>
            <a:off x="8613056" y="6094991"/>
            <a:ext cx="1091967" cy="2669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p>
            <a:r>
              <a:rPr lang="it-IT" altLang="it-IT" sz="1266"/>
              <a:t>Martina Chirico</a:t>
            </a:r>
          </a:p>
        </p:txBody>
      </p:sp>
    </p:spTree>
    <p:extLst>
      <p:ext uri="{BB962C8B-B14F-4D97-AF65-F5344CB8AC3E}">
        <p14:creationId xmlns:p14="http://schemas.microsoft.com/office/powerpoint/2010/main" val="1226653464"/>
      </p:ext>
    </p:extLst>
  </p:cSld>
  <p:clrMapOvr>
    <a:masterClrMapping/>
  </p:clrMapOvr>
  <p:transition spd="med"/>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3" name="Picture 1" descr="pasted-image.pd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481708" y="1541487"/>
            <a:ext cx="7517681" cy="5316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8434" name="Rectangle 2"/>
          <p:cNvSpPr>
            <a:spLocks noGrp="1" noChangeArrowheads="1"/>
          </p:cNvSpPr>
          <p:nvPr>
            <p:ph type="title" idx="4294967295"/>
          </p:nvPr>
        </p:nvSpPr>
        <p:spPr>
          <a:xfrm>
            <a:off x="3381375" y="437555"/>
            <a:ext cx="5718349" cy="513457"/>
          </a:xfrm>
        </p:spPr>
        <p:txBody>
          <a:bodyPr anchor="b"/>
          <a:lstStyle/>
          <a:p>
            <a:r>
              <a:rPr lang="it-IT" altLang="it-IT" sz="2601" b="1">
                <a:solidFill>
                  <a:srgbClr val="FF2600"/>
                </a:solidFill>
                <a:latin typeface="Marker Felt" charset="0"/>
                <a:ea typeface="Marker Felt" charset="0"/>
                <a:cs typeface="Marker Felt" charset="0"/>
                <a:sym typeface="Marker Felt" charset="0"/>
              </a:rPr>
              <a:t>EXERCISE  :  Game form</a:t>
            </a:r>
          </a:p>
        </p:txBody>
      </p:sp>
      <p:pic>
        <p:nvPicPr>
          <p:cNvPr id="18435" name="Picture 3" descr="page3image3016.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216926" y="4147840"/>
            <a:ext cx="169664" cy="1696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8436" name="Picture 4" descr="page3image3016.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011543" y="4147840"/>
            <a:ext cx="169664" cy="1696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8437" name="Picture 5" descr="page3image3016.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806160" y="4067473"/>
            <a:ext cx="169664" cy="1696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8438" name="Picture 6" descr="page3image3016.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600777" y="4067473"/>
            <a:ext cx="169664" cy="1696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8439" name="Oval 7"/>
          <p:cNvSpPr>
            <a:spLocks/>
          </p:cNvSpPr>
          <p:nvPr/>
        </p:nvSpPr>
        <p:spPr bwMode="auto">
          <a:xfrm>
            <a:off x="8043789" y="2238004"/>
            <a:ext cx="85948" cy="87064"/>
          </a:xfrm>
          <a:prstGeom prst="ellipse">
            <a:avLst/>
          </a:prstGeom>
          <a:solidFill>
            <a:srgbClr val="FF0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18440" name="Oval 8"/>
          <p:cNvSpPr>
            <a:spLocks/>
          </p:cNvSpPr>
          <p:nvPr/>
        </p:nvSpPr>
        <p:spPr bwMode="auto">
          <a:xfrm>
            <a:off x="8186664" y="2238004"/>
            <a:ext cx="85948" cy="87064"/>
          </a:xfrm>
          <a:prstGeom prst="ellipse">
            <a:avLst/>
          </a:prstGeom>
          <a:solidFill>
            <a:srgbClr val="FF0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18441" name="Oval 9"/>
          <p:cNvSpPr>
            <a:spLocks/>
          </p:cNvSpPr>
          <p:nvPr/>
        </p:nvSpPr>
        <p:spPr bwMode="auto">
          <a:xfrm>
            <a:off x="7900914" y="2193355"/>
            <a:ext cx="85948" cy="87064"/>
          </a:xfrm>
          <a:prstGeom prst="ellipse">
            <a:avLst/>
          </a:prstGeom>
          <a:solidFill>
            <a:srgbClr val="FF0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18442" name="Oval 10"/>
          <p:cNvSpPr>
            <a:spLocks/>
          </p:cNvSpPr>
          <p:nvPr/>
        </p:nvSpPr>
        <p:spPr bwMode="auto">
          <a:xfrm>
            <a:off x="7749109" y="2148707"/>
            <a:ext cx="85948" cy="87064"/>
          </a:xfrm>
          <a:prstGeom prst="ellipse">
            <a:avLst/>
          </a:prstGeom>
          <a:solidFill>
            <a:srgbClr val="FF0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pic>
        <p:nvPicPr>
          <p:cNvPr id="18443" name="Picture 11" descr="image.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216801" y="4048498"/>
            <a:ext cx="348258" cy="20761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8444" name="Rectangle 12"/>
          <p:cNvSpPr>
            <a:spLocks/>
          </p:cNvSpPr>
          <p:nvPr/>
        </p:nvSpPr>
        <p:spPr bwMode="auto">
          <a:xfrm>
            <a:off x="2552031" y="2942272"/>
            <a:ext cx="1481176" cy="37516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p>
            <a:r>
              <a:rPr lang="it-IT" altLang="it-IT" sz="1969" u="sng"/>
              <a:t>NAME : </a:t>
            </a:r>
            <a:r>
              <a:rPr lang="it-IT" altLang="it-IT" sz="1477"/>
              <a:t>suicide </a:t>
            </a:r>
            <a:endParaRPr lang="it-IT" altLang="it-IT" sz="1969" u="sng"/>
          </a:p>
        </p:txBody>
      </p:sp>
      <p:sp>
        <p:nvSpPr>
          <p:cNvPr id="18445" name="Rectangle 13"/>
          <p:cNvSpPr>
            <a:spLocks/>
          </p:cNvSpPr>
          <p:nvPr/>
        </p:nvSpPr>
        <p:spPr bwMode="auto">
          <a:xfrm>
            <a:off x="2588943" y="3551011"/>
            <a:ext cx="4308424" cy="15329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35719" tIns="35719" rIns="35719" bIns="35719" anchor="ctr">
            <a:spAutoFit/>
          </a:bodyPr>
          <a:lstStyle/>
          <a:p>
            <a:r>
              <a:rPr lang="it-IT" altLang="it-IT" sz="1898" u="sng" dirty="0"/>
              <a:t>DEVELOPMENT : </a:t>
            </a:r>
            <a:r>
              <a:rPr lang="it-IT" altLang="it-IT" sz="1266" dirty="0" err="1"/>
              <a:t>two</a:t>
            </a:r>
            <a:r>
              <a:rPr lang="it-IT" altLang="it-IT" sz="1266" dirty="0"/>
              <a:t> teams , </a:t>
            </a:r>
            <a:r>
              <a:rPr lang="it-IT" altLang="it-IT" sz="1266" dirty="0" err="1"/>
              <a:t>every</a:t>
            </a:r>
            <a:r>
              <a:rPr lang="it-IT" altLang="it-IT" sz="1266" dirty="0"/>
              <a:t> player with a a </a:t>
            </a:r>
            <a:r>
              <a:rPr lang="it-IT" altLang="it-IT" sz="1266" dirty="0" err="1"/>
              <a:t>ball</a:t>
            </a:r>
            <a:r>
              <a:rPr lang="it-IT" altLang="it-IT" sz="1266" dirty="0"/>
              <a:t> standing </a:t>
            </a:r>
            <a:r>
              <a:rPr lang="it-IT" altLang="it-IT" sz="1266" dirty="0" err="1"/>
              <a:t>near</a:t>
            </a:r>
            <a:r>
              <a:rPr lang="it-IT" altLang="it-IT" sz="1266" dirty="0"/>
              <a:t> </a:t>
            </a:r>
            <a:r>
              <a:rPr lang="it-IT" altLang="it-IT" sz="1266" dirty="0" err="1"/>
              <a:t>his</a:t>
            </a:r>
            <a:r>
              <a:rPr lang="it-IT" altLang="it-IT" sz="1266" dirty="0"/>
              <a:t> goal</a:t>
            </a:r>
          </a:p>
          <a:p>
            <a:endParaRPr lang="it-IT" altLang="it-IT" sz="1266" dirty="0"/>
          </a:p>
          <a:p>
            <a:r>
              <a:rPr lang="it-IT" altLang="it-IT" sz="1266" dirty="0"/>
              <a:t>start player </a:t>
            </a:r>
            <a:r>
              <a:rPr lang="it-IT" altLang="it-IT" sz="1266" dirty="0" err="1"/>
              <a:t>red</a:t>
            </a:r>
            <a:r>
              <a:rPr lang="it-IT" altLang="it-IT" sz="1266" dirty="0"/>
              <a:t> and </a:t>
            </a:r>
            <a:r>
              <a:rPr lang="it-IT" altLang="it-IT" sz="1266" dirty="0" err="1"/>
              <a:t>does</a:t>
            </a:r>
            <a:r>
              <a:rPr lang="it-IT" altLang="it-IT" sz="1266" dirty="0"/>
              <a:t> a 1vs 1 with the </a:t>
            </a:r>
            <a:r>
              <a:rPr lang="it-IT" altLang="it-IT" sz="1266" dirty="0" err="1"/>
              <a:t>goalie</a:t>
            </a:r>
            <a:r>
              <a:rPr lang="it-IT" altLang="it-IT" sz="1266" dirty="0"/>
              <a:t> , </a:t>
            </a:r>
          </a:p>
          <a:p>
            <a:r>
              <a:rPr lang="it-IT" altLang="it-IT" sz="1266" dirty="0" err="1"/>
              <a:t>then</a:t>
            </a:r>
            <a:r>
              <a:rPr lang="it-IT" altLang="it-IT" sz="1266" dirty="0"/>
              <a:t> </a:t>
            </a:r>
            <a:r>
              <a:rPr lang="it-IT" altLang="it-IT" sz="1266" dirty="0" err="1"/>
              <a:t>starts</a:t>
            </a:r>
            <a:r>
              <a:rPr lang="it-IT" altLang="it-IT" sz="1266" dirty="0"/>
              <a:t> a blue player and </a:t>
            </a:r>
            <a:r>
              <a:rPr lang="it-IT" altLang="it-IT" sz="1266" dirty="0" err="1"/>
              <a:t>make</a:t>
            </a:r>
            <a:r>
              <a:rPr lang="it-IT" altLang="it-IT" sz="1266" dirty="0"/>
              <a:t> </a:t>
            </a:r>
          </a:p>
          <a:p>
            <a:r>
              <a:rPr lang="it-IT" altLang="it-IT" sz="1266" dirty="0" err="1"/>
              <a:t>one</a:t>
            </a:r>
            <a:r>
              <a:rPr lang="it-IT" altLang="it-IT" sz="1266" dirty="0"/>
              <a:t> </a:t>
            </a:r>
            <a:r>
              <a:rPr lang="it-IT" altLang="it-IT" sz="1266" dirty="0" err="1"/>
              <a:t>against</a:t>
            </a:r>
            <a:r>
              <a:rPr lang="it-IT" altLang="it-IT" sz="1266" dirty="0"/>
              <a:t> </a:t>
            </a:r>
            <a:r>
              <a:rPr lang="it-IT" altLang="it-IT" sz="1266" dirty="0" err="1"/>
              <a:t>one</a:t>
            </a:r>
            <a:r>
              <a:rPr lang="it-IT" altLang="it-IT" sz="1266" dirty="0"/>
              <a:t> with the </a:t>
            </a:r>
            <a:r>
              <a:rPr lang="it-IT" altLang="it-IT" sz="1266" dirty="0" err="1"/>
              <a:t>red</a:t>
            </a:r>
            <a:r>
              <a:rPr lang="it-IT" altLang="it-IT" sz="1266" dirty="0"/>
              <a:t> </a:t>
            </a:r>
            <a:r>
              <a:rPr lang="it-IT" altLang="it-IT" sz="1266" dirty="0" err="1"/>
              <a:t>who</a:t>
            </a:r>
            <a:r>
              <a:rPr lang="it-IT" altLang="it-IT" sz="1266" dirty="0"/>
              <a:t> </a:t>
            </a:r>
            <a:r>
              <a:rPr lang="it-IT" altLang="it-IT" sz="1266" dirty="0" err="1"/>
              <a:t>shoot</a:t>
            </a:r>
            <a:r>
              <a:rPr lang="it-IT" altLang="it-IT" sz="1266" dirty="0"/>
              <a:t> ( and the </a:t>
            </a:r>
            <a:r>
              <a:rPr lang="it-IT" altLang="it-IT" sz="1266" dirty="0" err="1"/>
              <a:t>red</a:t>
            </a:r>
            <a:r>
              <a:rPr lang="it-IT" altLang="it-IT" sz="1266" dirty="0"/>
              <a:t> </a:t>
            </a:r>
            <a:r>
              <a:rPr lang="it-IT" altLang="it-IT" sz="1266" dirty="0" err="1"/>
              <a:t>goalie</a:t>
            </a:r>
            <a:r>
              <a:rPr lang="it-IT" altLang="it-IT" sz="1266" dirty="0"/>
              <a:t> ) and so on </a:t>
            </a:r>
            <a:r>
              <a:rPr lang="it-IT" altLang="it-IT" sz="1266" dirty="0" err="1"/>
              <a:t>until</a:t>
            </a:r>
            <a:r>
              <a:rPr lang="it-IT" altLang="it-IT" sz="1266" dirty="0"/>
              <a:t> </a:t>
            </a:r>
            <a:r>
              <a:rPr lang="it-IT" altLang="it-IT" sz="1266" dirty="0" err="1"/>
              <a:t>make</a:t>
            </a:r>
            <a:r>
              <a:rPr lang="it-IT" altLang="it-IT" sz="1266" dirty="0"/>
              <a:t> 4vs 4.</a:t>
            </a:r>
            <a:endParaRPr lang="it-IT" altLang="it-IT" sz="1898" u="sng" dirty="0"/>
          </a:p>
        </p:txBody>
      </p:sp>
      <p:pic>
        <p:nvPicPr>
          <p:cNvPr id="18446" name="Picture 14" descr="page3image8336.pn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8183315" y="2315022"/>
            <a:ext cx="92646" cy="10157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8447" name="Picture 15" descr="page3image8336.pn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8040440" y="2315022"/>
            <a:ext cx="92646" cy="10157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8448" name="Picture 16" descr="page3image8336.pn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897565" y="2315022"/>
            <a:ext cx="92646" cy="10157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8449" name="Picture 17" descr="page3image8336.pn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754690" y="2230190"/>
            <a:ext cx="92646" cy="10157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8450" name="Picture 18" descr="page3image8336.pn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8638729" y="3967014"/>
            <a:ext cx="92646" cy="10157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8451" name="Picture 19" descr="page3image8336.pn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8844112" y="3967014"/>
            <a:ext cx="92646" cy="10157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8452" name="Picture 20" descr="page3image8336.pn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9049494" y="4100959"/>
            <a:ext cx="92646" cy="10157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8453" name="Picture 21" descr="page3image8336.pn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9216926" y="4100959"/>
            <a:ext cx="92646" cy="10157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8454" name="AutoShape 22"/>
          <p:cNvSpPr>
            <a:spLocks/>
          </p:cNvSpPr>
          <p:nvPr/>
        </p:nvSpPr>
        <p:spPr bwMode="auto">
          <a:xfrm>
            <a:off x="8447857" y="2691185"/>
            <a:ext cx="280169" cy="1389682"/>
          </a:xfrm>
          <a:custGeom>
            <a:avLst/>
            <a:gdLst>
              <a:gd name="T0" fmla="+- 0 11205 810"/>
              <a:gd name="T1" fmla="*/ T0 w 20790"/>
              <a:gd name="T2" fmla="*/ 10662 h 21325"/>
              <a:gd name="T3" fmla="+- 0 11205 810"/>
              <a:gd name="T4" fmla="*/ T3 w 20790"/>
              <a:gd name="T5" fmla="*/ 10662 h 21325"/>
              <a:gd name="T6" fmla="+- 0 11205 810"/>
              <a:gd name="T7" fmla="*/ T6 w 20790"/>
              <a:gd name="T8" fmla="*/ 10662 h 21325"/>
              <a:gd name="T9" fmla="+- 0 11205 810"/>
              <a:gd name="T10" fmla="*/ T9 w 20790"/>
              <a:gd name="T11" fmla="*/ 10662 h 21325"/>
            </a:gdLst>
            <a:ahLst/>
            <a:cxnLst>
              <a:cxn ang="0">
                <a:pos x="T1" y="T2"/>
              </a:cxn>
              <a:cxn ang="0">
                <a:pos x="T4" y="T5"/>
              </a:cxn>
              <a:cxn ang="0">
                <a:pos x="T7" y="T8"/>
              </a:cxn>
              <a:cxn ang="0">
                <a:pos x="T10" y="T11"/>
              </a:cxn>
            </a:cxnLst>
            <a:rect l="0" t="0" r="r" b="b"/>
            <a:pathLst>
              <a:path w="20790" h="21325">
                <a:moveTo>
                  <a:pt x="20790" y="21298"/>
                </a:moveTo>
                <a:cubicBezTo>
                  <a:pt x="11550" y="21600"/>
                  <a:pt x="5789" y="19298"/>
                  <a:pt x="12307" y="17912"/>
                </a:cubicBezTo>
                <a:cubicBezTo>
                  <a:pt x="14478" y="17450"/>
                  <a:pt x="18104" y="17141"/>
                  <a:pt x="17623" y="16493"/>
                </a:cubicBezTo>
                <a:cubicBezTo>
                  <a:pt x="17087" y="15772"/>
                  <a:pt x="12085" y="15731"/>
                  <a:pt x="10833" y="15092"/>
                </a:cubicBezTo>
                <a:cubicBezTo>
                  <a:pt x="9280" y="14300"/>
                  <a:pt x="14099" y="13692"/>
                  <a:pt x="14230" y="12905"/>
                </a:cubicBezTo>
                <a:cubicBezTo>
                  <a:pt x="14434" y="11680"/>
                  <a:pt x="5054" y="11277"/>
                  <a:pt x="5677" y="10028"/>
                </a:cubicBezTo>
                <a:cubicBezTo>
                  <a:pt x="6336" y="8706"/>
                  <a:pt x="19722" y="8654"/>
                  <a:pt x="17323" y="7046"/>
                </a:cubicBezTo>
                <a:cubicBezTo>
                  <a:pt x="15571" y="5871"/>
                  <a:pt x="3537" y="6546"/>
                  <a:pt x="3724" y="5024"/>
                </a:cubicBezTo>
                <a:cubicBezTo>
                  <a:pt x="3847" y="4021"/>
                  <a:pt x="12777" y="3886"/>
                  <a:pt x="11712" y="2796"/>
                </a:cubicBezTo>
                <a:cubicBezTo>
                  <a:pt x="10887" y="1951"/>
                  <a:pt x="5518" y="2117"/>
                  <a:pt x="2541" y="1693"/>
                </a:cubicBezTo>
                <a:cubicBezTo>
                  <a:pt x="-141" y="1310"/>
                  <a:pt x="-810" y="551"/>
                  <a:pt x="1062" y="0"/>
                </a:cubicBezTo>
              </a:path>
            </a:pathLst>
          </a:custGeom>
          <a:noFill/>
          <a:ln w="25400" cap="flat" cmpd="sng">
            <a:solidFill>
              <a:srgbClr val="000000"/>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lstStyle/>
          <a:p>
            <a:endParaRPr lang="it-IT" altLang="it-IT" sz="1687">
              <a:latin typeface="Helvetica Light" charset="0"/>
              <a:ea typeface="Helvetica Light" charset="0"/>
              <a:cs typeface="Helvetica Light" charset="0"/>
              <a:sym typeface="Helvetica Light" charset="0"/>
            </a:endParaRPr>
          </a:p>
        </p:txBody>
      </p:sp>
      <p:sp>
        <p:nvSpPr>
          <p:cNvPr id="18455" name="Line 23"/>
          <p:cNvSpPr>
            <a:spLocks noChangeShapeType="1"/>
          </p:cNvSpPr>
          <p:nvPr/>
        </p:nvSpPr>
        <p:spPr bwMode="auto">
          <a:xfrm flipV="1">
            <a:off x="8457902" y="2311673"/>
            <a:ext cx="0" cy="513457"/>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lstStyle/>
          <a:p>
            <a:endParaRPr lang="it-IT" altLang="it-IT" sz="1687">
              <a:latin typeface="Helvetica Light" charset="0"/>
              <a:ea typeface="Helvetica Light" charset="0"/>
              <a:cs typeface="Helvetica Light" charset="0"/>
              <a:sym typeface="Helvetica Light" charset="0"/>
            </a:endParaRPr>
          </a:p>
        </p:txBody>
      </p:sp>
      <p:sp>
        <p:nvSpPr>
          <p:cNvPr id="18456" name="AutoShape 24"/>
          <p:cNvSpPr>
            <a:spLocks/>
          </p:cNvSpPr>
          <p:nvPr/>
        </p:nvSpPr>
        <p:spPr bwMode="auto">
          <a:xfrm>
            <a:off x="8101831" y="2400970"/>
            <a:ext cx="195337" cy="1308199"/>
          </a:xfrm>
          <a:custGeom>
            <a:avLst/>
            <a:gdLst>
              <a:gd name="T0" fmla="+- 0 11255 1480"/>
              <a:gd name="T1" fmla="*/ T0 w 19551"/>
              <a:gd name="T2" fmla="*/ 10800 h 21600"/>
              <a:gd name="T3" fmla="+- 0 11255 1480"/>
              <a:gd name="T4" fmla="*/ T3 w 19551"/>
              <a:gd name="T5" fmla="*/ 10800 h 21600"/>
              <a:gd name="T6" fmla="+- 0 11255 1480"/>
              <a:gd name="T7" fmla="*/ T6 w 19551"/>
              <a:gd name="T8" fmla="*/ 10800 h 21600"/>
              <a:gd name="T9" fmla="+- 0 11255 1480"/>
              <a:gd name="T10" fmla="*/ T9 w 19551"/>
              <a:gd name="T11" fmla="*/ 10800 h 21600"/>
            </a:gdLst>
            <a:ahLst/>
            <a:cxnLst>
              <a:cxn ang="0">
                <a:pos x="T1" y="T2"/>
              </a:cxn>
              <a:cxn ang="0">
                <a:pos x="T4" y="T5"/>
              </a:cxn>
              <a:cxn ang="0">
                <a:pos x="T7" y="T8"/>
              </a:cxn>
              <a:cxn ang="0">
                <a:pos x="T10" y="T11"/>
              </a:cxn>
            </a:cxnLst>
            <a:rect l="0" t="0" r="r" b="b"/>
            <a:pathLst>
              <a:path w="19551" h="21600">
                <a:moveTo>
                  <a:pt x="12945" y="0"/>
                </a:moveTo>
                <a:cubicBezTo>
                  <a:pt x="8041" y="89"/>
                  <a:pt x="5118" y="950"/>
                  <a:pt x="7211" y="1689"/>
                </a:cubicBezTo>
                <a:cubicBezTo>
                  <a:pt x="9051" y="2340"/>
                  <a:pt x="14663" y="2601"/>
                  <a:pt x="14957" y="3353"/>
                </a:cubicBezTo>
                <a:cubicBezTo>
                  <a:pt x="15384" y="4444"/>
                  <a:pt x="5186" y="4662"/>
                  <a:pt x="4698" y="5695"/>
                </a:cubicBezTo>
                <a:cubicBezTo>
                  <a:pt x="4299" y="6538"/>
                  <a:pt x="10611" y="6983"/>
                  <a:pt x="11230" y="7791"/>
                </a:cubicBezTo>
                <a:cubicBezTo>
                  <a:pt x="12157" y="9002"/>
                  <a:pt x="1047" y="9582"/>
                  <a:pt x="2219" y="10801"/>
                </a:cubicBezTo>
                <a:cubicBezTo>
                  <a:pt x="3025" y="11639"/>
                  <a:pt x="9372" y="11936"/>
                  <a:pt x="11047" y="12715"/>
                </a:cubicBezTo>
                <a:cubicBezTo>
                  <a:pt x="14622" y="14375"/>
                  <a:pt x="-1480" y="15262"/>
                  <a:pt x="111" y="16855"/>
                </a:cubicBezTo>
                <a:cubicBezTo>
                  <a:pt x="1109" y="17854"/>
                  <a:pt x="7885" y="18210"/>
                  <a:pt x="12556" y="18838"/>
                </a:cubicBezTo>
                <a:cubicBezTo>
                  <a:pt x="17527" y="19506"/>
                  <a:pt x="20120" y="20546"/>
                  <a:pt x="19446" y="21600"/>
                </a:cubicBezTo>
              </a:path>
            </a:pathLst>
          </a:custGeom>
          <a:noFill/>
          <a:ln w="25400" cap="flat" cmpd="sng">
            <a:solidFill>
              <a:srgbClr val="000000"/>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lstStyle/>
          <a:p>
            <a:endParaRPr lang="it-IT" altLang="it-IT" sz="1687">
              <a:latin typeface="Helvetica Light" charset="0"/>
              <a:ea typeface="Helvetica Light" charset="0"/>
              <a:cs typeface="Helvetica Light" charset="0"/>
              <a:sym typeface="Helvetica Light" charset="0"/>
            </a:endParaRPr>
          </a:p>
        </p:txBody>
      </p:sp>
      <p:sp>
        <p:nvSpPr>
          <p:cNvPr id="18457" name="Line 25"/>
          <p:cNvSpPr>
            <a:spLocks noChangeShapeType="1"/>
          </p:cNvSpPr>
          <p:nvPr/>
        </p:nvSpPr>
        <p:spPr bwMode="auto">
          <a:xfrm>
            <a:off x="8281541" y="3692426"/>
            <a:ext cx="0" cy="437555"/>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lstStyle/>
          <a:p>
            <a:endParaRPr lang="it-IT" altLang="it-IT" sz="1687">
              <a:latin typeface="Helvetica Light" charset="0"/>
              <a:ea typeface="Helvetica Light" charset="0"/>
              <a:cs typeface="Helvetica Light" charset="0"/>
              <a:sym typeface="Helvetica Light" charset="0"/>
            </a:endParaRPr>
          </a:p>
        </p:txBody>
      </p:sp>
      <p:sp>
        <p:nvSpPr>
          <p:cNvPr id="18458" name="Rectangle 26"/>
          <p:cNvSpPr>
            <a:spLocks/>
          </p:cNvSpPr>
          <p:nvPr/>
        </p:nvSpPr>
        <p:spPr bwMode="auto">
          <a:xfrm>
            <a:off x="8005837" y="2701710"/>
            <a:ext cx="153889" cy="2669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p>
            <a:r>
              <a:rPr lang="it-IT" altLang="it-IT" sz="1266"/>
              <a:t>1</a:t>
            </a:r>
          </a:p>
        </p:txBody>
      </p:sp>
      <p:sp>
        <p:nvSpPr>
          <p:cNvPr id="18459" name="Rectangle 27"/>
          <p:cNvSpPr>
            <a:spLocks/>
          </p:cNvSpPr>
          <p:nvPr/>
        </p:nvSpPr>
        <p:spPr bwMode="auto">
          <a:xfrm>
            <a:off x="8604126" y="3371436"/>
            <a:ext cx="153889" cy="2669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p>
            <a:r>
              <a:rPr lang="it-IT" altLang="it-IT" sz="1266"/>
              <a:t>2</a:t>
            </a:r>
          </a:p>
        </p:txBody>
      </p:sp>
      <p:sp>
        <p:nvSpPr>
          <p:cNvPr id="18460" name="AutoShape 28"/>
          <p:cNvSpPr>
            <a:spLocks/>
          </p:cNvSpPr>
          <p:nvPr/>
        </p:nvSpPr>
        <p:spPr bwMode="auto">
          <a:xfrm>
            <a:off x="8340701" y="2855268"/>
            <a:ext cx="104924" cy="1072679"/>
          </a:xfrm>
          <a:custGeom>
            <a:avLst/>
            <a:gdLst>
              <a:gd name="T0" fmla="+- 0 11687 2212"/>
              <a:gd name="T1" fmla="*/ T0 w 18950"/>
              <a:gd name="T2" fmla="*/ 10800 h 21600"/>
              <a:gd name="T3" fmla="+- 0 11687 2212"/>
              <a:gd name="T4" fmla="*/ T3 w 18950"/>
              <a:gd name="T5" fmla="*/ 10800 h 21600"/>
              <a:gd name="T6" fmla="+- 0 11687 2212"/>
              <a:gd name="T7" fmla="*/ T6 w 18950"/>
              <a:gd name="T8" fmla="*/ 10800 h 21600"/>
              <a:gd name="T9" fmla="+- 0 11687 2212"/>
              <a:gd name="T10" fmla="*/ T9 w 18950"/>
              <a:gd name="T11" fmla="*/ 10800 h 21600"/>
            </a:gdLst>
            <a:ahLst/>
            <a:cxnLst>
              <a:cxn ang="0">
                <a:pos x="T1" y="T2"/>
              </a:cxn>
              <a:cxn ang="0">
                <a:pos x="T4" y="T5"/>
              </a:cxn>
              <a:cxn ang="0">
                <a:pos x="T7" y="T8"/>
              </a:cxn>
              <a:cxn ang="0">
                <a:pos x="T10" y="T11"/>
              </a:cxn>
            </a:cxnLst>
            <a:rect l="0" t="0" r="r" b="b"/>
            <a:pathLst>
              <a:path w="18950" h="21600">
                <a:moveTo>
                  <a:pt x="8072" y="21600"/>
                </a:moveTo>
                <a:cubicBezTo>
                  <a:pt x="14704" y="20999"/>
                  <a:pt x="18671" y="20104"/>
                  <a:pt x="18936" y="19149"/>
                </a:cubicBezTo>
                <a:cubicBezTo>
                  <a:pt x="19388" y="17516"/>
                  <a:pt x="9156" y="16113"/>
                  <a:pt x="7994" y="14502"/>
                </a:cubicBezTo>
                <a:cubicBezTo>
                  <a:pt x="6623" y="12598"/>
                  <a:pt x="17809" y="10849"/>
                  <a:pt x="16256" y="8963"/>
                </a:cubicBezTo>
                <a:cubicBezTo>
                  <a:pt x="14967" y="7398"/>
                  <a:pt x="5328" y="6117"/>
                  <a:pt x="1672" y="4618"/>
                </a:cubicBezTo>
                <a:cubicBezTo>
                  <a:pt x="-2212" y="3024"/>
                  <a:pt x="750" y="1316"/>
                  <a:pt x="9739" y="0"/>
                </a:cubicBezTo>
              </a:path>
            </a:pathLst>
          </a:custGeom>
          <a:noFill/>
          <a:ln w="38100" cap="rnd" cmpd="sng">
            <a:solidFill>
              <a:srgbClr val="000000"/>
            </a:solidFill>
            <a:prstDash val="sysDot"/>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lstStyle/>
          <a:p>
            <a:endParaRPr lang="it-IT" altLang="it-IT" sz="1687">
              <a:latin typeface="Helvetica Light" charset="0"/>
              <a:ea typeface="Helvetica Light" charset="0"/>
              <a:cs typeface="Helvetica Light" charset="0"/>
              <a:sym typeface="Helvetica Light" charset="0"/>
            </a:endParaRPr>
          </a:p>
        </p:txBody>
      </p:sp>
      <p:sp>
        <p:nvSpPr>
          <p:cNvPr id="18461" name="Rectangle 29"/>
          <p:cNvSpPr>
            <a:spLocks/>
          </p:cNvSpPr>
          <p:nvPr/>
        </p:nvSpPr>
        <p:spPr bwMode="auto">
          <a:xfrm>
            <a:off x="4372570" y="2302789"/>
            <a:ext cx="400752" cy="31021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p>
            <a:r>
              <a:rPr lang="it-IT" altLang="it-IT" sz="1547"/>
              <a:t>N#2</a:t>
            </a:r>
          </a:p>
        </p:txBody>
      </p:sp>
      <p:sp>
        <p:nvSpPr>
          <p:cNvPr id="18462" name="Rectangle 30"/>
          <p:cNvSpPr>
            <a:spLocks/>
          </p:cNvSpPr>
          <p:nvPr/>
        </p:nvSpPr>
        <p:spPr bwMode="auto">
          <a:xfrm>
            <a:off x="8613056" y="6094991"/>
            <a:ext cx="1091967" cy="2669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p>
            <a:r>
              <a:rPr lang="it-IT" altLang="it-IT" sz="1266"/>
              <a:t>Martina Chirico</a:t>
            </a:r>
          </a:p>
        </p:txBody>
      </p:sp>
    </p:spTree>
    <p:extLst>
      <p:ext uri="{BB962C8B-B14F-4D97-AF65-F5344CB8AC3E}">
        <p14:creationId xmlns:p14="http://schemas.microsoft.com/office/powerpoint/2010/main" val="521758248"/>
      </p:ext>
    </p:extLst>
  </p:cSld>
  <p:clrMapOvr>
    <a:masterClrMapping/>
  </p:clrMapOvr>
  <p:transition spd="med"/>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7" name="Picture 1" descr="pasted-image.pd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481709" y="1493491"/>
            <a:ext cx="7517681" cy="5316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9458" name="Rectangle 2"/>
          <p:cNvSpPr>
            <a:spLocks noGrp="1" noChangeArrowheads="1"/>
          </p:cNvSpPr>
          <p:nvPr>
            <p:ph type="title" idx="4294967295"/>
          </p:nvPr>
        </p:nvSpPr>
        <p:spPr>
          <a:xfrm>
            <a:off x="3381375" y="437555"/>
            <a:ext cx="5718349" cy="513457"/>
          </a:xfrm>
        </p:spPr>
        <p:txBody>
          <a:bodyPr anchor="b"/>
          <a:lstStyle/>
          <a:p>
            <a:r>
              <a:rPr lang="it-IT" altLang="it-IT" sz="2601" b="1">
                <a:solidFill>
                  <a:srgbClr val="FF2600"/>
                </a:solidFill>
                <a:latin typeface="Marker Felt" charset="0"/>
                <a:ea typeface="Marker Felt" charset="0"/>
                <a:cs typeface="Marker Felt" charset="0"/>
                <a:sym typeface="Marker Felt" charset="0"/>
              </a:rPr>
              <a:t>EXERCISE  :  Game form</a:t>
            </a:r>
          </a:p>
        </p:txBody>
      </p:sp>
      <p:sp>
        <p:nvSpPr>
          <p:cNvPr id="19459" name="Rectangle 3"/>
          <p:cNvSpPr>
            <a:spLocks/>
          </p:cNvSpPr>
          <p:nvPr/>
        </p:nvSpPr>
        <p:spPr bwMode="auto">
          <a:xfrm>
            <a:off x="2664768" y="2967946"/>
            <a:ext cx="1488164" cy="37516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p>
            <a:r>
              <a:rPr lang="it-IT" altLang="it-IT" sz="1969" u="sng"/>
              <a:t>NAME : 4 vs 4</a:t>
            </a:r>
          </a:p>
        </p:txBody>
      </p:sp>
      <p:sp>
        <p:nvSpPr>
          <p:cNvPr id="19460" name="Rectangle 4"/>
          <p:cNvSpPr>
            <a:spLocks/>
          </p:cNvSpPr>
          <p:nvPr/>
        </p:nvSpPr>
        <p:spPr bwMode="auto">
          <a:xfrm>
            <a:off x="2538636" y="3540562"/>
            <a:ext cx="3005696" cy="37516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p>
            <a:r>
              <a:rPr lang="it-IT" altLang="it-IT" sz="1969" u="sng"/>
              <a:t>GOAL : </a:t>
            </a:r>
            <a:r>
              <a:rPr lang="it-IT" altLang="it-IT" sz="1266"/>
              <a:t>score in the two diagonals  goals</a:t>
            </a:r>
            <a:r>
              <a:rPr lang="it-IT" altLang="it-IT" sz="1477"/>
              <a:t> </a:t>
            </a:r>
            <a:endParaRPr lang="it-IT" altLang="it-IT" sz="1969" u="sng"/>
          </a:p>
        </p:txBody>
      </p:sp>
      <p:pic>
        <p:nvPicPr>
          <p:cNvPr id="19461" name="Picture 5" descr="page3image3016.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841879" y="3875484"/>
            <a:ext cx="169664" cy="1696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9462" name="Picture 6" descr="page3image3016.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690074" y="3464719"/>
            <a:ext cx="169664" cy="1696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9463" name="Picture 7" descr="page3image3016.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359676" y="3643313"/>
            <a:ext cx="169664" cy="1696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9464" name="Picture 8" descr="page3image3016.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948910" y="3464719"/>
            <a:ext cx="169664" cy="1696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9465" name="Picture 9" descr="page3image3016.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484566" y="3643313"/>
            <a:ext cx="169664" cy="1696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9466" name="Oval 10"/>
          <p:cNvSpPr>
            <a:spLocks/>
          </p:cNvSpPr>
          <p:nvPr/>
        </p:nvSpPr>
        <p:spPr bwMode="auto">
          <a:xfrm>
            <a:off x="8329539" y="4309691"/>
            <a:ext cx="85948" cy="87064"/>
          </a:xfrm>
          <a:prstGeom prst="ellipse">
            <a:avLst/>
          </a:prstGeom>
          <a:solidFill>
            <a:srgbClr val="FF0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19467" name="Oval 11"/>
          <p:cNvSpPr>
            <a:spLocks/>
          </p:cNvSpPr>
          <p:nvPr/>
        </p:nvSpPr>
        <p:spPr bwMode="auto">
          <a:xfrm>
            <a:off x="9177859" y="4193605"/>
            <a:ext cx="85948" cy="87064"/>
          </a:xfrm>
          <a:prstGeom prst="ellipse">
            <a:avLst/>
          </a:prstGeom>
          <a:solidFill>
            <a:srgbClr val="FF0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19468" name="Oval 12"/>
          <p:cNvSpPr>
            <a:spLocks/>
          </p:cNvSpPr>
          <p:nvPr/>
        </p:nvSpPr>
        <p:spPr bwMode="auto">
          <a:xfrm>
            <a:off x="8731375" y="4613301"/>
            <a:ext cx="85948" cy="87064"/>
          </a:xfrm>
          <a:prstGeom prst="ellipse">
            <a:avLst/>
          </a:prstGeom>
          <a:solidFill>
            <a:srgbClr val="FF0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19469" name="Oval 13"/>
          <p:cNvSpPr>
            <a:spLocks/>
          </p:cNvSpPr>
          <p:nvPr/>
        </p:nvSpPr>
        <p:spPr bwMode="auto">
          <a:xfrm>
            <a:off x="7883054" y="4613301"/>
            <a:ext cx="85948" cy="87064"/>
          </a:xfrm>
          <a:prstGeom prst="ellipse">
            <a:avLst/>
          </a:prstGeom>
          <a:solidFill>
            <a:srgbClr val="FF0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19470" name="Oval 14"/>
          <p:cNvSpPr>
            <a:spLocks/>
          </p:cNvSpPr>
          <p:nvPr/>
        </p:nvSpPr>
        <p:spPr bwMode="auto">
          <a:xfrm>
            <a:off x="7525867" y="4416848"/>
            <a:ext cx="85948" cy="87064"/>
          </a:xfrm>
          <a:prstGeom prst="ellipse">
            <a:avLst/>
          </a:prstGeom>
          <a:solidFill>
            <a:srgbClr val="FF0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19471" name="AutoShape 15"/>
          <p:cNvSpPr>
            <a:spLocks/>
          </p:cNvSpPr>
          <p:nvPr/>
        </p:nvSpPr>
        <p:spPr bwMode="auto">
          <a:xfrm>
            <a:off x="7376294" y="3250406"/>
            <a:ext cx="63624" cy="71438"/>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19472" name="AutoShape 16"/>
          <p:cNvSpPr>
            <a:spLocks/>
          </p:cNvSpPr>
          <p:nvPr/>
        </p:nvSpPr>
        <p:spPr bwMode="auto">
          <a:xfrm>
            <a:off x="7894216" y="3250406"/>
            <a:ext cx="63624" cy="71438"/>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19473" name="AutoShape 17"/>
          <p:cNvSpPr>
            <a:spLocks/>
          </p:cNvSpPr>
          <p:nvPr/>
        </p:nvSpPr>
        <p:spPr bwMode="auto">
          <a:xfrm>
            <a:off x="9385474" y="3250406"/>
            <a:ext cx="63624" cy="71438"/>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19474" name="AutoShape 18"/>
          <p:cNvSpPr>
            <a:spLocks/>
          </p:cNvSpPr>
          <p:nvPr/>
        </p:nvSpPr>
        <p:spPr bwMode="auto">
          <a:xfrm>
            <a:off x="8805044" y="4857750"/>
            <a:ext cx="63624" cy="71438"/>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19475" name="AutoShape 19"/>
          <p:cNvSpPr>
            <a:spLocks/>
          </p:cNvSpPr>
          <p:nvPr/>
        </p:nvSpPr>
        <p:spPr bwMode="auto">
          <a:xfrm>
            <a:off x="9385474" y="4857750"/>
            <a:ext cx="63624" cy="71438"/>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19476" name="AutoShape 20"/>
          <p:cNvSpPr>
            <a:spLocks/>
          </p:cNvSpPr>
          <p:nvPr/>
        </p:nvSpPr>
        <p:spPr bwMode="auto">
          <a:xfrm>
            <a:off x="7894216" y="4857750"/>
            <a:ext cx="63624" cy="71438"/>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19477" name="AutoShape 21"/>
          <p:cNvSpPr>
            <a:spLocks/>
          </p:cNvSpPr>
          <p:nvPr/>
        </p:nvSpPr>
        <p:spPr bwMode="auto">
          <a:xfrm>
            <a:off x="7313787" y="4857750"/>
            <a:ext cx="63624" cy="71438"/>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19478" name="AutoShape 22"/>
          <p:cNvSpPr>
            <a:spLocks/>
          </p:cNvSpPr>
          <p:nvPr/>
        </p:nvSpPr>
        <p:spPr bwMode="auto">
          <a:xfrm>
            <a:off x="8805044" y="3250406"/>
            <a:ext cx="63624" cy="71438"/>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19479" name="Rectangle 23"/>
          <p:cNvSpPr>
            <a:spLocks/>
          </p:cNvSpPr>
          <p:nvPr/>
        </p:nvSpPr>
        <p:spPr bwMode="auto">
          <a:xfrm>
            <a:off x="2593331" y="4067378"/>
            <a:ext cx="4251648" cy="95955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35719" tIns="35719" rIns="35719" bIns="35719" anchor="ctr">
            <a:spAutoFit/>
          </a:bodyPr>
          <a:lstStyle/>
          <a:p>
            <a:r>
              <a:rPr lang="it-IT" altLang="it-IT" sz="1969" u="sng" dirty="0"/>
              <a:t>DEVELOPMENT  : </a:t>
            </a:r>
            <a:r>
              <a:rPr lang="it-IT" altLang="it-IT" sz="1266" dirty="0"/>
              <a:t>the </a:t>
            </a:r>
            <a:r>
              <a:rPr lang="it-IT" altLang="it-IT" sz="1266" dirty="0" err="1"/>
              <a:t>red</a:t>
            </a:r>
            <a:r>
              <a:rPr lang="it-IT" altLang="it-IT" sz="1266" dirty="0"/>
              <a:t> team </a:t>
            </a:r>
            <a:r>
              <a:rPr lang="it-IT" altLang="it-IT" sz="1266" dirty="0" err="1"/>
              <a:t>has</a:t>
            </a:r>
            <a:r>
              <a:rPr lang="it-IT" altLang="it-IT" sz="1266" dirty="0"/>
              <a:t> to score in the </a:t>
            </a:r>
            <a:r>
              <a:rPr lang="it-IT" altLang="it-IT" sz="1266" dirty="0" err="1"/>
              <a:t>goals</a:t>
            </a:r>
            <a:r>
              <a:rPr lang="it-IT" altLang="it-IT" sz="1266" dirty="0"/>
              <a:t> </a:t>
            </a:r>
            <a:r>
              <a:rPr lang="it-IT" altLang="it-IT" sz="1266" dirty="0" err="1"/>
              <a:t>number</a:t>
            </a:r>
            <a:r>
              <a:rPr lang="it-IT" altLang="it-IT" sz="1266" dirty="0"/>
              <a:t> 1</a:t>
            </a:r>
          </a:p>
          <a:p>
            <a:r>
              <a:rPr lang="it-IT" altLang="it-IT" sz="1266" dirty="0"/>
              <a:t> </a:t>
            </a:r>
          </a:p>
          <a:p>
            <a:r>
              <a:rPr lang="it-IT" altLang="it-IT" sz="1266" dirty="0"/>
              <a:t>the blue team </a:t>
            </a:r>
            <a:r>
              <a:rPr lang="it-IT" altLang="it-IT" sz="1266" dirty="0" err="1"/>
              <a:t>has</a:t>
            </a:r>
            <a:r>
              <a:rPr lang="it-IT" altLang="it-IT" sz="1266" dirty="0"/>
              <a:t> to score in </a:t>
            </a:r>
            <a:r>
              <a:rPr lang="it-IT" altLang="it-IT" sz="1266" dirty="0" err="1"/>
              <a:t>goals</a:t>
            </a:r>
            <a:r>
              <a:rPr lang="it-IT" altLang="it-IT" sz="1266" dirty="0"/>
              <a:t> </a:t>
            </a:r>
            <a:r>
              <a:rPr lang="it-IT" altLang="it-IT" sz="1266" dirty="0" err="1"/>
              <a:t>number</a:t>
            </a:r>
            <a:r>
              <a:rPr lang="it-IT" altLang="it-IT" sz="1266" dirty="0"/>
              <a:t> 2 </a:t>
            </a:r>
            <a:endParaRPr lang="it-IT" altLang="it-IT" sz="1969" u="sng" dirty="0"/>
          </a:p>
        </p:txBody>
      </p:sp>
      <p:sp>
        <p:nvSpPr>
          <p:cNvPr id="19480" name="Rectangle 24"/>
          <p:cNvSpPr>
            <a:spLocks/>
          </p:cNvSpPr>
          <p:nvPr/>
        </p:nvSpPr>
        <p:spPr bwMode="auto">
          <a:xfrm>
            <a:off x="7487916" y="3152659"/>
            <a:ext cx="153889" cy="2669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p>
            <a:r>
              <a:rPr lang="it-IT" altLang="it-IT" sz="1266"/>
              <a:t>1</a:t>
            </a:r>
          </a:p>
        </p:txBody>
      </p:sp>
      <p:sp>
        <p:nvSpPr>
          <p:cNvPr id="19481" name="Rectangle 25"/>
          <p:cNvSpPr>
            <a:spLocks/>
          </p:cNvSpPr>
          <p:nvPr/>
        </p:nvSpPr>
        <p:spPr bwMode="auto">
          <a:xfrm>
            <a:off x="9046146" y="4693030"/>
            <a:ext cx="153889" cy="2669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p>
            <a:r>
              <a:rPr lang="it-IT" altLang="it-IT" sz="1266"/>
              <a:t>1</a:t>
            </a:r>
          </a:p>
        </p:txBody>
      </p:sp>
      <p:sp>
        <p:nvSpPr>
          <p:cNvPr id="19482" name="Rectangle 26"/>
          <p:cNvSpPr>
            <a:spLocks/>
          </p:cNvSpPr>
          <p:nvPr/>
        </p:nvSpPr>
        <p:spPr bwMode="auto">
          <a:xfrm>
            <a:off x="7554888" y="4760003"/>
            <a:ext cx="153889" cy="2669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p>
            <a:r>
              <a:rPr lang="it-IT" altLang="it-IT" sz="1266"/>
              <a:t>2</a:t>
            </a:r>
          </a:p>
        </p:txBody>
      </p:sp>
      <p:sp>
        <p:nvSpPr>
          <p:cNvPr id="19483" name="Rectangle 27"/>
          <p:cNvSpPr>
            <a:spLocks/>
          </p:cNvSpPr>
          <p:nvPr/>
        </p:nvSpPr>
        <p:spPr bwMode="auto">
          <a:xfrm>
            <a:off x="9046146" y="3152659"/>
            <a:ext cx="153889" cy="2669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p>
            <a:r>
              <a:rPr lang="it-IT" altLang="it-IT" sz="1266"/>
              <a:t>2</a:t>
            </a:r>
          </a:p>
        </p:txBody>
      </p:sp>
      <p:pic>
        <p:nvPicPr>
          <p:cNvPr id="19484" name="Picture 28" descr="page3image8336.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844112" y="3967014"/>
            <a:ext cx="92646" cy="10157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9485" name="Oval 29"/>
          <p:cNvSpPr>
            <a:spLocks/>
          </p:cNvSpPr>
          <p:nvPr/>
        </p:nvSpPr>
        <p:spPr bwMode="auto">
          <a:xfrm>
            <a:off x="9084097" y="2638723"/>
            <a:ext cx="85948" cy="87064"/>
          </a:xfrm>
          <a:prstGeom prst="ellipse">
            <a:avLst/>
          </a:prstGeom>
          <a:solidFill>
            <a:srgbClr val="FF0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19486" name="Oval 30"/>
          <p:cNvSpPr>
            <a:spLocks/>
          </p:cNvSpPr>
          <p:nvPr/>
        </p:nvSpPr>
        <p:spPr bwMode="auto">
          <a:xfrm>
            <a:off x="7592840" y="2638723"/>
            <a:ext cx="85948" cy="87064"/>
          </a:xfrm>
          <a:prstGeom prst="ellipse">
            <a:avLst/>
          </a:prstGeom>
          <a:solidFill>
            <a:srgbClr val="FF0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pic>
        <p:nvPicPr>
          <p:cNvPr id="19487" name="Picture 31" descr="page3image3016.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136559" y="5281910"/>
            <a:ext cx="169664" cy="1696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9488" name="Picture 32" descr="page3image3016.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484566" y="5281910"/>
            <a:ext cx="169664" cy="1696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9489" name="Line 33"/>
          <p:cNvSpPr>
            <a:spLocks noChangeShapeType="1"/>
          </p:cNvSpPr>
          <p:nvPr/>
        </p:nvSpPr>
        <p:spPr bwMode="auto">
          <a:xfrm>
            <a:off x="8973592" y="3992687"/>
            <a:ext cx="129480" cy="1329407"/>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lstStyle/>
          <a:p>
            <a:endParaRPr lang="it-IT" altLang="it-IT" sz="1687">
              <a:latin typeface="Helvetica Light" charset="0"/>
              <a:ea typeface="Helvetica Light" charset="0"/>
              <a:cs typeface="Helvetica Light" charset="0"/>
              <a:sym typeface="Helvetica Light" charset="0"/>
            </a:endParaRPr>
          </a:p>
        </p:txBody>
      </p:sp>
      <p:sp>
        <p:nvSpPr>
          <p:cNvPr id="19490" name="Rectangle 34"/>
          <p:cNvSpPr>
            <a:spLocks/>
          </p:cNvSpPr>
          <p:nvPr/>
        </p:nvSpPr>
        <p:spPr bwMode="auto">
          <a:xfrm>
            <a:off x="4262066" y="2269303"/>
            <a:ext cx="400752" cy="31021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p>
            <a:r>
              <a:rPr lang="it-IT" altLang="it-IT" sz="1547"/>
              <a:t>N#3</a:t>
            </a:r>
          </a:p>
        </p:txBody>
      </p:sp>
      <p:sp>
        <p:nvSpPr>
          <p:cNvPr id="19491" name="Rectangle 35"/>
          <p:cNvSpPr>
            <a:spLocks/>
          </p:cNvSpPr>
          <p:nvPr/>
        </p:nvSpPr>
        <p:spPr bwMode="auto">
          <a:xfrm>
            <a:off x="8613056" y="6094991"/>
            <a:ext cx="1091967" cy="2669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p>
            <a:r>
              <a:rPr lang="it-IT" altLang="it-IT" sz="1266"/>
              <a:t>Martina Chirico</a:t>
            </a:r>
          </a:p>
        </p:txBody>
      </p:sp>
    </p:spTree>
    <p:extLst>
      <p:ext uri="{BB962C8B-B14F-4D97-AF65-F5344CB8AC3E}">
        <p14:creationId xmlns:p14="http://schemas.microsoft.com/office/powerpoint/2010/main" val="1015143435"/>
      </p:ext>
    </p:extLst>
  </p:cSld>
  <p:clrMapOvr>
    <a:masterClrMapping/>
  </p:clrMapOvr>
  <p:transition spd="med"/>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1" name="Picture 1" descr="pasted-image.pd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538635" y="1533749"/>
            <a:ext cx="7460755" cy="527625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20482" name="Rectangle 2"/>
          <p:cNvSpPr>
            <a:spLocks noGrp="1" noChangeArrowheads="1"/>
          </p:cNvSpPr>
          <p:nvPr>
            <p:ph type="title" idx="4294967295"/>
          </p:nvPr>
        </p:nvSpPr>
        <p:spPr>
          <a:xfrm>
            <a:off x="3381375" y="437555"/>
            <a:ext cx="5718349" cy="513457"/>
          </a:xfrm>
        </p:spPr>
        <p:txBody>
          <a:bodyPr anchor="b"/>
          <a:lstStyle/>
          <a:p>
            <a:r>
              <a:rPr lang="it-IT" altLang="it-IT" sz="2601" b="1">
                <a:solidFill>
                  <a:srgbClr val="FF2600"/>
                </a:solidFill>
                <a:latin typeface="Marker Felt" charset="0"/>
                <a:ea typeface="Marker Felt" charset="0"/>
                <a:cs typeface="Marker Felt" charset="0"/>
                <a:sym typeface="Marker Felt" charset="0"/>
              </a:rPr>
              <a:t>EXERCISE  :  Game form</a:t>
            </a:r>
          </a:p>
        </p:txBody>
      </p:sp>
      <p:sp>
        <p:nvSpPr>
          <p:cNvPr id="20483" name="Rectangle 3"/>
          <p:cNvSpPr>
            <a:spLocks/>
          </p:cNvSpPr>
          <p:nvPr/>
        </p:nvSpPr>
        <p:spPr bwMode="auto">
          <a:xfrm>
            <a:off x="2637293" y="2625208"/>
            <a:ext cx="1488164" cy="37516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p>
            <a:r>
              <a:rPr lang="it-IT" altLang="it-IT" sz="1969" u="sng" dirty="0"/>
              <a:t>NAME : 6 vs 6</a:t>
            </a:r>
          </a:p>
        </p:txBody>
      </p:sp>
      <p:sp>
        <p:nvSpPr>
          <p:cNvPr id="20484" name="Rectangle 4"/>
          <p:cNvSpPr>
            <a:spLocks/>
          </p:cNvSpPr>
          <p:nvPr/>
        </p:nvSpPr>
        <p:spPr bwMode="auto">
          <a:xfrm>
            <a:off x="2670993" y="2882722"/>
            <a:ext cx="4195408" cy="95955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35719" tIns="35719" rIns="35719" bIns="35719" anchor="ctr">
            <a:spAutoFit/>
          </a:bodyPr>
          <a:lstStyle/>
          <a:p>
            <a:r>
              <a:rPr lang="it-IT" altLang="it-IT" sz="1969" u="sng" dirty="0"/>
              <a:t>GOAL : </a:t>
            </a:r>
            <a:r>
              <a:rPr lang="it-IT" altLang="it-IT" sz="1266" dirty="0"/>
              <a:t>the </a:t>
            </a:r>
            <a:r>
              <a:rPr lang="it-IT" altLang="it-IT" sz="1266" dirty="0" err="1"/>
              <a:t>red</a:t>
            </a:r>
            <a:r>
              <a:rPr lang="it-IT" altLang="it-IT" sz="1266" dirty="0"/>
              <a:t> teams </a:t>
            </a:r>
            <a:r>
              <a:rPr lang="it-IT" altLang="it-IT" sz="1266" dirty="0" err="1"/>
              <a:t>has</a:t>
            </a:r>
            <a:r>
              <a:rPr lang="it-IT" altLang="it-IT" sz="1266" dirty="0"/>
              <a:t> to pass to </a:t>
            </a:r>
            <a:r>
              <a:rPr lang="it-IT" altLang="it-IT" sz="1266" dirty="0" err="1"/>
              <a:t>his</a:t>
            </a:r>
            <a:r>
              <a:rPr lang="it-IT" altLang="it-IT" sz="1266" dirty="0"/>
              <a:t> playmate </a:t>
            </a:r>
            <a:r>
              <a:rPr lang="it-IT" altLang="it-IT" sz="1266" dirty="0" err="1"/>
              <a:t>trough</a:t>
            </a:r>
            <a:endParaRPr lang="it-IT" altLang="it-IT" sz="1266" dirty="0"/>
          </a:p>
          <a:p>
            <a:r>
              <a:rPr lang="it-IT" altLang="it-IT" sz="1266" dirty="0"/>
              <a:t> the 3 </a:t>
            </a:r>
            <a:r>
              <a:rPr lang="it-IT" altLang="it-IT" sz="1266" dirty="0" err="1"/>
              <a:t>goals</a:t>
            </a:r>
            <a:r>
              <a:rPr lang="it-IT" altLang="it-IT" sz="1266" dirty="0"/>
              <a:t> </a:t>
            </a:r>
            <a:r>
              <a:rPr lang="it-IT" altLang="it-IT" sz="1266" dirty="0" err="1"/>
              <a:t>make</a:t>
            </a:r>
            <a:r>
              <a:rPr lang="it-IT" altLang="it-IT" sz="1266" dirty="0"/>
              <a:t> </a:t>
            </a:r>
            <a:r>
              <a:rPr lang="it-IT" altLang="it-IT" sz="1266" dirty="0" err="1"/>
              <a:t>withthe</a:t>
            </a:r>
            <a:r>
              <a:rPr lang="it-IT" altLang="it-IT" sz="1266" dirty="0"/>
              <a:t> </a:t>
            </a:r>
            <a:r>
              <a:rPr lang="it-IT" altLang="it-IT" sz="1266" dirty="0" err="1"/>
              <a:t>cones</a:t>
            </a:r>
            <a:r>
              <a:rPr lang="it-IT" altLang="it-IT" sz="1266" dirty="0"/>
              <a:t> , </a:t>
            </a:r>
            <a:r>
              <a:rPr lang="it-IT" altLang="it-IT" sz="1266" dirty="0" err="1"/>
              <a:t>then</a:t>
            </a:r>
            <a:r>
              <a:rPr lang="it-IT" altLang="it-IT" sz="1266" dirty="0"/>
              <a:t> the </a:t>
            </a:r>
            <a:r>
              <a:rPr lang="it-IT" altLang="it-IT" sz="1266" dirty="0" err="1"/>
              <a:t>striker</a:t>
            </a:r>
            <a:r>
              <a:rPr lang="it-IT" altLang="it-IT" sz="1266" dirty="0"/>
              <a:t> in </a:t>
            </a:r>
            <a:r>
              <a:rPr lang="it-IT" altLang="it-IT" sz="1266" dirty="0" err="1"/>
              <a:t>this</a:t>
            </a:r>
            <a:r>
              <a:rPr lang="it-IT" altLang="it-IT" sz="1266" dirty="0"/>
              <a:t> </a:t>
            </a:r>
            <a:r>
              <a:rPr lang="it-IT" altLang="it-IT" sz="1266" dirty="0" err="1"/>
              <a:t>areas</a:t>
            </a:r>
            <a:r>
              <a:rPr lang="it-IT" altLang="it-IT" sz="1266" dirty="0"/>
              <a:t> can </a:t>
            </a:r>
            <a:r>
              <a:rPr lang="it-IT" altLang="it-IT" sz="1266" dirty="0" err="1"/>
              <a:t>attack</a:t>
            </a:r>
            <a:r>
              <a:rPr lang="it-IT" altLang="it-IT" sz="1266" dirty="0"/>
              <a:t> the </a:t>
            </a:r>
            <a:r>
              <a:rPr lang="it-IT" altLang="it-IT" sz="1266" dirty="0" err="1"/>
              <a:t>goalie</a:t>
            </a:r>
            <a:r>
              <a:rPr lang="it-IT" altLang="it-IT" sz="1266" dirty="0"/>
              <a:t> , and </a:t>
            </a:r>
          </a:p>
          <a:p>
            <a:r>
              <a:rPr lang="it-IT" altLang="it-IT" sz="1266" dirty="0" err="1"/>
              <a:t>one</a:t>
            </a:r>
            <a:r>
              <a:rPr lang="it-IT" altLang="it-IT" sz="1266" dirty="0"/>
              <a:t> player of the blu team can defense </a:t>
            </a:r>
            <a:endParaRPr lang="it-IT" altLang="it-IT" sz="1969" u="sng" dirty="0"/>
          </a:p>
        </p:txBody>
      </p:sp>
      <p:pic>
        <p:nvPicPr>
          <p:cNvPr id="20485" name="Picture 5" descr="page3image3016.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395270" y="3598664"/>
            <a:ext cx="169664" cy="1696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20486" name="Picture 6" descr="page3image3016.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054951" y="3598664"/>
            <a:ext cx="169664" cy="1696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20487" name="Picture 7" descr="page3image3016.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288363" y="3795117"/>
            <a:ext cx="169664" cy="1696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20488" name="Picture 8" descr="page3image3016.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663160" y="4067473"/>
            <a:ext cx="169664" cy="1696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20489" name="Picture 9" descr="page3image3016.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645426" y="5192613"/>
            <a:ext cx="169664" cy="1696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20490" name="Picture 10" descr="page3image3016.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529340" y="4067473"/>
            <a:ext cx="169664" cy="1696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20491" name="Picture 11" descr="image.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255869" y="2287117"/>
            <a:ext cx="376163" cy="28351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20492" name="Picture 12" descr="image.pn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8251404" y="5560963"/>
            <a:ext cx="549176" cy="41523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20493" name="AutoShape 13"/>
          <p:cNvSpPr>
            <a:spLocks/>
          </p:cNvSpPr>
          <p:nvPr/>
        </p:nvSpPr>
        <p:spPr bwMode="auto">
          <a:xfrm>
            <a:off x="7170912" y="3254871"/>
            <a:ext cx="63624" cy="71438"/>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20494" name="AutoShape 14"/>
          <p:cNvSpPr>
            <a:spLocks/>
          </p:cNvSpPr>
          <p:nvPr/>
        </p:nvSpPr>
        <p:spPr bwMode="auto">
          <a:xfrm>
            <a:off x="7537029" y="3254871"/>
            <a:ext cx="63624" cy="71438"/>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20495" name="AutoShape 15"/>
          <p:cNvSpPr>
            <a:spLocks/>
          </p:cNvSpPr>
          <p:nvPr/>
        </p:nvSpPr>
        <p:spPr bwMode="auto">
          <a:xfrm>
            <a:off x="8117459" y="3254871"/>
            <a:ext cx="63624" cy="71438"/>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20496" name="AutoShape 16"/>
          <p:cNvSpPr>
            <a:spLocks/>
          </p:cNvSpPr>
          <p:nvPr/>
        </p:nvSpPr>
        <p:spPr bwMode="auto">
          <a:xfrm>
            <a:off x="8697888" y="3254871"/>
            <a:ext cx="63624" cy="71438"/>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20497" name="AutoShape 17"/>
          <p:cNvSpPr>
            <a:spLocks/>
          </p:cNvSpPr>
          <p:nvPr/>
        </p:nvSpPr>
        <p:spPr bwMode="auto">
          <a:xfrm>
            <a:off x="9644435" y="3254871"/>
            <a:ext cx="63624" cy="71438"/>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20498" name="AutoShape 18"/>
          <p:cNvSpPr>
            <a:spLocks/>
          </p:cNvSpPr>
          <p:nvPr/>
        </p:nvSpPr>
        <p:spPr bwMode="auto">
          <a:xfrm>
            <a:off x="9171162" y="3254871"/>
            <a:ext cx="63624" cy="71438"/>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20499" name="AutoShape 19"/>
          <p:cNvSpPr>
            <a:spLocks/>
          </p:cNvSpPr>
          <p:nvPr/>
        </p:nvSpPr>
        <p:spPr bwMode="auto">
          <a:xfrm>
            <a:off x="7170912" y="4920258"/>
            <a:ext cx="63624" cy="71438"/>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20500" name="AutoShape 20"/>
          <p:cNvSpPr>
            <a:spLocks/>
          </p:cNvSpPr>
          <p:nvPr/>
        </p:nvSpPr>
        <p:spPr bwMode="auto">
          <a:xfrm>
            <a:off x="7537029" y="4920258"/>
            <a:ext cx="63624" cy="71438"/>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20501" name="AutoShape 21"/>
          <p:cNvSpPr>
            <a:spLocks/>
          </p:cNvSpPr>
          <p:nvPr/>
        </p:nvSpPr>
        <p:spPr bwMode="auto">
          <a:xfrm>
            <a:off x="8117459" y="4920258"/>
            <a:ext cx="63624" cy="71438"/>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20502" name="AutoShape 22"/>
          <p:cNvSpPr>
            <a:spLocks/>
          </p:cNvSpPr>
          <p:nvPr/>
        </p:nvSpPr>
        <p:spPr bwMode="auto">
          <a:xfrm>
            <a:off x="9644435" y="4920258"/>
            <a:ext cx="63624" cy="71438"/>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20503" name="AutoShape 23"/>
          <p:cNvSpPr>
            <a:spLocks/>
          </p:cNvSpPr>
          <p:nvPr/>
        </p:nvSpPr>
        <p:spPr bwMode="auto">
          <a:xfrm>
            <a:off x="9171162" y="4920258"/>
            <a:ext cx="63624" cy="71438"/>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20504" name="AutoShape 24"/>
          <p:cNvSpPr>
            <a:spLocks/>
          </p:cNvSpPr>
          <p:nvPr/>
        </p:nvSpPr>
        <p:spPr bwMode="auto">
          <a:xfrm>
            <a:off x="8697888" y="4920258"/>
            <a:ext cx="63624" cy="71438"/>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20505" name="Oval 25"/>
          <p:cNvSpPr>
            <a:spLocks/>
          </p:cNvSpPr>
          <p:nvPr/>
        </p:nvSpPr>
        <p:spPr bwMode="auto">
          <a:xfrm>
            <a:off x="7436570" y="4336480"/>
            <a:ext cx="85948" cy="87064"/>
          </a:xfrm>
          <a:prstGeom prst="ellipse">
            <a:avLst/>
          </a:prstGeom>
          <a:solidFill>
            <a:srgbClr val="FF0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20506" name="Oval 26"/>
          <p:cNvSpPr>
            <a:spLocks/>
          </p:cNvSpPr>
          <p:nvPr/>
        </p:nvSpPr>
        <p:spPr bwMode="auto">
          <a:xfrm>
            <a:off x="8275961" y="2880941"/>
            <a:ext cx="85948" cy="87064"/>
          </a:xfrm>
          <a:prstGeom prst="ellipse">
            <a:avLst/>
          </a:prstGeom>
          <a:solidFill>
            <a:srgbClr val="FF0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20507" name="Oval 27"/>
          <p:cNvSpPr>
            <a:spLocks/>
          </p:cNvSpPr>
          <p:nvPr/>
        </p:nvSpPr>
        <p:spPr bwMode="auto">
          <a:xfrm>
            <a:off x="7883054" y="4586512"/>
            <a:ext cx="85948" cy="87064"/>
          </a:xfrm>
          <a:prstGeom prst="ellipse">
            <a:avLst/>
          </a:prstGeom>
          <a:solidFill>
            <a:srgbClr val="FF0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20508" name="Oval 28"/>
          <p:cNvSpPr>
            <a:spLocks/>
          </p:cNvSpPr>
          <p:nvPr/>
        </p:nvSpPr>
        <p:spPr bwMode="auto">
          <a:xfrm>
            <a:off x="8981406" y="4202535"/>
            <a:ext cx="85948" cy="87064"/>
          </a:xfrm>
          <a:prstGeom prst="ellipse">
            <a:avLst/>
          </a:prstGeom>
          <a:solidFill>
            <a:srgbClr val="FF0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20509" name="Oval 29"/>
          <p:cNvSpPr>
            <a:spLocks/>
          </p:cNvSpPr>
          <p:nvPr/>
        </p:nvSpPr>
        <p:spPr bwMode="auto">
          <a:xfrm>
            <a:off x="8686726" y="4671344"/>
            <a:ext cx="85948" cy="87064"/>
          </a:xfrm>
          <a:prstGeom prst="ellipse">
            <a:avLst/>
          </a:prstGeom>
          <a:solidFill>
            <a:srgbClr val="FF0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20510" name="Oval 30"/>
          <p:cNvSpPr>
            <a:spLocks/>
          </p:cNvSpPr>
          <p:nvPr/>
        </p:nvSpPr>
        <p:spPr bwMode="auto">
          <a:xfrm>
            <a:off x="8097367" y="4108773"/>
            <a:ext cx="85948" cy="85948"/>
          </a:xfrm>
          <a:prstGeom prst="ellipse">
            <a:avLst/>
          </a:prstGeom>
          <a:solidFill>
            <a:srgbClr val="FF0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pic>
        <p:nvPicPr>
          <p:cNvPr id="20511" name="Picture 31" descr="page3image8336.pn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8978057" y="4100959"/>
            <a:ext cx="92646" cy="10157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20512" name="Line 32"/>
          <p:cNvSpPr>
            <a:spLocks noChangeShapeType="1"/>
          </p:cNvSpPr>
          <p:nvPr/>
        </p:nvSpPr>
        <p:spPr bwMode="auto">
          <a:xfrm flipH="1" flipV="1">
            <a:off x="8288239" y="3000375"/>
            <a:ext cx="661913" cy="1105049"/>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lstStyle/>
          <a:p>
            <a:endParaRPr lang="it-IT" altLang="it-IT" sz="1687">
              <a:latin typeface="Helvetica Light" charset="0"/>
              <a:ea typeface="Helvetica Light" charset="0"/>
              <a:cs typeface="Helvetica Light" charset="0"/>
              <a:sym typeface="Helvetica Light" charset="0"/>
            </a:endParaRPr>
          </a:p>
        </p:txBody>
      </p:sp>
      <p:sp>
        <p:nvSpPr>
          <p:cNvPr id="20513" name="AutoShape 33"/>
          <p:cNvSpPr>
            <a:spLocks/>
          </p:cNvSpPr>
          <p:nvPr/>
        </p:nvSpPr>
        <p:spPr bwMode="auto">
          <a:xfrm>
            <a:off x="8067229" y="2582912"/>
            <a:ext cx="171896" cy="447601"/>
          </a:xfrm>
          <a:custGeom>
            <a:avLst/>
            <a:gdLst>
              <a:gd name="T0" fmla="+- 0 12971 4343"/>
              <a:gd name="T1" fmla="*/ T0 w 17257"/>
              <a:gd name="T2" fmla="+- 0 10324 1228"/>
              <a:gd name="T3" fmla="*/ 10324 h 18193"/>
              <a:gd name="T4" fmla="+- 0 12971 4343"/>
              <a:gd name="T5" fmla="*/ T4 w 17257"/>
              <a:gd name="T6" fmla="+- 0 10324 1228"/>
              <a:gd name="T7" fmla="*/ 10324 h 18193"/>
              <a:gd name="T8" fmla="+- 0 12971 4343"/>
              <a:gd name="T9" fmla="*/ T8 w 17257"/>
              <a:gd name="T10" fmla="+- 0 10324 1228"/>
              <a:gd name="T11" fmla="*/ 10324 h 18193"/>
              <a:gd name="T12" fmla="+- 0 12971 4343"/>
              <a:gd name="T13" fmla="*/ T12 w 17257"/>
              <a:gd name="T14" fmla="+- 0 10324 1228"/>
              <a:gd name="T15" fmla="*/ 10324 h 18193"/>
            </a:gdLst>
            <a:ahLst/>
            <a:cxnLst>
              <a:cxn ang="0">
                <a:pos x="T1" y="T3"/>
              </a:cxn>
              <a:cxn ang="0">
                <a:pos x="T5" y="T7"/>
              </a:cxn>
              <a:cxn ang="0">
                <a:pos x="T9" y="T11"/>
              </a:cxn>
              <a:cxn ang="0">
                <a:pos x="T13" y="T15"/>
              </a:cxn>
            </a:cxnLst>
            <a:rect l="0" t="0" r="r" b="b"/>
            <a:pathLst>
              <a:path w="17257" h="18193">
                <a:moveTo>
                  <a:pt x="15697" y="16432"/>
                </a:moveTo>
                <a:cubicBezTo>
                  <a:pt x="10435" y="20372"/>
                  <a:pt x="-4343" y="17008"/>
                  <a:pt x="1240" y="13140"/>
                </a:cubicBezTo>
                <a:cubicBezTo>
                  <a:pt x="3031" y="11900"/>
                  <a:pt x="7465" y="11581"/>
                  <a:pt x="8650" y="10194"/>
                </a:cubicBezTo>
                <a:cubicBezTo>
                  <a:pt x="10278" y="8286"/>
                  <a:pt x="4817" y="6944"/>
                  <a:pt x="3358" y="5142"/>
                </a:cubicBezTo>
                <a:cubicBezTo>
                  <a:pt x="618" y="1757"/>
                  <a:pt x="9576" y="-1228"/>
                  <a:pt x="17257" y="512"/>
                </a:cubicBezTo>
              </a:path>
            </a:pathLst>
          </a:custGeom>
          <a:noFill/>
          <a:ln w="25400" cap="flat" cmpd="sng">
            <a:solidFill>
              <a:srgbClr val="000000"/>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lstStyle/>
          <a:p>
            <a:endParaRPr lang="it-IT" altLang="it-IT" sz="1687">
              <a:latin typeface="Helvetica Light" charset="0"/>
              <a:ea typeface="Helvetica Light" charset="0"/>
              <a:cs typeface="Helvetica Light" charset="0"/>
              <a:sym typeface="Helvetica Light" charset="0"/>
            </a:endParaRPr>
          </a:p>
        </p:txBody>
      </p:sp>
      <p:sp>
        <p:nvSpPr>
          <p:cNvPr id="20514" name="Line 34"/>
          <p:cNvSpPr>
            <a:spLocks noChangeShapeType="1"/>
          </p:cNvSpPr>
          <p:nvPr/>
        </p:nvSpPr>
        <p:spPr bwMode="auto">
          <a:xfrm flipV="1">
            <a:off x="8217917" y="2261444"/>
            <a:ext cx="177477" cy="330398"/>
          </a:xfrm>
          <a:prstGeom prst="line">
            <a:avLst/>
          </a:prstGeom>
          <a:noFill/>
          <a:ln w="254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lstStyle/>
          <a:p>
            <a:endParaRPr lang="it-IT" altLang="it-IT" sz="1687">
              <a:latin typeface="Helvetica Light" charset="0"/>
              <a:ea typeface="Helvetica Light" charset="0"/>
              <a:cs typeface="Helvetica Light" charset="0"/>
              <a:sym typeface="Helvetica Light" charset="0"/>
            </a:endParaRPr>
          </a:p>
        </p:txBody>
      </p:sp>
      <p:sp>
        <p:nvSpPr>
          <p:cNvPr id="20515" name="Line 35"/>
          <p:cNvSpPr>
            <a:spLocks noChangeShapeType="1"/>
          </p:cNvSpPr>
          <p:nvPr/>
        </p:nvSpPr>
        <p:spPr bwMode="auto">
          <a:xfrm flipH="1" flipV="1">
            <a:off x="7927703" y="2824014"/>
            <a:ext cx="234404" cy="913061"/>
          </a:xfrm>
          <a:prstGeom prst="line">
            <a:avLst/>
          </a:prstGeom>
          <a:noFill/>
          <a:ln w="38100" cap="rnd" cmpd="sng">
            <a:solidFill>
              <a:srgbClr val="000000"/>
            </a:solidFill>
            <a:prstDash val="sysDot"/>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lstStyle/>
          <a:p>
            <a:endParaRPr lang="it-IT" altLang="it-IT" sz="1687">
              <a:latin typeface="Helvetica Light" charset="0"/>
              <a:ea typeface="Helvetica Light" charset="0"/>
              <a:cs typeface="Helvetica Light" charset="0"/>
              <a:sym typeface="Helvetica Light" charset="0"/>
            </a:endParaRPr>
          </a:p>
        </p:txBody>
      </p:sp>
      <p:sp>
        <p:nvSpPr>
          <p:cNvPr id="20516" name="Rectangle 36"/>
          <p:cNvSpPr>
            <a:spLocks/>
          </p:cNvSpPr>
          <p:nvPr/>
        </p:nvSpPr>
        <p:spPr bwMode="auto">
          <a:xfrm>
            <a:off x="2538636" y="4458714"/>
            <a:ext cx="3785653" cy="34265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p>
            <a:r>
              <a:rPr lang="it-IT" altLang="it-IT" sz="1758" u="sng"/>
              <a:t>important : </a:t>
            </a:r>
            <a:r>
              <a:rPr lang="it-IT" altLang="it-IT" sz="1266"/>
              <a:t>for the striker , make the deep passage. </a:t>
            </a:r>
          </a:p>
        </p:txBody>
      </p:sp>
      <p:sp>
        <p:nvSpPr>
          <p:cNvPr id="20517" name="Rectangle 37"/>
          <p:cNvSpPr>
            <a:spLocks/>
          </p:cNvSpPr>
          <p:nvPr/>
        </p:nvSpPr>
        <p:spPr bwMode="auto">
          <a:xfrm>
            <a:off x="4362525" y="2273768"/>
            <a:ext cx="400752" cy="31021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p>
            <a:r>
              <a:rPr lang="it-IT" altLang="it-IT" sz="1547" dirty="0"/>
              <a:t>N#4</a:t>
            </a:r>
          </a:p>
        </p:txBody>
      </p:sp>
      <p:sp>
        <p:nvSpPr>
          <p:cNvPr id="20518" name="Rectangle 38"/>
          <p:cNvSpPr>
            <a:spLocks/>
          </p:cNvSpPr>
          <p:nvPr/>
        </p:nvSpPr>
        <p:spPr bwMode="auto">
          <a:xfrm>
            <a:off x="8693423" y="6297026"/>
            <a:ext cx="1091967" cy="2669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p>
            <a:r>
              <a:rPr lang="it-IT" altLang="it-IT" sz="1266"/>
              <a:t>Martina Chirico</a:t>
            </a:r>
          </a:p>
        </p:txBody>
      </p:sp>
    </p:spTree>
    <p:extLst>
      <p:ext uri="{BB962C8B-B14F-4D97-AF65-F5344CB8AC3E}">
        <p14:creationId xmlns:p14="http://schemas.microsoft.com/office/powerpoint/2010/main" val="1905620277"/>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7" name="Picture 1" descr="image2.jpe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398544" y="254000"/>
            <a:ext cx="4488656" cy="634920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nvGrpSpPr>
          <p:cNvPr id="9218" name="Group 2"/>
          <p:cNvGrpSpPr>
            <a:grpSpLocks/>
          </p:cNvGrpSpPr>
          <p:nvPr/>
        </p:nvGrpSpPr>
        <p:grpSpPr bwMode="auto">
          <a:xfrm>
            <a:off x="8359775" y="1398588"/>
            <a:ext cx="90488" cy="98425"/>
            <a:chOff x="0" y="-2"/>
            <a:chExt cx="180006" cy="197479"/>
          </a:xfrm>
        </p:grpSpPr>
        <p:pic>
          <p:nvPicPr>
            <p:cNvPr id="9219" name="Picture 3" descr="image1.t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2"/>
              <a:ext cx="180006" cy="19747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9220" name="Picture 4" descr="image1.jpe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6282" y="59421"/>
              <a:ext cx="68128" cy="784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
        <p:nvSpPr>
          <p:cNvPr id="9221" name="AutoShape 5"/>
          <p:cNvSpPr>
            <a:spLocks/>
          </p:cNvSpPr>
          <p:nvPr/>
        </p:nvSpPr>
        <p:spPr bwMode="auto">
          <a:xfrm>
            <a:off x="8039894" y="2235994"/>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9222" name="Oval 6"/>
          <p:cNvSpPr>
            <a:spLocks/>
          </p:cNvSpPr>
          <p:nvPr/>
        </p:nvSpPr>
        <p:spPr bwMode="auto">
          <a:xfrm>
            <a:off x="8450263" y="1222375"/>
            <a:ext cx="224632" cy="225425"/>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9223" name="AutoShape 7"/>
          <p:cNvSpPr>
            <a:spLocks/>
          </p:cNvSpPr>
          <p:nvPr/>
        </p:nvSpPr>
        <p:spPr bwMode="auto">
          <a:xfrm>
            <a:off x="8643144" y="1102519"/>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grpSp>
        <p:nvGrpSpPr>
          <p:cNvPr id="9224" name="Group 8"/>
          <p:cNvGrpSpPr>
            <a:grpSpLocks/>
          </p:cNvGrpSpPr>
          <p:nvPr/>
        </p:nvGrpSpPr>
        <p:grpSpPr bwMode="auto">
          <a:xfrm>
            <a:off x="2880519" y="196850"/>
            <a:ext cx="1620044" cy="646113"/>
            <a:chOff x="-2" y="0"/>
            <a:chExt cx="3240007" cy="1292021"/>
          </a:xfrm>
        </p:grpSpPr>
        <p:sp>
          <p:nvSpPr>
            <p:cNvPr id="9225" name="Rectangle 9"/>
            <p:cNvSpPr>
              <a:spLocks/>
            </p:cNvSpPr>
            <p:nvPr/>
          </p:nvSpPr>
          <p:spPr bwMode="auto">
            <a:xfrm>
              <a:off x="-2" y="0"/>
              <a:ext cx="3240007" cy="1292021"/>
            </a:xfrm>
            <a:prstGeom prst="rect">
              <a:avLst/>
            </a:prstGeom>
            <a:solidFill>
              <a:srgbClr val="5FBCCE"/>
            </a:solidFill>
            <a:ln w="9525" cap="flat" cmpd="sng">
              <a:solidFill>
                <a:srgbClr val="F95815"/>
              </a:solidFill>
              <a:prstDash val="solid"/>
              <a:round/>
              <a:headEnd type="none" w="med" len="med"/>
              <a:tailEnd type="none" w="med" len="med"/>
            </a:ln>
            <a:effectLst>
              <a:outerShdw blurRad="38100" dist="23000" dir="5400000" algn="ctr" rotWithShape="0">
                <a:srgbClr val="000000">
                  <a:alpha val="34999"/>
                </a:srgbClr>
              </a:outerShdw>
            </a:effectLst>
          </p:spPr>
          <p:txBody>
            <a:bodyPr lIns="25400" tIns="25400" rIns="25400" bIns="25400" anchor="ctr"/>
            <a:lstStyle>
              <a:lvl1pPr defTabSz="457200">
                <a:defRPr sz="5000">
                  <a:solidFill>
                    <a:srgbClr val="000000"/>
                  </a:solidFill>
                  <a:latin typeface="Helvetica" charset="0"/>
                  <a:ea typeface="Helvetica" charset="0"/>
                  <a:cs typeface="Helvetica" charset="0"/>
                  <a:sym typeface="Helvetica" charset="0"/>
                </a:defRPr>
              </a:lvl1pPr>
              <a:lvl2pPr defTabSz="457200">
                <a:defRPr sz="5000">
                  <a:solidFill>
                    <a:srgbClr val="000000"/>
                  </a:solidFill>
                  <a:latin typeface="Helvetica" charset="0"/>
                  <a:ea typeface="Helvetica" charset="0"/>
                  <a:cs typeface="Helvetica" charset="0"/>
                  <a:sym typeface="Helvetica" charset="0"/>
                </a:defRPr>
              </a:lvl2pPr>
              <a:lvl3pPr defTabSz="457200">
                <a:defRPr sz="5000">
                  <a:solidFill>
                    <a:srgbClr val="000000"/>
                  </a:solidFill>
                  <a:latin typeface="Helvetica" charset="0"/>
                  <a:ea typeface="Helvetica" charset="0"/>
                  <a:cs typeface="Helvetica" charset="0"/>
                  <a:sym typeface="Helvetica" charset="0"/>
                </a:defRPr>
              </a:lvl3pPr>
              <a:lvl4pPr defTabSz="457200">
                <a:defRPr sz="5000">
                  <a:solidFill>
                    <a:srgbClr val="000000"/>
                  </a:solidFill>
                  <a:latin typeface="Helvetica" charset="0"/>
                  <a:ea typeface="Helvetica" charset="0"/>
                  <a:cs typeface="Helvetica" charset="0"/>
                  <a:sym typeface="Helvetica" charset="0"/>
                </a:defRPr>
              </a:lvl4pPr>
              <a:lvl5pPr defTabSz="457200">
                <a:defRPr sz="5000">
                  <a:solidFill>
                    <a:srgbClr val="000000"/>
                  </a:solidFill>
                  <a:latin typeface="Helvetica" charset="0"/>
                  <a:ea typeface="Helvetica" charset="0"/>
                  <a:cs typeface="Helvetica" charset="0"/>
                  <a:sym typeface="Helvetica" charset="0"/>
                </a:defRPr>
              </a:lvl5pPr>
              <a:lvl6pPr marL="457200" algn="ctr" defTabSz="457200"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6pPr>
              <a:lvl7pPr marL="914400" algn="ctr" defTabSz="457200"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7pPr>
              <a:lvl8pPr marL="1371600" algn="ctr" defTabSz="457200"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8pPr>
              <a:lvl9pPr marL="1828800" algn="ctr" defTabSz="457200"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9pPr>
            </a:lstStyle>
            <a:p>
              <a:endParaRPr lang="it-IT" altLang="it-IT" sz="900">
                <a:solidFill>
                  <a:srgbClr val="FFFFFF"/>
                </a:solidFill>
                <a:latin typeface="Calibri" charset="0"/>
                <a:ea typeface="Calibri" charset="0"/>
                <a:cs typeface="Calibri" charset="0"/>
                <a:sym typeface="Calibri" charset="0"/>
              </a:endParaRPr>
            </a:p>
          </p:txBody>
        </p:sp>
        <p:sp>
          <p:nvSpPr>
            <p:cNvPr id="9226" name="Rectangle 10"/>
            <p:cNvSpPr>
              <a:spLocks/>
            </p:cNvSpPr>
            <p:nvPr/>
          </p:nvSpPr>
          <p:spPr bwMode="auto">
            <a:xfrm>
              <a:off x="305910" y="369055"/>
              <a:ext cx="2628180" cy="55390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59" tIns="22859" rIns="22859" bIns="22859" anchor="ctr">
              <a:spAutoFit/>
            </a:bodyPr>
            <a:lstStyle>
              <a:lvl1pPr defTabSz="457200">
                <a:defRPr sz="5000">
                  <a:solidFill>
                    <a:srgbClr val="000000"/>
                  </a:solidFill>
                  <a:latin typeface="Helvetica" charset="0"/>
                  <a:ea typeface="Helvetica" charset="0"/>
                  <a:cs typeface="Helvetica" charset="0"/>
                  <a:sym typeface="Helvetica" charset="0"/>
                </a:defRPr>
              </a:lvl1pPr>
              <a:lvl2pPr defTabSz="457200">
                <a:defRPr sz="5000">
                  <a:solidFill>
                    <a:srgbClr val="000000"/>
                  </a:solidFill>
                  <a:latin typeface="Helvetica" charset="0"/>
                  <a:ea typeface="Helvetica" charset="0"/>
                  <a:cs typeface="Helvetica" charset="0"/>
                  <a:sym typeface="Helvetica" charset="0"/>
                </a:defRPr>
              </a:lvl2pPr>
              <a:lvl3pPr defTabSz="457200">
                <a:defRPr sz="5000">
                  <a:solidFill>
                    <a:srgbClr val="000000"/>
                  </a:solidFill>
                  <a:latin typeface="Helvetica" charset="0"/>
                  <a:ea typeface="Helvetica" charset="0"/>
                  <a:cs typeface="Helvetica" charset="0"/>
                  <a:sym typeface="Helvetica" charset="0"/>
                </a:defRPr>
              </a:lvl3pPr>
              <a:lvl4pPr defTabSz="457200">
                <a:defRPr sz="5000">
                  <a:solidFill>
                    <a:srgbClr val="000000"/>
                  </a:solidFill>
                  <a:latin typeface="Helvetica" charset="0"/>
                  <a:ea typeface="Helvetica" charset="0"/>
                  <a:cs typeface="Helvetica" charset="0"/>
                  <a:sym typeface="Helvetica" charset="0"/>
                </a:defRPr>
              </a:lvl4pPr>
              <a:lvl5pPr defTabSz="457200">
                <a:defRPr sz="5000">
                  <a:solidFill>
                    <a:srgbClr val="000000"/>
                  </a:solidFill>
                  <a:latin typeface="Helvetica" charset="0"/>
                  <a:ea typeface="Helvetica" charset="0"/>
                  <a:cs typeface="Helvetica" charset="0"/>
                  <a:sym typeface="Helvetica" charset="0"/>
                </a:defRPr>
              </a:lvl5pPr>
              <a:lvl6pPr marL="457200" algn="ctr" defTabSz="457200"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6pPr>
              <a:lvl7pPr marL="914400" algn="ctr" defTabSz="457200"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7pPr>
              <a:lvl8pPr marL="1371600" algn="ctr" defTabSz="457200"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8pPr>
              <a:lvl9pPr marL="1828800" algn="ctr" defTabSz="457200"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9pPr>
            </a:lstStyle>
            <a:p>
              <a:r>
                <a:rPr lang="it-IT" altLang="it-IT" sz="1500" b="1" i="1">
                  <a:latin typeface="Calibri" charset="0"/>
                  <a:ea typeface="Calibri" charset="0"/>
                  <a:cs typeface="Calibri" charset="0"/>
                  <a:sym typeface="Calibri" charset="0"/>
                </a:rPr>
                <a:t>Technique</a:t>
              </a:r>
            </a:p>
          </p:txBody>
        </p:sp>
      </p:grpSp>
      <p:sp>
        <p:nvSpPr>
          <p:cNvPr id="9227" name="AutoShape 11"/>
          <p:cNvSpPr>
            <a:spLocks/>
          </p:cNvSpPr>
          <p:nvPr/>
        </p:nvSpPr>
        <p:spPr bwMode="auto">
          <a:xfrm>
            <a:off x="11080750" y="2455069"/>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9228" name="AutoShape 12"/>
          <p:cNvSpPr>
            <a:spLocks/>
          </p:cNvSpPr>
          <p:nvPr/>
        </p:nvSpPr>
        <p:spPr bwMode="auto">
          <a:xfrm>
            <a:off x="10275094" y="3134519"/>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9229" name="AutoShape 13"/>
          <p:cNvSpPr>
            <a:spLocks/>
          </p:cNvSpPr>
          <p:nvPr/>
        </p:nvSpPr>
        <p:spPr bwMode="auto">
          <a:xfrm>
            <a:off x="10198894" y="1399382"/>
            <a:ext cx="184944" cy="1857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9230" name="AutoShape 14"/>
          <p:cNvSpPr>
            <a:spLocks/>
          </p:cNvSpPr>
          <p:nvPr/>
        </p:nvSpPr>
        <p:spPr bwMode="auto">
          <a:xfrm>
            <a:off x="10567194" y="1097757"/>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9231" name="AutoShape 15"/>
          <p:cNvSpPr>
            <a:spLocks/>
          </p:cNvSpPr>
          <p:nvPr/>
        </p:nvSpPr>
        <p:spPr bwMode="auto">
          <a:xfrm>
            <a:off x="8828088" y="3134519"/>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9232" name="AutoShape 16"/>
          <p:cNvSpPr>
            <a:spLocks/>
          </p:cNvSpPr>
          <p:nvPr/>
        </p:nvSpPr>
        <p:spPr bwMode="auto">
          <a:xfrm>
            <a:off x="10575925" y="1450182"/>
            <a:ext cx="184944" cy="1857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9233" name="Oval 17"/>
          <p:cNvSpPr>
            <a:spLocks/>
          </p:cNvSpPr>
          <p:nvPr/>
        </p:nvSpPr>
        <p:spPr bwMode="auto">
          <a:xfrm>
            <a:off x="10411619" y="3583782"/>
            <a:ext cx="224631" cy="224631"/>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9234" name="Oval 18"/>
          <p:cNvSpPr>
            <a:spLocks/>
          </p:cNvSpPr>
          <p:nvPr/>
        </p:nvSpPr>
        <p:spPr bwMode="auto">
          <a:xfrm>
            <a:off x="8751094" y="3509169"/>
            <a:ext cx="225425" cy="224631"/>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9235" name="Oval 19"/>
          <p:cNvSpPr>
            <a:spLocks/>
          </p:cNvSpPr>
          <p:nvPr/>
        </p:nvSpPr>
        <p:spPr bwMode="auto">
          <a:xfrm>
            <a:off x="7700963" y="2123282"/>
            <a:ext cx="224632" cy="225425"/>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9236" name="Oval 20"/>
          <p:cNvSpPr>
            <a:spLocks/>
          </p:cNvSpPr>
          <p:nvPr/>
        </p:nvSpPr>
        <p:spPr bwMode="auto">
          <a:xfrm>
            <a:off x="11450638" y="2527300"/>
            <a:ext cx="225425" cy="225425"/>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9237" name="Oval 21"/>
          <p:cNvSpPr>
            <a:spLocks/>
          </p:cNvSpPr>
          <p:nvPr/>
        </p:nvSpPr>
        <p:spPr bwMode="auto">
          <a:xfrm>
            <a:off x="10648950" y="989807"/>
            <a:ext cx="224632" cy="224631"/>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9238" name="Line 22"/>
          <p:cNvSpPr>
            <a:spLocks noChangeShapeType="1"/>
          </p:cNvSpPr>
          <p:nvPr/>
        </p:nvSpPr>
        <p:spPr bwMode="auto">
          <a:xfrm flipH="1">
            <a:off x="7925594" y="1497013"/>
            <a:ext cx="434181" cy="923925"/>
          </a:xfrm>
          <a:prstGeom prst="line">
            <a:avLst/>
          </a:prstGeom>
          <a:noFill/>
          <a:ln w="635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9239" name="Line 23"/>
          <p:cNvSpPr>
            <a:spLocks noChangeShapeType="1"/>
          </p:cNvSpPr>
          <p:nvPr/>
        </p:nvSpPr>
        <p:spPr bwMode="auto">
          <a:xfrm>
            <a:off x="7904957" y="2527300"/>
            <a:ext cx="1071563" cy="981869"/>
          </a:xfrm>
          <a:prstGeom prst="line">
            <a:avLst/>
          </a:prstGeom>
          <a:noFill/>
          <a:ln w="635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9240" name="Line 24"/>
          <p:cNvSpPr>
            <a:spLocks noChangeShapeType="1"/>
          </p:cNvSpPr>
          <p:nvPr/>
        </p:nvSpPr>
        <p:spPr bwMode="auto">
          <a:xfrm flipV="1">
            <a:off x="9013032" y="3509169"/>
            <a:ext cx="1635919" cy="10319"/>
          </a:xfrm>
          <a:prstGeom prst="line">
            <a:avLst/>
          </a:prstGeom>
          <a:noFill/>
          <a:ln w="635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9241" name="Line 25"/>
          <p:cNvSpPr>
            <a:spLocks noChangeShapeType="1"/>
          </p:cNvSpPr>
          <p:nvPr/>
        </p:nvSpPr>
        <p:spPr bwMode="auto">
          <a:xfrm flipV="1">
            <a:off x="10704513" y="2455069"/>
            <a:ext cx="769938" cy="1046956"/>
          </a:xfrm>
          <a:prstGeom prst="line">
            <a:avLst/>
          </a:prstGeom>
          <a:noFill/>
          <a:ln w="635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9242" name="Line 26"/>
          <p:cNvSpPr>
            <a:spLocks noChangeShapeType="1"/>
          </p:cNvSpPr>
          <p:nvPr/>
        </p:nvSpPr>
        <p:spPr bwMode="auto">
          <a:xfrm flipH="1" flipV="1">
            <a:off x="9930607" y="1585119"/>
            <a:ext cx="1520031" cy="835819"/>
          </a:xfrm>
          <a:prstGeom prst="line">
            <a:avLst/>
          </a:prstGeom>
          <a:noFill/>
          <a:ln w="635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9243" name="Line 27"/>
          <p:cNvSpPr>
            <a:spLocks noChangeShapeType="1"/>
          </p:cNvSpPr>
          <p:nvPr/>
        </p:nvSpPr>
        <p:spPr bwMode="auto">
          <a:xfrm flipH="1">
            <a:off x="8224838" y="1557338"/>
            <a:ext cx="225425" cy="565944"/>
          </a:xfrm>
          <a:prstGeom prst="line">
            <a:avLst/>
          </a:prstGeom>
          <a:noFill/>
          <a:ln w="63500" cap="flat" cmpd="sng">
            <a:solidFill>
              <a:srgbClr val="000000"/>
            </a:solidFill>
            <a:prstDash val="sysDot"/>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9244" name="Line 28"/>
          <p:cNvSpPr>
            <a:spLocks noChangeShapeType="1"/>
          </p:cNvSpPr>
          <p:nvPr/>
        </p:nvSpPr>
        <p:spPr bwMode="auto">
          <a:xfrm>
            <a:off x="7927975" y="2527300"/>
            <a:ext cx="715169" cy="792163"/>
          </a:xfrm>
          <a:prstGeom prst="line">
            <a:avLst/>
          </a:prstGeom>
          <a:noFill/>
          <a:ln w="63500" cap="flat" cmpd="sng">
            <a:solidFill>
              <a:srgbClr val="000000"/>
            </a:solidFill>
            <a:prstDash val="sysDot"/>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9245" name="Line 29"/>
          <p:cNvSpPr>
            <a:spLocks noChangeShapeType="1"/>
          </p:cNvSpPr>
          <p:nvPr/>
        </p:nvSpPr>
        <p:spPr bwMode="auto">
          <a:xfrm>
            <a:off x="9018588" y="3583782"/>
            <a:ext cx="1256507" cy="0"/>
          </a:xfrm>
          <a:prstGeom prst="line">
            <a:avLst/>
          </a:prstGeom>
          <a:noFill/>
          <a:ln w="63500" cap="flat" cmpd="sng">
            <a:solidFill>
              <a:srgbClr val="000000"/>
            </a:solidFill>
            <a:prstDash val="sysDot"/>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9246" name="Line 30"/>
          <p:cNvSpPr>
            <a:spLocks noChangeShapeType="1"/>
          </p:cNvSpPr>
          <p:nvPr/>
        </p:nvSpPr>
        <p:spPr bwMode="auto">
          <a:xfrm flipV="1">
            <a:off x="10760869" y="2752725"/>
            <a:ext cx="689769" cy="831057"/>
          </a:xfrm>
          <a:prstGeom prst="line">
            <a:avLst/>
          </a:prstGeom>
          <a:noFill/>
          <a:ln w="63500" cap="flat" cmpd="sng">
            <a:solidFill>
              <a:srgbClr val="000000"/>
            </a:solidFill>
            <a:prstDash val="sysDot"/>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9247" name="Line 31"/>
          <p:cNvSpPr>
            <a:spLocks noChangeShapeType="1"/>
          </p:cNvSpPr>
          <p:nvPr/>
        </p:nvSpPr>
        <p:spPr bwMode="auto">
          <a:xfrm flipH="1" flipV="1">
            <a:off x="10873582" y="1282700"/>
            <a:ext cx="689769" cy="1074738"/>
          </a:xfrm>
          <a:prstGeom prst="line">
            <a:avLst/>
          </a:prstGeom>
          <a:noFill/>
          <a:ln w="63500" cap="flat" cmpd="sng">
            <a:solidFill>
              <a:srgbClr val="000000"/>
            </a:solidFill>
            <a:prstDash val="sysDot"/>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9248" name="AutoShape 32"/>
          <p:cNvSpPr>
            <a:spLocks/>
          </p:cNvSpPr>
          <p:nvPr/>
        </p:nvSpPr>
        <p:spPr bwMode="auto">
          <a:xfrm>
            <a:off x="9982200" y="1320800"/>
            <a:ext cx="838200" cy="495300"/>
          </a:xfrm>
          <a:custGeom>
            <a:avLst/>
            <a:gdLst>
              <a:gd name="T0" fmla="*/ 10646 w 21293"/>
              <a:gd name="T1" fmla="*/ 10697 h 21395"/>
              <a:gd name="T2" fmla="*/ 10646 w 21293"/>
              <a:gd name="T3" fmla="*/ 10697 h 21395"/>
              <a:gd name="T4" fmla="*/ 10646 w 21293"/>
              <a:gd name="T5" fmla="*/ 10697 h 21395"/>
              <a:gd name="T6" fmla="*/ 10646 w 21293"/>
              <a:gd name="T7" fmla="*/ 10697 h 21395"/>
            </a:gdLst>
            <a:ahLst/>
            <a:cxnLst>
              <a:cxn ang="0">
                <a:pos x="T0" y="T1"/>
              </a:cxn>
              <a:cxn ang="0">
                <a:pos x="T2" y="T3"/>
              </a:cxn>
              <a:cxn ang="0">
                <a:pos x="T4" y="T5"/>
              </a:cxn>
              <a:cxn ang="0">
                <a:pos x="T6" y="T7"/>
              </a:cxn>
            </a:cxnLst>
            <a:rect l="0" t="0" r="r" b="b"/>
            <a:pathLst>
              <a:path w="21293" h="21395">
                <a:moveTo>
                  <a:pt x="20969" y="0"/>
                </a:moveTo>
                <a:cubicBezTo>
                  <a:pt x="21145" y="5681"/>
                  <a:pt x="21600" y="11835"/>
                  <a:pt x="20969" y="17555"/>
                </a:cubicBezTo>
                <a:cubicBezTo>
                  <a:pt x="20898" y="18203"/>
                  <a:pt x="20616" y="18766"/>
                  <a:pt x="20324" y="19200"/>
                </a:cubicBezTo>
                <a:cubicBezTo>
                  <a:pt x="19741" y="20069"/>
                  <a:pt x="18389" y="21395"/>
                  <a:pt x="18389" y="21395"/>
                </a:cubicBezTo>
                <a:cubicBezTo>
                  <a:pt x="13517" y="20757"/>
                  <a:pt x="15525" y="21600"/>
                  <a:pt x="12259" y="19749"/>
                </a:cubicBezTo>
                <a:cubicBezTo>
                  <a:pt x="11936" y="19566"/>
                  <a:pt x="11574" y="19521"/>
                  <a:pt x="11291" y="19200"/>
                </a:cubicBezTo>
                <a:cubicBezTo>
                  <a:pt x="10646" y="18469"/>
                  <a:pt x="10091" y="17423"/>
                  <a:pt x="9356" y="17006"/>
                </a:cubicBezTo>
                <a:cubicBezTo>
                  <a:pt x="8710" y="16640"/>
                  <a:pt x="7986" y="16550"/>
                  <a:pt x="7420" y="15909"/>
                </a:cubicBezTo>
                <a:lnTo>
                  <a:pt x="5484" y="13715"/>
                </a:lnTo>
                <a:cubicBezTo>
                  <a:pt x="5269" y="13166"/>
                  <a:pt x="5113" y="12535"/>
                  <a:pt x="4839" y="12069"/>
                </a:cubicBezTo>
                <a:cubicBezTo>
                  <a:pt x="4565" y="11603"/>
                  <a:pt x="4113" y="11486"/>
                  <a:pt x="3871" y="10972"/>
                </a:cubicBezTo>
                <a:cubicBezTo>
                  <a:pt x="3659" y="10520"/>
                  <a:pt x="3789" y="9735"/>
                  <a:pt x="3549" y="9326"/>
                </a:cubicBezTo>
                <a:cubicBezTo>
                  <a:pt x="2131" y="6915"/>
                  <a:pt x="1997" y="7503"/>
                  <a:pt x="645" y="6583"/>
                </a:cubicBezTo>
                <a:cubicBezTo>
                  <a:pt x="422" y="6431"/>
                  <a:pt x="215" y="6217"/>
                  <a:pt x="0" y="6034"/>
                </a:cubicBezTo>
              </a:path>
            </a:pathLst>
          </a:custGeom>
          <a:noFill/>
          <a:ln w="57150" cap="flat" cmpd="sng">
            <a:solidFill>
              <a:srgbClr val="000000"/>
            </a:solidFill>
            <a:prstDash val="sysDash"/>
            <a:round/>
            <a:headEnd type="none" w="med" len="med"/>
            <a:tailEnd type="triangl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a:defRPr sz="5000">
                <a:solidFill>
                  <a:srgbClr val="000000"/>
                </a:solidFill>
                <a:latin typeface="Helvetica" charset="0"/>
                <a:ea typeface="Helvetica" charset="0"/>
                <a:cs typeface="Helvetica" charset="0"/>
                <a:sym typeface="Helvetica" charset="0"/>
              </a:defRPr>
            </a:lvl1pPr>
            <a:lvl2pPr>
              <a:defRPr sz="5000">
                <a:solidFill>
                  <a:srgbClr val="000000"/>
                </a:solidFill>
                <a:latin typeface="Helvetica" charset="0"/>
                <a:ea typeface="Helvetica" charset="0"/>
                <a:cs typeface="Helvetica" charset="0"/>
                <a:sym typeface="Helvetica" charset="0"/>
              </a:defRPr>
            </a:lvl2pPr>
            <a:lvl3pPr>
              <a:defRPr sz="5000">
                <a:solidFill>
                  <a:srgbClr val="000000"/>
                </a:solidFill>
                <a:latin typeface="Helvetica" charset="0"/>
                <a:ea typeface="Helvetica" charset="0"/>
                <a:cs typeface="Helvetica" charset="0"/>
                <a:sym typeface="Helvetica" charset="0"/>
              </a:defRPr>
            </a:lvl3pPr>
            <a:lvl4pPr>
              <a:defRPr sz="5000">
                <a:solidFill>
                  <a:srgbClr val="000000"/>
                </a:solidFill>
                <a:latin typeface="Helvetica" charset="0"/>
                <a:ea typeface="Helvetica" charset="0"/>
                <a:cs typeface="Helvetica" charset="0"/>
                <a:sym typeface="Helvetica" charset="0"/>
              </a:defRPr>
            </a:lvl4pPr>
            <a:lvl5pPr>
              <a:defRPr sz="5000">
                <a:solidFill>
                  <a:srgbClr val="000000"/>
                </a:solidFill>
                <a:latin typeface="Helvetica" charset="0"/>
                <a:ea typeface="Helvetica" charset="0"/>
                <a:cs typeface="Helvetica" charset="0"/>
                <a:sym typeface="Helvetica" charset="0"/>
              </a:defRPr>
            </a:lvl5pPr>
            <a:lvl6pPr marL="4572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6pPr>
            <a:lvl7pPr marL="9144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7pPr>
            <a:lvl8pPr marL="13716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8pPr>
            <a:lvl9pPr marL="18288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9pPr>
          </a:lstStyle>
          <a:p>
            <a:pPr defTabSz="457200"/>
            <a:endParaRPr lang="it-IT" altLang="it-IT" sz="900">
              <a:latin typeface="Helvetica Light" charset="0"/>
              <a:ea typeface="Helvetica Light" charset="0"/>
              <a:cs typeface="Helvetica Light" charset="0"/>
              <a:sym typeface="Helvetica Light" charset="0"/>
            </a:endParaRPr>
          </a:p>
        </p:txBody>
      </p:sp>
      <p:sp>
        <p:nvSpPr>
          <p:cNvPr id="9249" name="Oval 33"/>
          <p:cNvSpPr>
            <a:spLocks/>
          </p:cNvSpPr>
          <p:nvPr/>
        </p:nvSpPr>
        <p:spPr bwMode="auto">
          <a:xfrm>
            <a:off x="8674894" y="730250"/>
            <a:ext cx="225425" cy="225425"/>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9250" name="Oval 34"/>
          <p:cNvSpPr>
            <a:spLocks/>
          </p:cNvSpPr>
          <p:nvPr/>
        </p:nvSpPr>
        <p:spPr bwMode="auto">
          <a:xfrm>
            <a:off x="8407400" y="842963"/>
            <a:ext cx="224632" cy="224632"/>
          </a:xfrm>
          <a:prstGeom prst="ellipse">
            <a:avLst/>
          </a:prstGeom>
          <a:solidFill>
            <a:srgbClr val="FFFB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grpSp>
        <p:nvGrpSpPr>
          <p:cNvPr id="9251" name="Group 35"/>
          <p:cNvGrpSpPr>
            <a:grpSpLocks/>
          </p:cNvGrpSpPr>
          <p:nvPr/>
        </p:nvGrpSpPr>
        <p:grpSpPr bwMode="auto">
          <a:xfrm>
            <a:off x="8645525" y="1003300"/>
            <a:ext cx="90488" cy="99219"/>
            <a:chOff x="0" y="-2"/>
            <a:chExt cx="180006" cy="197479"/>
          </a:xfrm>
        </p:grpSpPr>
        <p:pic>
          <p:nvPicPr>
            <p:cNvPr id="9252" name="Picture 36" descr="image1.t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2"/>
              <a:ext cx="180006" cy="19747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9253" name="Picture 37" descr="image1.jpe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6282" y="59421"/>
              <a:ext cx="68128" cy="784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9254" name="Group 38"/>
          <p:cNvGrpSpPr>
            <a:grpSpLocks/>
          </p:cNvGrpSpPr>
          <p:nvPr/>
        </p:nvGrpSpPr>
        <p:grpSpPr bwMode="auto">
          <a:xfrm>
            <a:off x="8721725" y="1079500"/>
            <a:ext cx="90488" cy="99219"/>
            <a:chOff x="0" y="-2"/>
            <a:chExt cx="180006" cy="197479"/>
          </a:xfrm>
        </p:grpSpPr>
        <p:pic>
          <p:nvPicPr>
            <p:cNvPr id="9255" name="Picture 39" descr="image1.t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2"/>
              <a:ext cx="180006" cy="19747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9256" name="Picture 40" descr="image1.jpe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6282" y="59421"/>
              <a:ext cx="68128" cy="784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9257" name="Group 41"/>
          <p:cNvGrpSpPr>
            <a:grpSpLocks/>
          </p:cNvGrpSpPr>
          <p:nvPr/>
        </p:nvGrpSpPr>
        <p:grpSpPr bwMode="auto">
          <a:xfrm>
            <a:off x="8797925" y="1155700"/>
            <a:ext cx="90488" cy="99219"/>
            <a:chOff x="0" y="-2"/>
            <a:chExt cx="180006" cy="197479"/>
          </a:xfrm>
        </p:grpSpPr>
        <p:pic>
          <p:nvPicPr>
            <p:cNvPr id="9258" name="Picture 42" descr="image1.t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2"/>
              <a:ext cx="180006" cy="19747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9259" name="Picture 43" descr="image1.jpe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6282" y="59421"/>
              <a:ext cx="68128" cy="784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9260" name="Group 44"/>
          <p:cNvGrpSpPr>
            <a:grpSpLocks/>
          </p:cNvGrpSpPr>
          <p:nvPr/>
        </p:nvGrpSpPr>
        <p:grpSpPr bwMode="auto">
          <a:xfrm>
            <a:off x="8874125" y="1231900"/>
            <a:ext cx="90488" cy="99219"/>
            <a:chOff x="0" y="-2"/>
            <a:chExt cx="180006" cy="197479"/>
          </a:xfrm>
        </p:grpSpPr>
        <p:pic>
          <p:nvPicPr>
            <p:cNvPr id="9261" name="Picture 45" descr="image1.t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2"/>
              <a:ext cx="180006" cy="19747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9262" name="Picture 46" descr="image1.jpe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6282" y="59421"/>
              <a:ext cx="68128" cy="784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
        <p:nvSpPr>
          <p:cNvPr id="9263" name="Rectangle 47"/>
          <p:cNvSpPr>
            <a:spLocks/>
          </p:cNvSpPr>
          <p:nvPr/>
        </p:nvSpPr>
        <p:spPr bwMode="auto">
          <a:xfrm>
            <a:off x="8033544" y="1584792"/>
            <a:ext cx="165110" cy="29751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5400" tIns="25400" rIns="25400" bIns="25400" anchor="ctr">
            <a:spAutoFit/>
          </a:bodyPr>
          <a:lstStyle/>
          <a:p>
            <a:r>
              <a:rPr lang="it-IT" altLang="it-IT" sz="1600">
                <a:latin typeface="Helvetica Light" charset="0"/>
                <a:ea typeface="Helvetica Light" charset="0"/>
                <a:cs typeface="Helvetica Light" charset="0"/>
                <a:sym typeface="Helvetica Light" charset="0"/>
              </a:rPr>
              <a:t>1</a:t>
            </a:r>
          </a:p>
        </p:txBody>
      </p:sp>
      <p:sp>
        <p:nvSpPr>
          <p:cNvPr id="9264" name="Rectangle 48"/>
          <p:cNvSpPr>
            <a:spLocks/>
          </p:cNvSpPr>
          <p:nvPr/>
        </p:nvSpPr>
        <p:spPr bwMode="auto">
          <a:xfrm>
            <a:off x="7950994" y="2836536"/>
            <a:ext cx="165110" cy="29751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5400" tIns="25400" rIns="25400" bIns="25400" anchor="ctr">
            <a:spAutoFit/>
          </a:bodyPr>
          <a:lstStyle/>
          <a:p>
            <a:r>
              <a:rPr lang="it-IT" altLang="it-IT" sz="1600">
                <a:latin typeface="Helvetica Light" charset="0"/>
                <a:ea typeface="Helvetica Light" charset="0"/>
                <a:cs typeface="Helvetica Light" charset="0"/>
                <a:sym typeface="Helvetica Light" charset="0"/>
              </a:rPr>
              <a:t>2</a:t>
            </a:r>
          </a:p>
        </p:txBody>
      </p:sp>
      <p:sp>
        <p:nvSpPr>
          <p:cNvPr id="9265" name="Rectangle 49"/>
          <p:cNvSpPr>
            <a:spLocks/>
          </p:cNvSpPr>
          <p:nvPr/>
        </p:nvSpPr>
        <p:spPr bwMode="auto">
          <a:xfrm>
            <a:off x="9394825" y="3605679"/>
            <a:ext cx="165110" cy="29751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5400" tIns="25400" rIns="25400" bIns="25400" anchor="ctr">
            <a:spAutoFit/>
          </a:bodyPr>
          <a:lstStyle/>
          <a:p>
            <a:r>
              <a:rPr lang="it-IT" altLang="it-IT" sz="1600">
                <a:latin typeface="Helvetica Light" charset="0"/>
                <a:ea typeface="Helvetica Light" charset="0"/>
                <a:cs typeface="Helvetica Light" charset="0"/>
                <a:sym typeface="Helvetica Light" charset="0"/>
              </a:rPr>
              <a:t>3</a:t>
            </a:r>
          </a:p>
        </p:txBody>
      </p:sp>
      <p:sp>
        <p:nvSpPr>
          <p:cNvPr id="9266" name="Rectangle 50"/>
          <p:cNvSpPr>
            <a:spLocks/>
          </p:cNvSpPr>
          <p:nvPr/>
        </p:nvSpPr>
        <p:spPr bwMode="auto">
          <a:xfrm>
            <a:off x="11252994" y="2985761"/>
            <a:ext cx="165110" cy="29751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5400" tIns="25400" rIns="25400" bIns="25400" anchor="ctr">
            <a:spAutoFit/>
          </a:bodyPr>
          <a:lstStyle/>
          <a:p>
            <a:r>
              <a:rPr lang="it-IT" altLang="it-IT" sz="1600">
                <a:latin typeface="Helvetica Light" charset="0"/>
                <a:ea typeface="Helvetica Light" charset="0"/>
                <a:cs typeface="Helvetica Light" charset="0"/>
                <a:sym typeface="Helvetica Light" charset="0"/>
              </a:rPr>
              <a:t>4</a:t>
            </a:r>
          </a:p>
        </p:txBody>
      </p:sp>
      <p:sp>
        <p:nvSpPr>
          <p:cNvPr id="9267" name="Rectangle 51"/>
          <p:cNvSpPr>
            <a:spLocks/>
          </p:cNvSpPr>
          <p:nvPr/>
        </p:nvSpPr>
        <p:spPr bwMode="auto">
          <a:xfrm>
            <a:off x="10675938" y="2087236"/>
            <a:ext cx="165110" cy="29751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5400" tIns="25400" rIns="25400" bIns="25400" anchor="ctr">
            <a:spAutoFit/>
          </a:bodyPr>
          <a:lstStyle/>
          <a:p>
            <a:r>
              <a:rPr lang="it-IT" altLang="it-IT" sz="1600">
                <a:latin typeface="Helvetica Light" charset="0"/>
                <a:ea typeface="Helvetica Light" charset="0"/>
                <a:cs typeface="Helvetica Light" charset="0"/>
                <a:sym typeface="Helvetica Light" charset="0"/>
              </a:rPr>
              <a:t>5</a:t>
            </a:r>
          </a:p>
        </p:txBody>
      </p:sp>
      <p:sp>
        <p:nvSpPr>
          <p:cNvPr id="9268" name="AutoShape 52"/>
          <p:cNvSpPr>
            <a:spLocks/>
          </p:cNvSpPr>
          <p:nvPr/>
        </p:nvSpPr>
        <p:spPr bwMode="auto">
          <a:xfrm rot="16200000" flipV="1">
            <a:off x="9288859" y="706041"/>
            <a:ext cx="967582" cy="4191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cubicBezTo>
                  <a:pt x="5400" y="0"/>
                  <a:pt x="10800" y="5400"/>
                  <a:pt x="10800" y="10800"/>
                </a:cubicBezTo>
                <a:cubicBezTo>
                  <a:pt x="10800" y="16200"/>
                  <a:pt x="16200" y="21600"/>
                  <a:pt x="21600" y="21600"/>
                </a:cubicBezTo>
              </a:path>
            </a:pathLst>
          </a:custGeom>
          <a:noFill/>
          <a:ln w="25400" cap="flat" cmpd="sng">
            <a:solidFill>
              <a:srgbClr val="000000"/>
            </a:solidFill>
            <a:prstDash val="solid"/>
            <a:miter lim="400000"/>
            <a:headEnd type="none" w="med" len="med"/>
            <a:tailEnd type="triangl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lstStyle/>
          <a:p>
            <a:endParaRPr lang="it-IT" altLang="it-IT" sz="900">
              <a:latin typeface="Helvetica Light" charset="0"/>
              <a:ea typeface="Helvetica Light" charset="0"/>
              <a:cs typeface="Helvetica Light" charset="0"/>
              <a:sym typeface="Helvetica Light" charset="0"/>
            </a:endParaRPr>
          </a:p>
        </p:txBody>
      </p:sp>
      <p:sp>
        <p:nvSpPr>
          <p:cNvPr id="9269" name="Rectangle 53"/>
          <p:cNvSpPr>
            <a:spLocks/>
          </p:cNvSpPr>
          <p:nvPr/>
        </p:nvSpPr>
        <p:spPr bwMode="auto">
          <a:xfrm>
            <a:off x="10031413" y="925186"/>
            <a:ext cx="165110" cy="29751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5400" tIns="25400" rIns="25400" bIns="25400" anchor="ctr">
            <a:spAutoFit/>
          </a:bodyPr>
          <a:lstStyle/>
          <a:p>
            <a:r>
              <a:rPr lang="it-IT" altLang="it-IT" sz="1600">
                <a:latin typeface="Helvetica Light" charset="0"/>
                <a:ea typeface="Helvetica Light" charset="0"/>
                <a:cs typeface="Helvetica Light" charset="0"/>
                <a:sym typeface="Helvetica Light" charset="0"/>
              </a:rPr>
              <a:t>6</a:t>
            </a:r>
          </a:p>
        </p:txBody>
      </p:sp>
      <p:sp>
        <p:nvSpPr>
          <p:cNvPr id="9270" name="Rectangle 54"/>
          <p:cNvSpPr>
            <a:spLocks/>
          </p:cNvSpPr>
          <p:nvPr/>
        </p:nvSpPr>
        <p:spPr bwMode="auto">
          <a:xfrm>
            <a:off x="354807" y="1093788"/>
            <a:ext cx="6833394" cy="32829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spAutoFit/>
          </a:bodyPr>
          <a:lstStyle/>
          <a:p>
            <a:pPr algn="l"/>
            <a:r>
              <a:rPr lang="it-IT" altLang="it-IT">
                <a:latin typeface="Helvetica Light" charset="0"/>
                <a:ea typeface="Helvetica Light" charset="0"/>
                <a:cs typeface="Helvetica Light" charset="0"/>
                <a:sym typeface="Helvetica Light" charset="0"/>
              </a:rPr>
              <a:t>Give &amp; go, ricezioni aperte, smarcamento e tiro in porta.</a:t>
            </a:r>
          </a:p>
          <a:p>
            <a:pPr algn="l"/>
            <a:endParaRPr lang="it-IT" altLang="it-IT" sz="1600">
              <a:latin typeface="Helvetica Light" charset="0"/>
              <a:ea typeface="Helvetica Light" charset="0"/>
              <a:cs typeface="Helvetica Light" charset="0"/>
              <a:sym typeface="Helvetica Light" charset="0"/>
            </a:endParaRPr>
          </a:p>
          <a:p>
            <a:pPr algn="l"/>
            <a:r>
              <a:rPr lang="it-IT" altLang="it-IT" sz="1600">
                <a:latin typeface="Helvetica Light" charset="0"/>
                <a:ea typeface="Helvetica Light" charset="0"/>
                <a:cs typeface="Helvetica Light" charset="0"/>
                <a:sym typeface="Helvetica Light" charset="0"/>
              </a:rPr>
              <a:t>Circuito di passaggi e ricezioni. Dove passo vado (give &amp; go).</a:t>
            </a:r>
            <a:br>
              <a:rPr lang="it-IT" altLang="it-IT" sz="1600">
                <a:latin typeface="Helvetica Light" charset="0"/>
                <a:ea typeface="Helvetica Light" charset="0"/>
                <a:cs typeface="Helvetica Light" charset="0"/>
                <a:sym typeface="Helvetica Light" charset="0"/>
              </a:rPr>
            </a:br>
            <a:endParaRPr lang="it-IT" altLang="it-IT" sz="1600">
              <a:latin typeface="Helvetica Light" charset="0"/>
              <a:ea typeface="Helvetica Light" charset="0"/>
              <a:cs typeface="Helvetica Light" charset="0"/>
              <a:sym typeface="Helvetica Light" charset="0"/>
            </a:endParaRPr>
          </a:p>
          <a:p>
            <a:pPr algn="l"/>
            <a:r>
              <a:rPr lang="it-IT" altLang="it-IT" sz="1600">
                <a:latin typeface="Helvetica Light" charset="0"/>
                <a:ea typeface="Helvetica Light" charset="0"/>
                <a:cs typeface="Helvetica Light" charset="0"/>
                <a:sym typeface="Helvetica Light" charset="0"/>
              </a:rPr>
              <a:t>Curare la posizione del corpo e dei piedi nelle ricezioni aperte.</a:t>
            </a:r>
          </a:p>
          <a:p>
            <a:pPr algn="l"/>
            <a:endParaRPr lang="it-IT" altLang="it-IT" sz="1600">
              <a:latin typeface="Helvetica Light" charset="0"/>
              <a:ea typeface="Helvetica Light" charset="0"/>
              <a:cs typeface="Helvetica Light" charset="0"/>
              <a:sym typeface="Helvetica Light" charset="0"/>
            </a:endParaRPr>
          </a:p>
          <a:p>
            <a:pPr algn="l"/>
            <a:r>
              <a:rPr lang="it-IT" altLang="it-IT" sz="1600">
                <a:latin typeface="Helvetica Light" charset="0"/>
                <a:ea typeface="Helvetica Light" charset="0"/>
                <a:cs typeface="Helvetica Light" charset="0"/>
                <a:sym typeface="Helvetica Light" charset="0"/>
              </a:rPr>
              <a:t>A secondo del livello e dell’età dare obiettivi di ritmo e/o tocchi.</a:t>
            </a:r>
          </a:p>
          <a:p>
            <a:pPr algn="l"/>
            <a:r>
              <a:rPr lang="it-IT" altLang="it-IT" sz="1600">
                <a:latin typeface="Helvetica Light" charset="0"/>
                <a:ea typeface="Helvetica Light" charset="0"/>
                <a:cs typeface="Helvetica Light" charset="0"/>
                <a:sym typeface="Helvetica Light" charset="0"/>
              </a:rPr>
              <a:t>Passaggi di push e/o strisciato.</a:t>
            </a:r>
          </a:p>
          <a:p>
            <a:pPr algn="l"/>
            <a:endParaRPr lang="it-IT" altLang="it-IT" sz="1600">
              <a:latin typeface="Helvetica Light" charset="0"/>
              <a:ea typeface="Helvetica Light" charset="0"/>
              <a:cs typeface="Helvetica Light" charset="0"/>
              <a:sym typeface="Helvetica Light" charset="0"/>
            </a:endParaRPr>
          </a:p>
          <a:p>
            <a:pPr algn="l"/>
            <a:r>
              <a:rPr lang="it-IT" altLang="it-IT" sz="1600">
                <a:latin typeface="Helvetica Light" charset="0"/>
                <a:ea typeface="Helvetica Light" charset="0"/>
                <a:cs typeface="Helvetica Light" charset="0"/>
                <a:sym typeface="Helvetica Light" charset="0"/>
              </a:rPr>
              <a:t>Variante:</a:t>
            </a:r>
          </a:p>
          <a:p>
            <a:pPr algn="l"/>
            <a:r>
              <a:rPr lang="it-IT" altLang="it-IT" sz="1600">
                <a:latin typeface="Helvetica Light" charset="0"/>
                <a:ea typeface="Helvetica Light" charset="0"/>
                <a:cs typeface="Helvetica Light" charset="0"/>
                <a:sym typeface="Helvetica Light" charset="0"/>
              </a:rPr>
              <a:t>Eseguire l’esercizio nell’altro verso.</a:t>
            </a:r>
          </a:p>
          <a:p>
            <a:pPr algn="l"/>
            <a:r>
              <a:rPr lang="it-IT" altLang="it-IT" sz="1600">
                <a:latin typeface="Helvetica Light" charset="0"/>
                <a:ea typeface="Helvetica Light" charset="0"/>
                <a:cs typeface="Helvetica Light" charset="0"/>
                <a:sym typeface="Helvetica Light" charset="0"/>
              </a:rPr>
              <a:t>Nell’ultima stazione, oltre al movimento di smarcamento inserire un dribbling/sollevamento.</a:t>
            </a:r>
          </a:p>
        </p:txBody>
      </p:sp>
      <p:grpSp>
        <p:nvGrpSpPr>
          <p:cNvPr id="9271" name="Group 55"/>
          <p:cNvGrpSpPr>
            <a:grpSpLocks/>
          </p:cNvGrpSpPr>
          <p:nvPr/>
        </p:nvGrpSpPr>
        <p:grpSpPr bwMode="auto">
          <a:xfrm>
            <a:off x="392113" y="6448426"/>
            <a:ext cx="406161" cy="146194"/>
            <a:chOff x="0" y="0"/>
            <a:chExt cx="812358" cy="291489"/>
          </a:xfrm>
        </p:grpSpPr>
        <p:sp>
          <p:nvSpPr>
            <p:cNvPr id="9272" name="Rectangle 56"/>
            <p:cNvSpPr>
              <a:spLocks/>
            </p:cNvSpPr>
            <p:nvPr/>
          </p:nvSpPr>
          <p:spPr bwMode="auto">
            <a:xfrm>
              <a:off x="174976" y="0"/>
              <a:ext cx="637382" cy="29148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2860" rIns="22860">
              <a:spAutoFit/>
            </a:bodyPr>
            <a:lstStyle>
              <a:lvl1pPr>
                <a:defRPr sz="5000">
                  <a:solidFill>
                    <a:srgbClr val="000000"/>
                  </a:solidFill>
                  <a:latin typeface="Helvetica" charset="0"/>
                  <a:ea typeface="Helvetica" charset="0"/>
                  <a:cs typeface="Helvetica" charset="0"/>
                  <a:sym typeface="Helvetica" charset="0"/>
                </a:defRPr>
              </a:lvl1pPr>
              <a:lvl2pPr>
                <a:defRPr sz="5000">
                  <a:solidFill>
                    <a:srgbClr val="000000"/>
                  </a:solidFill>
                  <a:latin typeface="Helvetica" charset="0"/>
                  <a:ea typeface="Helvetica" charset="0"/>
                  <a:cs typeface="Helvetica" charset="0"/>
                  <a:sym typeface="Helvetica" charset="0"/>
                </a:defRPr>
              </a:lvl2pPr>
              <a:lvl3pPr>
                <a:defRPr sz="5000">
                  <a:solidFill>
                    <a:srgbClr val="000000"/>
                  </a:solidFill>
                  <a:latin typeface="Helvetica" charset="0"/>
                  <a:ea typeface="Helvetica" charset="0"/>
                  <a:cs typeface="Helvetica" charset="0"/>
                  <a:sym typeface="Helvetica" charset="0"/>
                </a:defRPr>
              </a:lvl3pPr>
              <a:lvl4pPr>
                <a:defRPr sz="5000">
                  <a:solidFill>
                    <a:srgbClr val="000000"/>
                  </a:solidFill>
                  <a:latin typeface="Helvetica" charset="0"/>
                  <a:ea typeface="Helvetica" charset="0"/>
                  <a:cs typeface="Helvetica" charset="0"/>
                  <a:sym typeface="Helvetica" charset="0"/>
                </a:defRPr>
              </a:lvl4pPr>
              <a:lvl5pPr>
                <a:defRPr sz="5000">
                  <a:solidFill>
                    <a:srgbClr val="000000"/>
                  </a:solidFill>
                  <a:latin typeface="Helvetica" charset="0"/>
                  <a:ea typeface="Helvetica" charset="0"/>
                  <a:cs typeface="Helvetica" charset="0"/>
                  <a:sym typeface="Helvetica" charset="0"/>
                </a:defRPr>
              </a:lvl5pPr>
              <a:lvl6pPr marL="4572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6pPr>
              <a:lvl7pPr marL="9144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7pPr>
              <a:lvl8pPr marL="13716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8pPr>
              <a:lvl9pPr marL="18288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9pPr>
            </a:lstStyle>
            <a:p>
              <a:pPr defTabSz="457200"/>
              <a:r>
                <a:rPr lang="it-IT" altLang="it-IT" sz="350">
                  <a:latin typeface="Calibri" charset="0"/>
                  <a:ea typeface="Calibri" charset="0"/>
                  <a:cs typeface="Calibri" charset="0"/>
                  <a:sym typeface="Calibri" charset="0"/>
                </a:rPr>
                <a:t>Stefano Angius</a:t>
              </a:r>
            </a:p>
          </p:txBody>
        </p:sp>
        <p:pic>
          <p:nvPicPr>
            <p:cNvPr id="9273" name="Picture 57" descr="pasted-image.tiff"/>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13754"/>
              <a:ext cx="178232" cy="1782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Tree>
    <p:extLst>
      <p:ext uri="{BB962C8B-B14F-4D97-AF65-F5344CB8AC3E}">
        <p14:creationId xmlns:p14="http://schemas.microsoft.com/office/powerpoint/2010/main" val="1470751017"/>
      </p:ext>
    </p:extLst>
  </p:cSld>
  <p:clrMapOvr>
    <a:masterClrMapping/>
  </p:clrMapOvr>
  <p:transition spd="med"/>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1"/>
          <p:cNvSpPr>
            <a:spLocks noGrp="1" noChangeArrowheads="1"/>
          </p:cNvSpPr>
          <p:nvPr>
            <p:ph type="title" idx="4294967295"/>
          </p:nvPr>
        </p:nvSpPr>
        <p:spPr>
          <a:xfrm>
            <a:off x="3381375" y="437555"/>
            <a:ext cx="5718349" cy="513457"/>
          </a:xfrm>
        </p:spPr>
        <p:txBody>
          <a:bodyPr anchor="b"/>
          <a:lstStyle/>
          <a:p>
            <a:r>
              <a:rPr lang="it-IT" altLang="it-IT" sz="2601" b="1">
                <a:solidFill>
                  <a:srgbClr val="FF2600"/>
                </a:solidFill>
                <a:latin typeface="Marker Felt" charset="0"/>
                <a:ea typeface="Marker Felt" charset="0"/>
                <a:cs typeface="Marker Felt" charset="0"/>
                <a:sym typeface="Marker Felt" charset="0"/>
              </a:rPr>
              <a:t>EXERCISE  :  Game form</a:t>
            </a:r>
          </a:p>
        </p:txBody>
      </p:sp>
      <p:pic>
        <p:nvPicPr>
          <p:cNvPr id="21506" name="Picture 2" descr="pasted-image.pd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481709" y="1493491"/>
            <a:ext cx="7517681" cy="5316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21507" name="Picture 3" descr="page3image3016.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332762" y="3473648"/>
            <a:ext cx="169664" cy="1696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21508" name="Picture 4" descr="page3image3016.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322841" y="2931170"/>
            <a:ext cx="169664" cy="1696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21509" name="Picture 5" descr="page3image3016.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109770" y="3473648"/>
            <a:ext cx="169664" cy="1696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21510" name="Picture 6" descr="page3image3016.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109770" y="4156770"/>
            <a:ext cx="169664" cy="1696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21511" name="Picture 7" descr="page3image3016.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404199" y="4536281"/>
            <a:ext cx="169664" cy="1696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21512" name="Picture 8" descr="page3image3016.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412138" y="5079876"/>
            <a:ext cx="169664" cy="1696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21513" name="Oval 9"/>
          <p:cNvSpPr>
            <a:spLocks/>
          </p:cNvSpPr>
          <p:nvPr/>
        </p:nvSpPr>
        <p:spPr bwMode="auto">
          <a:xfrm>
            <a:off x="7686601" y="4921375"/>
            <a:ext cx="85948" cy="85948"/>
          </a:xfrm>
          <a:prstGeom prst="ellipse">
            <a:avLst/>
          </a:prstGeom>
          <a:solidFill>
            <a:srgbClr val="FF0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21514" name="Oval 10"/>
          <p:cNvSpPr>
            <a:spLocks/>
          </p:cNvSpPr>
          <p:nvPr/>
        </p:nvSpPr>
        <p:spPr bwMode="auto">
          <a:xfrm>
            <a:off x="7525867" y="3800699"/>
            <a:ext cx="85948" cy="85948"/>
          </a:xfrm>
          <a:prstGeom prst="ellipse">
            <a:avLst/>
          </a:prstGeom>
          <a:solidFill>
            <a:srgbClr val="FF0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21515" name="Oval 11"/>
          <p:cNvSpPr>
            <a:spLocks/>
          </p:cNvSpPr>
          <p:nvPr/>
        </p:nvSpPr>
        <p:spPr bwMode="auto">
          <a:xfrm>
            <a:off x="9088562" y="3724797"/>
            <a:ext cx="85948" cy="85948"/>
          </a:xfrm>
          <a:prstGeom prst="ellipse">
            <a:avLst/>
          </a:prstGeom>
          <a:solidFill>
            <a:srgbClr val="FF0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21516" name="Oval 12"/>
          <p:cNvSpPr>
            <a:spLocks/>
          </p:cNvSpPr>
          <p:nvPr/>
        </p:nvSpPr>
        <p:spPr bwMode="auto">
          <a:xfrm>
            <a:off x="9088562" y="4671343"/>
            <a:ext cx="85948" cy="85948"/>
          </a:xfrm>
          <a:prstGeom prst="ellipse">
            <a:avLst/>
          </a:prstGeom>
          <a:solidFill>
            <a:srgbClr val="FF0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21517" name="Oval 13"/>
          <p:cNvSpPr>
            <a:spLocks/>
          </p:cNvSpPr>
          <p:nvPr/>
        </p:nvSpPr>
        <p:spPr bwMode="auto">
          <a:xfrm>
            <a:off x="8365257" y="4921375"/>
            <a:ext cx="85948" cy="85948"/>
          </a:xfrm>
          <a:prstGeom prst="ellipse">
            <a:avLst/>
          </a:prstGeom>
          <a:solidFill>
            <a:srgbClr val="FF0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21518" name="AutoShape 14"/>
          <p:cNvSpPr>
            <a:spLocks/>
          </p:cNvSpPr>
          <p:nvPr/>
        </p:nvSpPr>
        <p:spPr bwMode="auto">
          <a:xfrm>
            <a:off x="8287123" y="4482703"/>
            <a:ext cx="63624" cy="71438"/>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21519" name="AutoShape 15"/>
          <p:cNvSpPr>
            <a:spLocks/>
          </p:cNvSpPr>
          <p:nvPr/>
        </p:nvSpPr>
        <p:spPr bwMode="auto">
          <a:xfrm>
            <a:off x="7894216" y="4176861"/>
            <a:ext cx="63624" cy="71438"/>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21520" name="AutoShape 16"/>
          <p:cNvSpPr>
            <a:spLocks/>
          </p:cNvSpPr>
          <p:nvPr/>
        </p:nvSpPr>
        <p:spPr bwMode="auto">
          <a:xfrm>
            <a:off x="7894216" y="3877717"/>
            <a:ext cx="63624" cy="71438"/>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21521" name="AutoShape 17"/>
          <p:cNvSpPr>
            <a:spLocks/>
          </p:cNvSpPr>
          <p:nvPr/>
        </p:nvSpPr>
        <p:spPr bwMode="auto">
          <a:xfrm>
            <a:off x="8803928" y="3638847"/>
            <a:ext cx="63624" cy="71438"/>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21522" name="AutoShape 18"/>
          <p:cNvSpPr>
            <a:spLocks/>
          </p:cNvSpPr>
          <p:nvPr/>
        </p:nvSpPr>
        <p:spPr bwMode="auto">
          <a:xfrm>
            <a:off x="7894216" y="3638847"/>
            <a:ext cx="63624" cy="71438"/>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21523" name="AutoShape 19"/>
          <p:cNvSpPr>
            <a:spLocks/>
          </p:cNvSpPr>
          <p:nvPr/>
        </p:nvSpPr>
        <p:spPr bwMode="auto">
          <a:xfrm>
            <a:off x="8287123" y="3638847"/>
            <a:ext cx="63624" cy="71438"/>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pic>
        <p:nvPicPr>
          <p:cNvPr id="21524" name="Picture 20" descr="image.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255869" y="2287117"/>
            <a:ext cx="376163" cy="28351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21525" name="Picture 21" descr="image.pn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8251404" y="5560963"/>
            <a:ext cx="549176" cy="41523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21526" name="Oval 22"/>
          <p:cNvSpPr>
            <a:spLocks/>
          </p:cNvSpPr>
          <p:nvPr/>
        </p:nvSpPr>
        <p:spPr bwMode="auto">
          <a:xfrm>
            <a:off x="8400976" y="3212456"/>
            <a:ext cx="85948" cy="87064"/>
          </a:xfrm>
          <a:prstGeom prst="ellipse">
            <a:avLst/>
          </a:prstGeom>
          <a:solidFill>
            <a:srgbClr val="FF0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21527" name="AutoShape 23"/>
          <p:cNvSpPr>
            <a:spLocks/>
          </p:cNvSpPr>
          <p:nvPr/>
        </p:nvSpPr>
        <p:spPr bwMode="auto">
          <a:xfrm>
            <a:off x="7894216" y="4482703"/>
            <a:ext cx="63624" cy="71438"/>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21528" name="AutoShape 24"/>
          <p:cNvSpPr>
            <a:spLocks/>
          </p:cNvSpPr>
          <p:nvPr/>
        </p:nvSpPr>
        <p:spPr bwMode="auto">
          <a:xfrm>
            <a:off x="8803928" y="4482703"/>
            <a:ext cx="63624" cy="71438"/>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21529" name="AutoShape 25"/>
          <p:cNvSpPr>
            <a:spLocks/>
          </p:cNvSpPr>
          <p:nvPr/>
        </p:nvSpPr>
        <p:spPr bwMode="auto">
          <a:xfrm>
            <a:off x="8803928" y="3877717"/>
            <a:ext cx="63624" cy="71438"/>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21530" name="AutoShape 26"/>
          <p:cNvSpPr>
            <a:spLocks/>
          </p:cNvSpPr>
          <p:nvPr/>
        </p:nvSpPr>
        <p:spPr bwMode="auto">
          <a:xfrm>
            <a:off x="8803928" y="4176861"/>
            <a:ext cx="63624" cy="71438"/>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21531" name="Rectangle 27"/>
          <p:cNvSpPr>
            <a:spLocks/>
          </p:cNvSpPr>
          <p:nvPr/>
        </p:nvSpPr>
        <p:spPr bwMode="auto">
          <a:xfrm>
            <a:off x="2688208" y="3191188"/>
            <a:ext cx="2418547" cy="37516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p>
            <a:r>
              <a:rPr lang="it-IT" altLang="it-IT" sz="1969" u="sng"/>
              <a:t>NAME : </a:t>
            </a:r>
            <a:r>
              <a:rPr lang="it-IT" altLang="it-IT" sz="1266"/>
              <a:t>6vs 6 whitout the box </a:t>
            </a:r>
            <a:r>
              <a:rPr lang="it-IT" altLang="it-IT" sz="1969" u="sng"/>
              <a:t> </a:t>
            </a:r>
          </a:p>
        </p:txBody>
      </p:sp>
      <p:sp>
        <p:nvSpPr>
          <p:cNvPr id="21532" name="Rectangle 28"/>
          <p:cNvSpPr>
            <a:spLocks/>
          </p:cNvSpPr>
          <p:nvPr/>
        </p:nvSpPr>
        <p:spPr bwMode="auto">
          <a:xfrm>
            <a:off x="2614541" y="3784855"/>
            <a:ext cx="4132211" cy="114339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35719" tIns="35719" rIns="35719" bIns="35719" anchor="ctr">
            <a:spAutoFit/>
          </a:bodyPr>
          <a:lstStyle/>
          <a:p>
            <a:r>
              <a:rPr lang="it-IT" altLang="it-IT" sz="1898" u="sng" dirty="0"/>
              <a:t>DEVELOPMENT : </a:t>
            </a:r>
            <a:r>
              <a:rPr lang="it-IT" altLang="it-IT" sz="1266" dirty="0"/>
              <a:t>the </a:t>
            </a:r>
            <a:r>
              <a:rPr lang="it-IT" altLang="it-IT" sz="1266" dirty="0" err="1"/>
              <a:t>players</a:t>
            </a:r>
            <a:r>
              <a:rPr lang="it-IT" altLang="it-IT" sz="1266" dirty="0"/>
              <a:t> of </a:t>
            </a:r>
            <a:r>
              <a:rPr lang="it-IT" altLang="it-IT" sz="1266" dirty="0" err="1"/>
              <a:t>two</a:t>
            </a:r>
            <a:r>
              <a:rPr lang="it-IT" altLang="it-IT" sz="1266" dirty="0"/>
              <a:t> team </a:t>
            </a:r>
          </a:p>
          <a:p>
            <a:r>
              <a:rPr lang="it-IT" altLang="it-IT" sz="1266" dirty="0"/>
              <a:t>can cross the box </a:t>
            </a:r>
            <a:r>
              <a:rPr lang="it-IT" altLang="it-IT" sz="1266" dirty="0" err="1"/>
              <a:t>only</a:t>
            </a:r>
            <a:r>
              <a:rPr lang="it-IT" altLang="it-IT" sz="1266" dirty="0"/>
              <a:t> </a:t>
            </a:r>
            <a:r>
              <a:rPr lang="it-IT" altLang="it-IT" sz="1266" dirty="0" err="1"/>
              <a:t>without</a:t>
            </a:r>
            <a:r>
              <a:rPr lang="it-IT" altLang="it-IT" sz="1266" dirty="0"/>
              <a:t> the </a:t>
            </a:r>
            <a:r>
              <a:rPr lang="it-IT" altLang="it-IT" sz="1266" dirty="0" err="1"/>
              <a:t>ball</a:t>
            </a:r>
            <a:r>
              <a:rPr lang="it-IT" altLang="it-IT" sz="1266" dirty="0"/>
              <a:t>.</a:t>
            </a:r>
          </a:p>
          <a:p>
            <a:endParaRPr lang="it-IT" altLang="it-IT" sz="1266" dirty="0"/>
          </a:p>
          <a:p>
            <a:r>
              <a:rPr lang="it-IT" altLang="it-IT" sz="1266" dirty="0"/>
              <a:t>inside the box </a:t>
            </a:r>
            <a:r>
              <a:rPr lang="it-IT" altLang="it-IT" sz="1266" dirty="0" err="1"/>
              <a:t>there</a:t>
            </a:r>
            <a:r>
              <a:rPr lang="it-IT" altLang="it-IT" sz="1266" dirty="0"/>
              <a:t> </a:t>
            </a:r>
            <a:r>
              <a:rPr lang="it-IT" altLang="it-IT" sz="1266" dirty="0" err="1"/>
              <a:t>is</a:t>
            </a:r>
            <a:r>
              <a:rPr lang="it-IT" altLang="it-IT" sz="1266" dirty="0"/>
              <a:t> the coach with </a:t>
            </a:r>
            <a:r>
              <a:rPr lang="it-IT" altLang="it-IT" sz="1266" dirty="0" err="1"/>
              <a:t>other</a:t>
            </a:r>
            <a:r>
              <a:rPr lang="it-IT" altLang="it-IT" sz="1266" dirty="0"/>
              <a:t> </a:t>
            </a:r>
            <a:r>
              <a:rPr lang="it-IT" altLang="it-IT" sz="1266" dirty="0" err="1"/>
              <a:t>ball</a:t>
            </a:r>
            <a:r>
              <a:rPr lang="it-IT" altLang="it-IT" sz="1266" dirty="0"/>
              <a:t> </a:t>
            </a:r>
          </a:p>
          <a:p>
            <a:r>
              <a:rPr lang="it-IT" altLang="it-IT" sz="1266" dirty="0"/>
              <a:t>for </a:t>
            </a:r>
            <a:r>
              <a:rPr lang="it-IT" altLang="it-IT" sz="1266" dirty="0" err="1"/>
              <a:t>give</a:t>
            </a:r>
            <a:r>
              <a:rPr lang="it-IT" altLang="it-IT" sz="1266" dirty="0"/>
              <a:t> </a:t>
            </a:r>
            <a:r>
              <a:rPr lang="it-IT" altLang="it-IT" sz="1266" dirty="0" err="1"/>
              <a:t>it</a:t>
            </a:r>
            <a:r>
              <a:rPr lang="it-IT" altLang="it-IT" sz="1266" dirty="0"/>
              <a:t> to the player and </a:t>
            </a:r>
            <a:r>
              <a:rPr lang="it-IT" altLang="it-IT" sz="1266" dirty="0" err="1"/>
              <a:t>make</a:t>
            </a:r>
            <a:r>
              <a:rPr lang="it-IT" altLang="it-IT" sz="1266" dirty="0"/>
              <a:t> </a:t>
            </a:r>
            <a:r>
              <a:rPr lang="it-IT" altLang="it-IT" sz="1266" dirty="0" err="1"/>
              <a:t>hig</a:t>
            </a:r>
            <a:r>
              <a:rPr lang="it-IT" altLang="it-IT" sz="1266" dirty="0"/>
              <a:t> </a:t>
            </a:r>
            <a:r>
              <a:rPr lang="it-IT" altLang="it-IT" sz="1266" dirty="0" err="1"/>
              <a:t>intensity</a:t>
            </a:r>
            <a:r>
              <a:rPr lang="it-IT" altLang="it-IT" sz="1266" dirty="0"/>
              <a:t>  </a:t>
            </a:r>
            <a:endParaRPr lang="it-IT" altLang="it-IT" sz="1898" u="sng" dirty="0"/>
          </a:p>
        </p:txBody>
      </p:sp>
      <p:pic>
        <p:nvPicPr>
          <p:cNvPr id="21533" name="Picture 29" descr="image.pn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8326190" y="4124400"/>
            <a:ext cx="341561" cy="13394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21534" name="Picture 30" descr="image.pn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8078391" y="4234904"/>
            <a:ext cx="341561" cy="13394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21535" name="Rectangle 31"/>
          <p:cNvSpPr>
            <a:spLocks/>
          </p:cNvSpPr>
          <p:nvPr/>
        </p:nvSpPr>
        <p:spPr bwMode="auto">
          <a:xfrm>
            <a:off x="4074542" y="2273768"/>
            <a:ext cx="400752" cy="31021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p>
            <a:r>
              <a:rPr lang="it-IT" altLang="it-IT" sz="1547"/>
              <a:t>N#5</a:t>
            </a:r>
          </a:p>
        </p:txBody>
      </p:sp>
      <p:sp>
        <p:nvSpPr>
          <p:cNvPr id="21536" name="Rectangle 32"/>
          <p:cNvSpPr>
            <a:spLocks/>
          </p:cNvSpPr>
          <p:nvPr/>
        </p:nvSpPr>
        <p:spPr bwMode="auto">
          <a:xfrm>
            <a:off x="8613056" y="6094991"/>
            <a:ext cx="1091967" cy="2669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p>
            <a:r>
              <a:rPr lang="it-IT" altLang="it-IT" sz="1266"/>
              <a:t>Martina Chirico</a:t>
            </a:r>
          </a:p>
        </p:txBody>
      </p:sp>
    </p:spTree>
    <p:extLst>
      <p:ext uri="{BB962C8B-B14F-4D97-AF65-F5344CB8AC3E}">
        <p14:creationId xmlns:p14="http://schemas.microsoft.com/office/powerpoint/2010/main" val="188884181"/>
      </p:ext>
    </p:extLst>
  </p:cSld>
  <p:clrMapOvr>
    <a:masterClrMapping/>
  </p:clrMapOvr>
  <p:transition spd="med"/>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
          <p:cNvSpPr>
            <a:spLocks noGrp="1" noChangeArrowheads="1"/>
          </p:cNvSpPr>
          <p:nvPr>
            <p:ph type="title" idx="4294967295"/>
          </p:nvPr>
        </p:nvSpPr>
        <p:spPr>
          <a:xfrm>
            <a:off x="3381375" y="437555"/>
            <a:ext cx="5718349" cy="513457"/>
          </a:xfrm>
        </p:spPr>
        <p:txBody>
          <a:bodyPr anchor="b"/>
          <a:lstStyle/>
          <a:p>
            <a:r>
              <a:rPr lang="it-IT" altLang="it-IT" sz="2601" b="1">
                <a:solidFill>
                  <a:srgbClr val="FF2600"/>
                </a:solidFill>
                <a:latin typeface="Marker Felt" charset="0"/>
                <a:ea typeface="Marker Felt" charset="0"/>
                <a:cs typeface="Marker Felt" charset="0"/>
                <a:sym typeface="Marker Felt" charset="0"/>
              </a:rPr>
              <a:t>EXERCISE  :  Game form</a:t>
            </a:r>
          </a:p>
        </p:txBody>
      </p:sp>
      <p:pic>
        <p:nvPicPr>
          <p:cNvPr id="22530" name="Picture 2" descr="pasted-image.pd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077641" y="602755"/>
            <a:ext cx="8325818" cy="588689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22531" name="Rectangle 3"/>
          <p:cNvSpPr>
            <a:spLocks/>
          </p:cNvSpPr>
          <p:nvPr/>
        </p:nvSpPr>
        <p:spPr bwMode="auto">
          <a:xfrm>
            <a:off x="2453804" y="1866146"/>
            <a:ext cx="2590582" cy="36420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p>
            <a:r>
              <a:rPr lang="it-IT" altLang="it-IT" sz="1898" u="sng"/>
              <a:t>NAME : </a:t>
            </a:r>
            <a:r>
              <a:rPr lang="it-IT" altLang="it-IT" sz="1336"/>
              <a:t>americana with 3 teams</a:t>
            </a:r>
            <a:r>
              <a:rPr lang="it-IT" altLang="it-IT" sz="1898"/>
              <a:t> </a:t>
            </a:r>
            <a:endParaRPr lang="it-IT" altLang="it-IT" sz="1898" u="sng"/>
          </a:p>
        </p:txBody>
      </p:sp>
      <p:sp>
        <p:nvSpPr>
          <p:cNvPr id="22532" name="Rectangle 4"/>
          <p:cNvSpPr>
            <a:spLocks/>
          </p:cNvSpPr>
          <p:nvPr/>
        </p:nvSpPr>
        <p:spPr bwMode="auto">
          <a:xfrm>
            <a:off x="2252145" y="2263759"/>
            <a:ext cx="4630628" cy="559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p>
            <a:r>
              <a:rPr lang="it-IT" altLang="it-IT" sz="1898" u="sng" dirty="0"/>
              <a:t>DEVELOPMENT :</a:t>
            </a:r>
            <a:r>
              <a:rPr lang="it-IT" altLang="it-IT" sz="1266" dirty="0"/>
              <a:t>the </a:t>
            </a:r>
            <a:r>
              <a:rPr lang="it-IT" altLang="it-IT" sz="1266" dirty="0" err="1"/>
              <a:t>black</a:t>
            </a:r>
            <a:r>
              <a:rPr lang="it-IT" altLang="it-IT" sz="1266" dirty="0"/>
              <a:t> team defense , the </a:t>
            </a:r>
            <a:r>
              <a:rPr lang="it-IT" altLang="it-IT" sz="1266" dirty="0" err="1"/>
              <a:t>red</a:t>
            </a:r>
            <a:r>
              <a:rPr lang="it-IT" altLang="it-IT" sz="1266" dirty="0"/>
              <a:t> </a:t>
            </a:r>
            <a:r>
              <a:rPr lang="it-IT" altLang="it-IT" sz="1266" dirty="0" err="1"/>
              <a:t>one</a:t>
            </a:r>
            <a:r>
              <a:rPr lang="it-IT" altLang="it-IT" sz="1266" dirty="0"/>
              <a:t> </a:t>
            </a:r>
            <a:r>
              <a:rPr lang="it-IT" altLang="it-IT" sz="1266" dirty="0" err="1"/>
              <a:t>attack</a:t>
            </a:r>
            <a:r>
              <a:rPr lang="it-IT" altLang="it-IT" sz="1266" dirty="0"/>
              <a:t> ,</a:t>
            </a:r>
          </a:p>
          <a:p>
            <a:r>
              <a:rPr lang="it-IT" altLang="it-IT" sz="1266" dirty="0"/>
              <a:t> the blue standing in the </a:t>
            </a:r>
            <a:r>
              <a:rPr lang="it-IT" altLang="it-IT" sz="1266" dirty="0" err="1"/>
              <a:t>goalie</a:t>
            </a:r>
            <a:r>
              <a:rPr lang="it-IT" altLang="it-IT" sz="1266" dirty="0"/>
              <a:t> </a:t>
            </a:r>
            <a:r>
              <a:rPr lang="it-IT" altLang="it-IT" sz="1266" dirty="0" err="1"/>
              <a:t>makes</a:t>
            </a:r>
            <a:r>
              <a:rPr lang="it-IT" altLang="it-IT" sz="1266" dirty="0"/>
              <a:t> with the </a:t>
            </a:r>
            <a:r>
              <a:rPr lang="it-IT" altLang="it-IT" sz="1266" dirty="0" err="1"/>
              <a:t>cones</a:t>
            </a:r>
            <a:r>
              <a:rPr lang="it-IT" altLang="it-IT" sz="1266" dirty="0"/>
              <a:t> </a:t>
            </a:r>
          </a:p>
        </p:txBody>
      </p:sp>
      <p:sp>
        <p:nvSpPr>
          <p:cNvPr id="22533" name="Rectangle 5"/>
          <p:cNvSpPr>
            <a:spLocks/>
          </p:cNvSpPr>
          <p:nvPr/>
        </p:nvSpPr>
        <p:spPr bwMode="auto">
          <a:xfrm>
            <a:off x="2406182" y="2913355"/>
            <a:ext cx="4322553" cy="85132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35719" tIns="35719" rIns="35719" bIns="35719" anchor="ctr">
            <a:spAutoFit/>
          </a:bodyPr>
          <a:lstStyle/>
          <a:p>
            <a:r>
              <a:rPr lang="it-IT" altLang="it-IT" sz="1266" dirty="0"/>
              <a:t>the </a:t>
            </a:r>
            <a:r>
              <a:rPr lang="it-IT" altLang="it-IT" sz="1266" dirty="0" err="1"/>
              <a:t>black</a:t>
            </a:r>
            <a:r>
              <a:rPr lang="it-IT" altLang="it-IT" sz="1266" dirty="0"/>
              <a:t> teams </a:t>
            </a:r>
            <a:r>
              <a:rPr lang="it-IT" altLang="it-IT" sz="1266" dirty="0" err="1"/>
              <a:t>when</a:t>
            </a:r>
            <a:r>
              <a:rPr lang="it-IT" altLang="it-IT" sz="1266" dirty="0"/>
              <a:t> </a:t>
            </a:r>
            <a:r>
              <a:rPr lang="it-IT" altLang="it-IT" sz="1266" dirty="0" err="1"/>
              <a:t>conquest</a:t>
            </a:r>
            <a:r>
              <a:rPr lang="it-IT" altLang="it-IT" sz="1266" dirty="0"/>
              <a:t> the </a:t>
            </a:r>
            <a:r>
              <a:rPr lang="it-IT" altLang="it-IT" sz="1266" dirty="0" err="1"/>
              <a:t>ball</a:t>
            </a:r>
            <a:r>
              <a:rPr lang="it-IT" altLang="it-IT" sz="1266" dirty="0"/>
              <a:t> </a:t>
            </a:r>
            <a:r>
              <a:rPr lang="it-IT" altLang="it-IT" sz="1266" dirty="0" err="1"/>
              <a:t>have</a:t>
            </a:r>
            <a:r>
              <a:rPr lang="it-IT" altLang="it-IT" sz="1266" dirty="0"/>
              <a:t> to pass</a:t>
            </a:r>
          </a:p>
          <a:p>
            <a:endParaRPr lang="it-IT" altLang="it-IT" sz="1266" dirty="0"/>
          </a:p>
          <a:p>
            <a:r>
              <a:rPr lang="it-IT" altLang="it-IT" sz="1266" dirty="0"/>
              <a:t>to the blue team , </a:t>
            </a:r>
            <a:r>
              <a:rPr lang="it-IT" altLang="it-IT" sz="1266" dirty="0" err="1"/>
              <a:t>who</a:t>
            </a:r>
            <a:r>
              <a:rPr lang="it-IT" altLang="it-IT" sz="1266" dirty="0"/>
              <a:t> </a:t>
            </a:r>
            <a:r>
              <a:rPr lang="it-IT" altLang="it-IT" sz="1266" dirty="0" err="1"/>
              <a:t>become</a:t>
            </a:r>
            <a:r>
              <a:rPr lang="it-IT" altLang="it-IT" sz="1266" dirty="0"/>
              <a:t> the </a:t>
            </a:r>
            <a:r>
              <a:rPr lang="it-IT" altLang="it-IT" sz="1266" dirty="0" err="1"/>
              <a:t>striker</a:t>
            </a:r>
            <a:r>
              <a:rPr lang="it-IT" altLang="it-IT" sz="1266" dirty="0"/>
              <a:t> and the </a:t>
            </a:r>
            <a:r>
              <a:rPr lang="it-IT" altLang="it-IT" sz="1266" dirty="0" err="1"/>
              <a:t>red</a:t>
            </a:r>
            <a:r>
              <a:rPr lang="it-IT" altLang="it-IT" sz="1266" dirty="0"/>
              <a:t> </a:t>
            </a:r>
            <a:r>
              <a:rPr lang="it-IT" altLang="it-IT" sz="1266" dirty="0" err="1"/>
              <a:t>one</a:t>
            </a:r>
            <a:r>
              <a:rPr lang="it-IT" altLang="it-IT" sz="1266" dirty="0"/>
              <a:t> </a:t>
            </a:r>
            <a:r>
              <a:rPr lang="it-IT" altLang="it-IT" sz="1266" dirty="0" err="1"/>
              <a:t>became</a:t>
            </a:r>
            <a:r>
              <a:rPr lang="it-IT" altLang="it-IT" sz="1266" dirty="0"/>
              <a:t> defense .</a:t>
            </a:r>
          </a:p>
        </p:txBody>
      </p:sp>
      <p:sp>
        <p:nvSpPr>
          <p:cNvPr id="22534" name="Rectangle 6"/>
          <p:cNvSpPr>
            <a:spLocks/>
          </p:cNvSpPr>
          <p:nvPr/>
        </p:nvSpPr>
        <p:spPr bwMode="auto">
          <a:xfrm>
            <a:off x="3679404" y="2930533"/>
            <a:ext cx="113814" cy="2669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p>
            <a:r>
              <a:rPr lang="it-IT" altLang="it-IT" sz="1266" dirty="0"/>
              <a:t>.</a:t>
            </a:r>
            <a:endParaRPr lang="it-IT" altLang="it-IT" sz="1898" u="sng" dirty="0"/>
          </a:p>
        </p:txBody>
      </p:sp>
      <p:pic>
        <p:nvPicPr>
          <p:cNvPr id="22535" name="Picture 7" descr="page3image3016.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654231" y="2052712"/>
            <a:ext cx="169664" cy="1696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22536" name="Picture 8" descr="page3image3016.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636496" y="2253630"/>
            <a:ext cx="169664" cy="1696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22537" name="Picture 9" descr="page3image3016.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529465" y="2146474"/>
            <a:ext cx="169664" cy="1696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22538" name="Oval 10"/>
          <p:cNvSpPr>
            <a:spLocks/>
          </p:cNvSpPr>
          <p:nvPr/>
        </p:nvSpPr>
        <p:spPr bwMode="auto">
          <a:xfrm>
            <a:off x="8258101" y="1800449"/>
            <a:ext cx="85948" cy="85948"/>
          </a:xfrm>
          <a:prstGeom prst="ellipse">
            <a:avLst/>
          </a:prstGeom>
          <a:solidFill>
            <a:srgbClr val="FF0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22539" name="Oval 11"/>
          <p:cNvSpPr>
            <a:spLocks/>
          </p:cNvSpPr>
          <p:nvPr/>
        </p:nvSpPr>
        <p:spPr bwMode="auto">
          <a:xfrm>
            <a:off x="8597429" y="1889746"/>
            <a:ext cx="85948" cy="85948"/>
          </a:xfrm>
          <a:prstGeom prst="ellipse">
            <a:avLst/>
          </a:prstGeom>
          <a:solidFill>
            <a:srgbClr val="FF0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22540" name="Oval 12"/>
          <p:cNvSpPr>
            <a:spLocks/>
          </p:cNvSpPr>
          <p:nvPr/>
        </p:nvSpPr>
        <p:spPr bwMode="auto">
          <a:xfrm>
            <a:off x="8918898" y="1733476"/>
            <a:ext cx="85948" cy="85948"/>
          </a:xfrm>
          <a:prstGeom prst="ellipse">
            <a:avLst/>
          </a:prstGeom>
          <a:solidFill>
            <a:srgbClr val="FF0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22541" name="AutoShape 13"/>
          <p:cNvSpPr>
            <a:spLocks/>
          </p:cNvSpPr>
          <p:nvPr/>
        </p:nvSpPr>
        <p:spPr bwMode="auto">
          <a:xfrm>
            <a:off x="7635255" y="1963415"/>
            <a:ext cx="63624" cy="71438"/>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22542" name="AutoShape 14"/>
          <p:cNvSpPr>
            <a:spLocks/>
          </p:cNvSpPr>
          <p:nvPr/>
        </p:nvSpPr>
        <p:spPr bwMode="auto">
          <a:xfrm>
            <a:off x="7885287" y="2195587"/>
            <a:ext cx="63624" cy="71438"/>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22543" name="AutoShape 15"/>
          <p:cNvSpPr>
            <a:spLocks/>
          </p:cNvSpPr>
          <p:nvPr/>
        </p:nvSpPr>
        <p:spPr bwMode="auto">
          <a:xfrm>
            <a:off x="8421068" y="2302743"/>
            <a:ext cx="63624" cy="71438"/>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22544" name="AutoShape 16"/>
          <p:cNvSpPr>
            <a:spLocks/>
          </p:cNvSpPr>
          <p:nvPr/>
        </p:nvSpPr>
        <p:spPr bwMode="auto">
          <a:xfrm>
            <a:off x="8813974" y="2302743"/>
            <a:ext cx="63624" cy="71438"/>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22545" name="AutoShape 17"/>
          <p:cNvSpPr>
            <a:spLocks/>
          </p:cNvSpPr>
          <p:nvPr/>
        </p:nvSpPr>
        <p:spPr bwMode="auto">
          <a:xfrm>
            <a:off x="9581927" y="1963415"/>
            <a:ext cx="63624" cy="71438"/>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22546" name="AutoShape 18"/>
          <p:cNvSpPr>
            <a:spLocks/>
          </p:cNvSpPr>
          <p:nvPr/>
        </p:nvSpPr>
        <p:spPr bwMode="auto">
          <a:xfrm>
            <a:off x="9403334" y="2195587"/>
            <a:ext cx="63624" cy="71438"/>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pic>
        <p:nvPicPr>
          <p:cNvPr id="22547" name="Picture 19" descr="image.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772674" y="1597298"/>
            <a:ext cx="147340" cy="14734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22548" name="Picture 20" descr="image.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710166" y="1925464"/>
            <a:ext cx="147340" cy="14734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22549" name="Picture 21" descr="image.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156525" y="1702222"/>
            <a:ext cx="147340" cy="14734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22550" name="Picture 22" descr="page3image8336.pn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8915549" y="1792635"/>
            <a:ext cx="92646" cy="10157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22551" name="AutoShape 23"/>
          <p:cNvSpPr>
            <a:spLocks/>
          </p:cNvSpPr>
          <p:nvPr/>
        </p:nvSpPr>
        <p:spPr bwMode="auto">
          <a:xfrm>
            <a:off x="8421068" y="3945806"/>
            <a:ext cx="63624" cy="71438"/>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22552" name="AutoShape 24"/>
          <p:cNvSpPr>
            <a:spLocks/>
          </p:cNvSpPr>
          <p:nvPr/>
        </p:nvSpPr>
        <p:spPr bwMode="auto">
          <a:xfrm>
            <a:off x="8269263" y="4106540"/>
            <a:ext cx="63624" cy="71438"/>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22553" name="AutoShape 25"/>
          <p:cNvSpPr>
            <a:spLocks/>
          </p:cNvSpPr>
          <p:nvPr/>
        </p:nvSpPr>
        <p:spPr bwMode="auto">
          <a:xfrm>
            <a:off x="8117459" y="4267275"/>
            <a:ext cx="63624" cy="71438"/>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22554" name="AutoShape 26"/>
          <p:cNvSpPr>
            <a:spLocks/>
          </p:cNvSpPr>
          <p:nvPr/>
        </p:nvSpPr>
        <p:spPr bwMode="auto">
          <a:xfrm>
            <a:off x="8813974" y="3945806"/>
            <a:ext cx="63624" cy="71438"/>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22555" name="AutoShape 27"/>
          <p:cNvSpPr>
            <a:spLocks/>
          </p:cNvSpPr>
          <p:nvPr/>
        </p:nvSpPr>
        <p:spPr bwMode="auto">
          <a:xfrm>
            <a:off x="9064005" y="4329782"/>
            <a:ext cx="63624" cy="71438"/>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22556" name="AutoShape 28"/>
          <p:cNvSpPr>
            <a:spLocks/>
          </p:cNvSpPr>
          <p:nvPr/>
        </p:nvSpPr>
        <p:spPr bwMode="auto">
          <a:xfrm>
            <a:off x="8956849" y="4106540"/>
            <a:ext cx="63624" cy="71438"/>
          </a:xfrm>
          <a:prstGeom prst="triangle">
            <a:avLst>
              <a:gd name="adj" fmla="val 50000"/>
            </a:avLst>
          </a:prstGeom>
          <a:solidFill>
            <a:srgbClr val="FF66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pic>
        <p:nvPicPr>
          <p:cNvPr id="22557" name="Picture 29" descr="image.pn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8452322" y="3599781"/>
            <a:ext cx="376163" cy="28351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22558" name="Picture 30" descr="page3image3016.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752457" y="4057427"/>
            <a:ext cx="169664" cy="1696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22559" name="Picture 31" descr="page3image3016.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350871" y="4057427"/>
            <a:ext cx="169664" cy="1696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22560" name="Picture 32" descr="page3image3016.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556129" y="4280669"/>
            <a:ext cx="169664" cy="1696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22561" name="Picture 33" descr="page3image8336.pn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9290596" y="4025057"/>
            <a:ext cx="92646" cy="10157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22562" name="Picture 34" descr="page3image8336.pn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8594080" y="4252764"/>
            <a:ext cx="92646" cy="10157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22563" name="Picture 35" descr="page3image8336.pn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870776" y="4092029"/>
            <a:ext cx="92646" cy="10157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22564" name="Rectangle 36"/>
          <p:cNvSpPr>
            <a:spLocks/>
          </p:cNvSpPr>
          <p:nvPr/>
        </p:nvSpPr>
        <p:spPr bwMode="auto">
          <a:xfrm>
            <a:off x="2502918" y="4183400"/>
            <a:ext cx="2064541" cy="36420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p>
            <a:r>
              <a:rPr lang="it-IT" altLang="it-IT" sz="1898" u="sng"/>
              <a:t>NAME : </a:t>
            </a:r>
            <a:r>
              <a:rPr lang="it-IT" altLang="it-IT" sz="1336"/>
              <a:t>one against one </a:t>
            </a:r>
            <a:r>
              <a:rPr lang="it-IT" altLang="it-IT" sz="1898"/>
              <a:t> </a:t>
            </a:r>
            <a:endParaRPr lang="it-IT" altLang="it-IT" sz="1898" u="sng"/>
          </a:p>
        </p:txBody>
      </p:sp>
      <p:sp>
        <p:nvSpPr>
          <p:cNvPr id="22565" name="Rectangle 37"/>
          <p:cNvSpPr>
            <a:spLocks/>
          </p:cNvSpPr>
          <p:nvPr/>
        </p:nvSpPr>
        <p:spPr bwMode="auto">
          <a:xfrm>
            <a:off x="2214936" y="4470758"/>
            <a:ext cx="4601606" cy="75379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35719" tIns="35719" rIns="35719" bIns="35719" anchor="ctr">
            <a:spAutoFit/>
          </a:bodyPr>
          <a:lstStyle/>
          <a:p>
            <a:r>
              <a:rPr lang="it-IT" altLang="it-IT" sz="1898" u="sng"/>
              <a:t>DEVELOPMENT :</a:t>
            </a:r>
            <a:r>
              <a:rPr lang="it-IT" altLang="it-IT" sz="1266" u="sng" dirty="0" err="1"/>
              <a:t>every</a:t>
            </a:r>
            <a:r>
              <a:rPr lang="it-IT" altLang="it-IT" sz="1266" u="sng" dirty="0"/>
              <a:t> </a:t>
            </a:r>
            <a:r>
              <a:rPr lang="it-IT" altLang="it-IT" sz="1266" u="sng" dirty="0" err="1"/>
              <a:t>players</a:t>
            </a:r>
            <a:r>
              <a:rPr lang="it-IT" altLang="it-IT" sz="1266" u="sng" dirty="0"/>
              <a:t> </a:t>
            </a:r>
            <a:r>
              <a:rPr lang="it-IT" altLang="it-IT" sz="1266" u="sng" dirty="0" err="1"/>
              <a:t>have</a:t>
            </a:r>
            <a:r>
              <a:rPr lang="it-IT" altLang="it-IT" sz="1266" u="sng" dirty="0"/>
              <a:t> a </a:t>
            </a:r>
            <a:r>
              <a:rPr lang="it-IT" altLang="it-IT" sz="1266" u="sng" dirty="0" err="1"/>
              <a:t>ball</a:t>
            </a:r>
            <a:r>
              <a:rPr lang="it-IT" altLang="it-IT" sz="1266" u="sng" dirty="0"/>
              <a:t> and </a:t>
            </a:r>
            <a:r>
              <a:rPr lang="it-IT" altLang="it-IT" sz="1266" u="sng" dirty="0" err="1"/>
              <a:t>makes</a:t>
            </a:r>
            <a:r>
              <a:rPr lang="it-IT" altLang="it-IT" sz="1266" u="sng" dirty="0"/>
              <a:t> a </a:t>
            </a:r>
            <a:r>
              <a:rPr lang="it-IT" altLang="it-IT" sz="1266" u="sng" dirty="0" err="1"/>
              <a:t>one</a:t>
            </a:r>
            <a:r>
              <a:rPr lang="it-IT" altLang="it-IT" sz="1266" u="sng" dirty="0"/>
              <a:t> </a:t>
            </a:r>
            <a:r>
              <a:rPr lang="it-IT" altLang="it-IT" sz="1266" u="sng" dirty="0" err="1"/>
              <a:t>against</a:t>
            </a:r>
            <a:r>
              <a:rPr lang="it-IT" altLang="it-IT" sz="1266" u="sng" dirty="0"/>
              <a:t> </a:t>
            </a:r>
            <a:r>
              <a:rPr lang="it-IT" altLang="it-IT" sz="1266" u="sng" dirty="0" err="1"/>
              <a:t>one</a:t>
            </a:r>
            <a:r>
              <a:rPr lang="it-IT" altLang="it-IT" sz="1266" u="sng" dirty="0"/>
              <a:t> </a:t>
            </a:r>
          </a:p>
          <a:p>
            <a:r>
              <a:rPr lang="it-IT" altLang="it-IT" sz="1266" u="sng" dirty="0"/>
              <a:t>with the </a:t>
            </a:r>
            <a:r>
              <a:rPr lang="it-IT" altLang="it-IT" sz="1266" u="sng" dirty="0" err="1"/>
              <a:t>goalie</a:t>
            </a:r>
            <a:r>
              <a:rPr lang="it-IT" altLang="it-IT" sz="1266" u="sng" dirty="0"/>
              <a:t> in </a:t>
            </a:r>
            <a:r>
              <a:rPr lang="it-IT" altLang="it-IT" sz="1266" u="sng" dirty="0" err="1"/>
              <a:t>his</a:t>
            </a:r>
            <a:r>
              <a:rPr lang="it-IT" altLang="it-IT" sz="1266" u="sng" dirty="0"/>
              <a:t> </a:t>
            </a:r>
            <a:r>
              <a:rPr lang="it-IT" altLang="it-IT" sz="1266" u="sng" dirty="0" err="1"/>
              <a:t>piece</a:t>
            </a:r>
            <a:r>
              <a:rPr lang="it-IT" altLang="it-IT" sz="1266" u="sng" dirty="0"/>
              <a:t> of the D</a:t>
            </a:r>
            <a:r>
              <a:rPr lang="it-IT" altLang="it-IT" sz="1266" dirty="0"/>
              <a:t> </a:t>
            </a:r>
            <a:endParaRPr lang="it-IT" altLang="it-IT" sz="1898" u="sng" dirty="0"/>
          </a:p>
        </p:txBody>
      </p:sp>
      <p:sp>
        <p:nvSpPr>
          <p:cNvPr id="22566" name="Rectangle 38"/>
          <p:cNvSpPr>
            <a:spLocks/>
          </p:cNvSpPr>
          <p:nvPr/>
        </p:nvSpPr>
        <p:spPr bwMode="auto">
          <a:xfrm>
            <a:off x="4456287" y="3920179"/>
            <a:ext cx="400752" cy="31021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p>
            <a:r>
              <a:rPr lang="it-IT" altLang="it-IT" sz="1547"/>
              <a:t>N#6</a:t>
            </a:r>
          </a:p>
        </p:txBody>
      </p:sp>
      <p:sp>
        <p:nvSpPr>
          <p:cNvPr id="22567" name="Rectangle 39"/>
          <p:cNvSpPr>
            <a:spLocks/>
          </p:cNvSpPr>
          <p:nvPr/>
        </p:nvSpPr>
        <p:spPr bwMode="auto">
          <a:xfrm>
            <a:off x="4228580" y="1566090"/>
            <a:ext cx="400752" cy="31021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p>
            <a:r>
              <a:rPr lang="it-IT" altLang="it-IT" sz="1547"/>
              <a:t>N#5</a:t>
            </a:r>
          </a:p>
        </p:txBody>
      </p:sp>
      <p:sp>
        <p:nvSpPr>
          <p:cNvPr id="22568" name="Rectangle 40"/>
          <p:cNvSpPr>
            <a:spLocks/>
          </p:cNvSpPr>
          <p:nvPr/>
        </p:nvSpPr>
        <p:spPr bwMode="auto">
          <a:xfrm>
            <a:off x="8613056" y="6094991"/>
            <a:ext cx="1091967" cy="2669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p>
            <a:r>
              <a:rPr lang="it-IT" altLang="it-IT" sz="1266"/>
              <a:t>Martina Chirico</a:t>
            </a:r>
          </a:p>
        </p:txBody>
      </p:sp>
    </p:spTree>
    <p:extLst>
      <p:ext uri="{BB962C8B-B14F-4D97-AF65-F5344CB8AC3E}">
        <p14:creationId xmlns:p14="http://schemas.microsoft.com/office/powerpoint/2010/main" val="595599801"/>
      </p:ext>
    </p:extLst>
  </p:cSld>
  <p:clrMapOvr>
    <a:masterClrMapping/>
  </p:clrMapOvr>
  <p:transition spd="med"/>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3" name="Picture 1" descr="pasted-image.pd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562077" y="1496840"/>
            <a:ext cx="7517681" cy="531539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23554" name="Rectangle 2"/>
          <p:cNvSpPr>
            <a:spLocks noGrp="1" noChangeArrowheads="1"/>
          </p:cNvSpPr>
          <p:nvPr>
            <p:ph type="title" idx="4294967295"/>
          </p:nvPr>
        </p:nvSpPr>
        <p:spPr>
          <a:xfrm>
            <a:off x="3381375" y="437555"/>
            <a:ext cx="5718349" cy="513457"/>
          </a:xfrm>
        </p:spPr>
        <p:txBody>
          <a:bodyPr anchor="b"/>
          <a:lstStyle/>
          <a:p>
            <a:r>
              <a:rPr lang="it-IT" altLang="it-IT" sz="2601" b="1">
                <a:solidFill>
                  <a:srgbClr val="FF2600"/>
                </a:solidFill>
                <a:latin typeface="Marker Felt" charset="0"/>
                <a:ea typeface="Marker Felt" charset="0"/>
                <a:cs typeface="Marker Felt" charset="0"/>
                <a:sym typeface="Marker Felt" charset="0"/>
              </a:rPr>
              <a:t>EXERCISE  :  Game form</a:t>
            </a:r>
          </a:p>
        </p:txBody>
      </p:sp>
      <p:sp>
        <p:nvSpPr>
          <p:cNvPr id="23555" name="Rectangle 3"/>
          <p:cNvSpPr>
            <a:spLocks/>
          </p:cNvSpPr>
          <p:nvPr/>
        </p:nvSpPr>
        <p:spPr bwMode="auto">
          <a:xfrm>
            <a:off x="4336852" y="2340741"/>
            <a:ext cx="400752" cy="31021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p>
            <a:r>
              <a:rPr lang="it-IT" altLang="it-IT" sz="1547"/>
              <a:t>N#7</a:t>
            </a:r>
          </a:p>
        </p:txBody>
      </p:sp>
      <p:sp>
        <p:nvSpPr>
          <p:cNvPr id="23556" name="Rectangle 4"/>
          <p:cNvSpPr>
            <a:spLocks/>
          </p:cNvSpPr>
          <p:nvPr/>
        </p:nvSpPr>
        <p:spPr bwMode="auto">
          <a:xfrm>
            <a:off x="2677046" y="2646477"/>
            <a:ext cx="1981954" cy="37516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p>
            <a:r>
              <a:rPr lang="it-IT" altLang="it-IT" sz="1969" u="sng"/>
              <a:t>NAME :</a:t>
            </a:r>
            <a:r>
              <a:rPr lang="it-IT" altLang="it-IT" sz="1547" u="sng"/>
              <a:t>indoor match</a:t>
            </a:r>
            <a:r>
              <a:rPr lang="it-IT" altLang="it-IT" sz="1969" u="sng"/>
              <a:t> </a:t>
            </a:r>
          </a:p>
        </p:txBody>
      </p:sp>
      <p:sp>
        <p:nvSpPr>
          <p:cNvPr id="23557" name="Rectangle 5"/>
          <p:cNvSpPr>
            <a:spLocks/>
          </p:cNvSpPr>
          <p:nvPr/>
        </p:nvSpPr>
        <p:spPr bwMode="auto">
          <a:xfrm>
            <a:off x="2622352" y="2989981"/>
            <a:ext cx="4198650" cy="5699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p>
            <a:r>
              <a:rPr lang="it-IT" altLang="it-IT" sz="1969" u="sng"/>
              <a:t>DEVELOPMENT  :</a:t>
            </a:r>
            <a:r>
              <a:rPr lang="it-IT" altLang="it-IT" sz="1266"/>
              <a:t>make a indoor pitch with the sides . </a:t>
            </a:r>
          </a:p>
          <a:p>
            <a:r>
              <a:rPr lang="it-IT" altLang="it-IT" sz="1266"/>
              <a:t>the ball never goes out</a:t>
            </a:r>
            <a:endParaRPr lang="it-IT" altLang="it-IT" sz="1969" u="sng"/>
          </a:p>
        </p:txBody>
      </p:sp>
      <p:pic>
        <p:nvPicPr>
          <p:cNvPr id="23558" name="Picture 6" descr="imag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634139" y="3407793"/>
            <a:ext cx="497830" cy="4129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23559" name="Picture 7" descr="imag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661053" y="3407793"/>
            <a:ext cx="497830" cy="4129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23560" name="Picture 8" descr="imag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696647" y="4913560"/>
            <a:ext cx="497830" cy="4018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23561" name="Picture 9" descr="imag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rot="16200000">
            <a:off x="6920880" y="4088681"/>
            <a:ext cx="1585020" cy="131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23562" name="Picture 10" descr="imag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661053" y="4913560"/>
            <a:ext cx="497830" cy="4018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23563" name="Picture 11" descr="imag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rot="16200000">
            <a:off x="8385349" y="4088681"/>
            <a:ext cx="1585020" cy="131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23564" name="Picture 12" descr="image.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222382" y="4925840"/>
            <a:ext cx="348258" cy="20761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23565" name="Picture 13" descr="image.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222382" y="3247058"/>
            <a:ext cx="348258" cy="20761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23566" name="Picture 14" descr="page3image3016.pn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8190012" y="3914552"/>
            <a:ext cx="169664" cy="1696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23567" name="Picture 15" descr="page3image3016.pn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8521527" y="3593083"/>
            <a:ext cx="169664" cy="1696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23568" name="Picture 16" descr="page3image3016.pn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931051" y="3593083"/>
            <a:ext cx="169664" cy="1696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23569" name="Oval 17"/>
          <p:cNvSpPr>
            <a:spLocks/>
          </p:cNvSpPr>
          <p:nvPr/>
        </p:nvSpPr>
        <p:spPr bwMode="auto">
          <a:xfrm>
            <a:off x="8793882" y="4345410"/>
            <a:ext cx="85948" cy="87064"/>
          </a:xfrm>
          <a:prstGeom prst="ellipse">
            <a:avLst/>
          </a:prstGeom>
          <a:solidFill>
            <a:srgbClr val="FF0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23570" name="Oval 18"/>
          <p:cNvSpPr>
            <a:spLocks/>
          </p:cNvSpPr>
          <p:nvPr/>
        </p:nvSpPr>
        <p:spPr bwMode="auto">
          <a:xfrm>
            <a:off x="8402092" y="4613301"/>
            <a:ext cx="87064" cy="87064"/>
          </a:xfrm>
          <a:prstGeom prst="ellipse">
            <a:avLst/>
          </a:prstGeom>
          <a:solidFill>
            <a:srgbClr val="FF0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23571" name="Oval 19"/>
          <p:cNvSpPr>
            <a:spLocks/>
          </p:cNvSpPr>
          <p:nvPr/>
        </p:nvSpPr>
        <p:spPr bwMode="auto">
          <a:xfrm>
            <a:off x="7903146" y="4531817"/>
            <a:ext cx="85948" cy="87064"/>
          </a:xfrm>
          <a:prstGeom prst="ellipse">
            <a:avLst/>
          </a:prstGeom>
          <a:solidFill>
            <a:srgbClr val="FF0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defRPr sz="1600">
                <a:solidFill>
                  <a:srgbClr val="000000"/>
                </a:solidFill>
                <a:latin typeface="Marker Felt" charset="0"/>
                <a:ea typeface="Marker Felt" charset="0"/>
                <a:cs typeface="Marker Felt" charset="0"/>
                <a:sym typeface="Marker Felt" charset="0"/>
              </a:defRPr>
            </a:lvl1pPr>
            <a:lvl2pPr>
              <a:defRPr sz="1600">
                <a:solidFill>
                  <a:srgbClr val="000000"/>
                </a:solidFill>
                <a:latin typeface="Marker Felt" charset="0"/>
                <a:ea typeface="Marker Felt" charset="0"/>
                <a:cs typeface="Marker Felt" charset="0"/>
                <a:sym typeface="Marker Felt" charset="0"/>
              </a:defRPr>
            </a:lvl2pPr>
            <a:lvl3pPr>
              <a:defRPr sz="1600">
                <a:solidFill>
                  <a:srgbClr val="000000"/>
                </a:solidFill>
                <a:latin typeface="Marker Felt" charset="0"/>
                <a:ea typeface="Marker Felt" charset="0"/>
                <a:cs typeface="Marker Felt" charset="0"/>
                <a:sym typeface="Marker Felt" charset="0"/>
              </a:defRPr>
            </a:lvl3pPr>
            <a:lvl4pPr>
              <a:defRPr sz="1600">
                <a:solidFill>
                  <a:srgbClr val="000000"/>
                </a:solidFill>
                <a:latin typeface="Marker Felt" charset="0"/>
                <a:ea typeface="Marker Felt" charset="0"/>
                <a:cs typeface="Marker Felt" charset="0"/>
                <a:sym typeface="Marker Felt" charset="0"/>
              </a:defRPr>
            </a:lvl4pPr>
            <a:lvl5pPr>
              <a:defRPr sz="1600">
                <a:solidFill>
                  <a:srgbClr val="000000"/>
                </a:solidFill>
                <a:latin typeface="Marker Felt" charset="0"/>
                <a:ea typeface="Marker Felt" charset="0"/>
                <a:cs typeface="Marker Felt" charset="0"/>
                <a:sym typeface="Marker Felt" charset="0"/>
              </a:defRPr>
            </a:lvl5pPr>
            <a:lvl6pPr marL="4572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6pPr>
            <a:lvl7pPr marL="9144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7pPr>
            <a:lvl8pPr marL="13716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8pPr>
            <a:lvl9pPr marL="1828800" indent="914400" algn="ctr" fontAlgn="base" hangingPunct="0">
              <a:spcBef>
                <a:spcPct val="0"/>
              </a:spcBef>
              <a:spcAft>
                <a:spcPct val="0"/>
              </a:spcAft>
              <a:defRPr sz="1600">
                <a:solidFill>
                  <a:srgbClr val="000000"/>
                </a:solidFill>
                <a:latin typeface="Marker Felt" charset="0"/>
                <a:ea typeface="Marker Felt" charset="0"/>
                <a:cs typeface="Marker Felt" charset="0"/>
                <a:sym typeface="Marker Felt" charset="0"/>
              </a:defRPr>
            </a:lvl9pPr>
          </a:lstStyle>
          <a:p>
            <a:pPr defTabSz="642915"/>
            <a:endParaRPr lang="it-IT" altLang="it-IT" sz="1266">
              <a:latin typeface="Cambria" charset="0"/>
              <a:ea typeface="Cambria" charset="0"/>
              <a:cs typeface="Cambria" charset="0"/>
              <a:sym typeface="Cambria" charset="0"/>
            </a:endParaRPr>
          </a:p>
        </p:txBody>
      </p:sp>
      <p:sp>
        <p:nvSpPr>
          <p:cNvPr id="23572" name="Rectangle 20"/>
          <p:cNvSpPr>
            <a:spLocks/>
          </p:cNvSpPr>
          <p:nvPr/>
        </p:nvSpPr>
        <p:spPr bwMode="auto">
          <a:xfrm>
            <a:off x="8613056" y="6094991"/>
            <a:ext cx="1091967" cy="2669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5719" tIns="35719" rIns="35719" bIns="35719" anchor="ctr">
            <a:spAutoFit/>
          </a:bodyPr>
          <a:lstStyle/>
          <a:p>
            <a:r>
              <a:rPr lang="it-IT" altLang="it-IT" sz="1266"/>
              <a:t>Martina Chirico</a:t>
            </a:r>
          </a:p>
        </p:txBody>
      </p:sp>
    </p:spTree>
    <p:extLst>
      <p:ext uri="{BB962C8B-B14F-4D97-AF65-F5344CB8AC3E}">
        <p14:creationId xmlns:p14="http://schemas.microsoft.com/office/powerpoint/2010/main" val="824576740"/>
      </p:ext>
    </p:extLst>
  </p:cSld>
  <p:clrMapOvr>
    <a:masterClrMapping/>
  </p:clrMapOvr>
  <p:transition spd="med"/>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AutoShape 1"/>
          <p:cNvSpPr>
            <a:spLocks/>
          </p:cNvSpPr>
          <p:nvPr/>
        </p:nvSpPr>
        <p:spPr bwMode="auto">
          <a:xfrm>
            <a:off x="4582716" y="997744"/>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4098" name="Oval 2"/>
          <p:cNvSpPr>
            <a:spLocks/>
          </p:cNvSpPr>
          <p:nvPr/>
        </p:nvSpPr>
        <p:spPr bwMode="auto">
          <a:xfrm>
            <a:off x="5447110" y="1646635"/>
            <a:ext cx="151209" cy="148828"/>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4099" name="Oval 3"/>
          <p:cNvSpPr>
            <a:spLocks/>
          </p:cNvSpPr>
          <p:nvPr/>
        </p:nvSpPr>
        <p:spPr bwMode="auto">
          <a:xfrm>
            <a:off x="5069681" y="1646635"/>
            <a:ext cx="163116" cy="148828"/>
          </a:xfrm>
          <a:prstGeom prst="ellipse">
            <a:avLst/>
          </a:prstGeom>
          <a:solidFill>
            <a:srgbClr val="0000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4100" name="Line 4"/>
          <p:cNvSpPr>
            <a:spLocks noChangeShapeType="1"/>
          </p:cNvSpPr>
          <p:nvPr/>
        </p:nvSpPr>
        <p:spPr bwMode="auto">
          <a:xfrm>
            <a:off x="6743700" y="3860006"/>
            <a:ext cx="1026319" cy="0"/>
          </a:xfrm>
          <a:prstGeom prst="line">
            <a:avLst/>
          </a:prstGeom>
          <a:noFill/>
          <a:ln w="9525" cap="flat" cmpd="sng">
            <a:solidFill>
              <a:srgbClr val="000000"/>
            </a:solidFill>
            <a:prstDash val="dash"/>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4101" name="Line 5"/>
          <p:cNvSpPr>
            <a:spLocks noChangeShapeType="1"/>
          </p:cNvSpPr>
          <p:nvPr/>
        </p:nvSpPr>
        <p:spPr bwMode="auto">
          <a:xfrm>
            <a:off x="7391401" y="4670822"/>
            <a:ext cx="1079897" cy="0"/>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4102" name="Oval 6"/>
          <p:cNvSpPr>
            <a:spLocks/>
          </p:cNvSpPr>
          <p:nvPr/>
        </p:nvSpPr>
        <p:spPr bwMode="auto">
          <a:xfrm>
            <a:off x="4852988" y="3158729"/>
            <a:ext cx="47625" cy="47625"/>
          </a:xfrm>
          <a:prstGeom prst="ellipse">
            <a:avLst/>
          </a:prstGeom>
          <a:solidFill>
            <a:srgbClr val="FFFF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4103" name="Rectangle 7"/>
          <p:cNvSpPr>
            <a:spLocks/>
          </p:cNvSpPr>
          <p:nvPr/>
        </p:nvSpPr>
        <p:spPr bwMode="auto">
          <a:xfrm>
            <a:off x="4205287" y="188119"/>
            <a:ext cx="3348038" cy="41549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spAutoFit/>
          </a:bodyPr>
          <a:lstStyle/>
          <a:p>
            <a:pPr algn="ctr"/>
            <a:r>
              <a:rPr lang="it-IT" altLang="it-IT" sz="2100">
                <a:solidFill>
                  <a:srgbClr val="FF0000"/>
                </a:solidFill>
              </a:rPr>
              <a:t>LEGEND</a:t>
            </a:r>
          </a:p>
        </p:txBody>
      </p:sp>
      <p:sp>
        <p:nvSpPr>
          <p:cNvPr id="4104" name="Rectangle 8"/>
          <p:cNvSpPr>
            <a:spLocks/>
          </p:cNvSpPr>
          <p:nvPr/>
        </p:nvSpPr>
        <p:spPr bwMode="auto">
          <a:xfrm>
            <a:off x="3664744" y="890588"/>
            <a:ext cx="604396" cy="3693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4290" rIns="34290">
            <a:spAutoFit/>
          </a:bodyPr>
          <a:lstStyle/>
          <a:p>
            <a:r>
              <a:rPr lang="it-IT" altLang="it-IT"/>
              <a:t>CONE</a:t>
            </a:r>
          </a:p>
        </p:txBody>
      </p:sp>
      <p:sp>
        <p:nvSpPr>
          <p:cNvPr id="4105" name="Rectangle 9"/>
          <p:cNvSpPr>
            <a:spLocks/>
          </p:cNvSpPr>
          <p:nvPr/>
        </p:nvSpPr>
        <p:spPr bwMode="auto">
          <a:xfrm>
            <a:off x="3664744" y="1538288"/>
            <a:ext cx="1566863" cy="3693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spAutoFit/>
          </a:bodyPr>
          <a:lstStyle/>
          <a:p>
            <a:r>
              <a:rPr lang="it-IT" altLang="it-IT"/>
              <a:t>PLAYERS</a:t>
            </a:r>
          </a:p>
        </p:txBody>
      </p:sp>
      <p:sp>
        <p:nvSpPr>
          <p:cNvPr id="4106" name="Oval 10"/>
          <p:cNvSpPr>
            <a:spLocks/>
          </p:cNvSpPr>
          <p:nvPr/>
        </p:nvSpPr>
        <p:spPr bwMode="auto">
          <a:xfrm>
            <a:off x="5770960" y="1646635"/>
            <a:ext cx="151209" cy="148828"/>
          </a:xfrm>
          <a:prstGeom prst="ellipse">
            <a:avLst/>
          </a:prstGeom>
          <a:solidFill>
            <a:srgbClr val="FF0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4107" name="Rectangle 11"/>
          <p:cNvSpPr>
            <a:spLocks/>
          </p:cNvSpPr>
          <p:nvPr/>
        </p:nvSpPr>
        <p:spPr bwMode="auto">
          <a:xfrm>
            <a:off x="3719513" y="2024063"/>
            <a:ext cx="1997869" cy="64633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spAutoFit/>
          </a:bodyPr>
          <a:lstStyle/>
          <a:p>
            <a:br>
              <a:rPr lang="it-IT" altLang="it-IT"/>
            </a:br>
            <a:r>
              <a:rPr lang="it-IT" altLang="it-IT"/>
              <a:t>GOALKEEPER</a:t>
            </a:r>
          </a:p>
        </p:txBody>
      </p:sp>
      <p:sp>
        <p:nvSpPr>
          <p:cNvPr id="4108" name="Oval 12"/>
          <p:cNvSpPr>
            <a:spLocks/>
          </p:cNvSpPr>
          <p:nvPr/>
        </p:nvSpPr>
        <p:spPr bwMode="auto">
          <a:xfrm>
            <a:off x="5447110" y="2402681"/>
            <a:ext cx="151209" cy="148829"/>
          </a:xfrm>
          <a:prstGeom prst="ellipse">
            <a:avLst/>
          </a:prstGeom>
          <a:solidFill>
            <a:srgbClr val="FFC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4109" name="Rectangle 13"/>
          <p:cNvSpPr>
            <a:spLocks/>
          </p:cNvSpPr>
          <p:nvPr/>
        </p:nvSpPr>
        <p:spPr bwMode="auto">
          <a:xfrm>
            <a:off x="3826669" y="2996804"/>
            <a:ext cx="1081088" cy="3693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spAutoFit/>
          </a:bodyPr>
          <a:lstStyle/>
          <a:p>
            <a:r>
              <a:rPr lang="it-IT" altLang="it-IT"/>
              <a:t>BALL</a:t>
            </a:r>
          </a:p>
        </p:txBody>
      </p:sp>
      <p:sp>
        <p:nvSpPr>
          <p:cNvPr id="4110" name="Rectangle 14"/>
          <p:cNvSpPr>
            <a:spLocks/>
          </p:cNvSpPr>
          <p:nvPr/>
        </p:nvSpPr>
        <p:spPr bwMode="auto">
          <a:xfrm>
            <a:off x="3773091" y="3429001"/>
            <a:ext cx="3186113" cy="64633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spAutoFit/>
          </a:bodyPr>
          <a:lstStyle/>
          <a:p>
            <a:br>
              <a:rPr lang="it-IT" altLang="it-IT"/>
            </a:br>
            <a:r>
              <a:rPr lang="it-IT" altLang="it-IT"/>
              <a:t>ARROW TO JOURNEYS</a:t>
            </a:r>
          </a:p>
        </p:txBody>
      </p:sp>
      <p:sp>
        <p:nvSpPr>
          <p:cNvPr id="4111" name="Rectangle 15"/>
          <p:cNvSpPr>
            <a:spLocks/>
          </p:cNvSpPr>
          <p:nvPr/>
        </p:nvSpPr>
        <p:spPr bwMode="auto">
          <a:xfrm>
            <a:off x="3773092" y="4508897"/>
            <a:ext cx="3334940" cy="3693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spAutoFit/>
          </a:bodyPr>
          <a:lstStyle/>
          <a:p>
            <a:r>
              <a:rPr lang="it-IT" altLang="it-IT"/>
              <a:t>ARROW TO PASS AND SHOOTING</a:t>
            </a:r>
          </a:p>
        </p:txBody>
      </p:sp>
      <p:sp>
        <p:nvSpPr>
          <p:cNvPr id="4112" name="Rectangle 16"/>
          <p:cNvSpPr>
            <a:spLocks/>
          </p:cNvSpPr>
          <p:nvPr/>
        </p:nvSpPr>
        <p:spPr bwMode="auto">
          <a:xfrm>
            <a:off x="3773091" y="5264944"/>
            <a:ext cx="2970609" cy="3693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spAutoFit/>
          </a:bodyPr>
          <a:lstStyle/>
          <a:p>
            <a:r>
              <a:rPr lang="it-IT" altLang="it-IT"/>
              <a:t>MOVEMENT WHIT BALL</a:t>
            </a:r>
          </a:p>
        </p:txBody>
      </p:sp>
      <p:sp>
        <p:nvSpPr>
          <p:cNvPr id="4113" name="AutoShape 17"/>
          <p:cNvSpPr>
            <a:spLocks/>
          </p:cNvSpPr>
          <p:nvPr/>
        </p:nvSpPr>
        <p:spPr bwMode="auto">
          <a:xfrm>
            <a:off x="6648450" y="5275660"/>
            <a:ext cx="695325" cy="134540"/>
          </a:xfrm>
          <a:custGeom>
            <a:avLst/>
            <a:gdLst>
              <a:gd name="T0" fmla="*/ 10800 w 21600"/>
              <a:gd name="T1" fmla="+- 0 11142 926"/>
              <a:gd name="T2" fmla="*/ 11142 h 20433"/>
              <a:gd name="T3" fmla="*/ 10800 w 21600"/>
              <a:gd name="T4" fmla="+- 0 11142 926"/>
              <a:gd name="T5" fmla="*/ 11142 h 20433"/>
              <a:gd name="T6" fmla="*/ 10800 w 21600"/>
              <a:gd name="T7" fmla="+- 0 11142 926"/>
              <a:gd name="T8" fmla="*/ 11142 h 20433"/>
              <a:gd name="T9" fmla="*/ 10800 w 21600"/>
              <a:gd name="T10" fmla="+- 0 11142 926"/>
              <a:gd name="T11" fmla="*/ 11142 h 20433"/>
            </a:gdLst>
            <a:ahLst/>
            <a:cxnLst>
              <a:cxn ang="0">
                <a:pos x="T0" y="T2"/>
              </a:cxn>
              <a:cxn ang="0">
                <a:pos x="T3" y="T5"/>
              </a:cxn>
              <a:cxn ang="0">
                <a:pos x="T6" y="T8"/>
              </a:cxn>
              <a:cxn ang="0">
                <a:pos x="T9" y="T11"/>
              </a:cxn>
            </a:cxnLst>
            <a:rect l="0" t="0" r="r" b="b"/>
            <a:pathLst>
              <a:path w="21600" h="20433">
                <a:moveTo>
                  <a:pt x="0" y="20431"/>
                </a:moveTo>
                <a:cubicBezTo>
                  <a:pt x="1011" y="10966"/>
                  <a:pt x="2022" y="1501"/>
                  <a:pt x="3255" y="1501"/>
                </a:cubicBezTo>
                <a:cubicBezTo>
                  <a:pt x="4488" y="1501"/>
                  <a:pt x="6214" y="20674"/>
                  <a:pt x="7397" y="20431"/>
                </a:cubicBezTo>
                <a:cubicBezTo>
                  <a:pt x="8581" y="20189"/>
                  <a:pt x="9370" y="1016"/>
                  <a:pt x="10356" y="45"/>
                </a:cubicBezTo>
                <a:cubicBezTo>
                  <a:pt x="11342" y="-926"/>
                  <a:pt x="12082" y="14364"/>
                  <a:pt x="13315" y="14607"/>
                </a:cubicBezTo>
                <a:cubicBezTo>
                  <a:pt x="14548" y="14849"/>
                  <a:pt x="16373" y="773"/>
                  <a:pt x="17753" y="1501"/>
                </a:cubicBezTo>
                <a:cubicBezTo>
                  <a:pt x="19134" y="2229"/>
                  <a:pt x="20367" y="10602"/>
                  <a:pt x="21600" y="18975"/>
                </a:cubicBezTo>
              </a:path>
            </a:pathLst>
          </a:custGeom>
          <a:noFill/>
          <a:ln w="9525" cap="flat"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nchor="ctr"/>
          <a:lstStyle/>
          <a:p>
            <a:pPr algn="ctr"/>
            <a:endParaRPr lang="it-IT" altLang="it-IT" sz="1350"/>
          </a:p>
        </p:txBody>
      </p:sp>
      <p:sp>
        <p:nvSpPr>
          <p:cNvPr id="4114" name="Rectangle 18"/>
          <p:cNvSpPr>
            <a:spLocks/>
          </p:cNvSpPr>
          <p:nvPr/>
        </p:nvSpPr>
        <p:spPr bwMode="auto">
          <a:xfrm>
            <a:off x="3524250" y="135635"/>
            <a:ext cx="16030" cy="69250"/>
          </a:xfrm>
          <a:prstGeom prst="rect">
            <a:avLst/>
          </a:prstGeom>
          <a:solidFill>
            <a:srgbClr val="FFFFFF"/>
          </a:solid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nchor="ctr">
            <a:spAutoFit/>
          </a:bodyPr>
          <a:lstStyle/>
          <a:p>
            <a:r>
              <a:rPr lang="it-IT" altLang="it-IT" sz="450">
                <a:latin typeface="Arial" charset="0"/>
                <a:ea typeface="Arial" charset="0"/>
                <a:cs typeface="Arial" charset="0"/>
                <a:sym typeface="Arial" charset="0"/>
              </a:rPr>
              <a:t> </a:t>
            </a:r>
          </a:p>
        </p:txBody>
      </p:sp>
      <p:grpSp>
        <p:nvGrpSpPr>
          <p:cNvPr id="4115" name="Group 19"/>
          <p:cNvGrpSpPr>
            <a:grpSpLocks/>
          </p:cNvGrpSpPr>
          <p:nvPr/>
        </p:nvGrpSpPr>
        <p:grpSpPr bwMode="auto">
          <a:xfrm>
            <a:off x="3823098" y="6297217"/>
            <a:ext cx="631694" cy="173124"/>
            <a:chOff x="0" y="0"/>
            <a:chExt cx="842225" cy="231909"/>
          </a:xfrm>
        </p:grpSpPr>
        <p:sp>
          <p:nvSpPr>
            <p:cNvPr id="4116" name="Rectangle 20"/>
            <p:cNvSpPr>
              <a:spLocks/>
            </p:cNvSpPr>
            <p:nvPr/>
          </p:nvSpPr>
          <p:spPr bwMode="auto">
            <a:xfrm>
              <a:off x="174974" y="0"/>
              <a:ext cx="667251" cy="23190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4290" rIns="34290">
              <a:spAutoFit/>
            </a:bodyPr>
            <a:lstStyle/>
            <a:p>
              <a:r>
                <a:rPr lang="it-IT" altLang="it-IT" sz="525"/>
                <a:t>Gabriele Bianco</a:t>
              </a:r>
            </a:p>
          </p:txBody>
        </p:sp>
        <p:pic>
          <p:nvPicPr>
            <p:cNvPr id="4117" name="Picture 21" descr="pasted-image.tif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3754"/>
              <a:ext cx="178232" cy="1782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Tree>
    <p:extLst>
      <p:ext uri="{BB962C8B-B14F-4D97-AF65-F5344CB8AC3E}">
        <p14:creationId xmlns:p14="http://schemas.microsoft.com/office/powerpoint/2010/main" val="703643572"/>
      </p:ext>
    </p:extLst>
  </p:cSld>
  <p:clrMapOvr>
    <a:masterClrMapping/>
  </p:clrMapOvr>
  <p:transition spd="med"/>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3" name="Picture 1" descr="ANH.jpe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8259" y="0"/>
            <a:ext cx="1922928" cy="192264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2" name="CasellaDiTesto 1"/>
          <p:cNvSpPr txBox="1"/>
          <p:nvPr/>
        </p:nvSpPr>
        <p:spPr>
          <a:xfrm>
            <a:off x="215152" y="1909483"/>
            <a:ext cx="1896035" cy="646331"/>
          </a:xfrm>
          <a:prstGeom prst="rect">
            <a:avLst/>
          </a:prstGeom>
          <a:noFill/>
        </p:spPr>
        <p:txBody>
          <a:bodyPr wrap="square" rtlCol="0">
            <a:spAutoFit/>
          </a:bodyPr>
          <a:lstStyle/>
          <a:p>
            <a:pPr algn="ctr"/>
            <a:r>
              <a:rPr lang="it-IT" dirty="0"/>
              <a:t>Tecnico Federale</a:t>
            </a:r>
          </a:p>
          <a:p>
            <a:pPr algn="ctr"/>
            <a:r>
              <a:rPr lang="it-IT" dirty="0"/>
              <a:t>Gabriele Bianco</a:t>
            </a:r>
          </a:p>
        </p:txBody>
      </p:sp>
    </p:spTree>
    <p:extLst>
      <p:ext uri="{BB962C8B-B14F-4D97-AF65-F5344CB8AC3E}">
        <p14:creationId xmlns:p14="http://schemas.microsoft.com/office/powerpoint/2010/main" val="2079834671"/>
      </p:ext>
    </p:extLst>
  </p:cSld>
  <p:clrMapOvr>
    <a:masterClrMapping/>
  </p:clrMapOvr>
  <p:transition spd="med"/>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1" name="Picture 1" descr="C:\Users\gabriele\Desktop\campi hockey\metà campo.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987653" y="458391"/>
            <a:ext cx="2680097" cy="297060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5122" name="Picture 2" descr="C:\Users\gabriele\Desktop\campi hockey\metà campo.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987653" y="3644504"/>
            <a:ext cx="2680097" cy="297060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5123" name="AutoShape 3"/>
          <p:cNvSpPr>
            <a:spLocks/>
          </p:cNvSpPr>
          <p:nvPr/>
        </p:nvSpPr>
        <p:spPr bwMode="auto">
          <a:xfrm>
            <a:off x="6635353" y="1214437"/>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5124" name="AutoShape 4"/>
          <p:cNvSpPr>
            <a:spLocks/>
          </p:cNvSpPr>
          <p:nvPr/>
        </p:nvSpPr>
        <p:spPr bwMode="auto">
          <a:xfrm>
            <a:off x="6311503" y="1429941"/>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5125" name="AutoShape 5"/>
          <p:cNvSpPr>
            <a:spLocks/>
          </p:cNvSpPr>
          <p:nvPr/>
        </p:nvSpPr>
        <p:spPr bwMode="auto">
          <a:xfrm>
            <a:off x="6365081" y="2185987"/>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5126" name="AutoShape 6"/>
          <p:cNvSpPr>
            <a:spLocks/>
          </p:cNvSpPr>
          <p:nvPr/>
        </p:nvSpPr>
        <p:spPr bwMode="auto">
          <a:xfrm>
            <a:off x="6743700" y="1970485"/>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5127" name="AutoShape 7"/>
          <p:cNvSpPr>
            <a:spLocks/>
          </p:cNvSpPr>
          <p:nvPr/>
        </p:nvSpPr>
        <p:spPr bwMode="auto">
          <a:xfrm>
            <a:off x="8202216" y="2078831"/>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pic>
        <p:nvPicPr>
          <p:cNvPr id="5128" name="Picture 8" descr="image3.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rot="20441243">
            <a:off x="7389019" y="1323975"/>
            <a:ext cx="678656" cy="1000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5129" name="AutoShape 9"/>
          <p:cNvSpPr>
            <a:spLocks/>
          </p:cNvSpPr>
          <p:nvPr/>
        </p:nvSpPr>
        <p:spPr bwMode="auto">
          <a:xfrm>
            <a:off x="6228160" y="1152525"/>
            <a:ext cx="409575" cy="257175"/>
          </a:xfrm>
          <a:custGeom>
            <a:avLst/>
            <a:gdLst>
              <a:gd name="T0" fmla="+- 0 10909 218"/>
              <a:gd name="T1" fmla="*/ T0 w 21382"/>
              <a:gd name="T2" fmla="*/ 10800 h 21600"/>
              <a:gd name="T3" fmla="+- 0 10909 218"/>
              <a:gd name="T4" fmla="*/ T3 w 21382"/>
              <a:gd name="T5" fmla="*/ 10800 h 21600"/>
              <a:gd name="T6" fmla="+- 0 10909 218"/>
              <a:gd name="T7" fmla="*/ T6 w 21382"/>
              <a:gd name="T8" fmla="*/ 10800 h 21600"/>
              <a:gd name="T9" fmla="+- 0 10909 218"/>
              <a:gd name="T10" fmla="*/ T9 w 21382"/>
              <a:gd name="T11" fmla="*/ 10800 h 21600"/>
            </a:gdLst>
            <a:ahLst/>
            <a:cxnLst>
              <a:cxn ang="0">
                <a:pos x="T1" y="T2"/>
              </a:cxn>
              <a:cxn ang="0">
                <a:pos x="T4" y="T5"/>
              </a:cxn>
              <a:cxn ang="0">
                <a:pos x="T7" y="T8"/>
              </a:cxn>
              <a:cxn ang="0">
                <a:pos x="T10" y="T11"/>
              </a:cxn>
            </a:cxnLst>
            <a:rect l="0" t="0" r="r" b="b"/>
            <a:pathLst>
              <a:path w="21382" h="21600">
                <a:moveTo>
                  <a:pt x="21382" y="0"/>
                </a:moveTo>
                <a:cubicBezTo>
                  <a:pt x="20390" y="267"/>
                  <a:pt x="19304" y="75"/>
                  <a:pt x="18405" y="800"/>
                </a:cubicBezTo>
                <a:cubicBezTo>
                  <a:pt x="17010" y="1924"/>
                  <a:pt x="17699" y="4022"/>
                  <a:pt x="16916" y="5600"/>
                </a:cubicBezTo>
                <a:cubicBezTo>
                  <a:pt x="16543" y="6351"/>
                  <a:pt x="16008" y="6984"/>
                  <a:pt x="15427" y="7200"/>
                </a:cubicBezTo>
                <a:cubicBezTo>
                  <a:pt x="13807" y="7803"/>
                  <a:pt x="12119" y="7733"/>
                  <a:pt x="10465" y="8000"/>
                </a:cubicBezTo>
                <a:cubicBezTo>
                  <a:pt x="9961" y="9219"/>
                  <a:pt x="8566" y="13924"/>
                  <a:pt x="6991" y="14400"/>
                </a:cubicBezTo>
                <a:cubicBezTo>
                  <a:pt x="4871" y="15041"/>
                  <a:pt x="2690" y="14933"/>
                  <a:pt x="540" y="15200"/>
                </a:cubicBezTo>
                <a:cubicBezTo>
                  <a:pt x="-218" y="18865"/>
                  <a:pt x="44" y="16757"/>
                  <a:pt x="44" y="21600"/>
                </a:cubicBezTo>
              </a:path>
            </a:pathLst>
          </a:custGeom>
          <a:noFill/>
          <a:ln w="9525" cap="flat"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nchor="ctr"/>
          <a:lstStyle/>
          <a:p>
            <a:pPr algn="ctr"/>
            <a:endParaRPr lang="it-IT" altLang="it-IT" sz="1350"/>
          </a:p>
        </p:txBody>
      </p:sp>
      <p:sp>
        <p:nvSpPr>
          <p:cNvPr id="5130" name="Line 10"/>
          <p:cNvSpPr>
            <a:spLocks noChangeShapeType="1"/>
          </p:cNvSpPr>
          <p:nvPr/>
        </p:nvSpPr>
        <p:spPr bwMode="auto">
          <a:xfrm>
            <a:off x="6203157" y="1484710"/>
            <a:ext cx="108347" cy="1079897"/>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5131" name="AutoShape 11"/>
          <p:cNvSpPr>
            <a:spLocks/>
          </p:cNvSpPr>
          <p:nvPr/>
        </p:nvSpPr>
        <p:spPr bwMode="auto">
          <a:xfrm>
            <a:off x="6419850" y="2340769"/>
            <a:ext cx="523875" cy="259556"/>
          </a:xfrm>
          <a:custGeom>
            <a:avLst/>
            <a:gdLst>
              <a:gd name="T0" fmla="+- 0 10942 284"/>
              <a:gd name="T1" fmla="*/ T0 w 21316"/>
              <a:gd name="T2" fmla="+- 0 10910 221"/>
              <a:gd name="T3" fmla="*/ 10910 h 21379"/>
              <a:gd name="T4" fmla="+- 0 10942 284"/>
              <a:gd name="T5" fmla="*/ T4 w 21316"/>
              <a:gd name="T6" fmla="+- 0 10910 221"/>
              <a:gd name="T7" fmla="*/ 10910 h 21379"/>
              <a:gd name="T8" fmla="+- 0 10942 284"/>
              <a:gd name="T9" fmla="*/ T8 w 21316"/>
              <a:gd name="T10" fmla="+- 0 10910 221"/>
              <a:gd name="T11" fmla="*/ 10910 h 21379"/>
              <a:gd name="T12" fmla="+- 0 10942 284"/>
              <a:gd name="T13" fmla="*/ T12 w 21316"/>
              <a:gd name="T14" fmla="+- 0 10910 221"/>
              <a:gd name="T15" fmla="*/ 10910 h 21379"/>
            </a:gdLst>
            <a:ahLst/>
            <a:cxnLst>
              <a:cxn ang="0">
                <a:pos x="T1" y="T3"/>
              </a:cxn>
              <a:cxn ang="0">
                <a:pos x="T5" y="T7"/>
              </a:cxn>
              <a:cxn ang="0">
                <a:pos x="T9" y="T11"/>
              </a:cxn>
              <a:cxn ang="0">
                <a:pos x="T13" y="T15"/>
              </a:cxn>
            </a:cxnLst>
            <a:rect l="0" t="0" r="r" b="b"/>
            <a:pathLst>
              <a:path w="21316" h="21379">
                <a:moveTo>
                  <a:pt x="0" y="21379"/>
                </a:moveTo>
                <a:cubicBezTo>
                  <a:pt x="258" y="20594"/>
                  <a:pt x="566" y="19867"/>
                  <a:pt x="775" y="19023"/>
                </a:cubicBezTo>
                <a:cubicBezTo>
                  <a:pt x="2379" y="12521"/>
                  <a:pt x="-284" y="21063"/>
                  <a:pt x="1937" y="14312"/>
                </a:cubicBezTo>
                <a:cubicBezTo>
                  <a:pt x="2842" y="14573"/>
                  <a:pt x="3752" y="14766"/>
                  <a:pt x="4650" y="15097"/>
                </a:cubicBezTo>
                <a:cubicBezTo>
                  <a:pt x="5175" y="15290"/>
                  <a:pt x="5668" y="15882"/>
                  <a:pt x="6201" y="15882"/>
                </a:cubicBezTo>
                <a:cubicBezTo>
                  <a:pt x="6733" y="15882"/>
                  <a:pt x="7234" y="15359"/>
                  <a:pt x="7751" y="15097"/>
                </a:cubicBezTo>
                <a:cubicBezTo>
                  <a:pt x="7988" y="13657"/>
                  <a:pt x="8464" y="9387"/>
                  <a:pt x="9301" y="8030"/>
                </a:cubicBezTo>
                <a:cubicBezTo>
                  <a:pt x="9620" y="7513"/>
                  <a:pt x="10060" y="7361"/>
                  <a:pt x="10464" y="7244"/>
                </a:cubicBezTo>
                <a:cubicBezTo>
                  <a:pt x="11877" y="6835"/>
                  <a:pt x="13306" y="6721"/>
                  <a:pt x="14727" y="6459"/>
                </a:cubicBezTo>
                <a:cubicBezTo>
                  <a:pt x="15060" y="5449"/>
                  <a:pt x="16241" y="551"/>
                  <a:pt x="17440" y="177"/>
                </a:cubicBezTo>
                <a:cubicBezTo>
                  <a:pt x="18717" y="-221"/>
                  <a:pt x="20024" y="177"/>
                  <a:pt x="21316" y="177"/>
                </a:cubicBezTo>
              </a:path>
            </a:pathLst>
          </a:custGeom>
          <a:noFill/>
          <a:ln w="9525" cap="flat"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nchor="ctr"/>
          <a:lstStyle/>
          <a:p>
            <a:pPr algn="ctr"/>
            <a:endParaRPr lang="it-IT" altLang="it-IT" sz="1350"/>
          </a:p>
        </p:txBody>
      </p:sp>
      <p:sp>
        <p:nvSpPr>
          <p:cNvPr id="5132" name="Line 12"/>
          <p:cNvSpPr>
            <a:spLocks noChangeShapeType="1"/>
          </p:cNvSpPr>
          <p:nvPr/>
        </p:nvSpPr>
        <p:spPr bwMode="auto">
          <a:xfrm flipV="1">
            <a:off x="7067550" y="1753792"/>
            <a:ext cx="864394" cy="486965"/>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5133" name="Line 13"/>
          <p:cNvSpPr>
            <a:spLocks noChangeShapeType="1"/>
          </p:cNvSpPr>
          <p:nvPr/>
        </p:nvSpPr>
        <p:spPr bwMode="auto">
          <a:xfrm flipH="1" flipV="1">
            <a:off x="7985523" y="1646635"/>
            <a:ext cx="196453" cy="276225"/>
          </a:xfrm>
          <a:prstGeom prst="line">
            <a:avLst/>
          </a:prstGeom>
          <a:noFill/>
          <a:ln w="9525" cap="flat" cmpd="sng">
            <a:solidFill>
              <a:srgbClr val="000000"/>
            </a:solidFill>
            <a:prstDash val="dash"/>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5134" name="AutoShape 14"/>
          <p:cNvSpPr>
            <a:spLocks/>
          </p:cNvSpPr>
          <p:nvPr/>
        </p:nvSpPr>
        <p:spPr bwMode="auto">
          <a:xfrm>
            <a:off x="7820025" y="1465660"/>
            <a:ext cx="142875" cy="142875"/>
          </a:xfrm>
          <a:custGeom>
            <a:avLst/>
            <a:gdLst>
              <a:gd name="T0" fmla="*/ 10800 w 21600"/>
              <a:gd name="T1" fmla="+- 0 11208 816"/>
              <a:gd name="T2" fmla="*/ 11208 h 20784"/>
              <a:gd name="T3" fmla="*/ 10800 w 21600"/>
              <a:gd name="T4" fmla="+- 0 11208 816"/>
              <a:gd name="T5" fmla="*/ 11208 h 20784"/>
              <a:gd name="T6" fmla="*/ 10800 w 21600"/>
              <a:gd name="T7" fmla="+- 0 11208 816"/>
              <a:gd name="T8" fmla="*/ 11208 h 20784"/>
              <a:gd name="T9" fmla="*/ 10800 w 21600"/>
              <a:gd name="T10" fmla="+- 0 11208 816"/>
              <a:gd name="T11" fmla="*/ 11208 h 20784"/>
            </a:gdLst>
            <a:ahLst/>
            <a:cxnLst>
              <a:cxn ang="0">
                <a:pos x="T0" y="T2"/>
              </a:cxn>
              <a:cxn ang="0">
                <a:pos x="T3" y="T5"/>
              </a:cxn>
              <a:cxn ang="0">
                <a:pos x="T6" y="T8"/>
              </a:cxn>
              <a:cxn ang="0">
                <a:pos x="T9" y="T11"/>
              </a:cxn>
            </a:cxnLst>
            <a:rect l="0" t="0" r="r" b="b"/>
            <a:pathLst>
              <a:path w="21600" h="20784">
                <a:moveTo>
                  <a:pt x="21600" y="20784"/>
                </a:moveTo>
                <a:cubicBezTo>
                  <a:pt x="19680" y="20323"/>
                  <a:pt x="17743" y="19924"/>
                  <a:pt x="15840" y="19402"/>
                </a:cubicBezTo>
                <a:cubicBezTo>
                  <a:pt x="14380" y="19002"/>
                  <a:pt x="12084" y="19373"/>
                  <a:pt x="11520" y="18021"/>
                </a:cubicBezTo>
                <a:cubicBezTo>
                  <a:pt x="5070" y="2548"/>
                  <a:pt x="16478" y="7120"/>
                  <a:pt x="4320" y="4203"/>
                </a:cubicBezTo>
                <a:cubicBezTo>
                  <a:pt x="2576" y="-816"/>
                  <a:pt x="4398" y="58"/>
                  <a:pt x="0" y="58"/>
                </a:cubicBezTo>
              </a:path>
            </a:pathLst>
          </a:custGeom>
          <a:noFill/>
          <a:ln w="9525" cap="flat"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nchor="ctr"/>
          <a:lstStyle/>
          <a:p>
            <a:pPr algn="ctr"/>
            <a:endParaRPr lang="it-IT" altLang="it-IT" sz="1350"/>
          </a:p>
        </p:txBody>
      </p:sp>
      <p:sp>
        <p:nvSpPr>
          <p:cNvPr id="5135" name="AutoShape 15"/>
          <p:cNvSpPr>
            <a:spLocks/>
          </p:cNvSpPr>
          <p:nvPr/>
        </p:nvSpPr>
        <p:spPr bwMode="auto">
          <a:xfrm>
            <a:off x="7724775" y="1190625"/>
            <a:ext cx="208360" cy="209550"/>
          </a:xfrm>
          <a:custGeom>
            <a:avLst/>
            <a:gdLst>
              <a:gd name="T0" fmla="*/ 10148 w 20296"/>
              <a:gd name="T1" fmla="*/ 10800 h 21600"/>
              <a:gd name="T2" fmla="*/ 10148 w 20296"/>
              <a:gd name="T3" fmla="*/ 10800 h 21600"/>
              <a:gd name="T4" fmla="*/ 10148 w 20296"/>
              <a:gd name="T5" fmla="*/ 10800 h 21600"/>
              <a:gd name="T6" fmla="*/ 10148 w 20296"/>
              <a:gd name="T7" fmla="*/ 10800 h 21600"/>
            </a:gdLst>
            <a:ahLst/>
            <a:cxnLst>
              <a:cxn ang="0">
                <a:pos x="T0" y="T1"/>
              </a:cxn>
              <a:cxn ang="0">
                <a:pos x="T2" y="T3"/>
              </a:cxn>
              <a:cxn ang="0">
                <a:pos x="T4" y="T5"/>
              </a:cxn>
              <a:cxn ang="0">
                <a:pos x="T6" y="T7"/>
              </a:cxn>
            </a:cxnLst>
            <a:rect l="0" t="0" r="r" b="b"/>
            <a:pathLst>
              <a:path w="20296" h="21600">
                <a:moveTo>
                  <a:pt x="18514" y="21600"/>
                </a:moveTo>
                <a:cubicBezTo>
                  <a:pt x="20057" y="18000"/>
                  <a:pt x="21600" y="14400"/>
                  <a:pt x="18514" y="10800"/>
                </a:cubicBezTo>
                <a:cubicBezTo>
                  <a:pt x="15429" y="7200"/>
                  <a:pt x="7714" y="3600"/>
                  <a:pt x="0" y="0"/>
                </a:cubicBezTo>
              </a:path>
            </a:pathLst>
          </a:custGeom>
          <a:noFill/>
          <a:ln w="9525" cap="flat"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nchor="ctr"/>
          <a:lstStyle/>
          <a:p>
            <a:pPr algn="ctr"/>
            <a:endParaRPr lang="it-IT" altLang="it-IT" sz="1350"/>
          </a:p>
        </p:txBody>
      </p:sp>
      <p:sp>
        <p:nvSpPr>
          <p:cNvPr id="5136" name="Line 16"/>
          <p:cNvSpPr>
            <a:spLocks noChangeShapeType="1"/>
          </p:cNvSpPr>
          <p:nvPr/>
        </p:nvSpPr>
        <p:spPr bwMode="auto">
          <a:xfrm flipH="1" flipV="1">
            <a:off x="7391400" y="835819"/>
            <a:ext cx="323850" cy="323850"/>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5137" name="AutoShape 17"/>
          <p:cNvSpPr>
            <a:spLocks/>
          </p:cNvSpPr>
          <p:nvPr/>
        </p:nvSpPr>
        <p:spPr bwMode="auto">
          <a:xfrm>
            <a:off x="6419850" y="5372100"/>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5138" name="AutoShape 18"/>
          <p:cNvSpPr>
            <a:spLocks/>
          </p:cNvSpPr>
          <p:nvPr/>
        </p:nvSpPr>
        <p:spPr bwMode="auto">
          <a:xfrm>
            <a:off x="8255794" y="5535216"/>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5139" name="AutoShape 19"/>
          <p:cNvSpPr>
            <a:spLocks/>
          </p:cNvSpPr>
          <p:nvPr/>
        </p:nvSpPr>
        <p:spPr bwMode="auto">
          <a:xfrm>
            <a:off x="7770019" y="5642372"/>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5140" name="AutoShape 20"/>
          <p:cNvSpPr>
            <a:spLocks/>
          </p:cNvSpPr>
          <p:nvPr/>
        </p:nvSpPr>
        <p:spPr bwMode="auto">
          <a:xfrm>
            <a:off x="8202216" y="4724400"/>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5141" name="AutoShape 21"/>
          <p:cNvSpPr>
            <a:spLocks/>
          </p:cNvSpPr>
          <p:nvPr/>
        </p:nvSpPr>
        <p:spPr bwMode="auto">
          <a:xfrm>
            <a:off x="7823597" y="4508897"/>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pic>
        <p:nvPicPr>
          <p:cNvPr id="5142" name="Picture 22" descr="image3.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rot="433195">
            <a:off x="6909198" y="4605337"/>
            <a:ext cx="678656" cy="1000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5143" name="Oval 23"/>
          <p:cNvSpPr>
            <a:spLocks/>
          </p:cNvSpPr>
          <p:nvPr/>
        </p:nvSpPr>
        <p:spPr bwMode="auto">
          <a:xfrm>
            <a:off x="6635354" y="1159669"/>
            <a:ext cx="47625" cy="47625"/>
          </a:xfrm>
          <a:prstGeom prst="ellipse">
            <a:avLst/>
          </a:prstGeom>
          <a:solidFill>
            <a:srgbClr val="FFFF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5144" name="Oval 24"/>
          <p:cNvSpPr>
            <a:spLocks/>
          </p:cNvSpPr>
          <p:nvPr/>
        </p:nvSpPr>
        <p:spPr bwMode="auto">
          <a:xfrm>
            <a:off x="7931944" y="4454129"/>
            <a:ext cx="47625" cy="47625"/>
          </a:xfrm>
          <a:prstGeom prst="ellipse">
            <a:avLst/>
          </a:prstGeom>
          <a:solidFill>
            <a:srgbClr val="FFFF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5145" name="AutoShape 25"/>
          <p:cNvSpPr>
            <a:spLocks/>
          </p:cNvSpPr>
          <p:nvPr/>
        </p:nvSpPr>
        <p:spPr bwMode="auto">
          <a:xfrm>
            <a:off x="7996238" y="4506517"/>
            <a:ext cx="400050" cy="192881"/>
          </a:xfrm>
          <a:custGeom>
            <a:avLst/>
            <a:gdLst>
              <a:gd name="T0" fmla="*/ 10800 w 21600"/>
              <a:gd name="T1" fmla="+- 0 10853 107"/>
              <a:gd name="T2" fmla="*/ 10853 h 21493"/>
              <a:gd name="T3" fmla="*/ 10800 w 21600"/>
              <a:gd name="T4" fmla="+- 0 10853 107"/>
              <a:gd name="T5" fmla="*/ 10853 h 21493"/>
              <a:gd name="T6" fmla="*/ 10800 w 21600"/>
              <a:gd name="T7" fmla="+- 0 10853 107"/>
              <a:gd name="T8" fmla="*/ 10853 h 21493"/>
              <a:gd name="T9" fmla="*/ 10800 w 21600"/>
              <a:gd name="T10" fmla="+- 0 10853 107"/>
              <a:gd name="T11" fmla="*/ 10853 h 21493"/>
            </a:gdLst>
            <a:ahLst/>
            <a:cxnLst>
              <a:cxn ang="0">
                <a:pos x="T0" y="T2"/>
              </a:cxn>
              <a:cxn ang="0">
                <a:pos x="T3" y="T5"/>
              </a:cxn>
              <a:cxn ang="0">
                <a:pos x="T6" y="T8"/>
              </a:cxn>
              <a:cxn ang="0">
                <a:pos x="T9" y="T11"/>
              </a:cxn>
            </a:cxnLst>
            <a:rect l="0" t="0" r="r" b="b"/>
            <a:pathLst>
              <a:path w="21600" h="21493">
                <a:moveTo>
                  <a:pt x="0" y="25"/>
                </a:moveTo>
                <a:cubicBezTo>
                  <a:pt x="2700" y="-41"/>
                  <a:pt x="5400" y="-107"/>
                  <a:pt x="6943" y="1616"/>
                </a:cubicBezTo>
                <a:cubicBezTo>
                  <a:pt x="8486" y="3338"/>
                  <a:pt x="7971" y="8904"/>
                  <a:pt x="9257" y="10362"/>
                </a:cubicBezTo>
                <a:cubicBezTo>
                  <a:pt x="10543" y="11819"/>
                  <a:pt x="13243" y="9037"/>
                  <a:pt x="14657" y="10362"/>
                </a:cubicBezTo>
                <a:cubicBezTo>
                  <a:pt x="16071" y="11687"/>
                  <a:pt x="16586" y="16457"/>
                  <a:pt x="17743" y="18313"/>
                </a:cubicBezTo>
                <a:cubicBezTo>
                  <a:pt x="18900" y="20168"/>
                  <a:pt x="21600" y="21493"/>
                  <a:pt x="21600" y="21493"/>
                </a:cubicBezTo>
              </a:path>
            </a:pathLst>
          </a:custGeom>
          <a:noFill/>
          <a:ln w="9525" cap="flat"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nchor="ctr"/>
          <a:lstStyle/>
          <a:p>
            <a:pPr algn="ctr"/>
            <a:endParaRPr lang="it-IT" altLang="it-IT" sz="1350"/>
          </a:p>
        </p:txBody>
      </p:sp>
      <p:sp>
        <p:nvSpPr>
          <p:cNvPr id="5146" name="Line 26"/>
          <p:cNvSpPr>
            <a:spLocks noChangeShapeType="1"/>
          </p:cNvSpPr>
          <p:nvPr/>
        </p:nvSpPr>
        <p:spPr bwMode="auto">
          <a:xfrm>
            <a:off x="8417719" y="4724401"/>
            <a:ext cx="53579" cy="917972"/>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5147" name="AutoShape 27"/>
          <p:cNvSpPr>
            <a:spLocks/>
          </p:cNvSpPr>
          <p:nvPr/>
        </p:nvSpPr>
        <p:spPr bwMode="auto">
          <a:xfrm>
            <a:off x="7803357" y="5748337"/>
            <a:ext cx="535781" cy="223838"/>
          </a:xfrm>
          <a:custGeom>
            <a:avLst/>
            <a:gdLst>
              <a:gd name="T0" fmla="*/ 10800 w 21600"/>
              <a:gd name="T1" fmla="+- 0 11124 648"/>
              <a:gd name="T2" fmla="*/ 11124 h 20952"/>
              <a:gd name="T3" fmla="*/ 10800 w 21600"/>
              <a:gd name="T4" fmla="+- 0 11124 648"/>
              <a:gd name="T5" fmla="*/ 11124 h 20952"/>
              <a:gd name="T6" fmla="*/ 10800 w 21600"/>
              <a:gd name="T7" fmla="+- 0 11124 648"/>
              <a:gd name="T8" fmla="*/ 11124 h 20952"/>
              <a:gd name="T9" fmla="*/ 10800 w 21600"/>
              <a:gd name="T10" fmla="+- 0 11124 648"/>
              <a:gd name="T11" fmla="*/ 11124 h 20952"/>
            </a:gdLst>
            <a:ahLst/>
            <a:cxnLst>
              <a:cxn ang="0">
                <a:pos x="T0" y="T2"/>
              </a:cxn>
              <a:cxn ang="0">
                <a:pos x="T3" y="T5"/>
              </a:cxn>
              <a:cxn ang="0">
                <a:pos x="T6" y="T8"/>
              </a:cxn>
              <a:cxn ang="0">
                <a:pos x="T9" y="T11"/>
              </a:cxn>
            </a:cxnLst>
            <a:rect l="0" t="0" r="r" b="b"/>
            <a:pathLst>
              <a:path w="21600" h="20952">
                <a:moveTo>
                  <a:pt x="21600" y="4836"/>
                </a:moveTo>
                <a:cubicBezTo>
                  <a:pt x="19416" y="2094"/>
                  <a:pt x="17232" y="-648"/>
                  <a:pt x="16128" y="135"/>
                </a:cubicBezTo>
                <a:cubicBezTo>
                  <a:pt x="15024" y="919"/>
                  <a:pt x="15936" y="8305"/>
                  <a:pt x="14976" y="9536"/>
                </a:cubicBezTo>
                <a:cubicBezTo>
                  <a:pt x="14016" y="10767"/>
                  <a:pt x="11280" y="6739"/>
                  <a:pt x="10368" y="7522"/>
                </a:cubicBezTo>
                <a:cubicBezTo>
                  <a:pt x="9456" y="8305"/>
                  <a:pt x="10368" y="13565"/>
                  <a:pt x="9504" y="14237"/>
                </a:cubicBezTo>
                <a:cubicBezTo>
                  <a:pt x="8640" y="14908"/>
                  <a:pt x="6768" y="10432"/>
                  <a:pt x="5184" y="11551"/>
                </a:cubicBezTo>
                <a:cubicBezTo>
                  <a:pt x="3600" y="12670"/>
                  <a:pt x="0" y="20952"/>
                  <a:pt x="0" y="20952"/>
                </a:cubicBezTo>
              </a:path>
            </a:pathLst>
          </a:custGeom>
          <a:noFill/>
          <a:ln w="9525" cap="flat"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nchor="ctr"/>
          <a:lstStyle/>
          <a:p>
            <a:pPr algn="ctr"/>
            <a:endParaRPr lang="it-IT" altLang="it-IT" sz="1350"/>
          </a:p>
        </p:txBody>
      </p:sp>
      <p:sp>
        <p:nvSpPr>
          <p:cNvPr id="5148" name="Line 28"/>
          <p:cNvSpPr>
            <a:spLocks noChangeShapeType="1"/>
          </p:cNvSpPr>
          <p:nvPr/>
        </p:nvSpPr>
        <p:spPr bwMode="auto">
          <a:xfrm flipH="1" flipV="1">
            <a:off x="7175897" y="5210176"/>
            <a:ext cx="594122" cy="756047"/>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5149" name="Line 29"/>
          <p:cNvSpPr>
            <a:spLocks noChangeShapeType="1"/>
          </p:cNvSpPr>
          <p:nvPr/>
        </p:nvSpPr>
        <p:spPr bwMode="auto">
          <a:xfrm flipV="1">
            <a:off x="6743701" y="5156597"/>
            <a:ext cx="432197" cy="108347"/>
          </a:xfrm>
          <a:prstGeom prst="line">
            <a:avLst/>
          </a:prstGeom>
          <a:noFill/>
          <a:ln w="9525" cap="flat" cmpd="sng">
            <a:solidFill>
              <a:srgbClr val="000000"/>
            </a:solidFill>
            <a:prstDash val="dash"/>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5150" name="AutoShape 30"/>
          <p:cNvSpPr>
            <a:spLocks/>
          </p:cNvSpPr>
          <p:nvPr/>
        </p:nvSpPr>
        <p:spPr bwMode="auto">
          <a:xfrm>
            <a:off x="7117557" y="4750594"/>
            <a:ext cx="178594" cy="342900"/>
          </a:xfrm>
          <a:custGeom>
            <a:avLst/>
            <a:gdLst>
              <a:gd name="T0" fmla="+- 0 11011 423"/>
              <a:gd name="T1" fmla="*/ T0 w 21177"/>
              <a:gd name="T2" fmla="*/ 10800 h 21600"/>
              <a:gd name="T3" fmla="+- 0 11011 423"/>
              <a:gd name="T4" fmla="*/ T3 w 21177"/>
              <a:gd name="T5" fmla="*/ 10800 h 21600"/>
              <a:gd name="T6" fmla="+- 0 11011 423"/>
              <a:gd name="T7" fmla="*/ T6 w 21177"/>
              <a:gd name="T8" fmla="*/ 10800 h 21600"/>
              <a:gd name="T9" fmla="+- 0 11011 423"/>
              <a:gd name="T10" fmla="*/ T9 w 21177"/>
              <a:gd name="T11" fmla="*/ 10800 h 21600"/>
            </a:gdLst>
            <a:ahLst/>
            <a:cxnLst>
              <a:cxn ang="0">
                <a:pos x="T1" y="T2"/>
              </a:cxn>
              <a:cxn ang="0">
                <a:pos x="T4" y="T5"/>
              </a:cxn>
              <a:cxn ang="0">
                <a:pos x="T7" y="T8"/>
              </a:cxn>
              <a:cxn ang="0">
                <a:pos x="T10" y="T11"/>
              </a:cxn>
            </a:cxnLst>
            <a:rect l="0" t="0" r="r" b="b"/>
            <a:pathLst>
              <a:path w="21177" h="21600">
                <a:moveTo>
                  <a:pt x="8471" y="21600"/>
                </a:moveTo>
                <a:cubicBezTo>
                  <a:pt x="4024" y="18750"/>
                  <a:pt x="-423" y="15900"/>
                  <a:pt x="848" y="13950"/>
                </a:cubicBezTo>
                <a:cubicBezTo>
                  <a:pt x="2118" y="12000"/>
                  <a:pt x="16236" y="11475"/>
                  <a:pt x="16095" y="9900"/>
                </a:cubicBezTo>
                <a:cubicBezTo>
                  <a:pt x="15954" y="8325"/>
                  <a:pt x="0" y="5925"/>
                  <a:pt x="0" y="4500"/>
                </a:cubicBezTo>
                <a:cubicBezTo>
                  <a:pt x="0" y="3075"/>
                  <a:pt x="12565" y="2100"/>
                  <a:pt x="16095" y="1350"/>
                </a:cubicBezTo>
                <a:cubicBezTo>
                  <a:pt x="19624" y="600"/>
                  <a:pt x="20400" y="300"/>
                  <a:pt x="21177" y="0"/>
                </a:cubicBezTo>
              </a:path>
            </a:pathLst>
          </a:custGeom>
          <a:noFill/>
          <a:ln w="9525" cap="flat"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nchor="ctr"/>
          <a:lstStyle/>
          <a:p>
            <a:pPr algn="ctr"/>
            <a:endParaRPr lang="it-IT" altLang="it-IT" sz="1350"/>
          </a:p>
        </p:txBody>
      </p:sp>
      <p:sp>
        <p:nvSpPr>
          <p:cNvPr id="5151" name="AutoShape 31"/>
          <p:cNvSpPr>
            <a:spLocks/>
          </p:cNvSpPr>
          <p:nvPr/>
        </p:nvSpPr>
        <p:spPr bwMode="auto">
          <a:xfrm>
            <a:off x="7339013" y="4564857"/>
            <a:ext cx="121444" cy="192881"/>
          </a:xfrm>
          <a:custGeom>
            <a:avLst/>
            <a:gdLst>
              <a:gd name="T0" fmla="*/ 10417 w 20834"/>
              <a:gd name="T1" fmla="*/ 10800 h 21600"/>
              <a:gd name="T2" fmla="*/ 10417 w 20834"/>
              <a:gd name="T3" fmla="*/ 10800 h 21600"/>
              <a:gd name="T4" fmla="*/ 10417 w 20834"/>
              <a:gd name="T5" fmla="*/ 10800 h 21600"/>
              <a:gd name="T6" fmla="*/ 10417 w 20834"/>
              <a:gd name="T7" fmla="*/ 10800 h 21600"/>
            </a:gdLst>
            <a:ahLst/>
            <a:cxnLst>
              <a:cxn ang="0">
                <a:pos x="T0" y="T1"/>
              </a:cxn>
              <a:cxn ang="0">
                <a:pos x="T2" y="T3"/>
              </a:cxn>
              <a:cxn ang="0">
                <a:pos x="T4" y="T5"/>
              </a:cxn>
              <a:cxn ang="0">
                <a:pos x="T6" y="T7"/>
              </a:cxn>
            </a:cxnLst>
            <a:rect l="0" t="0" r="r" b="b"/>
            <a:pathLst>
              <a:path w="20834" h="21600">
                <a:moveTo>
                  <a:pt x="0" y="21600"/>
                </a:moveTo>
                <a:cubicBezTo>
                  <a:pt x="2547" y="19600"/>
                  <a:pt x="5094" y="17600"/>
                  <a:pt x="8558" y="15200"/>
                </a:cubicBezTo>
                <a:cubicBezTo>
                  <a:pt x="12023" y="12800"/>
                  <a:pt x="21600" y="9733"/>
                  <a:pt x="20785" y="7200"/>
                </a:cubicBezTo>
                <a:cubicBezTo>
                  <a:pt x="19970" y="4667"/>
                  <a:pt x="11819" y="2333"/>
                  <a:pt x="3668" y="0"/>
                </a:cubicBezTo>
              </a:path>
            </a:pathLst>
          </a:custGeom>
          <a:noFill/>
          <a:ln w="9525" cap="flat"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nchor="ctr"/>
          <a:lstStyle/>
          <a:p>
            <a:pPr algn="ctr"/>
            <a:endParaRPr lang="it-IT" altLang="it-IT" sz="1350"/>
          </a:p>
        </p:txBody>
      </p:sp>
      <p:sp>
        <p:nvSpPr>
          <p:cNvPr id="5152" name="Line 32"/>
          <p:cNvSpPr>
            <a:spLocks noChangeShapeType="1"/>
          </p:cNvSpPr>
          <p:nvPr/>
        </p:nvSpPr>
        <p:spPr bwMode="auto">
          <a:xfrm flipH="1" flipV="1">
            <a:off x="7337823" y="4076700"/>
            <a:ext cx="53578" cy="485775"/>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5153" name="Rectangle 33"/>
          <p:cNvSpPr>
            <a:spLocks/>
          </p:cNvSpPr>
          <p:nvPr/>
        </p:nvSpPr>
        <p:spPr bwMode="auto">
          <a:xfrm>
            <a:off x="4637485" y="1"/>
            <a:ext cx="2915840" cy="50783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spAutoFit/>
          </a:bodyPr>
          <a:lstStyle/>
          <a:p>
            <a:pPr algn="ctr"/>
            <a:r>
              <a:rPr lang="it-IT" altLang="it-IT" sz="2700">
                <a:solidFill>
                  <a:srgbClr val="FF0000"/>
                </a:solidFill>
              </a:rPr>
              <a:t>TECNIQUE</a:t>
            </a:r>
          </a:p>
        </p:txBody>
      </p:sp>
      <p:sp>
        <p:nvSpPr>
          <p:cNvPr id="5154" name="Rectangle 34"/>
          <p:cNvSpPr>
            <a:spLocks/>
          </p:cNvSpPr>
          <p:nvPr/>
        </p:nvSpPr>
        <p:spPr bwMode="auto">
          <a:xfrm>
            <a:off x="6797279" y="890587"/>
            <a:ext cx="378619" cy="30008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spAutoFit/>
          </a:bodyPr>
          <a:lstStyle/>
          <a:p>
            <a:r>
              <a:rPr lang="it-IT" altLang="it-IT" sz="1350"/>
              <a:t>1</a:t>
            </a:r>
          </a:p>
        </p:txBody>
      </p:sp>
      <p:sp>
        <p:nvSpPr>
          <p:cNvPr id="5155" name="Rectangle 35"/>
          <p:cNvSpPr>
            <a:spLocks/>
          </p:cNvSpPr>
          <p:nvPr/>
        </p:nvSpPr>
        <p:spPr bwMode="auto">
          <a:xfrm>
            <a:off x="6419850" y="2618185"/>
            <a:ext cx="215504" cy="30008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spAutoFit/>
          </a:bodyPr>
          <a:lstStyle/>
          <a:p>
            <a:r>
              <a:rPr lang="it-IT" altLang="it-IT" sz="1350"/>
              <a:t>2</a:t>
            </a:r>
          </a:p>
        </p:txBody>
      </p:sp>
      <p:sp>
        <p:nvSpPr>
          <p:cNvPr id="5156" name="Rectangle 36"/>
          <p:cNvSpPr>
            <a:spLocks/>
          </p:cNvSpPr>
          <p:nvPr/>
        </p:nvSpPr>
        <p:spPr bwMode="auto">
          <a:xfrm>
            <a:off x="8309372" y="1915716"/>
            <a:ext cx="357188" cy="30008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spAutoFit/>
          </a:bodyPr>
          <a:lstStyle/>
          <a:p>
            <a:r>
              <a:rPr lang="it-IT" altLang="it-IT" sz="1350"/>
              <a:t>3</a:t>
            </a:r>
          </a:p>
        </p:txBody>
      </p:sp>
      <p:sp>
        <p:nvSpPr>
          <p:cNvPr id="5157" name="Oval 37"/>
          <p:cNvSpPr>
            <a:spLocks/>
          </p:cNvSpPr>
          <p:nvPr/>
        </p:nvSpPr>
        <p:spPr bwMode="auto">
          <a:xfrm>
            <a:off x="6257925" y="2671762"/>
            <a:ext cx="151210" cy="148829"/>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5158" name="Oval 38"/>
          <p:cNvSpPr>
            <a:spLocks/>
          </p:cNvSpPr>
          <p:nvPr/>
        </p:nvSpPr>
        <p:spPr bwMode="auto">
          <a:xfrm>
            <a:off x="6743700" y="1052512"/>
            <a:ext cx="151210" cy="148829"/>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5159" name="Oval 39"/>
          <p:cNvSpPr>
            <a:spLocks/>
          </p:cNvSpPr>
          <p:nvPr/>
        </p:nvSpPr>
        <p:spPr bwMode="auto">
          <a:xfrm>
            <a:off x="8202216" y="1915716"/>
            <a:ext cx="151209" cy="148828"/>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5160" name="Oval 40"/>
          <p:cNvSpPr>
            <a:spLocks/>
          </p:cNvSpPr>
          <p:nvPr/>
        </p:nvSpPr>
        <p:spPr bwMode="auto">
          <a:xfrm>
            <a:off x="6473429" y="5156598"/>
            <a:ext cx="151209" cy="148828"/>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5161" name="Oval 41"/>
          <p:cNvSpPr>
            <a:spLocks/>
          </p:cNvSpPr>
          <p:nvPr/>
        </p:nvSpPr>
        <p:spPr bwMode="auto">
          <a:xfrm>
            <a:off x="8364141" y="5697141"/>
            <a:ext cx="151209" cy="148828"/>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5162" name="Oval 42"/>
          <p:cNvSpPr>
            <a:spLocks/>
          </p:cNvSpPr>
          <p:nvPr/>
        </p:nvSpPr>
        <p:spPr bwMode="auto">
          <a:xfrm>
            <a:off x="7661672" y="4346973"/>
            <a:ext cx="151209" cy="148828"/>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5163" name="Oval 43"/>
          <p:cNvSpPr>
            <a:spLocks/>
          </p:cNvSpPr>
          <p:nvPr/>
        </p:nvSpPr>
        <p:spPr bwMode="auto">
          <a:xfrm>
            <a:off x="7229475" y="673894"/>
            <a:ext cx="151210" cy="148829"/>
          </a:xfrm>
          <a:prstGeom prst="ellipse">
            <a:avLst/>
          </a:prstGeom>
          <a:solidFill>
            <a:srgbClr val="FFC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5164" name="Oval 44"/>
          <p:cNvSpPr>
            <a:spLocks/>
          </p:cNvSpPr>
          <p:nvPr/>
        </p:nvSpPr>
        <p:spPr bwMode="auto">
          <a:xfrm>
            <a:off x="7229475" y="3806429"/>
            <a:ext cx="151210" cy="148828"/>
          </a:xfrm>
          <a:prstGeom prst="ellipse">
            <a:avLst/>
          </a:prstGeom>
          <a:solidFill>
            <a:srgbClr val="FFC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5165" name="Rectangle 45"/>
          <p:cNvSpPr>
            <a:spLocks/>
          </p:cNvSpPr>
          <p:nvPr/>
        </p:nvSpPr>
        <p:spPr bwMode="auto">
          <a:xfrm>
            <a:off x="3773091" y="682973"/>
            <a:ext cx="2214563" cy="2308324"/>
          </a:xfrm>
          <a:prstGeom prst="rect">
            <a:avLst/>
          </a:prstGeom>
          <a:solidFill>
            <a:srgbClr val="FFFFFF"/>
          </a:solid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nchor="ctr">
            <a:spAutoFit/>
          </a:bodyPr>
          <a:lstStyle/>
          <a:p>
            <a:r>
              <a:rPr lang="it-IT" altLang="it-IT" sz="1500" b="1">
                <a:solidFill>
                  <a:srgbClr val="212121"/>
                </a:solidFill>
                <a:latin typeface="inherit" charset="0"/>
                <a:ea typeface="inherit" charset="0"/>
                <a:cs typeface="inherit" charset="0"/>
                <a:sym typeface="inherit" charset="0"/>
              </a:rPr>
              <a:t>Development: </a:t>
            </a:r>
          </a:p>
          <a:p>
            <a:r>
              <a:rPr lang="it-IT" altLang="it-IT" sz="1500">
                <a:solidFill>
                  <a:srgbClr val="212121"/>
                </a:solidFill>
                <a:latin typeface="inherit" charset="0"/>
                <a:ea typeface="inherit" charset="0"/>
                <a:cs typeface="inherit" charset="0"/>
                <a:sym typeface="inherit" charset="0"/>
              </a:rPr>
              <a:t>Player 1 takes the ball and goes to the player two with a hit sweep. Player 2 after a stop oriented passes it to 3 after an offensive reception performs a 3D and dribbling towards the goal.</a:t>
            </a:r>
          </a:p>
          <a:p>
            <a:r>
              <a:rPr lang="it-IT" altLang="it-IT" sz="1500">
                <a:solidFill>
                  <a:srgbClr val="212121"/>
                </a:solidFill>
                <a:latin typeface="inherit" charset="0"/>
                <a:ea typeface="inherit" charset="0"/>
                <a:cs typeface="inherit" charset="0"/>
                <a:sym typeface="inherit" charset="0"/>
              </a:rPr>
              <a:t> </a:t>
            </a:r>
            <a:r>
              <a:rPr lang="it-IT" altLang="it-IT" sz="1500" b="1">
                <a:solidFill>
                  <a:srgbClr val="212121"/>
                </a:solidFill>
                <a:latin typeface="inherit" charset="0"/>
                <a:ea typeface="inherit" charset="0"/>
                <a:cs typeface="inherit" charset="0"/>
                <a:sym typeface="inherit" charset="0"/>
              </a:rPr>
              <a:t>Variation:</a:t>
            </a:r>
          </a:p>
          <a:p>
            <a:r>
              <a:rPr lang="it-IT" altLang="it-IT" sz="1500">
                <a:solidFill>
                  <a:srgbClr val="212121"/>
                </a:solidFill>
                <a:latin typeface="inherit" charset="0"/>
                <a:ea typeface="inherit" charset="0"/>
                <a:cs typeface="inherit" charset="0"/>
                <a:sym typeface="inherit" charset="0"/>
              </a:rPr>
              <a:t> steps with hits .</a:t>
            </a:r>
            <a:r>
              <a:rPr lang="it-IT" altLang="it-IT" sz="1500">
                <a:latin typeface="Arial" charset="0"/>
                <a:ea typeface="Arial" charset="0"/>
                <a:cs typeface="Arial" charset="0"/>
                <a:sym typeface="Arial" charset="0"/>
              </a:rPr>
              <a:t> </a:t>
            </a:r>
            <a:endParaRPr lang="it-IT" altLang="it-IT" sz="1500">
              <a:solidFill>
                <a:srgbClr val="212121"/>
              </a:solidFill>
              <a:latin typeface="inherit" charset="0"/>
              <a:ea typeface="inherit" charset="0"/>
              <a:cs typeface="inherit" charset="0"/>
              <a:sym typeface="inherit" charset="0"/>
            </a:endParaRPr>
          </a:p>
        </p:txBody>
      </p:sp>
      <p:sp>
        <p:nvSpPr>
          <p:cNvPr id="5166" name="Rectangle 46"/>
          <p:cNvSpPr>
            <a:spLocks/>
          </p:cNvSpPr>
          <p:nvPr/>
        </p:nvSpPr>
        <p:spPr bwMode="auto">
          <a:xfrm>
            <a:off x="3773092" y="3644503"/>
            <a:ext cx="1944290" cy="168507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spAutoFit/>
          </a:bodyPr>
          <a:lstStyle/>
          <a:p>
            <a:br>
              <a:rPr lang="it-IT" altLang="it-IT" sz="1350"/>
            </a:br>
            <a:r>
              <a:rPr lang="it-IT" altLang="it-IT" b="1">
                <a:latin typeface="Helvetica" charset="0"/>
                <a:ea typeface="Helvetica" charset="0"/>
                <a:cs typeface="Helvetica" charset="0"/>
                <a:sym typeface="Helvetica" charset="0"/>
              </a:rPr>
              <a:t>Development: </a:t>
            </a:r>
            <a:r>
              <a:rPr lang="it-IT" altLang="it-IT"/>
              <a:t>Equal to the only precedent that now runs must be made of backhead.</a:t>
            </a:r>
            <a:endParaRPr lang="it-IT" altLang="it-IT" sz="1350"/>
          </a:p>
        </p:txBody>
      </p:sp>
      <p:grpSp>
        <p:nvGrpSpPr>
          <p:cNvPr id="5167" name="Group 47"/>
          <p:cNvGrpSpPr>
            <a:grpSpLocks/>
          </p:cNvGrpSpPr>
          <p:nvPr/>
        </p:nvGrpSpPr>
        <p:grpSpPr bwMode="auto">
          <a:xfrm>
            <a:off x="3823098" y="6297217"/>
            <a:ext cx="631694" cy="173124"/>
            <a:chOff x="0" y="0"/>
            <a:chExt cx="842225" cy="231909"/>
          </a:xfrm>
        </p:grpSpPr>
        <p:sp>
          <p:nvSpPr>
            <p:cNvPr id="5168" name="Rectangle 48"/>
            <p:cNvSpPr>
              <a:spLocks/>
            </p:cNvSpPr>
            <p:nvPr/>
          </p:nvSpPr>
          <p:spPr bwMode="auto">
            <a:xfrm>
              <a:off x="174974" y="0"/>
              <a:ext cx="667251" cy="23190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4290" rIns="34290">
              <a:spAutoFit/>
            </a:bodyPr>
            <a:lstStyle/>
            <a:p>
              <a:r>
                <a:rPr lang="it-IT" altLang="it-IT" sz="525"/>
                <a:t>Gabriele Bianco</a:t>
              </a:r>
            </a:p>
          </p:txBody>
        </p:sp>
        <p:pic>
          <p:nvPicPr>
            <p:cNvPr id="5169" name="Picture 49" descr="pasted-image.tiff"/>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13754"/>
              <a:ext cx="178232" cy="1782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Tree>
    <p:extLst>
      <p:ext uri="{BB962C8B-B14F-4D97-AF65-F5344CB8AC3E}">
        <p14:creationId xmlns:p14="http://schemas.microsoft.com/office/powerpoint/2010/main" val="2092554222"/>
      </p:ext>
    </p:extLst>
  </p:cSld>
  <p:clrMapOvr>
    <a:masterClrMapping/>
  </p:clrMapOvr>
  <p:transition spd="med"/>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5" name="Picture 1" descr="C:\Users\gabriele\Desktop\campi hockey\metà campo.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987653" y="458391"/>
            <a:ext cx="2680097" cy="297060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6146" name="Picture 2" descr="C:\Users\gabriele\Desktop\campi hockey\metà campo.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987653" y="3482579"/>
            <a:ext cx="2680097" cy="297060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6147" name="AutoShape 3"/>
          <p:cNvSpPr>
            <a:spLocks/>
          </p:cNvSpPr>
          <p:nvPr/>
        </p:nvSpPr>
        <p:spPr bwMode="auto">
          <a:xfrm>
            <a:off x="7553325" y="2726531"/>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6148" name="AutoShape 4"/>
          <p:cNvSpPr>
            <a:spLocks/>
          </p:cNvSpPr>
          <p:nvPr/>
        </p:nvSpPr>
        <p:spPr bwMode="auto">
          <a:xfrm>
            <a:off x="7823597" y="2132410"/>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6149" name="AutoShape 5"/>
          <p:cNvSpPr>
            <a:spLocks/>
          </p:cNvSpPr>
          <p:nvPr/>
        </p:nvSpPr>
        <p:spPr bwMode="auto">
          <a:xfrm>
            <a:off x="7499747" y="1646635"/>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6150" name="AutoShape 6"/>
          <p:cNvSpPr>
            <a:spLocks/>
          </p:cNvSpPr>
          <p:nvPr/>
        </p:nvSpPr>
        <p:spPr bwMode="auto">
          <a:xfrm>
            <a:off x="8417719" y="2024062"/>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6151" name="AutoShape 7"/>
          <p:cNvSpPr>
            <a:spLocks/>
          </p:cNvSpPr>
          <p:nvPr/>
        </p:nvSpPr>
        <p:spPr bwMode="auto">
          <a:xfrm>
            <a:off x="7121128" y="2726531"/>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6152" name="AutoShape 8"/>
          <p:cNvSpPr>
            <a:spLocks/>
          </p:cNvSpPr>
          <p:nvPr/>
        </p:nvSpPr>
        <p:spPr bwMode="auto">
          <a:xfrm>
            <a:off x="6852047" y="2132410"/>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6153" name="AutoShape 9"/>
          <p:cNvSpPr>
            <a:spLocks/>
          </p:cNvSpPr>
          <p:nvPr/>
        </p:nvSpPr>
        <p:spPr bwMode="auto">
          <a:xfrm>
            <a:off x="6096000" y="2024062"/>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6154" name="AutoShape 10"/>
          <p:cNvSpPr>
            <a:spLocks/>
          </p:cNvSpPr>
          <p:nvPr/>
        </p:nvSpPr>
        <p:spPr bwMode="auto">
          <a:xfrm>
            <a:off x="7121128" y="1646635"/>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pic>
        <p:nvPicPr>
          <p:cNvPr id="6155" name="Picture 11" descr="image3.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rot="11417053">
            <a:off x="7322344" y="1319212"/>
            <a:ext cx="745331" cy="1095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6156" name="Picture 12" descr="image3.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rot="9780346">
            <a:off x="6581775" y="1359694"/>
            <a:ext cx="713185" cy="10596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6157" name="Line 13"/>
          <p:cNvSpPr>
            <a:spLocks noChangeShapeType="1"/>
          </p:cNvSpPr>
          <p:nvPr/>
        </p:nvSpPr>
        <p:spPr bwMode="auto">
          <a:xfrm flipH="1" flipV="1">
            <a:off x="6743700" y="2185988"/>
            <a:ext cx="215504" cy="432197"/>
          </a:xfrm>
          <a:prstGeom prst="line">
            <a:avLst/>
          </a:prstGeom>
          <a:noFill/>
          <a:ln w="9525" cap="flat" cmpd="sng">
            <a:solidFill>
              <a:srgbClr val="000000"/>
            </a:solidFill>
            <a:prstDash val="dash"/>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6158" name="Line 14"/>
          <p:cNvSpPr>
            <a:spLocks noChangeShapeType="1"/>
          </p:cNvSpPr>
          <p:nvPr/>
        </p:nvSpPr>
        <p:spPr bwMode="auto">
          <a:xfrm flipV="1">
            <a:off x="7931944" y="2185988"/>
            <a:ext cx="107156" cy="432197"/>
          </a:xfrm>
          <a:prstGeom prst="line">
            <a:avLst/>
          </a:prstGeom>
          <a:noFill/>
          <a:ln w="9525" cap="flat" cmpd="sng">
            <a:solidFill>
              <a:srgbClr val="000000"/>
            </a:solidFill>
            <a:prstDash val="dash"/>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6159" name="Line 15"/>
          <p:cNvSpPr>
            <a:spLocks noChangeShapeType="1"/>
          </p:cNvSpPr>
          <p:nvPr/>
        </p:nvSpPr>
        <p:spPr bwMode="auto">
          <a:xfrm flipV="1">
            <a:off x="6311503" y="2132410"/>
            <a:ext cx="432197" cy="53578"/>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6160" name="Line 16"/>
          <p:cNvSpPr>
            <a:spLocks noChangeShapeType="1"/>
          </p:cNvSpPr>
          <p:nvPr/>
        </p:nvSpPr>
        <p:spPr bwMode="auto">
          <a:xfrm flipH="1" flipV="1">
            <a:off x="8039101" y="2132410"/>
            <a:ext cx="270272" cy="53578"/>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6161" name="AutoShape 17"/>
          <p:cNvSpPr>
            <a:spLocks/>
          </p:cNvSpPr>
          <p:nvPr/>
        </p:nvSpPr>
        <p:spPr bwMode="auto">
          <a:xfrm>
            <a:off x="6803231" y="1500188"/>
            <a:ext cx="285750" cy="5715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21600"/>
                </a:moveTo>
                <a:cubicBezTo>
                  <a:pt x="5985" y="20902"/>
                  <a:pt x="11970" y="20205"/>
                  <a:pt x="12960" y="19170"/>
                </a:cubicBezTo>
                <a:cubicBezTo>
                  <a:pt x="13950" y="18135"/>
                  <a:pt x="5400" y="16515"/>
                  <a:pt x="5940" y="15390"/>
                </a:cubicBezTo>
                <a:cubicBezTo>
                  <a:pt x="6480" y="14265"/>
                  <a:pt x="16110" y="13500"/>
                  <a:pt x="16200" y="12420"/>
                </a:cubicBezTo>
                <a:cubicBezTo>
                  <a:pt x="16290" y="11340"/>
                  <a:pt x="6120" y="9900"/>
                  <a:pt x="6480" y="8910"/>
                </a:cubicBezTo>
                <a:cubicBezTo>
                  <a:pt x="6840" y="7920"/>
                  <a:pt x="17280" y="7560"/>
                  <a:pt x="18360" y="6480"/>
                </a:cubicBezTo>
                <a:cubicBezTo>
                  <a:pt x="19440" y="5400"/>
                  <a:pt x="12420" y="3510"/>
                  <a:pt x="12960" y="2430"/>
                </a:cubicBezTo>
                <a:cubicBezTo>
                  <a:pt x="13500" y="1350"/>
                  <a:pt x="17550" y="675"/>
                  <a:pt x="21600" y="0"/>
                </a:cubicBezTo>
              </a:path>
            </a:pathLst>
          </a:custGeom>
          <a:noFill/>
          <a:ln w="9525" cap="flat"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nchor="ctr"/>
          <a:lstStyle/>
          <a:p>
            <a:pPr algn="ctr"/>
            <a:endParaRPr lang="it-IT" altLang="it-IT" sz="1350"/>
          </a:p>
        </p:txBody>
      </p:sp>
      <p:sp>
        <p:nvSpPr>
          <p:cNvPr id="6162" name="AutoShape 18"/>
          <p:cNvSpPr>
            <a:spLocks/>
          </p:cNvSpPr>
          <p:nvPr/>
        </p:nvSpPr>
        <p:spPr bwMode="auto">
          <a:xfrm>
            <a:off x="7767638" y="1557338"/>
            <a:ext cx="250031" cy="52149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600" y="21600"/>
                </a:moveTo>
                <a:cubicBezTo>
                  <a:pt x="15737" y="21230"/>
                  <a:pt x="9874" y="20860"/>
                  <a:pt x="9257" y="20121"/>
                </a:cubicBezTo>
                <a:cubicBezTo>
                  <a:pt x="8640" y="19381"/>
                  <a:pt x="18309" y="18000"/>
                  <a:pt x="17897" y="17162"/>
                </a:cubicBezTo>
                <a:cubicBezTo>
                  <a:pt x="17486" y="16323"/>
                  <a:pt x="7303" y="16225"/>
                  <a:pt x="6789" y="15090"/>
                </a:cubicBezTo>
                <a:cubicBezTo>
                  <a:pt x="6274" y="13956"/>
                  <a:pt x="15634" y="11638"/>
                  <a:pt x="14811" y="10356"/>
                </a:cubicBezTo>
                <a:cubicBezTo>
                  <a:pt x="13989" y="9074"/>
                  <a:pt x="2263" y="8384"/>
                  <a:pt x="1851" y="7397"/>
                </a:cubicBezTo>
                <a:cubicBezTo>
                  <a:pt x="1440" y="6411"/>
                  <a:pt x="12651" y="5671"/>
                  <a:pt x="12343" y="4438"/>
                </a:cubicBezTo>
                <a:cubicBezTo>
                  <a:pt x="12034" y="3205"/>
                  <a:pt x="0" y="0"/>
                  <a:pt x="0" y="0"/>
                </a:cubicBezTo>
                <a:lnTo>
                  <a:pt x="0" y="592"/>
                </a:lnTo>
              </a:path>
            </a:pathLst>
          </a:custGeom>
          <a:noFill/>
          <a:ln w="9525" cap="flat"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nchor="ctr"/>
          <a:lstStyle/>
          <a:p>
            <a:pPr algn="ctr"/>
            <a:endParaRPr lang="it-IT" altLang="it-IT" sz="1350"/>
          </a:p>
        </p:txBody>
      </p:sp>
      <p:sp>
        <p:nvSpPr>
          <p:cNvPr id="6163" name="AutoShape 19"/>
          <p:cNvSpPr>
            <a:spLocks/>
          </p:cNvSpPr>
          <p:nvPr/>
        </p:nvSpPr>
        <p:spPr bwMode="auto">
          <a:xfrm>
            <a:off x="7552135" y="1228726"/>
            <a:ext cx="179784" cy="221456"/>
          </a:xfrm>
          <a:custGeom>
            <a:avLst/>
            <a:gdLst>
              <a:gd name="T0" fmla="+- 0 11068 536"/>
              <a:gd name="T1" fmla="*/ T0 w 21064"/>
              <a:gd name="T2" fmla="*/ 10800 h 21600"/>
              <a:gd name="T3" fmla="+- 0 11068 536"/>
              <a:gd name="T4" fmla="*/ T3 w 21064"/>
              <a:gd name="T5" fmla="*/ 10800 h 21600"/>
              <a:gd name="T6" fmla="+- 0 11068 536"/>
              <a:gd name="T7" fmla="*/ T6 w 21064"/>
              <a:gd name="T8" fmla="*/ 10800 h 21600"/>
              <a:gd name="T9" fmla="+- 0 11068 536"/>
              <a:gd name="T10" fmla="*/ T9 w 21064"/>
              <a:gd name="T11" fmla="*/ 10800 h 21600"/>
            </a:gdLst>
            <a:ahLst/>
            <a:cxnLst>
              <a:cxn ang="0">
                <a:pos x="T1" y="T2"/>
              </a:cxn>
              <a:cxn ang="0">
                <a:pos x="T4" y="T5"/>
              </a:cxn>
              <a:cxn ang="0">
                <a:pos x="T7" y="T8"/>
              </a:cxn>
              <a:cxn ang="0">
                <a:pos x="T10" y="T11"/>
              </a:cxn>
            </a:cxnLst>
            <a:rect l="0" t="0" r="r" b="b"/>
            <a:pathLst>
              <a:path w="21064" h="21600">
                <a:moveTo>
                  <a:pt x="21064" y="21600"/>
                </a:moveTo>
                <a:cubicBezTo>
                  <a:pt x="10825" y="20265"/>
                  <a:pt x="586" y="18929"/>
                  <a:pt x="25" y="15329"/>
                </a:cubicBezTo>
                <a:cubicBezTo>
                  <a:pt x="-536" y="11729"/>
                  <a:pt x="8581" y="5864"/>
                  <a:pt x="17698" y="0"/>
                </a:cubicBezTo>
              </a:path>
            </a:pathLst>
          </a:custGeom>
          <a:noFill/>
          <a:ln w="9525" cap="flat"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nchor="ctr"/>
          <a:lstStyle/>
          <a:p>
            <a:pPr algn="ctr"/>
            <a:endParaRPr lang="it-IT" altLang="it-IT" sz="1350"/>
          </a:p>
        </p:txBody>
      </p:sp>
      <p:sp>
        <p:nvSpPr>
          <p:cNvPr id="6164" name="AutoShape 20"/>
          <p:cNvSpPr>
            <a:spLocks/>
          </p:cNvSpPr>
          <p:nvPr/>
        </p:nvSpPr>
        <p:spPr bwMode="auto">
          <a:xfrm>
            <a:off x="7110412" y="1235869"/>
            <a:ext cx="100013" cy="235744"/>
          </a:xfrm>
          <a:custGeom>
            <a:avLst/>
            <a:gdLst>
              <a:gd name="T0" fmla="*/ 10675 w 21351"/>
              <a:gd name="T1" fmla="*/ 10800 h 21600"/>
              <a:gd name="T2" fmla="*/ 10675 w 21351"/>
              <a:gd name="T3" fmla="*/ 10800 h 21600"/>
              <a:gd name="T4" fmla="*/ 10675 w 21351"/>
              <a:gd name="T5" fmla="*/ 10800 h 21600"/>
              <a:gd name="T6" fmla="*/ 10675 w 21351"/>
              <a:gd name="T7" fmla="*/ 10800 h 21600"/>
            </a:gdLst>
            <a:ahLst/>
            <a:cxnLst>
              <a:cxn ang="0">
                <a:pos x="T0" y="T1"/>
              </a:cxn>
              <a:cxn ang="0">
                <a:pos x="T2" y="T3"/>
              </a:cxn>
              <a:cxn ang="0">
                <a:pos x="T4" y="T5"/>
              </a:cxn>
              <a:cxn ang="0">
                <a:pos x="T6" y="T7"/>
              </a:cxn>
            </a:cxnLst>
            <a:rect l="0" t="0" r="r" b="b"/>
            <a:pathLst>
              <a:path w="21351" h="21600">
                <a:moveTo>
                  <a:pt x="1525" y="21600"/>
                </a:moveTo>
                <a:cubicBezTo>
                  <a:pt x="11562" y="20455"/>
                  <a:pt x="21600" y="19309"/>
                  <a:pt x="21346" y="15709"/>
                </a:cubicBezTo>
                <a:cubicBezTo>
                  <a:pt x="21092" y="12109"/>
                  <a:pt x="10546" y="6055"/>
                  <a:pt x="0" y="0"/>
                </a:cubicBezTo>
              </a:path>
            </a:pathLst>
          </a:custGeom>
          <a:noFill/>
          <a:ln w="9525" cap="flat"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nchor="ctr"/>
          <a:lstStyle/>
          <a:p>
            <a:pPr algn="ctr"/>
            <a:endParaRPr lang="it-IT" altLang="it-IT" sz="1350"/>
          </a:p>
        </p:txBody>
      </p:sp>
      <p:sp>
        <p:nvSpPr>
          <p:cNvPr id="6165" name="Line 21"/>
          <p:cNvSpPr>
            <a:spLocks noChangeShapeType="1"/>
          </p:cNvSpPr>
          <p:nvPr/>
        </p:nvSpPr>
        <p:spPr bwMode="auto">
          <a:xfrm flipV="1">
            <a:off x="7121129" y="782241"/>
            <a:ext cx="216694" cy="432197"/>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6166" name="Line 22"/>
          <p:cNvSpPr>
            <a:spLocks noChangeShapeType="1"/>
          </p:cNvSpPr>
          <p:nvPr/>
        </p:nvSpPr>
        <p:spPr bwMode="auto">
          <a:xfrm flipH="1" flipV="1">
            <a:off x="7337822" y="782241"/>
            <a:ext cx="270272" cy="432197"/>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6167" name="Rectangle 23"/>
          <p:cNvSpPr>
            <a:spLocks/>
          </p:cNvSpPr>
          <p:nvPr/>
        </p:nvSpPr>
        <p:spPr bwMode="auto">
          <a:xfrm>
            <a:off x="4205287" y="1"/>
            <a:ext cx="3833813" cy="50783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spAutoFit/>
          </a:bodyPr>
          <a:lstStyle/>
          <a:p>
            <a:pPr algn="ctr"/>
            <a:r>
              <a:rPr lang="it-IT" altLang="it-IT" sz="2700">
                <a:solidFill>
                  <a:srgbClr val="FF0000"/>
                </a:solidFill>
              </a:rPr>
              <a:t>TECNIQUE</a:t>
            </a:r>
          </a:p>
        </p:txBody>
      </p:sp>
      <p:sp>
        <p:nvSpPr>
          <p:cNvPr id="6168" name="Rectangle 24"/>
          <p:cNvSpPr>
            <a:spLocks/>
          </p:cNvSpPr>
          <p:nvPr/>
        </p:nvSpPr>
        <p:spPr bwMode="auto">
          <a:xfrm>
            <a:off x="7877175" y="2618185"/>
            <a:ext cx="388144" cy="30008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spAutoFit/>
          </a:bodyPr>
          <a:lstStyle/>
          <a:p>
            <a:r>
              <a:rPr lang="it-IT" altLang="it-IT" sz="1350"/>
              <a:t>1</a:t>
            </a:r>
          </a:p>
        </p:txBody>
      </p:sp>
      <p:sp>
        <p:nvSpPr>
          <p:cNvPr id="6169" name="AutoShape 25"/>
          <p:cNvSpPr>
            <a:spLocks/>
          </p:cNvSpPr>
          <p:nvPr/>
        </p:nvSpPr>
        <p:spPr bwMode="auto">
          <a:xfrm>
            <a:off x="7391400" y="4616053"/>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6170" name="AutoShape 26"/>
          <p:cNvSpPr>
            <a:spLocks/>
          </p:cNvSpPr>
          <p:nvPr/>
        </p:nvSpPr>
        <p:spPr bwMode="auto">
          <a:xfrm>
            <a:off x="7175897" y="4616053"/>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6171" name="AutoShape 27"/>
          <p:cNvSpPr>
            <a:spLocks/>
          </p:cNvSpPr>
          <p:nvPr/>
        </p:nvSpPr>
        <p:spPr bwMode="auto">
          <a:xfrm>
            <a:off x="7444978" y="5210175"/>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6172" name="AutoShape 28"/>
          <p:cNvSpPr>
            <a:spLocks/>
          </p:cNvSpPr>
          <p:nvPr/>
        </p:nvSpPr>
        <p:spPr bwMode="auto">
          <a:xfrm>
            <a:off x="7121128" y="5210175"/>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6173" name="AutoShape 29"/>
          <p:cNvSpPr>
            <a:spLocks/>
          </p:cNvSpPr>
          <p:nvPr/>
        </p:nvSpPr>
        <p:spPr bwMode="auto">
          <a:xfrm>
            <a:off x="6419850" y="5804297"/>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6174" name="AutoShape 30"/>
          <p:cNvSpPr>
            <a:spLocks/>
          </p:cNvSpPr>
          <p:nvPr/>
        </p:nvSpPr>
        <p:spPr bwMode="auto">
          <a:xfrm>
            <a:off x="8147447" y="5804297"/>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6175" name="Oval 31"/>
          <p:cNvSpPr>
            <a:spLocks/>
          </p:cNvSpPr>
          <p:nvPr/>
        </p:nvSpPr>
        <p:spPr bwMode="auto">
          <a:xfrm>
            <a:off x="6257925" y="2185988"/>
            <a:ext cx="47625" cy="47625"/>
          </a:xfrm>
          <a:prstGeom prst="ellipse">
            <a:avLst/>
          </a:prstGeom>
          <a:solidFill>
            <a:srgbClr val="FFFF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6176" name="Oval 32"/>
          <p:cNvSpPr>
            <a:spLocks/>
          </p:cNvSpPr>
          <p:nvPr/>
        </p:nvSpPr>
        <p:spPr bwMode="auto">
          <a:xfrm>
            <a:off x="8309372" y="2185988"/>
            <a:ext cx="47625" cy="47625"/>
          </a:xfrm>
          <a:prstGeom prst="ellipse">
            <a:avLst/>
          </a:prstGeom>
          <a:solidFill>
            <a:srgbClr val="FFFF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6177" name="Oval 33"/>
          <p:cNvSpPr>
            <a:spLocks/>
          </p:cNvSpPr>
          <p:nvPr/>
        </p:nvSpPr>
        <p:spPr bwMode="auto">
          <a:xfrm>
            <a:off x="7985522" y="5750719"/>
            <a:ext cx="47625" cy="47625"/>
          </a:xfrm>
          <a:prstGeom prst="ellipse">
            <a:avLst/>
          </a:prstGeom>
          <a:solidFill>
            <a:srgbClr val="FFFF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6178" name="Oval 34"/>
          <p:cNvSpPr>
            <a:spLocks/>
          </p:cNvSpPr>
          <p:nvPr/>
        </p:nvSpPr>
        <p:spPr bwMode="auto">
          <a:xfrm>
            <a:off x="6797279" y="5750719"/>
            <a:ext cx="47625" cy="47625"/>
          </a:xfrm>
          <a:prstGeom prst="ellipse">
            <a:avLst/>
          </a:prstGeom>
          <a:solidFill>
            <a:srgbClr val="FFFF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6179" name="Line 35"/>
          <p:cNvSpPr>
            <a:spLocks noChangeShapeType="1"/>
          </p:cNvSpPr>
          <p:nvPr/>
        </p:nvSpPr>
        <p:spPr bwMode="auto">
          <a:xfrm flipV="1">
            <a:off x="7770019" y="5210175"/>
            <a:ext cx="215504" cy="54769"/>
          </a:xfrm>
          <a:prstGeom prst="line">
            <a:avLst/>
          </a:prstGeom>
          <a:noFill/>
          <a:ln w="9525" cap="flat" cmpd="sng">
            <a:solidFill>
              <a:srgbClr val="000000"/>
            </a:solidFill>
            <a:prstDash val="dash"/>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6180" name="Line 36"/>
          <p:cNvSpPr>
            <a:spLocks noChangeShapeType="1"/>
          </p:cNvSpPr>
          <p:nvPr/>
        </p:nvSpPr>
        <p:spPr bwMode="auto">
          <a:xfrm flipV="1">
            <a:off x="7715250" y="4508897"/>
            <a:ext cx="216694" cy="161925"/>
          </a:xfrm>
          <a:prstGeom prst="line">
            <a:avLst/>
          </a:prstGeom>
          <a:noFill/>
          <a:ln w="9525" cap="flat" cmpd="sng">
            <a:solidFill>
              <a:srgbClr val="000000"/>
            </a:solidFill>
            <a:prstDash val="dash"/>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6181" name="Line 37"/>
          <p:cNvSpPr>
            <a:spLocks noChangeShapeType="1"/>
          </p:cNvSpPr>
          <p:nvPr/>
        </p:nvSpPr>
        <p:spPr bwMode="auto">
          <a:xfrm flipH="1" flipV="1">
            <a:off x="6743700" y="5156597"/>
            <a:ext cx="215504" cy="108347"/>
          </a:xfrm>
          <a:prstGeom prst="line">
            <a:avLst/>
          </a:prstGeom>
          <a:noFill/>
          <a:ln w="9525" cap="flat" cmpd="sng">
            <a:solidFill>
              <a:srgbClr val="000000"/>
            </a:solidFill>
            <a:prstDash val="dash"/>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6182" name="Line 38"/>
          <p:cNvSpPr>
            <a:spLocks noChangeShapeType="1"/>
          </p:cNvSpPr>
          <p:nvPr/>
        </p:nvSpPr>
        <p:spPr bwMode="auto">
          <a:xfrm flipH="1" flipV="1">
            <a:off x="6743700" y="4562475"/>
            <a:ext cx="215504" cy="161925"/>
          </a:xfrm>
          <a:prstGeom prst="line">
            <a:avLst/>
          </a:prstGeom>
          <a:noFill/>
          <a:ln w="9525" cap="flat" cmpd="sng">
            <a:solidFill>
              <a:srgbClr val="000000"/>
            </a:solidFill>
            <a:prstDash val="dash"/>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6183" name="Line 39"/>
          <p:cNvSpPr>
            <a:spLocks noChangeShapeType="1"/>
          </p:cNvSpPr>
          <p:nvPr/>
        </p:nvSpPr>
        <p:spPr bwMode="auto">
          <a:xfrm flipH="1" flipV="1">
            <a:off x="7770019" y="5426869"/>
            <a:ext cx="269081" cy="323850"/>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6184" name="Line 40"/>
          <p:cNvSpPr>
            <a:spLocks noChangeShapeType="1"/>
          </p:cNvSpPr>
          <p:nvPr/>
        </p:nvSpPr>
        <p:spPr bwMode="auto">
          <a:xfrm>
            <a:off x="7823597" y="5372100"/>
            <a:ext cx="270272" cy="378619"/>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6185" name="Line 41"/>
          <p:cNvSpPr>
            <a:spLocks noChangeShapeType="1"/>
          </p:cNvSpPr>
          <p:nvPr/>
        </p:nvSpPr>
        <p:spPr bwMode="auto">
          <a:xfrm flipH="1" flipV="1">
            <a:off x="8039101" y="5210175"/>
            <a:ext cx="108347" cy="540544"/>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6186" name="Line 42"/>
          <p:cNvSpPr>
            <a:spLocks noChangeShapeType="1"/>
          </p:cNvSpPr>
          <p:nvPr/>
        </p:nvSpPr>
        <p:spPr bwMode="auto">
          <a:xfrm flipH="1" flipV="1">
            <a:off x="7823597" y="4832747"/>
            <a:ext cx="161925" cy="323850"/>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6187" name="Line 43"/>
          <p:cNvSpPr>
            <a:spLocks noChangeShapeType="1"/>
          </p:cNvSpPr>
          <p:nvPr/>
        </p:nvSpPr>
        <p:spPr bwMode="auto">
          <a:xfrm>
            <a:off x="7715250" y="4832747"/>
            <a:ext cx="216694" cy="323850"/>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6188" name="Line 44"/>
          <p:cNvSpPr>
            <a:spLocks noChangeShapeType="1"/>
          </p:cNvSpPr>
          <p:nvPr/>
        </p:nvSpPr>
        <p:spPr bwMode="auto">
          <a:xfrm flipH="1" flipV="1">
            <a:off x="7985523" y="4454129"/>
            <a:ext cx="53578" cy="702469"/>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6189" name="AutoShape 45"/>
          <p:cNvSpPr>
            <a:spLocks/>
          </p:cNvSpPr>
          <p:nvPr/>
        </p:nvSpPr>
        <p:spPr bwMode="auto">
          <a:xfrm>
            <a:off x="7810500" y="4156472"/>
            <a:ext cx="201216" cy="294084"/>
          </a:xfrm>
          <a:custGeom>
            <a:avLst/>
            <a:gdLst>
              <a:gd name="T0" fmla="*/ 10430 w 20861"/>
              <a:gd name="T1" fmla="+- 0 11176 752"/>
              <a:gd name="T2" fmla="*/ 11176 h 20848"/>
              <a:gd name="T3" fmla="*/ 10430 w 20861"/>
              <a:gd name="T4" fmla="+- 0 11176 752"/>
              <a:gd name="T5" fmla="*/ 11176 h 20848"/>
              <a:gd name="T6" fmla="*/ 10430 w 20861"/>
              <a:gd name="T7" fmla="+- 0 11176 752"/>
              <a:gd name="T8" fmla="*/ 11176 h 20848"/>
              <a:gd name="T9" fmla="*/ 10430 w 20861"/>
              <a:gd name="T10" fmla="+- 0 11176 752"/>
              <a:gd name="T11" fmla="*/ 11176 h 20848"/>
            </a:gdLst>
            <a:ahLst/>
            <a:cxnLst>
              <a:cxn ang="0">
                <a:pos x="T0" y="T2"/>
              </a:cxn>
              <a:cxn ang="0">
                <a:pos x="T3" y="T5"/>
              </a:cxn>
              <a:cxn ang="0">
                <a:pos x="T6" y="T8"/>
              </a:cxn>
              <a:cxn ang="0">
                <a:pos x="T9" y="T11"/>
              </a:cxn>
            </a:cxnLst>
            <a:rect l="0" t="0" r="r" b="b"/>
            <a:pathLst>
              <a:path w="20861" h="20848">
                <a:moveTo>
                  <a:pt x="14071" y="20848"/>
                </a:moveTo>
                <a:cubicBezTo>
                  <a:pt x="17835" y="17290"/>
                  <a:pt x="21600" y="13733"/>
                  <a:pt x="20736" y="12208"/>
                </a:cubicBezTo>
                <a:cubicBezTo>
                  <a:pt x="19872" y="10683"/>
                  <a:pt x="9751" y="13563"/>
                  <a:pt x="8887" y="11700"/>
                </a:cubicBezTo>
                <a:cubicBezTo>
                  <a:pt x="8023" y="9836"/>
                  <a:pt x="17033" y="2806"/>
                  <a:pt x="15552" y="1027"/>
                </a:cubicBezTo>
                <a:cubicBezTo>
                  <a:pt x="14071" y="-752"/>
                  <a:pt x="7035" y="137"/>
                  <a:pt x="0" y="1027"/>
                </a:cubicBezTo>
              </a:path>
            </a:pathLst>
          </a:custGeom>
          <a:noFill/>
          <a:ln w="9525" cap="flat"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nchor="ctr"/>
          <a:lstStyle/>
          <a:p>
            <a:pPr algn="ctr"/>
            <a:endParaRPr lang="it-IT" altLang="it-IT" sz="1350"/>
          </a:p>
        </p:txBody>
      </p:sp>
      <p:sp>
        <p:nvSpPr>
          <p:cNvPr id="6190" name="Line 46"/>
          <p:cNvSpPr>
            <a:spLocks noChangeShapeType="1"/>
          </p:cNvSpPr>
          <p:nvPr/>
        </p:nvSpPr>
        <p:spPr bwMode="auto">
          <a:xfrm flipH="1" flipV="1">
            <a:off x="7391400" y="3860006"/>
            <a:ext cx="378619" cy="325041"/>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6191" name="AutoShape 47"/>
          <p:cNvSpPr>
            <a:spLocks/>
          </p:cNvSpPr>
          <p:nvPr/>
        </p:nvSpPr>
        <p:spPr bwMode="auto">
          <a:xfrm>
            <a:off x="6729413" y="4257675"/>
            <a:ext cx="208360" cy="271463"/>
          </a:xfrm>
          <a:custGeom>
            <a:avLst/>
            <a:gdLst>
              <a:gd name="T0" fmla="+- 0 11145 690"/>
              <a:gd name="T1" fmla="*/ T0 w 20910"/>
              <a:gd name="T2" fmla="*/ 10800 h 21600"/>
              <a:gd name="T3" fmla="+- 0 11145 690"/>
              <a:gd name="T4" fmla="*/ T3 w 20910"/>
              <a:gd name="T5" fmla="*/ 10800 h 21600"/>
              <a:gd name="T6" fmla="+- 0 11145 690"/>
              <a:gd name="T7" fmla="*/ T6 w 20910"/>
              <a:gd name="T8" fmla="*/ 10800 h 21600"/>
              <a:gd name="T9" fmla="+- 0 11145 690"/>
              <a:gd name="T10" fmla="*/ T9 w 20910"/>
              <a:gd name="T11" fmla="*/ 10800 h 21600"/>
            </a:gdLst>
            <a:ahLst/>
            <a:cxnLst>
              <a:cxn ang="0">
                <a:pos x="T1" y="T2"/>
              </a:cxn>
              <a:cxn ang="0">
                <a:pos x="T4" y="T5"/>
              </a:cxn>
              <a:cxn ang="0">
                <a:pos x="T7" y="T8"/>
              </a:cxn>
              <a:cxn ang="0">
                <a:pos x="T10" y="T11"/>
              </a:cxn>
            </a:cxnLst>
            <a:rect l="0" t="0" r="r" b="b"/>
            <a:pathLst>
              <a:path w="20910" h="21600">
                <a:moveTo>
                  <a:pt x="5157" y="21600"/>
                </a:moveTo>
                <a:cubicBezTo>
                  <a:pt x="2234" y="19374"/>
                  <a:pt x="-690" y="17147"/>
                  <a:pt x="145" y="15916"/>
                </a:cubicBezTo>
                <a:cubicBezTo>
                  <a:pt x="981" y="14684"/>
                  <a:pt x="8738" y="15442"/>
                  <a:pt x="10170" y="14211"/>
                </a:cubicBezTo>
                <a:cubicBezTo>
                  <a:pt x="11602" y="12979"/>
                  <a:pt x="7306" y="9853"/>
                  <a:pt x="8738" y="8526"/>
                </a:cubicBezTo>
                <a:cubicBezTo>
                  <a:pt x="10170" y="7200"/>
                  <a:pt x="16733" y="7674"/>
                  <a:pt x="18762" y="6253"/>
                </a:cubicBezTo>
                <a:cubicBezTo>
                  <a:pt x="20791" y="4832"/>
                  <a:pt x="20850" y="2416"/>
                  <a:pt x="20910" y="0"/>
                </a:cubicBezTo>
              </a:path>
            </a:pathLst>
          </a:custGeom>
          <a:noFill/>
          <a:ln w="9525" cap="flat"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nchor="ctr"/>
          <a:lstStyle/>
          <a:p>
            <a:pPr algn="ctr"/>
            <a:endParaRPr lang="it-IT" altLang="it-IT" sz="1350"/>
          </a:p>
        </p:txBody>
      </p:sp>
      <p:sp>
        <p:nvSpPr>
          <p:cNvPr id="6192" name="Line 48"/>
          <p:cNvSpPr>
            <a:spLocks noChangeShapeType="1"/>
          </p:cNvSpPr>
          <p:nvPr/>
        </p:nvSpPr>
        <p:spPr bwMode="auto">
          <a:xfrm flipV="1">
            <a:off x="6959203" y="3860007"/>
            <a:ext cx="270272" cy="378619"/>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6193" name="Line 49"/>
          <p:cNvSpPr>
            <a:spLocks noChangeShapeType="1"/>
          </p:cNvSpPr>
          <p:nvPr/>
        </p:nvSpPr>
        <p:spPr bwMode="auto">
          <a:xfrm flipH="1" flipV="1">
            <a:off x="6688932" y="5156597"/>
            <a:ext cx="54769" cy="594122"/>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6194" name="Line 50"/>
          <p:cNvSpPr>
            <a:spLocks noChangeShapeType="1"/>
          </p:cNvSpPr>
          <p:nvPr/>
        </p:nvSpPr>
        <p:spPr bwMode="auto">
          <a:xfrm flipV="1">
            <a:off x="6852047" y="5426869"/>
            <a:ext cx="161925" cy="323850"/>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6195" name="Line 51"/>
          <p:cNvSpPr>
            <a:spLocks noChangeShapeType="1"/>
          </p:cNvSpPr>
          <p:nvPr/>
        </p:nvSpPr>
        <p:spPr bwMode="auto">
          <a:xfrm flipH="1">
            <a:off x="6797279" y="5426869"/>
            <a:ext cx="161925" cy="270272"/>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6196" name="Line 52"/>
          <p:cNvSpPr>
            <a:spLocks noChangeShapeType="1"/>
          </p:cNvSpPr>
          <p:nvPr/>
        </p:nvSpPr>
        <p:spPr bwMode="auto">
          <a:xfrm flipV="1">
            <a:off x="6797279" y="4886325"/>
            <a:ext cx="216694" cy="216694"/>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6197" name="Line 53"/>
          <p:cNvSpPr>
            <a:spLocks noChangeShapeType="1"/>
          </p:cNvSpPr>
          <p:nvPr/>
        </p:nvSpPr>
        <p:spPr bwMode="auto">
          <a:xfrm flipH="1">
            <a:off x="6688932" y="4886325"/>
            <a:ext cx="216694" cy="216694"/>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6198" name="Line 54"/>
          <p:cNvSpPr>
            <a:spLocks noChangeShapeType="1"/>
          </p:cNvSpPr>
          <p:nvPr/>
        </p:nvSpPr>
        <p:spPr bwMode="auto">
          <a:xfrm flipV="1">
            <a:off x="6635354" y="4562475"/>
            <a:ext cx="53578" cy="540544"/>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6199" name="Oval 55"/>
          <p:cNvSpPr>
            <a:spLocks/>
          </p:cNvSpPr>
          <p:nvPr/>
        </p:nvSpPr>
        <p:spPr bwMode="auto">
          <a:xfrm>
            <a:off x="6203157" y="1970485"/>
            <a:ext cx="151210" cy="148828"/>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6200" name="Oval 56"/>
          <p:cNvSpPr>
            <a:spLocks/>
          </p:cNvSpPr>
          <p:nvPr/>
        </p:nvSpPr>
        <p:spPr bwMode="auto">
          <a:xfrm>
            <a:off x="8255794" y="1970485"/>
            <a:ext cx="151210" cy="148828"/>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6201" name="Oval 57"/>
          <p:cNvSpPr>
            <a:spLocks/>
          </p:cNvSpPr>
          <p:nvPr/>
        </p:nvSpPr>
        <p:spPr bwMode="auto">
          <a:xfrm>
            <a:off x="7715250" y="2671762"/>
            <a:ext cx="151210" cy="148829"/>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6202" name="Oval 58"/>
          <p:cNvSpPr>
            <a:spLocks/>
          </p:cNvSpPr>
          <p:nvPr/>
        </p:nvSpPr>
        <p:spPr bwMode="auto">
          <a:xfrm>
            <a:off x="6905625" y="2671762"/>
            <a:ext cx="151210" cy="148829"/>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6203" name="Oval 59"/>
          <p:cNvSpPr>
            <a:spLocks/>
          </p:cNvSpPr>
          <p:nvPr/>
        </p:nvSpPr>
        <p:spPr bwMode="auto">
          <a:xfrm>
            <a:off x="7013972" y="4616054"/>
            <a:ext cx="151209" cy="148828"/>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6204" name="Oval 60"/>
          <p:cNvSpPr>
            <a:spLocks/>
          </p:cNvSpPr>
          <p:nvPr/>
        </p:nvSpPr>
        <p:spPr bwMode="auto">
          <a:xfrm>
            <a:off x="8039100" y="5750719"/>
            <a:ext cx="151210" cy="148829"/>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6205" name="Oval 61"/>
          <p:cNvSpPr>
            <a:spLocks/>
          </p:cNvSpPr>
          <p:nvPr/>
        </p:nvSpPr>
        <p:spPr bwMode="auto">
          <a:xfrm>
            <a:off x="7553325" y="4616054"/>
            <a:ext cx="151210" cy="148828"/>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6206" name="Oval 62"/>
          <p:cNvSpPr>
            <a:spLocks/>
          </p:cNvSpPr>
          <p:nvPr/>
        </p:nvSpPr>
        <p:spPr bwMode="auto">
          <a:xfrm>
            <a:off x="7553325" y="5210175"/>
            <a:ext cx="151210" cy="148829"/>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6207" name="Oval 63"/>
          <p:cNvSpPr>
            <a:spLocks/>
          </p:cNvSpPr>
          <p:nvPr/>
        </p:nvSpPr>
        <p:spPr bwMode="auto">
          <a:xfrm>
            <a:off x="6635354" y="5750719"/>
            <a:ext cx="151209" cy="148829"/>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6208" name="Oval 64"/>
          <p:cNvSpPr>
            <a:spLocks/>
          </p:cNvSpPr>
          <p:nvPr/>
        </p:nvSpPr>
        <p:spPr bwMode="auto">
          <a:xfrm>
            <a:off x="6959204" y="5210175"/>
            <a:ext cx="151209" cy="148829"/>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6209" name="Oval 65"/>
          <p:cNvSpPr>
            <a:spLocks/>
          </p:cNvSpPr>
          <p:nvPr/>
        </p:nvSpPr>
        <p:spPr bwMode="auto">
          <a:xfrm>
            <a:off x="7229475" y="620316"/>
            <a:ext cx="151210" cy="148828"/>
          </a:xfrm>
          <a:prstGeom prst="ellipse">
            <a:avLst/>
          </a:prstGeom>
          <a:solidFill>
            <a:srgbClr val="FFC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6210" name="Oval 66"/>
          <p:cNvSpPr>
            <a:spLocks/>
          </p:cNvSpPr>
          <p:nvPr/>
        </p:nvSpPr>
        <p:spPr bwMode="auto">
          <a:xfrm>
            <a:off x="7229475" y="3698081"/>
            <a:ext cx="151210" cy="148829"/>
          </a:xfrm>
          <a:prstGeom prst="ellipse">
            <a:avLst/>
          </a:prstGeom>
          <a:solidFill>
            <a:srgbClr val="FFC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6211" name="Oval 67"/>
          <p:cNvSpPr>
            <a:spLocks/>
          </p:cNvSpPr>
          <p:nvPr/>
        </p:nvSpPr>
        <p:spPr bwMode="auto">
          <a:xfrm>
            <a:off x="7715250" y="2834879"/>
            <a:ext cx="151210" cy="148828"/>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6212" name="Oval 68"/>
          <p:cNvSpPr>
            <a:spLocks/>
          </p:cNvSpPr>
          <p:nvPr/>
        </p:nvSpPr>
        <p:spPr bwMode="auto">
          <a:xfrm>
            <a:off x="7715250" y="2996804"/>
            <a:ext cx="151210" cy="148828"/>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6213" name="Oval 69"/>
          <p:cNvSpPr>
            <a:spLocks/>
          </p:cNvSpPr>
          <p:nvPr/>
        </p:nvSpPr>
        <p:spPr bwMode="auto">
          <a:xfrm>
            <a:off x="6905625" y="2834879"/>
            <a:ext cx="151210" cy="148828"/>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6214" name="Oval 70"/>
          <p:cNvSpPr>
            <a:spLocks/>
          </p:cNvSpPr>
          <p:nvPr/>
        </p:nvSpPr>
        <p:spPr bwMode="auto">
          <a:xfrm>
            <a:off x="6905625" y="2996804"/>
            <a:ext cx="151210" cy="148828"/>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6215" name="Oval 71"/>
          <p:cNvSpPr>
            <a:spLocks/>
          </p:cNvSpPr>
          <p:nvPr/>
        </p:nvSpPr>
        <p:spPr bwMode="auto">
          <a:xfrm>
            <a:off x="6749654" y="5865019"/>
            <a:ext cx="151209" cy="148829"/>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6216" name="Oval 72"/>
          <p:cNvSpPr>
            <a:spLocks/>
          </p:cNvSpPr>
          <p:nvPr/>
        </p:nvSpPr>
        <p:spPr bwMode="auto">
          <a:xfrm>
            <a:off x="6863954" y="5979319"/>
            <a:ext cx="151209" cy="148829"/>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6217" name="Oval 73"/>
          <p:cNvSpPr>
            <a:spLocks/>
          </p:cNvSpPr>
          <p:nvPr/>
        </p:nvSpPr>
        <p:spPr bwMode="auto">
          <a:xfrm>
            <a:off x="7931944" y="5912644"/>
            <a:ext cx="151210" cy="148829"/>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6218" name="Oval 74"/>
          <p:cNvSpPr>
            <a:spLocks/>
          </p:cNvSpPr>
          <p:nvPr/>
        </p:nvSpPr>
        <p:spPr bwMode="auto">
          <a:xfrm>
            <a:off x="7823597" y="6074569"/>
            <a:ext cx="151209" cy="148829"/>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6219" name="Rectangle 75"/>
          <p:cNvSpPr>
            <a:spLocks/>
          </p:cNvSpPr>
          <p:nvPr/>
        </p:nvSpPr>
        <p:spPr bwMode="auto">
          <a:xfrm>
            <a:off x="3773091" y="646599"/>
            <a:ext cx="2052638" cy="2492990"/>
          </a:xfrm>
          <a:prstGeom prst="rect">
            <a:avLst/>
          </a:prstGeom>
          <a:solidFill>
            <a:srgbClr val="FFFFFF"/>
          </a:solid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nchor="ctr">
            <a:spAutoFit/>
          </a:bodyPr>
          <a:lstStyle/>
          <a:p>
            <a:r>
              <a:rPr lang="it-IT" altLang="it-IT" sz="1350" b="1">
                <a:solidFill>
                  <a:srgbClr val="212121"/>
                </a:solidFill>
                <a:latin typeface="inherit" charset="0"/>
                <a:ea typeface="inherit" charset="0"/>
                <a:cs typeface="inherit" charset="0"/>
                <a:sym typeface="inherit" charset="0"/>
              </a:rPr>
              <a:t>Development: </a:t>
            </a:r>
          </a:p>
          <a:p>
            <a:r>
              <a:rPr lang="it-IT" altLang="it-IT" sz="1350">
                <a:solidFill>
                  <a:srgbClr val="212121"/>
                </a:solidFill>
                <a:latin typeface="inherit" charset="0"/>
                <a:ea typeface="inherit" charset="0"/>
                <a:cs typeface="inherit" charset="0"/>
                <a:sym typeface="inherit" charset="0"/>
              </a:rPr>
              <a:t>Player 1 runs to the second cone makes a stop offensive drove the ball straight run a 3D dribbling and towards the goal. Equal to the opposite side  Players who pass the ball change every ten steps. </a:t>
            </a:r>
            <a:r>
              <a:rPr lang="it-IT" altLang="it-IT" sz="1350" b="1">
                <a:solidFill>
                  <a:srgbClr val="212121"/>
                </a:solidFill>
                <a:latin typeface="inherit" charset="0"/>
                <a:ea typeface="inherit" charset="0"/>
                <a:cs typeface="inherit" charset="0"/>
                <a:sym typeface="inherit" charset="0"/>
              </a:rPr>
              <a:t>Varied :</a:t>
            </a:r>
          </a:p>
          <a:p>
            <a:r>
              <a:rPr lang="it-IT" altLang="it-IT" sz="1350">
                <a:solidFill>
                  <a:srgbClr val="212121"/>
                </a:solidFill>
                <a:latin typeface="inherit" charset="0"/>
                <a:ea typeface="inherit" charset="0"/>
                <a:cs typeface="inherit" charset="0"/>
                <a:sym typeface="inherit" charset="0"/>
              </a:rPr>
              <a:t> to add body feints or changes of direction before dribbling. </a:t>
            </a:r>
          </a:p>
        </p:txBody>
      </p:sp>
      <p:sp>
        <p:nvSpPr>
          <p:cNvPr id="6220" name="Rectangle 76"/>
          <p:cNvSpPr>
            <a:spLocks/>
          </p:cNvSpPr>
          <p:nvPr/>
        </p:nvSpPr>
        <p:spPr bwMode="auto">
          <a:xfrm>
            <a:off x="3773091" y="3482578"/>
            <a:ext cx="2159794" cy="283923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spAutoFit/>
          </a:bodyPr>
          <a:lstStyle/>
          <a:p>
            <a:br>
              <a:rPr lang="it-IT" altLang="it-IT" sz="1350"/>
            </a:br>
            <a:r>
              <a:rPr lang="it-IT" altLang="it-IT" sz="1500" b="1">
                <a:latin typeface="Helvetica" charset="0"/>
                <a:ea typeface="Helvetica" charset="0"/>
                <a:cs typeface="Helvetica" charset="0"/>
                <a:sym typeface="Helvetica" charset="0"/>
              </a:rPr>
              <a:t>Development:</a:t>
            </a:r>
          </a:p>
          <a:p>
            <a:r>
              <a:rPr lang="it-IT" altLang="it-IT" sz="1500"/>
              <a:t> Double pass between player 1 and 2 and dissociation of 2 that performs the same action with the player three. open receptions backhead and hit shot. Same action on the other side with stop forehead and pull backhead</a:t>
            </a:r>
          </a:p>
        </p:txBody>
      </p:sp>
      <p:grpSp>
        <p:nvGrpSpPr>
          <p:cNvPr id="6221" name="Group 77"/>
          <p:cNvGrpSpPr>
            <a:grpSpLocks/>
          </p:cNvGrpSpPr>
          <p:nvPr/>
        </p:nvGrpSpPr>
        <p:grpSpPr bwMode="auto">
          <a:xfrm>
            <a:off x="3823098" y="6582967"/>
            <a:ext cx="631694" cy="173124"/>
            <a:chOff x="0" y="0"/>
            <a:chExt cx="842225" cy="231909"/>
          </a:xfrm>
        </p:grpSpPr>
        <p:sp>
          <p:nvSpPr>
            <p:cNvPr id="6222" name="Rectangle 78"/>
            <p:cNvSpPr>
              <a:spLocks/>
            </p:cNvSpPr>
            <p:nvPr/>
          </p:nvSpPr>
          <p:spPr bwMode="auto">
            <a:xfrm>
              <a:off x="174974" y="0"/>
              <a:ext cx="667251" cy="23190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4290" rIns="34290">
              <a:spAutoFit/>
            </a:bodyPr>
            <a:lstStyle/>
            <a:p>
              <a:r>
                <a:rPr lang="it-IT" altLang="it-IT" sz="525"/>
                <a:t>Gabriele Bianco</a:t>
              </a:r>
            </a:p>
          </p:txBody>
        </p:sp>
        <p:pic>
          <p:nvPicPr>
            <p:cNvPr id="6223" name="Picture 79" descr="pasted-image.tiff"/>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13754"/>
              <a:ext cx="178232" cy="1782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Tree>
    <p:extLst>
      <p:ext uri="{BB962C8B-B14F-4D97-AF65-F5344CB8AC3E}">
        <p14:creationId xmlns:p14="http://schemas.microsoft.com/office/powerpoint/2010/main" val="219122235"/>
      </p:ext>
    </p:extLst>
  </p:cSld>
  <p:clrMapOvr>
    <a:masterClrMapping/>
  </p:clrMapOvr>
  <p:transition spd="med"/>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9" name="Picture 1" descr="C:\Users\gabriele\Desktop\campi hockey\metà campo.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987653" y="458391"/>
            <a:ext cx="2680097" cy="297060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7170" name="Picture 2" descr="C:\Users\gabriele\Desktop\campi hockey\metà campo.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987653" y="3482579"/>
            <a:ext cx="2680097" cy="297060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7171" name="Picture 3" descr="image3.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rot="443877">
            <a:off x="6694885" y="1187054"/>
            <a:ext cx="416719" cy="1047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7172" name="AutoShape 4"/>
          <p:cNvSpPr>
            <a:spLocks/>
          </p:cNvSpPr>
          <p:nvPr/>
        </p:nvSpPr>
        <p:spPr bwMode="auto">
          <a:xfrm>
            <a:off x="7229475" y="1214437"/>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7173" name="AutoShape 5"/>
          <p:cNvSpPr>
            <a:spLocks/>
          </p:cNvSpPr>
          <p:nvPr/>
        </p:nvSpPr>
        <p:spPr bwMode="auto">
          <a:xfrm>
            <a:off x="7553325" y="1159669"/>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7174" name="Oval 6"/>
          <p:cNvSpPr>
            <a:spLocks/>
          </p:cNvSpPr>
          <p:nvPr/>
        </p:nvSpPr>
        <p:spPr bwMode="auto">
          <a:xfrm>
            <a:off x="6473429" y="1915716"/>
            <a:ext cx="47625" cy="47625"/>
          </a:xfrm>
          <a:prstGeom prst="ellipse">
            <a:avLst/>
          </a:prstGeom>
          <a:solidFill>
            <a:srgbClr val="FFFF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7175" name="Oval 7"/>
          <p:cNvSpPr>
            <a:spLocks/>
          </p:cNvSpPr>
          <p:nvPr/>
        </p:nvSpPr>
        <p:spPr bwMode="auto">
          <a:xfrm>
            <a:off x="7283054" y="5426869"/>
            <a:ext cx="47625" cy="47625"/>
          </a:xfrm>
          <a:prstGeom prst="ellipse">
            <a:avLst/>
          </a:prstGeom>
          <a:solidFill>
            <a:srgbClr val="FFFF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pic>
        <p:nvPicPr>
          <p:cNvPr id="7176" name="Picture 8" descr="image3.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rot="534838">
            <a:off x="6532960" y="1357313"/>
            <a:ext cx="460772" cy="1047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7177" name="Picture 9" descr="image3.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rot="442657">
            <a:off x="6368654" y="1566863"/>
            <a:ext cx="450056" cy="8810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7178" name="Line 10"/>
          <p:cNvSpPr>
            <a:spLocks noChangeShapeType="1"/>
          </p:cNvSpPr>
          <p:nvPr/>
        </p:nvSpPr>
        <p:spPr bwMode="auto">
          <a:xfrm flipV="1">
            <a:off x="6905625" y="835819"/>
            <a:ext cx="323850" cy="323850"/>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7179" name="Line 11"/>
          <p:cNvSpPr>
            <a:spLocks noChangeShapeType="1"/>
          </p:cNvSpPr>
          <p:nvPr/>
        </p:nvSpPr>
        <p:spPr bwMode="auto">
          <a:xfrm flipH="1" flipV="1">
            <a:off x="7877176" y="1159669"/>
            <a:ext cx="270272" cy="486966"/>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7180" name="AutoShape 12"/>
          <p:cNvSpPr>
            <a:spLocks/>
          </p:cNvSpPr>
          <p:nvPr/>
        </p:nvSpPr>
        <p:spPr bwMode="auto">
          <a:xfrm>
            <a:off x="6442472" y="1690687"/>
            <a:ext cx="127397" cy="205979"/>
          </a:xfrm>
          <a:custGeom>
            <a:avLst/>
            <a:gdLst>
              <a:gd name="T0" fmla="+- 0 11188 776"/>
              <a:gd name="T1" fmla="*/ T0 w 20824"/>
              <a:gd name="T2" fmla="+- 0 11007 415"/>
              <a:gd name="T3" fmla="*/ 11007 h 21185"/>
              <a:gd name="T4" fmla="+- 0 11188 776"/>
              <a:gd name="T5" fmla="*/ T4 w 20824"/>
              <a:gd name="T6" fmla="+- 0 11007 415"/>
              <a:gd name="T7" fmla="*/ 11007 h 21185"/>
              <a:gd name="T8" fmla="+- 0 11188 776"/>
              <a:gd name="T9" fmla="*/ T8 w 20824"/>
              <a:gd name="T10" fmla="+- 0 11007 415"/>
              <a:gd name="T11" fmla="*/ 11007 h 21185"/>
              <a:gd name="T12" fmla="+- 0 11188 776"/>
              <a:gd name="T13" fmla="*/ T12 w 20824"/>
              <a:gd name="T14" fmla="+- 0 11007 415"/>
              <a:gd name="T15" fmla="*/ 11007 h 21185"/>
            </a:gdLst>
            <a:ahLst/>
            <a:cxnLst>
              <a:cxn ang="0">
                <a:pos x="T1" y="T3"/>
              </a:cxn>
              <a:cxn ang="0">
                <a:pos x="T5" y="T7"/>
              </a:cxn>
              <a:cxn ang="0">
                <a:pos x="T9" y="T11"/>
              </a:cxn>
              <a:cxn ang="0">
                <a:pos x="T13" y="T15"/>
              </a:cxn>
            </a:cxnLst>
            <a:rect l="0" t="0" r="r" b="b"/>
            <a:pathLst>
              <a:path w="20824" h="21185">
                <a:moveTo>
                  <a:pt x="5798" y="21185"/>
                </a:moveTo>
                <a:cubicBezTo>
                  <a:pt x="2511" y="19270"/>
                  <a:pt x="-776" y="17356"/>
                  <a:pt x="163" y="16472"/>
                </a:cubicBezTo>
                <a:cubicBezTo>
                  <a:pt x="1102" y="15589"/>
                  <a:pt x="10650" y="17160"/>
                  <a:pt x="11433" y="15883"/>
                </a:cubicBezTo>
                <a:cubicBezTo>
                  <a:pt x="12215" y="14607"/>
                  <a:pt x="3607" y="10385"/>
                  <a:pt x="4859" y="8814"/>
                </a:cubicBezTo>
                <a:cubicBezTo>
                  <a:pt x="6111" y="7243"/>
                  <a:pt x="18163" y="7832"/>
                  <a:pt x="18946" y="6458"/>
                </a:cubicBezTo>
                <a:cubicBezTo>
                  <a:pt x="19728" y="5083"/>
                  <a:pt x="9241" y="1549"/>
                  <a:pt x="9554" y="567"/>
                </a:cubicBezTo>
                <a:cubicBezTo>
                  <a:pt x="9867" y="-415"/>
                  <a:pt x="15346" y="76"/>
                  <a:pt x="20824" y="567"/>
                </a:cubicBezTo>
              </a:path>
            </a:pathLst>
          </a:custGeom>
          <a:noFill/>
          <a:ln w="9525" cap="flat"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nchor="ctr"/>
          <a:lstStyle/>
          <a:p>
            <a:pPr algn="ctr"/>
            <a:endParaRPr lang="it-IT" altLang="it-IT" sz="1350"/>
          </a:p>
        </p:txBody>
      </p:sp>
      <p:sp>
        <p:nvSpPr>
          <p:cNvPr id="7181" name="AutoShape 13"/>
          <p:cNvSpPr>
            <a:spLocks/>
          </p:cNvSpPr>
          <p:nvPr/>
        </p:nvSpPr>
        <p:spPr bwMode="auto">
          <a:xfrm>
            <a:off x="6581775" y="1176338"/>
            <a:ext cx="338138" cy="497681"/>
          </a:xfrm>
          <a:custGeom>
            <a:avLst/>
            <a:gdLst>
              <a:gd name="T0" fmla="*/ 10617 w 21235"/>
              <a:gd name="T1" fmla="*/ 10800 h 21600"/>
              <a:gd name="T2" fmla="*/ 10617 w 21235"/>
              <a:gd name="T3" fmla="*/ 10800 h 21600"/>
              <a:gd name="T4" fmla="*/ 10617 w 21235"/>
              <a:gd name="T5" fmla="*/ 10800 h 21600"/>
              <a:gd name="T6" fmla="*/ 10617 w 21235"/>
              <a:gd name="T7" fmla="*/ 10800 h 21600"/>
            </a:gdLst>
            <a:ahLst/>
            <a:cxnLst>
              <a:cxn ang="0">
                <a:pos x="T0" y="T1"/>
              </a:cxn>
              <a:cxn ang="0">
                <a:pos x="T2" y="T3"/>
              </a:cxn>
              <a:cxn ang="0">
                <a:pos x="T4" y="T5"/>
              </a:cxn>
              <a:cxn ang="0">
                <a:pos x="T6" y="T7"/>
              </a:cxn>
            </a:cxnLst>
            <a:rect l="0" t="0" r="r" b="b"/>
            <a:pathLst>
              <a:path w="21235" h="21600">
                <a:moveTo>
                  <a:pt x="0" y="21600"/>
                </a:moveTo>
                <a:cubicBezTo>
                  <a:pt x="2297" y="20959"/>
                  <a:pt x="4594" y="20317"/>
                  <a:pt x="5012" y="19366"/>
                </a:cubicBezTo>
                <a:cubicBezTo>
                  <a:pt x="5430" y="18414"/>
                  <a:pt x="2387" y="17048"/>
                  <a:pt x="2506" y="15890"/>
                </a:cubicBezTo>
                <a:cubicBezTo>
                  <a:pt x="2625" y="14731"/>
                  <a:pt x="4356" y="13034"/>
                  <a:pt x="5728" y="12414"/>
                </a:cubicBezTo>
                <a:cubicBezTo>
                  <a:pt x="7101" y="11793"/>
                  <a:pt x="9845" y="12910"/>
                  <a:pt x="10740" y="12166"/>
                </a:cubicBezTo>
                <a:cubicBezTo>
                  <a:pt x="11635" y="11421"/>
                  <a:pt x="10203" y="9269"/>
                  <a:pt x="11098" y="7945"/>
                </a:cubicBezTo>
                <a:cubicBezTo>
                  <a:pt x="11993" y="6621"/>
                  <a:pt x="15215" y="4883"/>
                  <a:pt x="16110" y="4221"/>
                </a:cubicBezTo>
                <a:cubicBezTo>
                  <a:pt x="17006" y="3559"/>
                  <a:pt x="15633" y="4221"/>
                  <a:pt x="16469" y="3972"/>
                </a:cubicBezTo>
                <a:cubicBezTo>
                  <a:pt x="17304" y="3724"/>
                  <a:pt x="20645" y="3393"/>
                  <a:pt x="21123" y="2731"/>
                </a:cubicBezTo>
                <a:cubicBezTo>
                  <a:pt x="21600" y="2069"/>
                  <a:pt x="20466" y="1034"/>
                  <a:pt x="19333" y="0"/>
                </a:cubicBezTo>
              </a:path>
            </a:pathLst>
          </a:custGeom>
          <a:noFill/>
          <a:ln w="9525" cap="flat"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nchor="ctr"/>
          <a:lstStyle/>
          <a:p>
            <a:pPr algn="ctr"/>
            <a:endParaRPr lang="it-IT" altLang="it-IT" sz="1350"/>
          </a:p>
        </p:txBody>
      </p:sp>
      <p:sp>
        <p:nvSpPr>
          <p:cNvPr id="7182" name="AutoShape 14"/>
          <p:cNvSpPr>
            <a:spLocks/>
          </p:cNvSpPr>
          <p:nvPr/>
        </p:nvSpPr>
        <p:spPr bwMode="auto">
          <a:xfrm>
            <a:off x="6981825" y="1083469"/>
            <a:ext cx="810816" cy="378619"/>
          </a:xfrm>
          <a:custGeom>
            <a:avLst/>
            <a:gdLst>
              <a:gd name="T0" fmla="*/ 10800 w 21600"/>
              <a:gd name="T1" fmla="+- 0 11422 1580"/>
              <a:gd name="T2" fmla="*/ 11422 h 19684"/>
              <a:gd name="T3" fmla="*/ 10800 w 21600"/>
              <a:gd name="T4" fmla="+- 0 11422 1580"/>
              <a:gd name="T5" fmla="*/ 11422 h 19684"/>
              <a:gd name="T6" fmla="*/ 10800 w 21600"/>
              <a:gd name="T7" fmla="+- 0 11422 1580"/>
              <a:gd name="T8" fmla="*/ 11422 h 19684"/>
              <a:gd name="T9" fmla="*/ 10800 w 21600"/>
              <a:gd name="T10" fmla="+- 0 11422 1580"/>
              <a:gd name="T11" fmla="*/ 11422 h 19684"/>
            </a:gdLst>
            <a:ahLst/>
            <a:cxnLst>
              <a:cxn ang="0">
                <a:pos x="T0" y="T2"/>
              </a:cxn>
              <a:cxn ang="0">
                <a:pos x="T3" y="T5"/>
              </a:cxn>
              <a:cxn ang="0">
                <a:pos x="T6" y="T8"/>
              </a:cxn>
              <a:cxn ang="0">
                <a:pos x="T9" y="T11"/>
              </a:cxn>
            </a:cxnLst>
            <a:rect l="0" t="0" r="r" b="b"/>
            <a:pathLst>
              <a:path w="21600" h="19684">
                <a:moveTo>
                  <a:pt x="0" y="4252"/>
                </a:moveTo>
                <a:cubicBezTo>
                  <a:pt x="2180" y="1336"/>
                  <a:pt x="4361" y="-1580"/>
                  <a:pt x="7149" y="990"/>
                </a:cubicBezTo>
                <a:cubicBezTo>
                  <a:pt x="9938" y="3561"/>
                  <a:pt x="14324" y="19328"/>
                  <a:pt x="16732" y="19674"/>
                </a:cubicBezTo>
                <a:cubicBezTo>
                  <a:pt x="19141" y="20020"/>
                  <a:pt x="20370" y="11543"/>
                  <a:pt x="21600" y="3066"/>
                </a:cubicBezTo>
              </a:path>
            </a:pathLst>
          </a:custGeom>
          <a:noFill/>
          <a:ln w="9525" cap="flat"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nchor="ctr"/>
          <a:lstStyle/>
          <a:p>
            <a:pPr algn="ctr"/>
            <a:endParaRPr lang="it-IT" altLang="it-IT" sz="1350"/>
          </a:p>
        </p:txBody>
      </p:sp>
      <p:sp>
        <p:nvSpPr>
          <p:cNvPr id="7183" name="Line 15"/>
          <p:cNvSpPr>
            <a:spLocks noChangeShapeType="1"/>
          </p:cNvSpPr>
          <p:nvPr/>
        </p:nvSpPr>
        <p:spPr bwMode="auto">
          <a:xfrm flipH="1" flipV="1">
            <a:off x="7444979" y="835819"/>
            <a:ext cx="378619" cy="270272"/>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7184" name="Rectangle 16"/>
          <p:cNvSpPr>
            <a:spLocks/>
          </p:cNvSpPr>
          <p:nvPr/>
        </p:nvSpPr>
        <p:spPr bwMode="auto">
          <a:xfrm>
            <a:off x="4582716" y="0"/>
            <a:ext cx="3349228" cy="46166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spAutoFit/>
          </a:bodyPr>
          <a:lstStyle/>
          <a:p>
            <a:pPr algn="ctr"/>
            <a:r>
              <a:rPr lang="it-IT" altLang="it-IT" sz="2400">
                <a:solidFill>
                  <a:srgbClr val="FF0000"/>
                </a:solidFill>
              </a:rPr>
              <a:t>TECNIQUE</a:t>
            </a:r>
          </a:p>
        </p:txBody>
      </p:sp>
      <p:sp>
        <p:nvSpPr>
          <p:cNvPr id="7185" name="Line 17"/>
          <p:cNvSpPr>
            <a:spLocks noChangeShapeType="1"/>
          </p:cNvSpPr>
          <p:nvPr/>
        </p:nvSpPr>
        <p:spPr bwMode="auto">
          <a:xfrm flipV="1">
            <a:off x="6959203" y="835819"/>
            <a:ext cx="270272" cy="270272"/>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7186" name="AutoShape 18"/>
          <p:cNvSpPr>
            <a:spLocks/>
          </p:cNvSpPr>
          <p:nvPr/>
        </p:nvSpPr>
        <p:spPr bwMode="auto">
          <a:xfrm>
            <a:off x="7229475" y="4508897"/>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pic>
        <p:nvPicPr>
          <p:cNvPr id="7187" name="Picture 19" descr="image3.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rot="20420779" flipV="1">
            <a:off x="6849666" y="4368404"/>
            <a:ext cx="463153" cy="7858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7188" name="Picture 20" descr="image3.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rot="1236832" flipV="1">
            <a:off x="7269956" y="4386262"/>
            <a:ext cx="544116" cy="619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7189" name="AutoShape 21"/>
          <p:cNvSpPr>
            <a:spLocks/>
          </p:cNvSpPr>
          <p:nvPr/>
        </p:nvSpPr>
        <p:spPr bwMode="auto">
          <a:xfrm>
            <a:off x="7121128" y="4724400"/>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7190" name="AutoShape 22"/>
          <p:cNvSpPr>
            <a:spLocks/>
          </p:cNvSpPr>
          <p:nvPr/>
        </p:nvSpPr>
        <p:spPr bwMode="auto">
          <a:xfrm>
            <a:off x="7337822" y="4832747"/>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7191" name="AutoShape 23"/>
          <p:cNvSpPr>
            <a:spLocks/>
          </p:cNvSpPr>
          <p:nvPr/>
        </p:nvSpPr>
        <p:spPr bwMode="auto">
          <a:xfrm>
            <a:off x="7121128" y="5048250"/>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7192" name="AutoShape 24"/>
          <p:cNvSpPr>
            <a:spLocks/>
          </p:cNvSpPr>
          <p:nvPr/>
        </p:nvSpPr>
        <p:spPr bwMode="auto">
          <a:xfrm>
            <a:off x="7337822" y="5156597"/>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7193" name="AutoShape 25"/>
          <p:cNvSpPr>
            <a:spLocks/>
          </p:cNvSpPr>
          <p:nvPr/>
        </p:nvSpPr>
        <p:spPr bwMode="auto">
          <a:xfrm>
            <a:off x="7143751" y="5262562"/>
            <a:ext cx="346472" cy="138113"/>
          </a:xfrm>
          <a:custGeom>
            <a:avLst/>
            <a:gdLst>
              <a:gd name="T0" fmla="+- 0 11583 1567"/>
              <a:gd name="T1" fmla="*/ T0 w 20033"/>
              <a:gd name="T2" fmla="+- 0 10944 289"/>
              <a:gd name="T3" fmla="*/ 10944 h 21311"/>
              <a:gd name="T4" fmla="+- 0 11583 1567"/>
              <a:gd name="T5" fmla="*/ T4 w 20033"/>
              <a:gd name="T6" fmla="+- 0 10944 289"/>
              <a:gd name="T7" fmla="*/ 10944 h 21311"/>
              <a:gd name="T8" fmla="+- 0 11583 1567"/>
              <a:gd name="T9" fmla="*/ T8 w 20033"/>
              <a:gd name="T10" fmla="+- 0 10944 289"/>
              <a:gd name="T11" fmla="*/ 10944 h 21311"/>
              <a:gd name="T12" fmla="+- 0 11583 1567"/>
              <a:gd name="T13" fmla="*/ T12 w 20033"/>
              <a:gd name="T14" fmla="+- 0 10944 289"/>
              <a:gd name="T15" fmla="*/ 10944 h 21311"/>
            </a:gdLst>
            <a:ahLst/>
            <a:cxnLst>
              <a:cxn ang="0">
                <a:pos x="T1" y="T3"/>
              </a:cxn>
              <a:cxn ang="0">
                <a:pos x="T5" y="T7"/>
              </a:cxn>
              <a:cxn ang="0">
                <a:pos x="T9" y="T11"/>
              </a:cxn>
              <a:cxn ang="0">
                <a:pos x="T13" y="T15"/>
              </a:cxn>
            </a:cxnLst>
            <a:rect l="0" t="0" r="r" b="b"/>
            <a:pathLst>
              <a:path w="20033" h="21311">
                <a:moveTo>
                  <a:pt x="7470" y="19536"/>
                </a:moveTo>
                <a:cubicBezTo>
                  <a:pt x="2951" y="9623"/>
                  <a:pt x="-1567" y="-289"/>
                  <a:pt x="527" y="7"/>
                </a:cubicBezTo>
                <a:cubicBezTo>
                  <a:pt x="2621" y="303"/>
                  <a:pt x="11327" y="10807"/>
                  <a:pt x="20033" y="21311"/>
                </a:cubicBezTo>
              </a:path>
            </a:pathLst>
          </a:custGeom>
          <a:noFill/>
          <a:ln w="9525" cap="flat"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nchor="ctr"/>
          <a:lstStyle/>
          <a:p>
            <a:pPr algn="ctr"/>
            <a:endParaRPr lang="it-IT" altLang="it-IT" sz="1350"/>
          </a:p>
        </p:txBody>
      </p:sp>
      <p:sp>
        <p:nvSpPr>
          <p:cNvPr id="7194" name="AutoShape 26"/>
          <p:cNvSpPr>
            <a:spLocks/>
          </p:cNvSpPr>
          <p:nvPr/>
        </p:nvSpPr>
        <p:spPr bwMode="auto">
          <a:xfrm>
            <a:off x="7466410" y="5119688"/>
            <a:ext cx="76200" cy="246460"/>
          </a:xfrm>
          <a:custGeom>
            <a:avLst/>
            <a:gdLst>
              <a:gd name="T0" fmla="+- 0 10054 648"/>
              <a:gd name="T1" fmla="*/ T0 w 18813"/>
              <a:gd name="T2" fmla="*/ 10800 h 21600"/>
              <a:gd name="T3" fmla="+- 0 10054 648"/>
              <a:gd name="T4" fmla="*/ T3 w 18813"/>
              <a:gd name="T5" fmla="*/ 10800 h 21600"/>
              <a:gd name="T6" fmla="+- 0 10054 648"/>
              <a:gd name="T7" fmla="*/ T6 w 18813"/>
              <a:gd name="T8" fmla="*/ 10800 h 21600"/>
              <a:gd name="T9" fmla="+- 0 10054 648"/>
              <a:gd name="T10" fmla="*/ T9 w 18813"/>
              <a:gd name="T11" fmla="*/ 10800 h 21600"/>
            </a:gdLst>
            <a:ahLst/>
            <a:cxnLst>
              <a:cxn ang="0">
                <a:pos x="T1" y="T2"/>
              </a:cxn>
              <a:cxn ang="0">
                <a:pos x="T4" y="T5"/>
              </a:cxn>
              <a:cxn ang="0">
                <a:pos x="T7" y="T8"/>
              </a:cxn>
              <a:cxn ang="0">
                <a:pos x="T10" y="T11"/>
              </a:cxn>
            </a:cxnLst>
            <a:rect l="0" t="0" r="r" b="b"/>
            <a:pathLst>
              <a:path w="18813" h="21600">
                <a:moveTo>
                  <a:pt x="14282" y="21600"/>
                </a:moveTo>
                <a:cubicBezTo>
                  <a:pt x="14757" y="21098"/>
                  <a:pt x="15036" y="20567"/>
                  <a:pt x="15708" y="20093"/>
                </a:cubicBezTo>
                <a:cubicBezTo>
                  <a:pt x="17283" y="18983"/>
                  <a:pt x="20952" y="18424"/>
                  <a:pt x="17134" y="17079"/>
                </a:cubicBezTo>
                <a:cubicBezTo>
                  <a:pt x="14710" y="16225"/>
                  <a:pt x="8579" y="15070"/>
                  <a:pt x="8579" y="15070"/>
                </a:cubicBezTo>
                <a:cubicBezTo>
                  <a:pt x="9054" y="14400"/>
                  <a:pt x="9233" y="13695"/>
                  <a:pt x="10005" y="13060"/>
                </a:cubicBezTo>
                <a:cubicBezTo>
                  <a:pt x="10680" y="12506"/>
                  <a:pt x="12090" y="12093"/>
                  <a:pt x="12856" y="11553"/>
                </a:cubicBezTo>
                <a:cubicBezTo>
                  <a:pt x="13528" y="11080"/>
                  <a:pt x="13807" y="10549"/>
                  <a:pt x="14282" y="10047"/>
                </a:cubicBezTo>
                <a:cubicBezTo>
                  <a:pt x="12856" y="9712"/>
                  <a:pt x="11580" y="9280"/>
                  <a:pt x="10005" y="9042"/>
                </a:cubicBezTo>
                <a:cubicBezTo>
                  <a:pt x="8204" y="8770"/>
                  <a:pt x="5073" y="9174"/>
                  <a:pt x="4302" y="8540"/>
                </a:cubicBezTo>
                <a:cubicBezTo>
                  <a:pt x="747" y="5617"/>
                  <a:pt x="5702" y="5528"/>
                  <a:pt x="10005" y="5023"/>
                </a:cubicBezTo>
                <a:cubicBezTo>
                  <a:pt x="10955" y="4521"/>
                  <a:pt x="13272" y="4102"/>
                  <a:pt x="12856" y="3516"/>
                </a:cubicBezTo>
                <a:cubicBezTo>
                  <a:pt x="12492" y="3003"/>
                  <a:pt x="10037" y="3142"/>
                  <a:pt x="8579" y="3014"/>
                </a:cubicBezTo>
                <a:cubicBezTo>
                  <a:pt x="6228" y="2807"/>
                  <a:pt x="3826" y="2679"/>
                  <a:pt x="1450" y="2512"/>
                </a:cubicBezTo>
                <a:cubicBezTo>
                  <a:pt x="-312" y="649"/>
                  <a:pt x="-648" y="1478"/>
                  <a:pt x="1450" y="0"/>
                </a:cubicBezTo>
              </a:path>
            </a:pathLst>
          </a:custGeom>
          <a:noFill/>
          <a:ln w="9525" cap="flat"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nchor="ctr"/>
          <a:lstStyle/>
          <a:p>
            <a:pPr algn="ctr"/>
            <a:endParaRPr lang="it-IT" altLang="it-IT" sz="1350"/>
          </a:p>
        </p:txBody>
      </p:sp>
      <p:sp>
        <p:nvSpPr>
          <p:cNvPr id="7195" name="AutoShape 27"/>
          <p:cNvSpPr>
            <a:spLocks/>
          </p:cNvSpPr>
          <p:nvPr/>
        </p:nvSpPr>
        <p:spPr bwMode="auto">
          <a:xfrm>
            <a:off x="7150894" y="4960144"/>
            <a:ext cx="384572" cy="148829"/>
          </a:xfrm>
          <a:custGeom>
            <a:avLst/>
            <a:gdLst>
              <a:gd name="T0" fmla="+- 0 11304 1008"/>
              <a:gd name="T1" fmla="*/ T0 w 20592"/>
              <a:gd name="T2" fmla="+- 0 11667 1734"/>
              <a:gd name="T3" fmla="*/ 11667 h 19866"/>
              <a:gd name="T4" fmla="+- 0 11304 1008"/>
              <a:gd name="T5" fmla="*/ T4 w 20592"/>
              <a:gd name="T6" fmla="+- 0 11667 1734"/>
              <a:gd name="T7" fmla="*/ 11667 h 19866"/>
              <a:gd name="T8" fmla="+- 0 11304 1008"/>
              <a:gd name="T9" fmla="*/ T8 w 20592"/>
              <a:gd name="T10" fmla="+- 0 11667 1734"/>
              <a:gd name="T11" fmla="*/ 11667 h 19866"/>
              <a:gd name="T12" fmla="+- 0 11304 1008"/>
              <a:gd name="T13" fmla="*/ T12 w 20592"/>
              <a:gd name="T14" fmla="+- 0 11667 1734"/>
              <a:gd name="T15" fmla="*/ 11667 h 19866"/>
            </a:gdLst>
            <a:ahLst/>
            <a:cxnLst>
              <a:cxn ang="0">
                <a:pos x="T1" y="T3"/>
              </a:cxn>
              <a:cxn ang="0">
                <a:pos x="T5" y="T7"/>
              </a:cxn>
              <a:cxn ang="0">
                <a:pos x="T9" y="T11"/>
              </a:cxn>
              <a:cxn ang="0">
                <a:pos x="T13" y="T15"/>
              </a:cxn>
            </a:cxnLst>
            <a:rect l="0" t="0" r="r" b="b"/>
            <a:pathLst>
              <a:path w="20592" h="19866">
                <a:moveTo>
                  <a:pt x="16618" y="19866"/>
                </a:moveTo>
                <a:cubicBezTo>
                  <a:pt x="8926" y="11607"/>
                  <a:pt x="1234" y="3348"/>
                  <a:pt x="113" y="807"/>
                </a:cubicBezTo>
                <a:cubicBezTo>
                  <a:pt x="-1008" y="-1734"/>
                  <a:pt x="6481" y="2332"/>
                  <a:pt x="9894" y="4619"/>
                </a:cubicBezTo>
                <a:cubicBezTo>
                  <a:pt x="13307" y="6906"/>
                  <a:pt x="20592" y="14530"/>
                  <a:pt x="20592" y="14530"/>
                </a:cubicBezTo>
              </a:path>
            </a:pathLst>
          </a:custGeom>
          <a:noFill/>
          <a:ln w="9525" cap="flat"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nchor="ctr"/>
          <a:lstStyle/>
          <a:p>
            <a:pPr algn="ctr"/>
            <a:endParaRPr lang="it-IT" altLang="it-IT" sz="1350"/>
          </a:p>
        </p:txBody>
      </p:sp>
      <p:sp>
        <p:nvSpPr>
          <p:cNvPr id="7196" name="AutoShape 28"/>
          <p:cNvSpPr>
            <a:spLocks/>
          </p:cNvSpPr>
          <p:nvPr/>
        </p:nvSpPr>
        <p:spPr bwMode="auto">
          <a:xfrm>
            <a:off x="7181850" y="4474369"/>
            <a:ext cx="359569" cy="5429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600" y="21600"/>
                </a:moveTo>
                <a:cubicBezTo>
                  <a:pt x="21486" y="21221"/>
                  <a:pt x="21580" y="20785"/>
                  <a:pt x="21257" y="20463"/>
                </a:cubicBezTo>
                <a:cubicBezTo>
                  <a:pt x="21057" y="20264"/>
                  <a:pt x="20284" y="20473"/>
                  <a:pt x="20229" y="20236"/>
                </a:cubicBezTo>
                <a:cubicBezTo>
                  <a:pt x="20019" y="19334"/>
                  <a:pt x="20457" y="18417"/>
                  <a:pt x="20571" y="17507"/>
                </a:cubicBezTo>
                <a:cubicBezTo>
                  <a:pt x="20457" y="17280"/>
                  <a:pt x="20529" y="16958"/>
                  <a:pt x="20229" y="16825"/>
                </a:cubicBezTo>
                <a:cubicBezTo>
                  <a:pt x="19744" y="16611"/>
                  <a:pt x="18744" y="16953"/>
                  <a:pt x="18514" y="16598"/>
                </a:cubicBezTo>
                <a:cubicBezTo>
                  <a:pt x="17927" y="15690"/>
                  <a:pt x="18802" y="14538"/>
                  <a:pt x="18171" y="13642"/>
                </a:cubicBezTo>
                <a:cubicBezTo>
                  <a:pt x="17866" y="13208"/>
                  <a:pt x="16114" y="13187"/>
                  <a:pt x="16114" y="13187"/>
                </a:cubicBezTo>
                <a:cubicBezTo>
                  <a:pt x="16169" y="12858"/>
                  <a:pt x="16899" y="11109"/>
                  <a:pt x="16114" y="10459"/>
                </a:cubicBezTo>
                <a:cubicBezTo>
                  <a:pt x="15857" y="10246"/>
                  <a:pt x="15429" y="10156"/>
                  <a:pt x="15086" y="10004"/>
                </a:cubicBezTo>
                <a:cubicBezTo>
                  <a:pt x="13747" y="8673"/>
                  <a:pt x="14743" y="9992"/>
                  <a:pt x="14743" y="7731"/>
                </a:cubicBezTo>
                <a:cubicBezTo>
                  <a:pt x="14743" y="7491"/>
                  <a:pt x="14481" y="7282"/>
                  <a:pt x="14400" y="7048"/>
                </a:cubicBezTo>
                <a:cubicBezTo>
                  <a:pt x="14138" y="6295"/>
                  <a:pt x="14361" y="5418"/>
                  <a:pt x="13714" y="4775"/>
                </a:cubicBezTo>
                <a:cubicBezTo>
                  <a:pt x="12814" y="3879"/>
                  <a:pt x="12832" y="4027"/>
                  <a:pt x="12343" y="2728"/>
                </a:cubicBezTo>
                <a:cubicBezTo>
                  <a:pt x="12229" y="2425"/>
                  <a:pt x="12234" y="2090"/>
                  <a:pt x="12000" y="1819"/>
                </a:cubicBezTo>
                <a:cubicBezTo>
                  <a:pt x="11759" y="1540"/>
                  <a:pt x="11287" y="1381"/>
                  <a:pt x="10971" y="1137"/>
                </a:cubicBezTo>
                <a:cubicBezTo>
                  <a:pt x="10600" y="849"/>
                  <a:pt x="10286" y="531"/>
                  <a:pt x="9943" y="227"/>
                </a:cubicBezTo>
                <a:cubicBezTo>
                  <a:pt x="8800" y="303"/>
                  <a:pt x="7643" y="314"/>
                  <a:pt x="6514" y="455"/>
                </a:cubicBezTo>
                <a:cubicBezTo>
                  <a:pt x="5804" y="543"/>
                  <a:pt x="5143" y="758"/>
                  <a:pt x="4457" y="909"/>
                </a:cubicBezTo>
                <a:lnTo>
                  <a:pt x="3429" y="1137"/>
                </a:lnTo>
                <a:cubicBezTo>
                  <a:pt x="2971" y="1440"/>
                  <a:pt x="2583" y="1797"/>
                  <a:pt x="2057" y="2046"/>
                </a:cubicBezTo>
                <a:cubicBezTo>
                  <a:pt x="1763" y="2186"/>
                  <a:pt x="1163" y="2051"/>
                  <a:pt x="1029" y="2274"/>
                </a:cubicBezTo>
                <a:cubicBezTo>
                  <a:pt x="644" y="2911"/>
                  <a:pt x="937" y="3654"/>
                  <a:pt x="686" y="4320"/>
                </a:cubicBezTo>
                <a:cubicBezTo>
                  <a:pt x="586" y="4585"/>
                  <a:pt x="229" y="4775"/>
                  <a:pt x="0" y="5002"/>
                </a:cubicBezTo>
                <a:cubicBezTo>
                  <a:pt x="114" y="5760"/>
                  <a:pt x="85" y="6534"/>
                  <a:pt x="343" y="7276"/>
                </a:cubicBezTo>
                <a:cubicBezTo>
                  <a:pt x="436" y="7542"/>
                  <a:pt x="718" y="7778"/>
                  <a:pt x="1029" y="7958"/>
                </a:cubicBezTo>
                <a:cubicBezTo>
                  <a:pt x="2480" y="8800"/>
                  <a:pt x="2702" y="8782"/>
                  <a:pt x="4114" y="9095"/>
                </a:cubicBezTo>
                <a:cubicBezTo>
                  <a:pt x="6743" y="9019"/>
                  <a:pt x="9405" y="9154"/>
                  <a:pt x="12000" y="8867"/>
                </a:cubicBezTo>
                <a:cubicBezTo>
                  <a:pt x="12356" y="8828"/>
                  <a:pt x="12117" y="8372"/>
                  <a:pt x="12343" y="8185"/>
                </a:cubicBezTo>
                <a:cubicBezTo>
                  <a:pt x="12600" y="7972"/>
                  <a:pt x="13029" y="7882"/>
                  <a:pt x="13371" y="7731"/>
                </a:cubicBezTo>
                <a:cubicBezTo>
                  <a:pt x="13600" y="7503"/>
                  <a:pt x="13873" y="7293"/>
                  <a:pt x="14057" y="7048"/>
                </a:cubicBezTo>
                <a:cubicBezTo>
                  <a:pt x="14219" y="6834"/>
                  <a:pt x="14224" y="6576"/>
                  <a:pt x="14400" y="6366"/>
                </a:cubicBezTo>
                <a:cubicBezTo>
                  <a:pt x="14800" y="5889"/>
                  <a:pt x="15771" y="5002"/>
                  <a:pt x="15771" y="5002"/>
                </a:cubicBezTo>
                <a:cubicBezTo>
                  <a:pt x="16061" y="4235"/>
                  <a:pt x="16204" y="3680"/>
                  <a:pt x="16800" y="2956"/>
                </a:cubicBezTo>
                <a:cubicBezTo>
                  <a:pt x="17195" y="2476"/>
                  <a:pt x="17714" y="2046"/>
                  <a:pt x="18171" y="1592"/>
                </a:cubicBezTo>
                <a:lnTo>
                  <a:pt x="18857" y="909"/>
                </a:lnTo>
                <a:cubicBezTo>
                  <a:pt x="19606" y="164"/>
                  <a:pt x="19543" y="501"/>
                  <a:pt x="19543" y="0"/>
                </a:cubicBezTo>
              </a:path>
            </a:pathLst>
          </a:custGeom>
          <a:noFill/>
          <a:ln w="9525" cap="flat"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nchor="ctr"/>
          <a:lstStyle/>
          <a:p>
            <a:pPr algn="ctr"/>
            <a:endParaRPr lang="it-IT" altLang="it-IT" sz="1350"/>
          </a:p>
        </p:txBody>
      </p:sp>
      <p:sp>
        <p:nvSpPr>
          <p:cNvPr id="7197" name="AutoShape 29"/>
          <p:cNvSpPr>
            <a:spLocks/>
          </p:cNvSpPr>
          <p:nvPr/>
        </p:nvSpPr>
        <p:spPr bwMode="auto">
          <a:xfrm>
            <a:off x="7535466" y="4296966"/>
            <a:ext cx="165497" cy="177403"/>
          </a:xfrm>
          <a:custGeom>
            <a:avLst/>
            <a:gdLst>
              <a:gd name="T0" fmla="*/ 10564 w 21129"/>
              <a:gd name="T1" fmla="*/ 9920 h 19840"/>
              <a:gd name="T2" fmla="*/ 10564 w 21129"/>
              <a:gd name="T3" fmla="*/ 9920 h 19840"/>
              <a:gd name="T4" fmla="*/ 10564 w 21129"/>
              <a:gd name="T5" fmla="*/ 9920 h 19840"/>
              <a:gd name="T6" fmla="*/ 10564 w 21129"/>
              <a:gd name="T7" fmla="*/ 9920 h 19840"/>
            </a:gdLst>
            <a:ahLst/>
            <a:cxnLst>
              <a:cxn ang="0">
                <a:pos x="T0" y="T1"/>
              </a:cxn>
              <a:cxn ang="0">
                <a:pos x="T2" y="T3"/>
              </a:cxn>
              <a:cxn ang="0">
                <a:pos x="T4" y="T5"/>
              </a:cxn>
              <a:cxn ang="0">
                <a:pos x="T6" y="T7"/>
              </a:cxn>
            </a:cxnLst>
            <a:rect l="0" t="0" r="r" b="b"/>
            <a:pathLst>
              <a:path w="21129" h="19840">
                <a:moveTo>
                  <a:pt x="0" y="19791"/>
                </a:moveTo>
                <a:cubicBezTo>
                  <a:pt x="1517" y="19259"/>
                  <a:pt x="3034" y="18727"/>
                  <a:pt x="6553" y="18514"/>
                </a:cubicBezTo>
                <a:cubicBezTo>
                  <a:pt x="10072" y="18301"/>
                  <a:pt x="21600" y="21600"/>
                  <a:pt x="21115" y="18514"/>
                </a:cubicBezTo>
                <a:cubicBezTo>
                  <a:pt x="20629" y="15429"/>
                  <a:pt x="12135" y="7714"/>
                  <a:pt x="3640" y="0"/>
                </a:cubicBezTo>
              </a:path>
            </a:pathLst>
          </a:custGeom>
          <a:noFill/>
          <a:ln w="9525" cap="flat"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nchor="ctr"/>
          <a:lstStyle/>
          <a:p>
            <a:pPr algn="ctr"/>
            <a:endParaRPr lang="it-IT" altLang="it-IT" sz="1350"/>
          </a:p>
        </p:txBody>
      </p:sp>
      <p:sp>
        <p:nvSpPr>
          <p:cNvPr id="7198" name="Line 30"/>
          <p:cNvSpPr>
            <a:spLocks noChangeShapeType="1"/>
          </p:cNvSpPr>
          <p:nvPr/>
        </p:nvSpPr>
        <p:spPr bwMode="auto">
          <a:xfrm flipH="1" flipV="1">
            <a:off x="7337823" y="3860007"/>
            <a:ext cx="215503" cy="432197"/>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7199" name="Oval 31"/>
          <p:cNvSpPr>
            <a:spLocks/>
          </p:cNvSpPr>
          <p:nvPr/>
        </p:nvSpPr>
        <p:spPr bwMode="auto">
          <a:xfrm>
            <a:off x="8147447" y="1700213"/>
            <a:ext cx="47625" cy="47625"/>
          </a:xfrm>
          <a:prstGeom prst="ellipse">
            <a:avLst/>
          </a:prstGeom>
          <a:solidFill>
            <a:srgbClr val="FFFF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7200" name="Oval 32"/>
          <p:cNvSpPr>
            <a:spLocks/>
          </p:cNvSpPr>
          <p:nvPr/>
        </p:nvSpPr>
        <p:spPr bwMode="auto">
          <a:xfrm>
            <a:off x="7121129" y="5426869"/>
            <a:ext cx="151209" cy="148829"/>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7201" name="Oval 33"/>
          <p:cNvSpPr>
            <a:spLocks/>
          </p:cNvSpPr>
          <p:nvPr/>
        </p:nvSpPr>
        <p:spPr bwMode="auto">
          <a:xfrm>
            <a:off x="6311504" y="1970485"/>
            <a:ext cx="151209" cy="148828"/>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7202" name="Oval 34"/>
          <p:cNvSpPr>
            <a:spLocks/>
          </p:cNvSpPr>
          <p:nvPr/>
        </p:nvSpPr>
        <p:spPr bwMode="auto">
          <a:xfrm>
            <a:off x="8147447" y="1808560"/>
            <a:ext cx="151209" cy="148828"/>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7203" name="Oval 35"/>
          <p:cNvSpPr>
            <a:spLocks/>
          </p:cNvSpPr>
          <p:nvPr/>
        </p:nvSpPr>
        <p:spPr bwMode="auto">
          <a:xfrm>
            <a:off x="7229475" y="620316"/>
            <a:ext cx="151210" cy="148828"/>
          </a:xfrm>
          <a:prstGeom prst="ellipse">
            <a:avLst/>
          </a:prstGeom>
          <a:solidFill>
            <a:srgbClr val="FFC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7204" name="Oval 36"/>
          <p:cNvSpPr>
            <a:spLocks/>
          </p:cNvSpPr>
          <p:nvPr/>
        </p:nvSpPr>
        <p:spPr bwMode="auto">
          <a:xfrm>
            <a:off x="7229475" y="3698081"/>
            <a:ext cx="151210" cy="148829"/>
          </a:xfrm>
          <a:prstGeom prst="ellipse">
            <a:avLst/>
          </a:prstGeom>
          <a:solidFill>
            <a:srgbClr val="FFC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7205" name="Oval 37"/>
          <p:cNvSpPr>
            <a:spLocks/>
          </p:cNvSpPr>
          <p:nvPr/>
        </p:nvSpPr>
        <p:spPr bwMode="auto">
          <a:xfrm>
            <a:off x="6425804" y="2084785"/>
            <a:ext cx="151209" cy="148828"/>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7206" name="Oval 38"/>
          <p:cNvSpPr>
            <a:spLocks/>
          </p:cNvSpPr>
          <p:nvPr/>
        </p:nvSpPr>
        <p:spPr bwMode="auto">
          <a:xfrm>
            <a:off x="6540104" y="2199085"/>
            <a:ext cx="151209" cy="148828"/>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7207" name="Oval 39"/>
          <p:cNvSpPr>
            <a:spLocks/>
          </p:cNvSpPr>
          <p:nvPr/>
        </p:nvSpPr>
        <p:spPr bwMode="auto">
          <a:xfrm>
            <a:off x="8261747" y="1922860"/>
            <a:ext cx="151209" cy="148828"/>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7208" name="Oval 40"/>
          <p:cNvSpPr>
            <a:spLocks/>
          </p:cNvSpPr>
          <p:nvPr/>
        </p:nvSpPr>
        <p:spPr bwMode="auto">
          <a:xfrm>
            <a:off x="8376047" y="2037160"/>
            <a:ext cx="151209" cy="148828"/>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7209" name="Oval 41"/>
          <p:cNvSpPr>
            <a:spLocks/>
          </p:cNvSpPr>
          <p:nvPr/>
        </p:nvSpPr>
        <p:spPr bwMode="auto">
          <a:xfrm>
            <a:off x="7235429" y="5541169"/>
            <a:ext cx="151209" cy="148829"/>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7210" name="Oval 42"/>
          <p:cNvSpPr>
            <a:spLocks/>
          </p:cNvSpPr>
          <p:nvPr/>
        </p:nvSpPr>
        <p:spPr bwMode="auto">
          <a:xfrm>
            <a:off x="7349729" y="5655469"/>
            <a:ext cx="151209" cy="148829"/>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7211" name="Rectangle 43"/>
          <p:cNvSpPr>
            <a:spLocks/>
          </p:cNvSpPr>
          <p:nvPr/>
        </p:nvSpPr>
        <p:spPr bwMode="auto">
          <a:xfrm>
            <a:off x="3719513" y="188119"/>
            <a:ext cx="2159794" cy="34163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spAutoFit/>
          </a:bodyPr>
          <a:lstStyle/>
          <a:p>
            <a:br>
              <a:rPr lang="it-IT" altLang="it-IT" sz="1350"/>
            </a:br>
            <a:r>
              <a:rPr lang="it-IT" altLang="it-IT" sz="1350" b="1">
                <a:latin typeface="Helvetica" charset="0"/>
                <a:ea typeface="Helvetica" charset="0"/>
                <a:cs typeface="Helvetica" charset="0"/>
                <a:sym typeface="Helvetica" charset="0"/>
              </a:rPr>
              <a:t>Development:</a:t>
            </a:r>
          </a:p>
          <a:p>
            <a:r>
              <a:rPr lang="it-IT" altLang="it-IT" sz="1350"/>
              <a:t> Player 1 performs 3D dribbling on the obstacles and after the first shot takes a dissociation of movement between the cones receives the ball from player 2, open stop backhead and hit shot. </a:t>
            </a:r>
          </a:p>
          <a:p>
            <a:r>
              <a:rPr lang="it-IT" altLang="it-IT" sz="1350"/>
              <a:t> </a:t>
            </a:r>
            <a:r>
              <a:rPr lang="it-IT" altLang="it-IT" sz="1350" b="1">
                <a:latin typeface="Helvetica" charset="0"/>
                <a:ea typeface="Helvetica" charset="0"/>
                <a:cs typeface="Helvetica" charset="0"/>
                <a:sym typeface="Helvetica" charset="0"/>
              </a:rPr>
              <a:t>Variation:</a:t>
            </a:r>
          </a:p>
          <a:p>
            <a:r>
              <a:rPr lang="it-IT" altLang="it-IT" sz="1350" b="1">
                <a:latin typeface="Helvetica" charset="0"/>
                <a:ea typeface="Helvetica" charset="0"/>
                <a:cs typeface="Helvetica" charset="0"/>
                <a:sym typeface="Helvetica" charset="0"/>
              </a:rPr>
              <a:t> </a:t>
            </a:r>
            <a:r>
              <a:rPr lang="it-IT" altLang="it-IT" sz="1350"/>
              <a:t>dribbling with feigned through obstacles. Same exercise done on the opposite side with stop forehead and shooting backhead.</a:t>
            </a:r>
            <a:endParaRPr lang="it-IT" altLang="it-IT" sz="1350" b="1">
              <a:latin typeface="Helvetica" charset="0"/>
              <a:ea typeface="Helvetica" charset="0"/>
              <a:cs typeface="Helvetica" charset="0"/>
              <a:sym typeface="Helvetica" charset="0"/>
            </a:endParaRPr>
          </a:p>
        </p:txBody>
      </p:sp>
      <p:sp>
        <p:nvSpPr>
          <p:cNvPr id="7212" name="Rectangle 44"/>
          <p:cNvSpPr>
            <a:spLocks/>
          </p:cNvSpPr>
          <p:nvPr/>
        </p:nvSpPr>
        <p:spPr bwMode="auto">
          <a:xfrm>
            <a:off x="3719513" y="3374231"/>
            <a:ext cx="2106216" cy="175432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spAutoFit/>
          </a:bodyPr>
          <a:lstStyle/>
          <a:p>
            <a:br>
              <a:rPr lang="it-IT" altLang="it-IT" sz="1350"/>
            </a:br>
            <a:r>
              <a:rPr lang="it-IT" altLang="it-IT" sz="1350" b="1">
                <a:latin typeface="Helvetica" charset="0"/>
                <a:ea typeface="Helvetica" charset="0"/>
                <a:cs typeface="Helvetica" charset="0"/>
                <a:sym typeface="Helvetica" charset="0"/>
              </a:rPr>
              <a:t>Development:</a:t>
            </a:r>
          </a:p>
          <a:p>
            <a:r>
              <a:rPr lang="it-IT" altLang="it-IT" sz="1350"/>
              <a:t> the player turns 3 Indian dribbling , revolves around the cone and make a 3D dribbling on the obstacles going to pull or forehead or backhead.</a:t>
            </a:r>
          </a:p>
        </p:txBody>
      </p:sp>
      <p:grpSp>
        <p:nvGrpSpPr>
          <p:cNvPr id="7213" name="Group 45"/>
          <p:cNvGrpSpPr>
            <a:grpSpLocks/>
          </p:cNvGrpSpPr>
          <p:nvPr/>
        </p:nvGrpSpPr>
        <p:grpSpPr bwMode="auto">
          <a:xfrm>
            <a:off x="3823098" y="6582967"/>
            <a:ext cx="631694" cy="173124"/>
            <a:chOff x="0" y="0"/>
            <a:chExt cx="842225" cy="231909"/>
          </a:xfrm>
        </p:grpSpPr>
        <p:sp>
          <p:nvSpPr>
            <p:cNvPr id="7214" name="Rectangle 46"/>
            <p:cNvSpPr>
              <a:spLocks/>
            </p:cNvSpPr>
            <p:nvPr/>
          </p:nvSpPr>
          <p:spPr bwMode="auto">
            <a:xfrm>
              <a:off x="174974" y="0"/>
              <a:ext cx="667251" cy="23190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4290" rIns="34290">
              <a:spAutoFit/>
            </a:bodyPr>
            <a:lstStyle/>
            <a:p>
              <a:r>
                <a:rPr lang="it-IT" altLang="it-IT" sz="525"/>
                <a:t>Gabriele Bianco</a:t>
              </a:r>
            </a:p>
          </p:txBody>
        </p:sp>
        <p:pic>
          <p:nvPicPr>
            <p:cNvPr id="7215" name="Picture 47" descr="pasted-image.tiff"/>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13754"/>
              <a:ext cx="178232" cy="1782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Tree>
    <p:extLst>
      <p:ext uri="{BB962C8B-B14F-4D97-AF65-F5344CB8AC3E}">
        <p14:creationId xmlns:p14="http://schemas.microsoft.com/office/powerpoint/2010/main" val="2000432687"/>
      </p:ext>
    </p:extLst>
  </p:cSld>
  <p:clrMapOvr>
    <a:masterClrMapping/>
  </p:clrMapOvr>
  <p:transition spd="med"/>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AutoShape 1"/>
          <p:cNvSpPr>
            <a:spLocks/>
          </p:cNvSpPr>
          <p:nvPr/>
        </p:nvSpPr>
        <p:spPr bwMode="auto">
          <a:xfrm>
            <a:off x="6257925" y="944166"/>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8194" name="AutoShape 2"/>
          <p:cNvSpPr>
            <a:spLocks/>
          </p:cNvSpPr>
          <p:nvPr/>
        </p:nvSpPr>
        <p:spPr bwMode="auto">
          <a:xfrm>
            <a:off x="6203156" y="2509837"/>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8195" name="AutoShape 3"/>
          <p:cNvSpPr>
            <a:spLocks/>
          </p:cNvSpPr>
          <p:nvPr/>
        </p:nvSpPr>
        <p:spPr bwMode="auto">
          <a:xfrm>
            <a:off x="6905625" y="1429941"/>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8196" name="AutoShape 4"/>
          <p:cNvSpPr>
            <a:spLocks/>
          </p:cNvSpPr>
          <p:nvPr/>
        </p:nvSpPr>
        <p:spPr bwMode="auto">
          <a:xfrm>
            <a:off x="6905625" y="1970485"/>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8197" name="AutoShape 5"/>
          <p:cNvSpPr>
            <a:spLocks/>
          </p:cNvSpPr>
          <p:nvPr/>
        </p:nvSpPr>
        <p:spPr bwMode="auto">
          <a:xfrm>
            <a:off x="7499747" y="1970485"/>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8198" name="AutoShape 6"/>
          <p:cNvSpPr>
            <a:spLocks/>
          </p:cNvSpPr>
          <p:nvPr/>
        </p:nvSpPr>
        <p:spPr bwMode="auto">
          <a:xfrm>
            <a:off x="7499747" y="1429941"/>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8199" name="AutoShape 7"/>
          <p:cNvSpPr>
            <a:spLocks/>
          </p:cNvSpPr>
          <p:nvPr/>
        </p:nvSpPr>
        <p:spPr bwMode="auto">
          <a:xfrm>
            <a:off x="8147447" y="2456260"/>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8200" name="AutoShape 8"/>
          <p:cNvSpPr>
            <a:spLocks/>
          </p:cNvSpPr>
          <p:nvPr/>
        </p:nvSpPr>
        <p:spPr bwMode="auto">
          <a:xfrm>
            <a:off x="7985522" y="944166"/>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8201" name="Oval 9"/>
          <p:cNvSpPr>
            <a:spLocks/>
          </p:cNvSpPr>
          <p:nvPr/>
        </p:nvSpPr>
        <p:spPr bwMode="auto">
          <a:xfrm>
            <a:off x="6743700" y="1376362"/>
            <a:ext cx="151210" cy="148829"/>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8202" name="Oval 10"/>
          <p:cNvSpPr>
            <a:spLocks/>
          </p:cNvSpPr>
          <p:nvPr/>
        </p:nvSpPr>
        <p:spPr bwMode="auto">
          <a:xfrm>
            <a:off x="7661672" y="1376362"/>
            <a:ext cx="151209" cy="148829"/>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8203" name="Oval 11"/>
          <p:cNvSpPr>
            <a:spLocks/>
          </p:cNvSpPr>
          <p:nvPr/>
        </p:nvSpPr>
        <p:spPr bwMode="auto">
          <a:xfrm>
            <a:off x="8309372" y="2671762"/>
            <a:ext cx="151209" cy="148829"/>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8204" name="Oval 12"/>
          <p:cNvSpPr>
            <a:spLocks/>
          </p:cNvSpPr>
          <p:nvPr/>
        </p:nvSpPr>
        <p:spPr bwMode="auto">
          <a:xfrm>
            <a:off x="6688932" y="1970485"/>
            <a:ext cx="151210" cy="148828"/>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8205" name="Line 13"/>
          <p:cNvSpPr>
            <a:spLocks noChangeShapeType="1"/>
          </p:cNvSpPr>
          <p:nvPr/>
        </p:nvSpPr>
        <p:spPr bwMode="auto">
          <a:xfrm flipV="1">
            <a:off x="7877176" y="1052513"/>
            <a:ext cx="432197" cy="323850"/>
          </a:xfrm>
          <a:prstGeom prst="line">
            <a:avLst/>
          </a:prstGeom>
          <a:noFill/>
          <a:ln w="9525" cap="flat" cmpd="sng">
            <a:solidFill>
              <a:srgbClr val="000000"/>
            </a:solidFill>
            <a:prstDash val="dash"/>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8206" name="Line 14"/>
          <p:cNvSpPr>
            <a:spLocks noChangeShapeType="1"/>
          </p:cNvSpPr>
          <p:nvPr/>
        </p:nvSpPr>
        <p:spPr bwMode="auto">
          <a:xfrm flipH="1" flipV="1">
            <a:off x="6419851" y="890588"/>
            <a:ext cx="345281" cy="507206"/>
          </a:xfrm>
          <a:prstGeom prst="line">
            <a:avLst/>
          </a:prstGeom>
          <a:noFill/>
          <a:ln w="9525" cap="flat" cmpd="sng">
            <a:solidFill>
              <a:srgbClr val="000000"/>
            </a:solidFill>
            <a:prstDash val="dash"/>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8207" name="Line 15"/>
          <p:cNvSpPr>
            <a:spLocks noChangeShapeType="1"/>
          </p:cNvSpPr>
          <p:nvPr/>
        </p:nvSpPr>
        <p:spPr bwMode="auto">
          <a:xfrm flipH="1">
            <a:off x="6149579" y="2078831"/>
            <a:ext cx="485775" cy="323850"/>
          </a:xfrm>
          <a:prstGeom prst="line">
            <a:avLst/>
          </a:prstGeom>
          <a:noFill/>
          <a:ln w="9525" cap="flat" cmpd="sng">
            <a:solidFill>
              <a:srgbClr val="000000"/>
            </a:solidFill>
            <a:prstDash val="dash"/>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8208" name="Line 16"/>
          <p:cNvSpPr>
            <a:spLocks noChangeShapeType="1"/>
          </p:cNvSpPr>
          <p:nvPr/>
        </p:nvSpPr>
        <p:spPr bwMode="auto">
          <a:xfrm flipV="1">
            <a:off x="8364141" y="997744"/>
            <a:ext cx="0" cy="1620441"/>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8209" name="Line 17"/>
          <p:cNvSpPr>
            <a:spLocks noChangeShapeType="1"/>
          </p:cNvSpPr>
          <p:nvPr/>
        </p:nvSpPr>
        <p:spPr bwMode="auto">
          <a:xfrm flipH="1">
            <a:off x="6041231" y="835819"/>
            <a:ext cx="0" cy="1566863"/>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8210" name="Line 18"/>
          <p:cNvSpPr>
            <a:spLocks noChangeShapeType="1"/>
          </p:cNvSpPr>
          <p:nvPr/>
        </p:nvSpPr>
        <p:spPr bwMode="auto">
          <a:xfrm>
            <a:off x="6203156" y="2834879"/>
            <a:ext cx="1944291" cy="0"/>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8211" name="Line 19"/>
          <p:cNvSpPr>
            <a:spLocks noChangeShapeType="1"/>
          </p:cNvSpPr>
          <p:nvPr/>
        </p:nvSpPr>
        <p:spPr bwMode="auto">
          <a:xfrm flipH="1" flipV="1">
            <a:off x="6473428" y="782241"/>
            <a:ext cx="1728788" cy="0"/>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8212" name="AutoShape 20"/>
          <p:cNvSpPr>
            <a:spLocks/>
          </p:cNvSpPr>
          <p:nvPr/>
        </p:nvSpPr>
        <p:spPr bwMode="auto">
          <a:xfrm>
            <a:off x="6060282" y="814388"/>
            <a:ext cx="336947" cy="45244"/>
          </a:xfrm>
          <a:custGeom>
            <a:avLst/>
            <a:gdLst>
              <a:gd name="T0" fmla="*/ 10800 w 21600"/>
              <a:gd name="T1" fmla="+- 0 13093 4587"/>
              <a:gd name="T2" fmla="*/ 13093 h 17013"/>
              <a:gd name="T3" fmla="*/ 10800 w 21600"/>
              <a:gd name="T4" fmla="+- 0 13093 4587"/>
              <a:gd name="T5" fmla="*/ 13093 h 17013"/>
              <a:gd name="T6" fmla="*/ 10800 w 21600"/>
              <a:gd name="T7" fmla="+- 0 13093 4587"/>
              <a:gd name="T8" fmla="*/ 13093 h 17013"/>
              <a:gd name="T9" fmla="*/ 10800 w 21600"/>
              <a:gd name="T10" fmla="+- 0 13093 4587"/>
              <a:gd name="T11" fmla="*/ 13093 h 17013"/>
            </a:gdLst>
            <a:ahLst/>
            <a:cxnLst>
              <a:cxn ang="0">
                <a:pos x="T0" y="T2"/>
              </a:cxn>
              <a:cxn ang="0">
                <a:pos x="T3" y="T5"/>
              </a:cxn>
              <a:cxn ang="0">
                <a:pos x="T6" y="T8"/>
              </a:cxn>
              <a:cxn ang="0">
                <a:pos x="T9" y="T11"/>
              </a:cxn>
            </a:cxnLst>
            <a:rect l="0" t="0" r="r" b="b"/>
            <a:pathLst>
              <a:path w="21600" h="17013">
                <a:moveTo>
                  <a:pt x="21600" y="666"/>
                </a:moveTo>
                <a:cubicBezTo>
                  <a:pt x="20903" y="2028"/>
                  <a:pt x="20167" y="2826"/>
                  <a:pt x="19510" y="4753"/>
                </a:cubicBezTo>
                <a:cubicBezTo>
                  <a:pt x="18761" y="6949"/>
                  <a:pt x="18245" y="12119"/>
                  <a:pt x="17419" y="12926"/>
                </a:cubicBezTo>
                <a:cubicBezTo>
                  <a:pt x="16695" y="13634"/>
                  <a:pt x="16026" y="10202"/>
                  <a:pt x="15329" y="8839"/>
                </a:cubicBezTo>
                <a:cubicBezTo>
                  <a:pt x="11895" y="-4587"/>
                  <a:pt x="13916" y="-1185"/>
                  <a:pt x="8361" y="8839"/>
                </a:cubicBezTo>
                <a:cubicBezTo>
                  <a:pt x="6957" y="11373"/>
                  <a:pt x="4181" y="17013"/>
                  <a:pt x="4181" y="17013"/>
                </a:cubicBezTo>
                <a:cubicBezTo>
                  <a:pt x="3484" y="15651"/>
                  <a:pt x="2747" y="14853"/>
                  <a:pt x="2090" y="12926"/>
                </a:cubicBezTo>
                <a:cubicBezTo>
                  <a:pt x="1341" y="10730"/>
                  <a:pt x="0" y="4753"/>
                  <a:pt x="0" y="4753"/>
                </a:cubicBezTo>
              </a:path>
            </a:pathLst>
          </a:custGeom>
          <a:noFill/>
          <a:ln w="9525" cap="flat"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nchor="ctr"/>
          <a:lstStyle/>
          <a:p>
            <a:pPr algn="ctr"/>
            <a:endParaRPr lang="it-IT" altLang="it-IT" sz="1350"/>
          </a:p>
        </p:txBody>
      </p:sp>
      <p:sp>
        <p:nvSpPr>
          <p:cNvPr id="8213" name="AutoShape 21"/>
          <p:cNvSpPr>
            <a:spLocks/>
          </p:cNvSpPr>
          <p:nvPr/>
        </p:nvSpPr>
        <p:spPr bwMode="auto">
          <a:xfrm>
            <a:off x="6037660" y="2481262"/>
            <a:ext cx="77390" cy="272654"/>
          </a:xfrm>
          <a:custGeom>
            <a:avLst/>
            <a:gdLst>
              <a:gd name="T0" fmla="+- 0 10407 827"/>
              <a:gd name="T1" fmla="*/ T0 w 19160"/>
              <a:gd name="T2" fmla="*/ 10672 h 21345"/>
              <a:gd name="T3" fmla="+- 0 10407 827"/>
              <a:gd name="T4" fmla="*/ T3 w 19160"/>
              <a:gd name="T5" fmla="*/ 10672 h 21345"/>
              <a:gd name="T6" fmla="+- 0 10407 827"/>
              <a:gd name="T7" fmla="*/ T6 w 19160"/>
              <a:gd name="T8" fmla="*/ 10672 h 21345"/>
              <a:gd name="T9" fmla="+- 0 10407 827"/>
              <a:gd name="T10" fmla="*/ T9 w 19160"/>
              <a:gd name="T11" fmla="*/ 10672 h 21345"/>
            </a:gdLst>
            <a:ahLst/>
            <a:cxnLst>
              <a:cxn ang="0">
                <a:pos x="T1" y="T2"/>
              </a:cxn>
              <a:cxn ang="0">
                <a:pos x="T4" y="T5"/>
              </a:cxn>
              <a:cxn ang="0">
                <a:pos x="T7" y="T8"/>
              </a:cxn>
              <a:cxn ang="0">
                <a:pos x="T10" y="T11"/>
              </a:cxn>
            </a:cxnLst>
            <a:rect l="0" t="0" r="r" b="b"/>
            <a:pathLst>
              <a:path w="19160" h="21345">
                <a:moveTo>
                  <a:pt x="8344" y="0"/>
                </a:moveTo>
                <a:cubicBezTo>
                  <a:pt x="9245" y="854"/>
                  <a:pt x="9773" y="1756"/>
                  <a:pt x="11048" y="2561"/>
                </a:cubicBezTo>
                <a:cubicBezTo>
                  <a:pt x="12501" y="3479"/>
                  <a:pt x="16097" y="4103"/>
                  <a:pt x="16456" y="5123"/>
                </a:cubicBezTo>
                <a:cubicBezTo>
                  <a:pt x="17062" y="6844"/>
                  <a:pt x="15861" y="8648"/>
                  <a:pt x="13752" y="10246"/>
                </a:cubicBezTo>
                <a:cubicBezTo>
                  <a:pt x="11252" y="12140"/>
                  <a:pt x="2936" y="15369"/>
                  <a:pt x="2936" y="15369"/>
                </a:cubicBezTo>
                <a:cubicBezTo>
                  <a:pt x="2034" y="16222"/>
                  <a:pt x="-827" y="17095"/>
                  <a:pt x="232" y="17930"/>
                </a:cubicBezTo>
                <a:cubicBezTo>
                  <a:pt x="1439" y="18883"/>
                  <a:pt x="5437" y="19179"/>
                  <a:pt x="8344" y="19638"/>
                </a:cubicBezTo>
                <a:cubicBezTo>
                  <a:pt x="20773" y="21600"/>
                  <a:pt x="13051" y="19416"/>
                  <a:pt x="19160" y="21345"/>
                </a:cubicBezTo>
              </a:path>
            </a:pathLst>
          </a:custGeom>
          <a:noFill/>
          <a:ln w="9525" cap="flat"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nchor="ctr"/>
          <a:lstStyle/>
          <a:p>
            <a:pPr algn="ctr"/>
            <a:endParaRPr lang="it-IT" altLang="it-IT" sz="1350"/>
          </a:p>
        </p:txBody>
      </p:sp>
      <p:sp>
        <p:nvSpPr>
          <p:cNvPr id="8214" name="AutoShape 22"/>
          <p:cNvSpPr>
            <a:spLocks/>
          </p:cNvSpPr>
          <p:nvPr/>
        </p:nvSpPr>
        <p:spPr bwMode="auto">
          <a:xfrm>
            <a:off x="8302229" y="810816"/>
            <a:ext cx="111919" cy="157163"/>
          </a:xfrm>
          <a:custGeom>
            <a:avLst/>
            <a:gdLst>
              <a:gd name="T0" fmla="*/ 9230 w 18460"/>
              <a:gd name="T1" fmla="+- 0 11171 743"/>
              <a:gd name="T2" fmla="*/ 11171 h 20857"/>
              <a:gd name="T3" fmla="*/ 9230 w 18460"/>
              <a:gd name="T4" fmla="+- 0 11171 743"/>
              <a:gd name="T5" fmla="*/ 11171 h 20857"/>
              <a:gd name="T6" fmla="*/ 9230 w 18460"/>
              <a:gd name="T7" fmla="+- 0 11171 743"/>
              <a:gd name="T8" fmla="*/ 11171 h 20857"/>
              <a:gd name="T9" fmla="*/ 9230 w 18460"/>
              <a:gd name="T10" fmla="+- 0 11171 743"/>
              <a:gd name="T11" fmla="*/ 11171 h 20857"/>
            </a:gdLst>
            <a:ahLst/>
            <a:cxnLst>
              <a:cxn ang="0">
                <a:pos x="T0" y="T2"/>
              </a:cxn>
              <a:cxn ang="0">
                <a:pos x="T3" y="T5"/>
              </a:cxn>
              <a:cxn ang="0">
                <a:pos x="T6" y="T8"/>
              </a:cxn>
              <a:cxn ang="0">
                <a:pos x="T9" y="T11"/>
              </a:cxn>
            </a:cxnLst>
            <a:rect l="0" t="0" r="r" b="b"/>
            <a:pathLst>
              <a:path w="18460" h="20857">
                <a:moveTo>
                  <a:pt x="14400" y="20857"/>
                </a:moveTo>
                <a:cubicBezTo>
                  <a:pt x="18600" y="10726"/>
                  <a:pt x="21600" y="13138"/>
                  <a:pt x="12600" y="10726"/>
                </a:cubicBezTo>
                <a:cubicBezTo>
                  <a:pt x="12000" y="9279"/>
                  <a:pt x="11321" y="7851"/>
                  <a:pt x="10800" y="6384"/>
                </a:cubicBezTo>
                <a:cubicBezTo>
                  <a:pt x="10120" y="4472"/>
                  <a:pt x="11059" y="1698"/>
                  <a:pt x="9000" y="595"/>
                </a:cubicBezTo>
                <a:cubicBezTo>
                  <a:pt x="6504" y="-743"/>
                  <a:pt x="3000" y="595"/>
                  <a:pt x="0" y="595"/>
                </a:cubicBezTo>
              </a:path>
            </a:pathLst>
          </a:custGeom>
          <a:noFill/>
          <a:ln w="9525" cap="flat"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nchor="ctr"/>
          <a:lstStyle/>
          <a:p>
            <a:pPr algn="ctr"/>
            <a:endParaRPr lang="it-IT" altLang="it-IT" sz="1350"/>
          </a:p>
        </p:txBody>
      </p:sp>
      <p:sp>
        <p:nvSpPr>
          <p:cNvPr id="8215" name="Line 23"/>
          <p:cNvSpPr>
            <a:spLocks noChangeShapeType="1"/>
          </p:cNvSpPr>
          <p:nvPr/>
        </p:nvSpPr>
        <p:spPr bwMode="auto">
          <a:xfrm flipV="1">
            <a:off x="6365081" y="2185988"/>
            <a:ext cx="486966" cy="378619"/>
          </a:xfrm>
          <a:prstGeom prst="line">
            <a:avLst/>
          </a:prstGeom>
          <a:noFill/>
          <a:ln w="9525" cap="flat" cmpd="sng">
            <a:solidFill>
              <a:srgbClr val="000000"/>
            </a:solidFill>
            <a:prstDash val="dash"/>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8216" name="Line 24"/>
          <p:cNvSpPr>
            <a:spLocks noChangeShapeType="1"/>
          </p:cNvSpPr>
          <p:nvPr/>
        </p:nvSpPr>
        <p:spPr bwMode="auto">
          <a:xfrm flipH="1">
            <a:off x="7499747" y="997744"/>
            <a:ext cx="432197" cy="378619"/>
          </a:xfrm>
          <a:prstGeom prst="line">
            <a:avLst/>
          </a:prstGeom>
          <a:noFill/>
          <a:ln w="9525" cap="flat" cmpd="sng">
            <a:solidFill>
              <a:srgbClr val="000000"/>
            </a:solidFill>
            <a:prstDash val="dash"/>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8217" name="Line 25"/>
          <p:cNvSpPr>
            <a:spLocks noChangeShapeType="1"/>
          </p:cNvSpPr>
          <p:nvPr/>
        </p:nvSpPr>
        <p:spPr bwMode="auto">
          <a:xfrm flipH="1" flipV="1">
            <a:off x="7715251" y="2024063"/>
            <a:ext cx="346472" cy="508397"/>
          </a:xfrm>
          <a:prstGeom prst="line">
            <a:avLst/>
          </a:prstGeom>
          <a:noFill/>
          <a:ln w="9525" cap="flat" cmpd="sng">
            <a:solidFill>
              <a:srgbClr val="000000"/>
            </a:solidFill>
            <a:prstDash val="dash"/>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8218" name="Line 26"/>
          <p:cNvSpPr>
            <a:spLocks noChangeShapeType="1"/>
          </p:cNvSpPr>
          <p:nvPr/>
        </p:nvSpPr>
        <p:spPr bwMode="auto">
          <a:xfrm>
            <a:off x="6365082" y="1159669"/>
            <a:ext cx="317897" cy="426244"/>
          </a:xfrm>
          <a:prstGeom prst="line">
            <a:avLst/>
          </a:prstGeom>
          <a:noFill/>
          <a:ln w="9525" cap="flat" cmpd="sng">
            <a:solidFill>
              <a:srgbClr val="000000"/>
            </a:solidFill>
            <a:prstDash val="dash"/>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8219" name="Rectangle 27"/>
          <p:cNvSpPr>
            <a:spLocks/>
          </p:cNvSpPr>
          <p:nvPr/>
        </p:nvSpPr>
        <p:spPr bwMode="auto">
          <a:xfrm>
            <a:off x="4313635" y="0"/>
            <a:ext cx="3671888" cy="46166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spAutoFit/>
          </a:bodyPr>
          <a:lstStyle/>
          <a:p>
            <a:pPr algn="ctr"/>
            <a:r>
              <a:rPr lang="it-IT" altLang="it-IT" sz="2400">
                <a:solidFill>
                  <a:srgbClr val="FF0000"/>
                </a:solidFill>
              </a:rPr>
              <a:t>TECNIQUE</a:t>
            </a:r>
          </a:p>
        </p:txBody>
      </p:sp>
      <p:sp>
        <p:nvSpPr>
          <p:cNvPr id="8220" name="Oval 28"/>
          <p:cNvSpPr>
            <a:spLocks/>
          </p:cNvSpPr>
          <p:nvPr/>
        </p:nvSpPr>
        <p:spPr bwMode="auto">
          <a:xfrm>
            <a:off x="8417719" y="2618185"/>
            <a:ext cx="47625" cy="47625"/>
          </a:xfrm>
          <a:prstGeom prst="ellipse">
            <a:avLst/>
          </a:prstGeom>
          <a:solidFill>
            <a:srgbClr val="FFFF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8221" name="AutoShape 29"/>
          <p:cNvSpPr>
            <a:spLocks/>
          </p:cNvSpPr>
          <p:nvPr/>
        </p:nvSpPr>
        <p:spPr bwMode="auto">
          <a:xfrm>
            <a:off x="8364141" y="4454128"/>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8222" name="AutoShape 30"/>
          <p:cNvSpPr>
            <a:spLocks/>
          </p:cNvSpPr>
          <p:nvPr/>
        </p:nvSpPr>
        <p:spPr bwMode="auto">
          <a:xfrm>
            <a:off x="8364141" y="3429000"/>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8223" name="AutoShape 31"/>
          <p:cNvSpPr>
            <a:spLocks/>
          </p:cNvSpPr>
          <p:nvPr/>
        </p:nvSpPr>
        <p:spPr bwMode="auto">
          <a:xfrm>
            <a:off x="6959203" y="4508897"/>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8224" name="AutoShape 32"/>
          <p:cNvSpPr>
            <a:spLocks/>
          </p:cNvSpPr>
          <p:nvPr/>
        </p:nvSpPr>
        <p:spPr bwMode="auto">
          <a:xfrm>
            <a:off x="8417719" y="5588794"/>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8225" name="AutoShape 33"/>
          <p:cNvSpPr>
            <a:spLocks/>
          </p:cNvSpPr>
          <p:nvPr/>
        </p:nvSpPr>
        <p:spPr bwMode="auto">
          <a:xfrm>
            <a:off x="6959203" y="3536156"/>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8226" name="AutoShape 34"/>
          <p:cNvSpPr>
            <a:spLocks/>
          </p:cNvSpPr>
          <p:nvPr/>
        </p:nvSpPr>
        <p:spPr bwMode="auto">
          <a:xfrm>
            <a:off x="6959203" y="6453187"/>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8227" name="AutoShape 35"/>
          <p:cNvSpPr>
            <a:spLocks/>
          </p:cNvSpPr>
          <p:nvPr/>
        </p:nvSpPr>
        <p:spPr bwMode="auto">
          <a:xfrm>
            <a:off x="6959203" y="5642372"/>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8228" name="AutoShape 36"/>
          <p:cNvSpPr>
            <a:spLocks/>
          </p:cNvSpPr>
          <p:nvPr/>
        </p:nvSpPr>
        <p:spPr bwMode="auto">
          <a:xfrm>
            <a:off x="8417719" y="6453187"/>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8229" name="Oval 37"/>
          <p:cNvSpPr>
            <a:spLocks/>
          </p:cNvSpPr>
          <p:nvPr/>
        </p:nvSpPr>
        <p:spPr bwMode="auto">
          <a:xfrm>
            <a:off x="7877175" y="4238625"/>
            <a:ext cx="151210" cy="148829"/>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8230" name="Oval 38"/>
          <p:cNvSpPr>
            <a:spLocks/>
          </p:cNvSpPr>
          <p:nvPr/>
        </p:nvSpPr>
        <p:spPr bwMode="auto">
          <a:xfrm>
            <a:off x="7499747" y="3968354"/>
            <a:ext cx="151209" cy="148828"/>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8231" name="Oval 39"/>
          <p:cNvSpPr>
            <a:spLocks/>
          </p:cNvSpPr>
          <p:nvPr/>
        </p:nvSpPr>
        <p:spPr bwMode="auto">
          <a:xfrm>
            <a:off x="8039100" y="3590925"/>
            <a:ext cx="151210" cy="148829"/>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8232" name="Oval 40"/>
          <p:cNvSpPr>
            <a:spLocks/>
          </p:cNvSpPr>
          <p:nvPr/>
        </p:nvSpPr>
        <p:spPr bwMode="auto">
          <a:xfrm>
            <a:off x="7175897" y="3644504"/>
            <a:ext cx="151209" cy="148828"/>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8233" name="Oval 41"/>
          <p:cNvSpPr>
            <a:spLocks/>
          </p:cNvSpPr>
          <p:nvPr/>
        </p:nvSpPr>
        <p:spPr bwMode="auto">
          <a:xfrm>
            <a:off x="7337822" y="4292204"/>
            <a:ext cx="151209" cy="148828"/>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8234" name="Oval 42"/>
          <p:cNvSpPr>
            <a:spLocks/>
          </p:cNvSpPr>
          <p:nvPr/>
        </p:nvSpPr>
        <p:spPr bwMode="auto">
          <a:xfrm>
            <a:off x="7985522" y="6344841"/>
            <a:ext cx="151209" cy="148828"/>
          </a:xfrm>
          <a:prstGeom prst="ellipse">
            <a:avLst/>
          </a:prstGeom>
          <a:solidFill>
            <a:srgbClr val="0070C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8235" name="Oval 43"/>
          <p:cNvSpPr>
            <a:spLocks/>
          </p:cNvSpPr>
          <p:nvPr/>
        </p:nvSpPr>
        <p:spPr bwMode="auto">
          <a:xfrm>
            <a:off x="7661672" y="5750719"/>
            <a:ext cx="151209" cy="148829"/>
          </a:xfrm>
          <a:prstGeom prst="ellipse">
            <a:avLst/>
          </a:prstGeom>
          <a:solidFill>
            <a:srgbClr val="0070C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8236" name="Oval 44"/>
          <p:cNvSpPr>
            <a:spLocks/>
          </p:cNvSpPr>
          <p:nvPr/>
        </p:nvSpPr>
        <p:spPr bwMode="auto">
          <a:xfrm>
            <a:off x="8093869" y="5912644"/>
            <a:ext cx="151210" cy="148829"/>
          </a:xfrm>
          <a:prstGeom prst="ellipse">
            <a:avLst/>
          </a:prstGeom>
          <a:solidFill>
            <a:srgbClr val="0070C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8237" name="Oval 45"/>
          <p:cNvSpPr>
            <a:spLocks/>
          </p:cNvSpPr>
          <p:nvPr/>
        </p:nvSpPr>
        <p:spPr bwMode="auto">
          <a:xfrm>
            <a:off x="7499747" y="6236494"/>
            <a:ext cx="151209" cy="148829"/>
          </a:xfrm>
          <a:prstGeom prst="ellipse">
            <a:avLst/>
          </a:prstGeom>
          <a:solidFill>
            <a:srgbClr val="0070C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8238" name="Oval 46"/>
          <p:cNvSpPr>
            <a:spLocks/>
          </p:cNvSpPr>
          <p:nvPr/>
        </p:nvSpPr>
        <p:spPr bwMode="auto">
          <a:xfrm>
            <a:off x="7229475" y="5859066"/>
            <a:ext cx="151210" cy="148828"/>
          </a:xfrm>
          <a:prstGeom prst="ellipse">
            <a:avLst/>
          </a:prstGeom>
          <a:solidFill>
            <a:srgbClr val="0070C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8239" name="Oval 47"/>
          <p:cNvSpPr>
            <a:spLocks/>
          </p:cNvSpPr>
          <p:nvPr/>
        </p:nvSpPr>
        <p:spPr bwMode="auto">
          <a:xfrm>
            <a:off x="7337822" y="3752850"/>
            <a:ext cx="47625" cy="47625"/>
          </a:xfrm>
          <a:prstGeom prst="ellipse">
            <a:avLst/>
          </a:prstGeom>
          <a:solidFill>
            <a:srgbClr val="FFFF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8240" name="Oval 48"/>
          <p:cNvSpPr>
            <a:spLocks/>
          </p:cNvSpPr>
          <p:nvPr/>
        </p:nvSpPr>
        <p:spPr bwMode="auto">
          <a:xfrm>
            <a:off x="7985522" y="3752850"/>
            <a:ext cx="47625" cy="47625"/>
          </a:xfrm>
          <a:prstGeom prst="ellipse">
            <a:avLst/>
          </a:prstGeom>
          <a:solidFill>
            <a:srgbClr val="FFFF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8241" name="Oval 49"/>
          <p:cNvSpPr>
            <a:spLocks/>
          </p:cNvSpPr>
          <p:nvPr/>
        </p:nvSpPr>
        <p:spPr bwMode="auto">
          <a:xfrm>
            <a:off x="7608094" y="4130279"/>
            <a:ext cx="47625" cy="47625"/>
          </a:xfrm>
          <a:prstGeom prst="ellipse">
            <a:avLst/>
          </a:prstGeom>
          <a:solidFill>
            <a:srgbClr val="FFFF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8242" name="Oval 50"/>
          <p:cNvSpPr>
            <a:spLocks/>
          </p:cNvSpPr>
          <p:nvPr/>
        </p:nvSpPr>
        <p:spPr bwMode="auto">
          <a:xfrm>
            <a:off x="7444979" y="4454129"/>
            <a:ext cx="47625" cy="47625"/>
          </a:xfrm>
          <a:prstGeom prst="ellipse">
            <a:avLst/>
          </a:prstGeom>
          <a:solidFill>
            <a:srgbClr val="FFFF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8243" name="Oval 51"/>
          <p:cNvSpPr>
            <a:spLocks/>
          </p:cNvSpPr>
          <p:nvPr/>
        </p:nvSpPr>
        <p:spPr bwMode="auto">
          <a:xfrm>
            <a:off x="7931944" y="4400550"/>
            <a:ext cx="47625" cy="47625"/>
          </a:xfrm>
          <a:prstGeom prst="ellipse">
            <a:avLst/>
          </a:prstGeom>
          <a:solidFill>
            <a:srgbClr val="FFFF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8244" name="Oval 52"/>
          <p:cNvSpPr>
            <a:spLocks/>
          </p:cNvSpPr>
          <p:nvPr/>
        </p:nvSpPr>
        <p:spPr bwMode="auto">
          <a:xfrm>
            <a:off x="7823597" y="5750719"/>
            <a:ext cx="47625" cy="47625"/>
          </a:xfrm>
          <a:prstGeom prst="ellipse">
            <a:avLst/>
          </a:prstGeom>
          <a:solidFill>
            <a:srgbClr val="FFFF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8245" name="Oval 53"/>
          <p:cNvSpPr>
            <a:spLocks/>
          </p:cNvSpPr>
          <p:nvPr/>
        </p:nvSpPr>
        <p:spPr bwMode="auto">
          <a:xfrm>
            <a:off x="7391400" y="5859066"/>
            <a:ext cx="47625" cy="47625"/>
          </a:xfrm>
          <a:prstGeom prst="ellipse">
            <a:avLst/>
          </a:prstGeom>
          <a:solidFill>
            <a:srgbClr val="FFFF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8246" name="Oval 54"/>
          <p:cNvSpPr>
            <a:spLocks/>
          </p:cNvSpPr>
          <p:nvPr/>
        </p:nvSpPr>
        <p:spPr bwMode="auto">
          <a:xfrm>
            <a:off x="8052197" y="5979319"/>
            <a:ext cx="47625" cy="47625"/>
          </a:xfrm>
          <a:prstGeom prst="ellipse">
            <a:avLst/>
          </a:prstGeom>
          <a:solidFill>
            <a:srgbClr val="FFFF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8247" name="Oval 55"/>
          <p:cNvSpPr>
            <a:spLocks/>
          </p:cNvSpPr>
          <p:nvPr/>
        </p:nvSpPr>
        <p:spPr bwMode="auto">
          <a:xfrm>
            <a:off x="7985522" y="6291263"/>
            <a:ext cx="47625" cy="47625"/>
          </a:xfrm>
          <a:prstGeom prst="ellipse">
            <a:avLst/>
          </a:prstGeom>
          <a:solidFill>
            <a:srgbClr val="FFFF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8248" name="Oval 56"/>
          <p:cNvSpPr>
            <a:spLocks/>
          </p:cNvSpPr>
          <p:nvPr/>
        </p:nvSpPr>
        <p:spPr bwMode="auto">
          <a:xfrm>
            <a:off x="7661672" y="6236494"/>
            <a:ext cx="47625" cy="47625"/>
          </a:xfrm>
          <a:prstGeom prst="ellipse">
            <a:avLst/>
          </a:prstGeom>
          <a:solidFill>
            <a:srgbClr val="FFFF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8249" name="Rectangle 57"/>
          <p:cNvSpPr>
            <a:spLocks/>
          </p:cNvSpPr>
          <p:nvPr/>
        </p:nvSpPr>
        <p:spPr bwMode="auto">
          <a:xfrm>
            <a:off x="7067550" y="4941094"/>
            <a:ext cx="1350169" cy="30008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spAutoFit/>
          </a:bodyPr>
          <a:lstStyle/>
          <a:p>
            <a:pPr algn="ctr"/>
            <a:r>
              <a:rPr lang="it-IT" altLang="it-IT" sz="1350"/>
              <a:t>CONTRAST ZONE</a:t>
            </a:r>
          </a:p>
        </p:txBody>
      </p:sp>
      <p:sp>
        <p:nvSpPr>
          <p:cNvPr id="8250" name="AutoShape 58"/>
          <p:cNvSpPr>
            <a:spLocks/>
          </p:cNvSpPr>
          <p:nvPr/>
        </p:nvSpPr>
        <p:spPr bwMode="auto">
          <a:xfrm>
            <a:off x="7067550" y="4724400"/>
            <a:ext cx="1296591" cy="810816"/>
          </a:xfrm>
          <a:prstGeom prst="roundRect">
            <a:avLst>
              <a:gd name="adj" fmla="val 16667"/>
            </a:avLst>
          </a:prstGeom>
          <a:solidFill>
            <a:srgbClr val="92D050">
              <a:alpha val="43999"/>
            </a:srgbClr>
          </a:solidFill>
          <a:ln w="25400" cap="flat" cmpd="sng">
            <a:solidFill>
              <a:srgbClr val="3A5E8A"/>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nchor="ctr"/>
          <a:lstStyle/>
          <a:p>
            <a:pPr algn="ctr"/>
            <a:endParaRPr lang="it-IT" altLang="it-IT" sz="1350">
              <a:solidFill>
                <a:srgbClr val="FFFFFF"/>
              </a:solidFill>
            </a:endParaRPr>
          </a:p>
        </p:txBody>
      </p:sp>
      <p:sp>
        <p:nvSpPr>
          <p:cNvPr id="8251" name="Rectangle 59"/>
          <p:cNvSpPr>
            <a:spLocks/>
          </p:cNvSpPr>
          <p:nvPr/>
        </p:nvSpPr>
        <p:spPr bwMode="auto">
          <a:xfrm>
            <a:off x="3773091" y="403622"/>
            <a:ext cx="2214563" cy="279307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spAutoFit/>
          </a:bodyPr>
          <a:lstStyle/>
          <a:p>
            <a:br>
              <a:rPr lang="it-IT" altLang="it-IT" sz="1350"/>
            </a:br>
            <a:r>
              <a:rPr lang="it-IT" altLang="it-IT" sz="1350" b="1">
                <a:latin typeface="Helvetica" charset="0"/>
                <a:ea typeface="Helvetica" charset="0"/>
                <a:cs typeface="Helvetica" charset="0"/>
                <a:sym typeface="Helvetica" charset="0"/>
              </a:rPr>
              <a:t>Development:</a:t>
            </a:r>
          </a:p>
          <a:p>
            <a:r>
              <a:rPr lang="it-IT" altLang="it-IT" sz="1350"/>
              <a:t> Each player moves from his cone inside the square receives backhead and passes to push the partner who performs his own movement. After moving back to my cone. Game to play in time. </a:t>
            </a:r>
          </a:p>
          <a:p>
            <a:r>
              <a:rPr lang="it-IT" altLang="it-IT" sz="1350" b="1">
                <a:latin typeface="Helvetica" charset="0"/>
                <a:ea typeface="Helvetica" charset="0"/>
                <a:cs typeface="Helvetica" charset="0"/>
                <a:sym typeface="Helvetica" charset="0"/>
              </a:rPr>
              <a:t>Variant: </a:t>
            </a:r>
          </a:p>
          <a:p>
            <a:r>
              <a:rPr lang="it-IT" altLang="it-IT" sz="1350"/>
              <a:t>sweep passages hit, same movement with stop forehead and pass backhead.</a:t>
            </a:r>
          </a:p>
        </p:txBody>
      </p:sp>
      <p:sp>
        <p:nvSpPr>
          <p:cNvPr id="8252" name="Rectangle 60"/>
          <p:cNvSpPr>
            <a:spLocks/>
          </p:cNvSpPr>
          <p:nvPr/>
        </p:nvSpPr>
        <p:spPr bwMode="auto">
          <a:xfrm>
            <a:off x="3773091" y="3482579"/>
            <a:ext cx="2214563" cy="258532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spAutoFit/>
          </a:bodyPr>
          <a:lstStyle/>
          <a:p>
            <a:br>
              <a:rPr lang="it-IT" altLang="it-IT" sz="1350"/>
            </a:br>
            <a:r>
              <a:rPr lang="it-IT" altLang="it-IT" sz="1350" b="1">
                <a:latin typeface="Helvetica" charset="0"/>
                <a:ea typeface="Helvetica" charset="0"/>
                <a:cs typeface="Helvetica" charset="0"/>
                <a:sym typeface="Helvetica" charset="0"/>
              </a:rPr>
              <a:t>Development:</a:t>
            </a:r>
          </a:p>
          <a:p>
            <a:r>
              <a:rPr lang="it-IT" altLang="it-IT" sz="1350"/>
              <a:t> the yellow and the blue team are two squares placed one before the other. At the coach's signal the two teams must exchange the square with the possibility, in contrast zone, to combat and slow the opposing team. The team that with all its components comes first in the opposite square.</a:t>
            </a:r>
          </a:p>
        </p:txBody>
      </p:sp>
      <p:grpSp>
        <p:nvGrpSpPr>
          <p:cNvPr id="8253" name="Group 61"/>
          <p:cNvGrpSpPr>
            <a:grpSpLocks/>
          </p:cNvGrpSpPr>
          <p:nvPr/>
        </p:nvGrpSpPr>
        <p:grpSpPr bwMode="auto">
          <a:xfrm>
            <a:off x="3823098" y="6582967"/>
            <a:ext cx="631694" cy="173124"/>
            <a:chOff x="0" y="0"/>
            <a:chExt cx="842225" cy="231909"/>
          </a:xfrm>
        </p:grpSpPr>
        <p:sp>
          <p:nvSpPr>
            <p:cNvPr id="8254" name="Rectangle 62"/>
            <p:cNvSpPr>
              <a:spLocks/>
            </p:cNvSpPr>
            <p:nvPr/>
          </p:nvSpPr>
          <p:spPr bwMode="auto">
            <a:xfrm>
              <a:off x="174974" y="0"/>
              <a:ext cx="667251" cy="23190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4290" rIns="34290">
              <a:spAutoFit/>
            </a:bodyPr>
            <a:lstStyle/>
            <a:p>
              <a:r>
                <a:rPr lang="it-IT" altLang="it-IT" sz="525"/>
                <a:t>Gabriele Bianco</a:t>
              </a:r>
            </a:p>
          </p:txBody>
        </p:sp>
        <p:pic>
          <p:nvPicPr>
            <p:cNvPr id="8255" name="Picture 63" descr="pasted-image.tif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3754"/>
              <a:ext cx="178232" cy="1782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Tree>
    <p:extLst>
      <p:ext uri="{BB962C8B-B14F-4D97-AF65-F5344CB8AC3E}">
        <p14:creationId xmlns:p14="http://schemas.microsoft.com/office/powerpoint/2010/main" val="268192977"/>
      </p:ext>
    </p:extLst>
  </p:cSld>
  <p:clrMapOvr>
    <a:masterClrMapping/>
  </p:clrMapOvr>
  <p:transition spd="med"/>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Rectangle 1"/>
          <p:cNvSpPr>
            <a:spLocks/>
          </p:cNvSpPr>
          <p:nvPr/>
        </p:nvSpPr>
        <p:spPr bwMode="auto">
          <a:xfrm>
            <a:off x="4313635" y="0"/>
            <a:ext cx="3671888" cy="46166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spAutoFit/>
          </a:bodyPr>
          <a:lstStyle/>
          <a:p>
            <a:pPr algn="ctr"/>
            <a:r>
              <a:rPr lang="it-IT" altLang="it-IT" sz="2400">
                <a:solidFill>
                  <a:srgbClr val="FF0000"/>
                </a:solidFill>
              </a:rPr>
              <a:t>TECNIQUE</a:t>
            </a:r>
          </a:p>
        </p:txBody>
      </p:sp>
      <p:sp>
        <p:nvSpPr>
          <p:cNvPr id="9218" name="AutoShape 2"/>
          <p:cNvSpPr>
            <a:spLocks/>
          </p:cNvSpPr>
          <p:nvPr/>
        </p:nvSpPr>
        <p:spPr bwMode="auto">
          <a:xfrm>
            <a:off x="6797278" y="1591866"/>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9219" name="Oval 3"/>
          <p:cNvSpPr>
            <a:spLocks/>
          </p:cNvSpPr>
          <p:nvPr/>
        </p:nvSpPr>
        <p:spPr bwMode="auto">
          <a:xfrm>
            <a:off x="7175897" y="1591866"/>
            <a:ext cx="151209" cy="148828"/>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9220" name="Oval 4"/>
          <p:cNvSpPr>
            <a:spLocks/>
          </p:cNvSpPr>
          <p:nvPr/>
        </p:nvSpPr>
        <p:spPr bwMode="auto">
          <a:xfrm>
            <a:off x="7283054" y="2240756"/>
            <a:ext cx="47625" cy="47625"/>
          </a:xfrm>
          <a:prstGeom prst="ellipse">
            <a:avLst/>
          </a:prstGeom>
          <a:solidFill>
            <a:srgbClr val="FFFF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pic>
        <p:nvPicPr>
          <p:cNvPr id="9221" name="Picture 5" descr="metà campo.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770960" y="620316"/>
            <a:ext cx="2896790" cy="28622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9222" name="AutoShape 6"/>
          <p:cNvSpPr>
            <a:spLocks/>
          </p:cNvSpPr>
          <p:nvPr/>
        </p:nvSpPr>
        <p:spPr bwMode="auto">
          <a:xfrm>
            <a:off x="6852047" y="2185987"/>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9223" name="AutoShape 7"/>
          <p:cNvSpPr>
            <a:spLocks/>
          </p:cNvSpPr>
          <p:nvPr/>
        </p:nvSpPr>
        <p:spPr bwMode="auto">
          <a:xfrm>
            <a:off x="6852047" y="1591866"/>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9224" name="AutoShape 8"/>
          <p:cNvSpPr>
            <a:spLocks/>
          </p:cNvSpPr>
          <p:nvPr/>
        </p:nvSpPr>
        <p:spPr bwMode="auto">
          <a:xfrm>
            <a:off x="7553325" y="2185987"/>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9225" name="AutoShape 9"/>
          <p:cNvSpPr>
            <a:spLocks/>
          </p:cNvSpPr>
          <p:nvPr/>
        </p:nvSpPr>
        <p:spPr bwMode="auto">
          <a:xfrm>
            <a:off x="7499747" y="1591866"/>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9226" name="Oval 10"/>
          <p:cNvSpPr>
            <a:spLocks/>
          </p:cNvSpPr>
          <p:nvPr/>
        </p:nvSpPr>
        <p:spPr bwMode="auto">
          <a:xfrm>
            <a:off x="7175897" y="1591866"/>
            <a:ext cx="151209" cy="148828"/>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9227" name="Oval 11"/>
          <p:cNvSpPr>
            <a:spLocks/>
          </p:cNvSpPr>
          <p:nvPr/>
        </p:nvSpPr>
        <p:spPr bwMode="auto">
          <a:xfrm>
            <a:off x="7175897" y="2294335"/>
            <a:ext cx="151209" cy="148828"/>
          </a:xfrm>
          <a:prstGeom prst="ellipse">
            <a:avLst/>
          </a:prstGeom>
          <a:solidFill>
            <a:srgbClr val="0070C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9228" name="Oval 12"/>
          <p:cNvSpPr>
            <a:spLocks/>
          </p:cNvSpPr>
          <p:nvPr/>
        </p:nvSpPr>
        <p:spPr bwMode="auto">
          <a:xfrm>
            <a:off x="7229475" y="2240756"/>
            <a:ext cx="47625" cy="47625"/>
          </a:xfrm>
          <a:prstGeom prst="ellipse">
            <a:avLst/>
          </a:prstGeom>
          <a:solidFill>
            <a:srgbClr val="FFFF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9229" name="AutoShape 13"/>
          <p:cNvSpPr>
            <a:spLocks/>
          </p:cNvSpPr>
          <p:nvPr/>
        </p:nvSpPr>
        <p:spPr bwMode="auto">
          <a:xfrm>
            <a:off x="7237810" y="2047875"/>
            <a:ext cx="58340" cy="171450"/>
          </a:xfrm>
          <a:custGeom>
            <a:avLst/>
            <a:gdLst>
              <a:gd name="T0" fmla="+- 0 10684 548"/>
              <a:gd name="T1" fmla="*/ T0 w 20272"/>
              <a:gd name="T2" fmla="*/ 10800 h 21600"/>
              <a:gd name="T3" fmla="+- 0 10684 548"/>
              <a:gd name="T4" fmla="*/ T3 w 20272"/>
              <a:gd name="T5" fmla="*/ 10800 h 21600"/>
              <a:gd name="T6" fmla="+- 0 10684 548"/>
              <a:gd name="T7" fmla="*/ T6 w 20272"/>
              <a:gd name="T8" fmla="*/ 10800 h 21600"/>
              <a:gd name="T9" fmla="+- 0 10684 548"/>
              <a:gd name="T10" fmla="*/ T9 w 20272"/>
              <a:gd name="T11" fmla="*/ 10800 h 21600"/>
            </a:gdLst>
            <a:ahLst/>
            <a:cxnLst>
              <a:cxn ang="0">
                <a:pos x="T1" y="T2"/>
              </a:cxn>
              <a:cxn ang="0">
                <a:pos x="T4" y="T5"/>
              </a:cxn>
              <a:cxn ang="0">
                <a:pos x="T7" y="T8"/>
              </a:cxn>
              <a:cxn ang="0">
                <a:pos x="T10" y="T11"/>
              </a:cxn>
            </a:cxnLst>
            <a:rect l="0" t="0" r="r" b="b"/>
            <a:pathLst>
              <a:path w="20272" h="21600">
                <a:moveTo>
                  <a:pt x="5062" y="21600"/>
                </a:moveTo>
                <a:cubicBezTo>
                  <a:pt x="13057" y="20550"/>
                  <a:pt x="21052" y="19500"/>
                  <a:pt x="20210" y="18000"/>
                </a:cubicBezTo>
                <a:cubicBezTo>
                  <a:pt x="19369" y="16500"/>
                  <a:pt x="574" y="14200"/>
                  <a:pt x="13" y="12600"/>
                </a:cubicBezTo>
                <a:cubicBezTo>
                  <a:pt x="-548" y="11000"/>
                  <a:pt x="16564" y="9800"/>
                  <a:pt x="16844" y="8400"/>
                </a:cubicBezTo>
                <a:cubicBezTo>
                  <a:pt x="17125" y="7000"/>
                  <a:pt x="2538" y="5600"/>
                  <a:pt x="1696" y="4200"/>
                </a:cubicBezTo>
                <a:cubicBezTo>
                  <a:pt x="855" y="2800"/>
                  <a:pt x="11795" y="0"/>
                  <a:pt x="11795" y="0"/>
                </a:cubicBezTo>
              </a:path>
            </a:pathLst>
          </a:custGeom>
          <a:noFill/>
          <a:ln w="9525" cap="flat"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nchor="ctr"/>
          <a:lstStyle/>
          <a:p>
            <a:pPr algn="ctr"/>
            <a:endParaRPr lang="it-IT" altLang="it-IT" sz="1350"/>
          </a:p>
        </p:txBody>
      </p:sp>
      <p:sp>
        <p:nvSpPr>
          <p:cNvPr id="9230" name="Line 14"/>
          <p:cNvSpPr>
            <a:spLocks noChangeShapeType="1"/>
          </p:cNvSpPr>
          <p:nvPr/>
        </p:nvSpPr>
        <p:spPr bwMode="auto">
          <a:xfrm>
            <a:off x="7256860" y="1753791"/>
            <a:ext cx="14288" cy="292894"/>
          </a:xfrm>
          <a:prstGeom prst="line">
            <a:avLst/>
          </a:prstGeom>
          <a:noFill/>
          <a:ln w="9525" cap="flat" cmpd="sng">
            <a:solidFill>
              <a:srgbClr val="000000"/>
            </a:solidFill>
            <a:prstDash val="dash"/>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9231" name="AutoShape 15"/>
          <p:cNvSpPr>
            <a:spLocks/>
          </p:cNvSpPr>
          <p:nvPr/>
        </p:nvSpPr>
        <p:spPr bwMode="auto">
          <a:xfrm>
            <a:off x="7286625" y="2043112"/>
            <a:ext cx="509588" cy="414338"/>
          </a:xfrm>
          <a:custGeom>
            <a:avLst/>
            <a:gdLst>
              <a:gd name="T0" fmla="*/ 10800 w 21600"/>
              <a:gd name="T1" fmla="*/ 10742 h 21485"/>
              <a:gd name="T2" fmla="*/ 10800 w 21600"/>
              <a:gd name="T3" fmla="*/ 10742 h 21485"/>
              <a:gd name="T4" fmla="*/ 10800 w 21600"/>
              <a:gd name="T5" fmla="*/ 10742 h 21485"/>
              <a:gd name="T6" fmla="*/ 10800 w 21600"/>
              <a:gd name="T7" fmla="*/ 10742 h 21485"/>
            </a:gdLst>
            <a:ahLst/>
            <a:cxnLst>
              <a:cxn ang="0">
                <a:pos x="T0" y="T1"/>
              </a:cxn>
              <a:cxn ang="0">
                <a:pos x="T2" y="T3"/>
              </a:cxn>
              <a:cxn ang="0">
                <a:pos x="T4" y="T5"/>
              </a:cxn>
              <a:cxn ang="0">
                <a:pos x="T6" y="T7"/>
              </a:cxn>
            </a:cxnLst>
            <a:rect l="0" t="0" r="r" b="b"/>
            <a:pathLst>
              <a:path w="21600" h="21485">
                <a:moveTo>
                  <a:pt x="0" y="0"/>
                </a:moveTo>
                <a:cubicBezTo>
                  <a:pt x="2204" y="493"/>
                  <a:pt x="4407" y="986"/>
                  <a:pt x="5047" y="1971"/>
                </a:cubicBezTo>
                <a:cubicBezTo>
                  <a:pt x="5686" y="2957"/>
                  <a:pt x="3432" y="4928"/>
                  <a:pt x="3836" y="5913"/>
                </a:cubicBezTo>
                <a:cubicBezTo>
                  <a:pt x="4239" y="6899"/>
                  <a:pt x="7200" y="7022"/>
                  <a:pt x="7469" y="7884"/>
                </a:cubicBezTo>
                <a:cubicBezTo>
                  <a:pt x="7738" y="8747"/>
                  <a:pt x="5148" y="10389"/>
                  <a:pt x="5450" y="11087"/>
                </a:cubicBezTo>
                <a:cubicBezTo>
                  <a:pt x="5753" y="11786"/>
                  <a:pt x="9017" y="11252"/>
                  <a:pt x="9286" y="12073"/>
                </a:cubicBezTo>
                <a:cubicBezTo>
                  <a:pt x="9555" y="12894"/>
                  <a:pt x="7065" y="14742"/>
                  <a:pt x="7065" y="16015"/>
                </a:cubicBezTo>
                <a:cubicBezTo>
                  <a:pt x="7065" y="17288"/>
                  <a:pt x="8310" y="18808"/>
                  <a:pt x="9286" y="19711"/>
                </a:cubicBezTo>
                <a:cubicBezTo>
                  <a:pt x="10262" y="20614"/>
                  <a:pt x="11641" y="21272"/>
                  <a:pt x="12920" y="21436"/>
                </a:cubicBezTo>
                <a:cubicBezTo>
                  <a:pt x="14198" y="21600"/>
                  <a:pt x="15678" y="21354"/>
                  <a:pt x="16957" y="20697"/>
                </a:cubicBezTo>
                <a:cubicBezTo>
                  <a:pt x="18236" y="20040"/>
                  <a:pt x="19817" y="18643"/>
                  <a:pt x="20591" y="17494"/>
                </a:cubicBezTo>
                <a:cubicBezTo>
                  <a:pt x="21364" y="16344"/>
                  <a:pt x="21482" y="15071"/>
                  <a:pt x="21600" y="13798"/>
                </a:cubicBezTo>
              </a:path>
            </a:pathLst>
          </a:custGeom>
          <a:noFill/>
          <a:ln w="9525" cap="flat"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nchor="ctr"/>
          <a:lstStyle/>
          <a:p>
            <a:pPr algn="ctr"/>
            <a:endParaRPr lang="it-IT" altLang="it-IT" sz="1350"/>
          </a:p>
        </p:txBody>
      </p:sp>
      <p:sp>
        <p:nvSpPr>
          <p:cNvPr id="9232" name="Line 16"/>
          <p:cNvSpPr>
            <a:spLocks noChangeShapeType="1"/>
          </p:cNvSpPr>
          <p:nvPr/>
        </p:nvSpPr>
        <p:spPr bwMode="auto">
          <a:xfrm flipH="1" flipV="1">
            <a:off x="7661672" y="1321594"/>
            <a:ext cx="108347" cy="919163"/>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9233" name="Line 17"/>
          <p:cNvSpPr>
            <a:spLocks noChangeShapeType="1"/>
          </p:cNvSpPr>
          <p:nvPr/>
        </p:nvSpPr>
        <p:spPr bwMode="auto">
          <a:xfrm flipV="1">
            <a:off x="7283054" y="1376363"/>
            <a:ext cx="325040" cy="594122"/>
          </a:xfrm>
          <a:prstGeom prst="line">
            <a:avLst/>
          </a:prstGeom>
          <a:noFill/>
          <a:ln w="9525" cap="flat" cmpd="sng">
            <a:solidFill>
              <a:srgbClr val="000000"/>
            </a:solidFill>
            <a:prstDash val="dash"/>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pic>
        <p:nvPicPr>
          <p:cNvPr id="9234" name="Picture 18" descr="image4.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013972" y="835819"/>
            <a:ext cx="323850" cy="21669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9235" name="Line 19"/>
          <p:cNvSpPr>
            <a:spLocks noChangeShapeType="1"/>
          </p:cNvSpPr>
          <p:nvPr/>
        </p:nvSpPr>
        <p:spPr bwMode="auto">
          <a:xfrm flipH="1" flipV="1">
            <a:off x="7391401" y="1052513"/>
            <a:ext cx="270272" cy="269081"/>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9236" name="Rectangle 20"/>
          <p:cNvSpPr>
            <a:spLocks/>
          </p:cNvSpPr>
          <p:nvPr/>
        </p:nvSpPr>
        <p:spPr bwMode="auto">
          <a:xfrm>
            <a:off x="6149579" y="1915716"/>
            <a:ext cx="983456" cy="30008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spAutoFit/>
          </a:bodyPr>
          <a:lstStyle/>
          <a:p>
            <a:r>
              <a:rPr lang="it-IT" altLang="it-IT" sz="1350"/>
              <a:t>Tackle block</a:t>
            </a:r>
          </a:p>
        </p:txBody>
      </p:sp>
      <p:sp>
        <p:nvSpPr>
          <p:cNvPr id="9237" name="AutoShape 21"/>
          <p:cNvSpPr>
            <a:spLocks/>
          </p:cNvSpPr>
          <p:nvPr/>
        </p:nvSpPr>
        <p:spPr bwMode="auto">
          <a:xfrm>
            <a:off x="8255794" y="5966222"/>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9238" name="AutoShape 22"/>
          <p:cNvSpPr>
            <a:spLocks/>
          </p:cNvSpPr>
          <p:nvPr/>
        </p:nvSpPr>
        <p:spPr bwMode="auto">
          <a:xfrm>
            <a:off x="6041231" y="6020991"/>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9239" name="AutoShape 23"/>
          <p:cNvSpPr>
            <a:spLocks/>
          </p:cNvSpPr>
          <p:nvPr/>
        </p:nvSpPr>
        <p:spPr bwMode="auto">
          <a:xfrm>
            <a:off x="8202216" y="4346972"/>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9240" name="AutoShape 24"/>
          <p:cNvSpPr>
            <a:spLocks/>
          </p:cNvSpPr>
          <p:nvPr/>
        </p:nvSpPr>
        <p:spPr bwMode="auto">
          <a:xfrm>
            <a:off x="6096000" y="4400550"/>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9241" name="Oval 25"/>
          <p:cNvSpPr>
            <a:spLocks/>
          </p:cNvSpPr>
          <p:nvPr/>
        </p:nvSpPr>
        <p:spPr bwMode="auto">
          <a:xfrm>
            <a:off x="6581775" y="4616054"/>
            <a:ext cx="151210" cy="148828"/>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9242" name="Oval 26"/>
          <p:cNvSpPr>
            <a:spLocks/>
          </p:cNvSpPr>
          <p:nvPr/>
        </p:nvSpPr>
        <p:spPr bwMode="auto">
          <a:xfrm>
            <a:off x="6311504" y="5372100"/>
            <a:ext cx="151209" cy="148829"/>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9243" name="Oval 27"/>
          <p:cNvSpPr>
            <a:spLocks/>
          </p:cNvSpPr>
          <p:nvPr/>
        </p:nvSpPr>
        <p:spPr bwMode="auto">
          <a:xfrm>
            <a:off x="6743700" y="5912644"/>
            <a:ext cx="151210" cy="148829"/>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9244" name="Oval 28"/>
          <p:cNvSpPr>
            <a:spLocks/>
          </p:cNvSpPr>
          <p:nvPr/>
        </p:nvSpPr>
        <p:spPr bwMode="auto">
          <a:xfrm>
            <a:off x="7444979" y="5318523"/>
            <a:ext cx="151209" cy="148828"/>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9245" name="Oval 29"/>
          <p:cNvSpPr>
            <a:spLocks/>
          </p:cNvSpPr>
          <p:nvPr/>
        </p:nvSpPr>
        <p:spPr bwMode="auto">
          <a:xfrm>
            <a:off x="6905625" y="4994673"/>
            <a:ext cx="151210" cy="148828"/>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9246" name="Oval 30"/>
          <p:cNvSpPr>
            <a:spLocks/>
          </p:cNvSpPr>
          <p:nvPr/>
        </p:nvSpPr>
        <p:spPr bwMode="auto">
          <a:xfrm>
            <a:off x="7715250" y="5804298"/>
            <a:ext cx="151210" cy="148828"/>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9247" name="Oval 31"/>
          <p:cNvSpPr>
            <a:spLocks/>
          </p:cNvSpPr>
          <p:nvPr/>
        </p:nvSpPr>
        <p:spPr bwMode="auto">
          <a:xfrm>
            <a:off x="7823597" y="4777979"/>
            <a:ext cx="151209" cy="148828"/>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9248" name="Oval 32"/>
          <p:cNvSpPr>
            <a:spLocks/>
          </p:cNvSpPr>
          <p:nvPr/>
        </p:nvSpPr>
        <p:spPr bwMode="auto">
          <a:xfrm>
            <a:off x="7067550" y="5480448"/>
            <a:ext cx="151210" cy="148828"/>
          </a:xfrm>
          <a:prstGeom prst="ellipse">
            <a:avLst/>
          </a:prstGeom>
          <a:solidFill>
            <a:srgbClr val="0070C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9249" name="Oval 33"/>
          <p:cNvSpPr>
            <a:spLocks/>
          </p:cNvSpPr>
          <p:nvPr/>
        </p:nvSpPr>
        <p:spPr bwMode="auto">
          <a:xfrm>
            <a:off x="6688931" y="4777979"/>
            <a:ext cx="47625" cy="47625"/>
          </a:xfrm>
          <a:prstGeom prst="ellipse">
            <a:avLst/>
          </a:prstGeom>
          <a:solidFill>
            <a:srgbClr val="FFFF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9250" name="Oval 34"/>
          <p:cNvSpPr>
            <a:spLocks/>
          </p:cNvSpPr>
          <p:nvPr/>
        </p:nvSpPr>
        <p:spPr bwMode="auto">
          <a:xfrm>
            <a:off x="7770019" y="4886325"/>
            <a:ext cx="47625" cy="47625"/>
          </a:xfrm>
          <a:prstGeom prst="ellipse">
            <a:avLst/>
          </a:prstGeom>
          <a:solidFill>
            <a:srgbClr val="FFFF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9251" name="Oval 35"/>
          <p:cNvSpPr>
            <a:spLocks/>
          </p:cNvSpPr>
          <p:nvPr/>
        </p:nvSpPr>
        <p:spPr bwMode="auto">
          <a:xfrm>
            <a:off x="6473429" y="5426869"/>
            <a:ext cx="47625" cy="47625"/>
          </a:xfrm>
          <a:prstGeom prst="ellipse">
            <a:avLst/>
          </a:prstGeom>
          <a:solidFill>
            <a:srgbClr val="FFFF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9252" name="Oval 36"/>
          <p:cNvSpPr>
            <a:spLocks/>
          </p:cNvSpPr>
          <p:nvPr/>
        </p:nvSpPr>
        <p:spPr bwMode="auto">
          <a:xfrm>
            <a:off x="7031831" y="5120879"/>
            <a:ext cx="47625" cy="47625"/>
          </a:xfrm>
          <a:prstGeom prst="ellipse">
            <a:avLst/>
          </a:prstGeom>
          <a:solidFill>
            <a:srgbClr val="FFFF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9253" name="Oval 37"/>
          <p:cNvSpPr>
            <a:spLocks/>
          </p:cNvSpPr>
          <p:nvPr/>
        </p:nvSpPr>
        <p:spPr bwMode="auto">
          <a:xfrm>
            <a:off x="6905625" y="5912644"/>
            <a:ext cx="47625" cy="47625"/>
          </a:xfrm>
          <a:prstGeom prst="ellipse">
            <a:avLst/>
          </a:prstGeom>
          <a:solidFill>
            <a:srgbClr val="FFFF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9254" name="Oval 38"/>
          <p:cNvSpPr>
            <a:spLocks/>
          </p:cNvSpPr>
          <p:nvPr/>
        </p:nvSpPr>
        <p:spPr bwMode="auto">
          <a:xfrm>
            <a:off x="7661672" y="5804297"/>
            <a:ext cx="47625" cy="47625"/>
          </a:xfrm>
          <a:prstGeom prst="ellipse">
            <a:avLst/>
          </a:prstGeom>
          <a:solidFill>
            <a:srgbClr val="FFFF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9255" name="Oval 39"/>
          <p:cNvSpPr>
            <a:spLocks/>
          </p:cNvSpPr>
          <p:nvPr/>
        </p:nvSpPr>
        <p:spPr bwMode="auto">
          <a:xfrm>
            <a:off x="7391400" y="5318522"/>
            <a:ext cx="47625" cy="47625"/>
          </a:xfrm>
          <a:prstGeom prst="ellipse">
            <a:avLst/>
          </a:prstGeom>
          <a:solidFill>
            <a:srgbClr val="FFFF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9256" name="Rectangle 40"/>
          <p:cNvSpPr>
            <a:spLocks/>
          </p:cNvSpPr>
          <p:nvPr/>
        </p:nvSpPr>
        <p:spPr bwMode="auto">
          <a:xfrm>
            <a:off x="3719513" y="4021931"/>
            <a:ext cx="2051447" cy="21698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spAutoFit/>
          </a:bodyPr>
          <a:lstStyle/>
          <a:p>
            <a:br>
              <a:rPr lang="it-IT" altLang="it-IT" sz="1350"/>
            </a:br>
            <a:r>
              <a:rPr lang="it-IT" altLang="it-IT" sz="1350" b="1">
                <a:latin typeface="Helvetica" charset="0"/>
                <a:ea typeface="Helvetica" charset="0"/>
                <a:cs typeface="Helvetica" charset="0"/>
                <a:sym typeface="Helvetica" charset="0"/>
              </a:rPr>
              <a:t>Development:</a:t>
            </a:r>
          </a:p>
          <a:p>
            <a:r>
              <a:rPr lang="it-IT" altLang="it-IT" sz="1350"/>
              <a:t> the players with the ball keeping possession, moving freely in the square. The defender must try to steal balls and pull them out of the square. The player to whom the ball is removed is eliminated.</a:t>
            </a:r>
          </a:p>
        </p:txBody>
      </p:sp>
      <p:sp>
        <p:nvSpPr>
          <p:cNvPr id="9257" name="AutoShape 41"/>
          <p:cNvSpPr>
            <a:spLocks/>
          </p:cNvSpPr>
          <p:nvPr/>
        </p:nvSpPr>
        <p:spPr bwMode="auto">
          <a:xfrm>
            <a:off x="6791325" y="4694635"/>
            <a:ext cx="428625" cy="155972"/>
          </a:xfrm>
          <a:custGeom>
            <a:avLst/>
            <a:gdLst>
              <a:gd name="T0" fmla="*/ 10800 w 21600"/>
              <a:gd name="T1" fmla="+- 0 10271 201"/>
              <a:gd name="T2" fmla="*/ 10271 h 20140"/>
              <a:gd name="T3" fmla="*/ 10800 w 21600"/>
              <a:gd name="T4" fmla="+- 0 10271 201"/>
              <a:gd name="T5" fmla="*/ 10271 h 20140"/>
              <a:gd name="T6" fmla="*/ 10800 w 21600"/>
              <a:gd name="T7" fmla="+- 0 10271 201"/>
              <a:gd name="T8" fmla="*/ 10271 h 20140"/>
              <a:gd name="T9" fmla="*/ 10800 w 21600"/>
              <a:gd name="T10" fmla="+- 0 10271 201"/>
              <a:gd name="T11" fmla="*/ 10271 h 20140"/>
            </a:gdLst>
            <a:ahLst/>
            <a:cxnLst>
              <a:cxn ang="0">
                <a:pos x="T0" y="T2"/>
              </a:cxn>
              <a:cxn ang="0">
                <a:pos x="T3" y="T5"/>
              </a:cxn>
              <a:cxn ang="0">
                <a:pos x="T6" y="T8"/>
              </a:cxn>
              <a:cxn ang="0">
                <a:pos x="T9" y="T11"/>
              </a:cxn>
            </a:cxnLst>
            <a:rect l="0" t="0" r="r" b="b"/>
            <a:pathLst>
              <a:path w="21600" h="20140">
                <a:moveTo>
                  <a:pt x="0" y="13582"/>
                </a:moveTo>
                <a:cubicBezTo>
                  <a:pt x="1800" y="17490"/>
                  <a:pt x="3600" y="21399"/>
                  <a:pt x="4800" y="19753"/>
                </a:cubicBezTo>
                <a:cubicBezTo>
                  <a:pt x="6000" y="18108"/>
                  <a:pt x="5840" y="4736"/>
                  <a:pt x="7200" y="3708"/>
                </a:cubicBezTo>
                <a:cubicBezTo>
                  <a:pt x="8560" y="2679"/>
                  <a:pt x="11520" y="14199"/>
                  <a:pt x="12960" y="13582"/>
                </a:cubicBezTo>
                <a:cubicBezTo>
                  <a:pt x="14400" y="12965"/>
                  <a:pt x="14400" y="210"/>
                  <a:pt x="15840" y="5"/>
                </a:cubicBezTo>
                <a:cubicBezTo>
                  <a:pt x="17280" y="-201"/>
                  <a:pt x="19440" y="6073"/>
                  <a:pt x="21600" y="12348"/>
                </a:cubicBezTo>
              </a:path>
            </a:pathLst>
          </a:custGeom>
          <a:noFill/>
          <a:ln w="9525" cap="flat"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nchor="ctr"/>
          <a:lstStyle/>
          <a:p>
            <a:pPr algn="ctr"/>
            <a:endParaRPr lang="it-IT" altLang="it-IT" sz="1350"/>
          </a:p>
        </p:txBody>
      </p:sp>
      <p:sp>
        <p:nvSpPr>
          <p:cNvPr id="9258" name="AutoShape 42"/>
          <p:cNvSpPr>
            <a:spLocks/>
          </p:cNvSpPr>
          <p:nvPr/>
        </p:nvSpPr>
        <p:spPr bwMode="auto">
          <a:xfrm>
            <a:off x="6581775" y="5172075"/>
            <a:ext cx="514350" cy="180975"/>
          </a:xfrm>
          <a:custGeom>
            <a:avLst/>
            <a:gdLst>
              <a:gd name="T0" fmla="*/ 10800 w 21600"/>
              <a:gd name="T1" fmla="*/ 10707 h 21414"/>
              <a:gd name="T2" fmla="*/ 10800 w 21600"/>
              <a:gd name="T3" fmla="*/ 10707 h 21414"/>
              <a:gd name="T4" fmla="*/ 10800 w 21600"/>
              <a:gd name="T5" fmla="*/ 10707 h 21414"/>
              <a:gd name="T6" fmla="*/ 10800 w 21600"/>
              <a:gd name="T7" fmla="*/ 10707 h 21414"/>
            </a:gdLst>
            <a:ahLst/>
            <a:cxnLst>
              <a:cxn ang="0">
                <a:pos x="T0" y="T1"/>
              </a:cxn>
              <a:cxn ang="0">
                <a:pos x="T2" y="T3"/>
              </a:cxn>
              <a:cxn ang="0">
                <a:pos x="T4" y="T5"/>
              </a:cxn>
              <a:cxn ang="0">
                <a:pos x="T6" y="T7"/>
              </a:cxn>
            </a:cxnLst>
            <a:rect l="0" t="0" r="r" b="b"/>
            <a:pathLst>
              <a:path w="21600" h="21414">
                <a:moveTo>
                  <a:pt x="21600" y="0"/>
                </a:moveTo>
                <a:cubicBezTo>
                  <a:pt x="20767" y="6762"/>
                  <a:pt x="19933" y="13523"/>
                  <a:pt x="18400" y="14650"/>
                </a:cubicBezTo>
                <a:cubicBezTo>
                  <a:pt x="16867" y="15777"/>
                  <a:pt x="14133" y="5635"/>
                  <a:pt x="12400" y="6762"/>
                </a:cubicBezTo>
                <a:cubicBezTo>
                  <a:pt x="10667" y="7889"/>
                  <a:pt x="9200" y="21600"/>
                  <a:pt x="8000" y="21412"/>
                </a:cubicBezTo>
                <a:cubicBezTo>
                  <a:pt x="6800" y="21224"/>
                  <a:pt x="6533" y="8077"/>
                  <a:pt x="5200" y="5635"/>
                </a:cubicBezTo>
                <a:cubicBezTo>
                  <a:pt x="3867" y="3193"/>
                  <a:pt x="1933" y="4977"/>
                  <a:pt x="0" y="6762"/>
                </a:cubicBezTo>
              </a:path>
            </a:pathLst>
          </a:custGeom>
          <a:noFill/>
          <a:ln w="9525" cap="flat"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nchor="ctr"/>
          <a:lstStyle/>
          <a:p>
            <a:pPr algn="ctr"/>
            <a:endParaRPr lang="it-IT" altLang="it-IT" sz="1350"/>
          </a:p>
        </p:txBody>
      </p:sp>
      <p:sp>
        <p:nvSpPr>
          <p:cNvPr id="9259" name="AutoShape 43"/>
          <p:cNvSpPr>
            <a:spLocks/>
          </p:cNvSpPr>
          <p:nvPr/>
        </p:nvSpPr>
        <p:spPr bwMode="auto">
          <a:xfrm>
            <a:off x="6981825" y="5924550"/>
            <a:ext cx="304800" cy="142875"/>
          </a:xfrm>
          <a:custGeom>
            <a:avLst/>
            <a:gdLst>
              <a:gd name="T0" fmla="*/ 10800 w 21600"/>
              <a:gd name="T1" fmla="*/ 10682 h 21365"/>
              <a:gd name="T2" fmla="*/ 10800 w 21600"/>
              <a:gd name="T3" fmla="*/ 10682 h 21365"/>
              <a:gd name="T4" fmla="*/ 10800 w 21600"/>
              <a:gd name="T5" fmla="*/ 10682 h 21365"/>
              <a:gd name="T6" fmla="*/ 10800 w 21600"/>
              <a:gd name="T7" fmla="*/ 10682 h 21365"/>
            </a:gdLst>
            <a:ahLst/>
            <a:cxnLst>
              <a:cxn ang="0">
                <a:pos x="T0" y="T1"/>
              </a:cxn>
              <a:cxn ang="0">
                <a:pos x="T2" y="T3"/>
              </a:cxn>
              <a:cxn ang="0">
                <a:pos x="T4" y="T5"/>
              </a:cxn>
              <a:cxn ang="0">
                <a:pos x="T6" y="T7"/>
              </a:cxn>
            </a:cxnLst>
            <a:rect l="0" t="0" r="r" b="b"/>
            <a:pathLst>
              <a:path w="21600" h="21365">
                <a:moveTo>
                  <a:pt x="0" y="0"/>
                </a:moveTo>
                <a:cubicBezTo>
                  <a:pt x="338" y="9020"/>
                  <a:pt x="675" y="18040"/>
                  <a:pt x="2025" y="18514"/>
                </a:cubicBezTo>
                <a:cubicBezTo>
                  <a:pt x="3375" y="18989"/>
                  <a:pt x="6300" y="2374"/>
                  <a:pt x="8100" y="2848"/>
                </a:cubicBezTo>
                <a:cubicBezTo>
                  <a:pt x="9900" y="3323"/>
                  <a:pt x="11138" y="21125"/>
                  <a:pt x="12825" y="21363"/>
                </a:cubicBezTo>
                <a:cubicBezTo>
                  <a:pt x="14512" y="21600"/>
                  <a:pt x="16762" y="4273"/>
                  <a:pt x="18225" y="4273"/>
                </a:cubicBezTo>
                <a:cubicBezTo>
                  <a:pt x="19688" y="4273"/>
                  <a:pt x="20644" y="12818"/>
                  <a:pt x="21600" y="21363"/>
                </a:cubicBezTo>
              </a:path>
            </a:pathLst>
          </a:custGeom>
          <a:noFill/>
          <a:ln w="9525" cap="flat"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nchor="ctr"/>
          <a:lstStyle/>
          <a:p>
            <a:pPr algn="ctr"/>
            <a:endParaRPr lang="it-IT" altLang="it-IT" sz="1350"/>
          </a:p>
        </p:txBody>
      </p:sp>
      <p:sp>
        <p:nvSpPr>
          <p:cNvPr id="9260" name="AutoShape 44"/>
          <p:cNvSpPr>
            <a:spLocks/>
          </p:cNvSpPr>
          <p:nvPr/>
        </p:nvSpPr>
        <p:spPr bwMode="auto">
          <a:xfrm>
            <a:off x="6465094" y="5476875"/>
            <a:ext cx="315516" cy="304800"/>
          </a:xfrm>
          <a:custGeom>
            <a:avLst/>
            <a:gdLst>
              <a:gd name="T0" fmla="+- 0 11105 610"/>
              <a:gd name="T1" fmla="*/ T0 w 20990"/>
              <a:gd name="T2" fmla="*/ 10800 h 21600"/>
              <a:gd name="T3" fmla="+- 0 11105 610"/>
              <a:gd name="T4" fmla="*/ T3 w 20990"/>
              <a:gd name="T5" fmla="*/ 10800 h 21600"/>
              <a:gd name="T6" fmla="+- 0 11105 610"/>
              <a:gd name="T7" fmla="*/ T6 w 20990"/>
              <a:gd name="T8" fmla="*/ 10800 h 21600"/>
              <a:gd name="T9" fmla="+- 0 11105 610"/>
              <a:gd name="T10" fmla="*/ T9 w 20990"/>
              <a:gd name="T11" fmla="*/ 10800 h 21600"/>
            </a:gdLst>
            <a:ahLst/>
            <a:cxnLst>
              <a:cxn ang="0">
                <a:pos x="T1" y="T2"/>
              </a:cxn>
              <a:cxn ang="0">
                <a:pos x="T4" y="T5"/>
              </a:cxn>
              <a:cxn ang="0">
                <a:pos x="T7" y="T8"/>
              </a:cxn>
              <a:cxn ang="0">
                <a:pos x="T10" y="T11"/>
              </a:cxn>
            </a:cxnLst>
            <a:rect l="0" t="0" r="r" b="b"/>
            <a:pathLst>
              <a:path w="20990" h="21600">
                <a:moveTo>
                  <a:pt x="4553" y="0"/>
                </a:moveTo>
                <a:cubicBezTo>
                  <a:pt x="1971" y="3881"/>
                  <a:pt x="-610" y="7762"/>
                  <a:pt x="128" y="8775"/>
                </a:cubicBezTo>
                <a:cubicBezTo>
                  <a:pt x="865" y="9788"/>
                  <a:pt x="7609" y="4725"/>
                  <a:pt x="8978" y="6075"/>
                </a:cubicBezTo>
                <a:cubicBezTo>
                  <a:pt x="10348" y="7425"/>
                  <a:pt x="7082" y="15638"/>
                  <a:pt x="8346" y="16875"/>
                </a:cubicBezTo>
                <a:cubicBezTo>
                  <a:pt x="9610" y="18112"/>
                  <a:pt x="14457" y="12712"/>
                  <a:pt x="16565" y="13500"/>
                </a:cubicBezTo>
                <a:cubicBezTo>
                  <a:pt x="18672" y="14288"/>
                  <a:pt x="19831" y="17944"/>
                  <a:pt x="20990" y="21600"/>
                </a:cubicBezTo>
              </a:path>
            </a:pathLst>
          </a:custGeom>
          <a:noFill/>
          <a:ln w="9525" cap="flat"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nchor="ctr"/>
          <a:lstStyle/>
          <a:p>
            <a:pPr algn="ctr"/>
            <a:endParaRPr lang="it-IT" altLang="it-IT" sz="1350"/>
          </a:p>
        </p:txBody>
      </p:sp>
      <p:sp>
        <p:nvSpPr>
          <p:cNvPr id="9261" name="AutoShape 45"/>
          <p:cNvSpPr>
            <a:spLocks/>
          </p:cNvSpPr>
          <p:nvPr/>
        </p:nvSpPr>
        <p:spPr bwMode="auto">
          <a:xfrm>
            <a:off x="7578328" y="5511403"/>
            <a:ext cx="270272" cy="270272"/>
          </a:xfrm>
          <a:custGeom>
            <a:avLst/>
            <a:gdLst>
              <a:gd name="T0" fmla="+- 0 11293 987"/>
              <a:gd name="T1" fmla="*/ T0 w 20613"/>
              <a:gd name="T2" fmla="+- 0 11138 677"/>
              <a:gd name="T3" fmla="*/ 11138 h 20923"/>
              <a:gd name="T4" fmla="+- 0 11293 987"/>
              <a:gd name="T5" fmla="*/ T4 w 20613"/>
              <a:gd name="T6" fmla="+- 0 11138 677"/>
              <a:gd name="T7" fmla="*/ 11138 h 20923"/>
              <a:gd name="T8" fmla="+- 0 11293 987"/>
              <a:gd name="T9" fmla="*/ T8 w 20613"/>
              <a:gd name="T10" fmla="+- 0 11138 677"/>
              <a:gd name="T11" fmla="*/ 11138 h 20923"/>
              <a:gd name="T12" fmla="+- 0 11293 987"/>
              <a:gd name="T13" fmla="*/ T12 w 20613"/>
              <a:gd name="T14" fmla="+- 0 11138 677"/>
              <a:gd name="T15" fmla="*/ 11138 h 20923"/>
            </a:gdLst>
            <a:ahLst/>
            <a:cxnLst>
              <a:cxn ang="0">
                <a:pos x="T1" y="T3"/>
              </a:cxn>
              <a:cxn ang="0">
                <a:pos x="T5" y="T7"/>
              </a:cxn>
              <a:cxn ang="0">
                <a:pos x="T9" y="T11"/>
              </a:cxn>
              <a:cxn ang="0">
                <a:pos x="T13" y="T15"/>
              </a:cxn>
            </a:cxnLst>
            <a:rect l="0" t="0" r="r" b="b"/>
            <a:pathLst>
              <a:path w="20613" h="20923">
                <a:moveTo>
                  <a:pt x="6779" y="20923"/>
                </a:moveTo>
                <a:cubicBezTo>
                  <a:pt x="2896" y="17652"/>
                  <a:pt x="-987" y="14381"/>
                  <a:pt x="227" y="13517"/>
                </a:cubicBezTo>
                <a:cubicBezTo>
                  <a:pt x="1440" y="12653"/>
                  <a:pt x="13453" y="16850"/>
                  <a:pt x="14060" y="15739"/>
                </a:cubicBezTo>
                <a:cubicBezTo>
                  <a:pt x="14667" y="14628"/>
                  <a:pt x="3503" y="7963"/>
                  <a:pt x="3867" y="6852"/>
                </a:cubicBezTo>
                <a:cubicBezTo>
                  <a:pt x="4231" y="5741"/>
                  <a:pt x="15274" y="10185"/>
                  <a:pt x="16244" y="9074"/>
                </a:cubicBezTo>
                <a:cubicBezTo>
                  <a:pt x="17215" y="7963"/>
                  <a:pt x="8964" y="1051"/>
                  <a:pt x="9692" y="187"/>
                </a:cubicBezTo>
                <a:cubicBezTo>
                  <a:pt x="10420" y="-677"/>
                  <a:pt x="15516" y="1606"/>
                  <a:pt x="20613" y="3890"/>
                </a:cubicBezTo>
              </a:path>
            </a:pathLst>
          </a:custGeom>
          <a:noFill/>
          <a:ln w="9525" cap="flat"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nchor="ctr"/>
          <a:lstStyle/>
          <a:p>
            <a:pPr algn="ctr"/>
            <a:endParaRPr lang="it-IT" altLang="it-IT" sz="1350"/>
          </a:p>
        </p:txBody>
      </p:sp>
      <p:sp>
        <p:nvSpPr>
          <p:cNvPr id="9262" name="AutoShape 46"/>
          <p:cNvSpPr>
            <a:spLocks/>
          </p:cNvSpPr>
          <p:nvPr/>
        </p:nvSpPr>
        <p:spPr bwMode="auto">
          <a:xfrm>
            <a:off x="7790260" y="4953000"/>
            <a:ext cx="190500" cy="266700"/>
          </a:xfrm>
          <a:custGeom>
            <a:avLst/>
            <a:gdLst>
              <a:gd name="T0" fmla="+- 0 10974 349"/>
              <a:gd name="T1" fmla="*/ T0 w 21251"/>
              <a:gd name="T2" fmla="*/ 10800 h 21600"/>
              <a:gd name="T3" fmla="+- 0 10974 349"/>
              <a:gd name="T4" fmla="*/ T3 w 21251"/>
              <a:gd name="T5" fmla="*/ 10800 h 21600"/>
              <a:gd name="T6" fmla="+- 0 10974 349"/>
              <a:gd name="T7" fmla="*/ T6 w 21251"/>
              <a:gd name="T8" fmla="*/ 10800 h 21600"/>
              <a:gd name="T9" fmla="+- 0 10974 349"/>
              <a:gd name="T10" fmla="*/ T9 w 21251"/>
              <a:gd name="T11" fmla="*/ 10800 h 21600"/>
            </a:gdLst>
            <a:ahLst/>
            <a:cxnLst>
              <a:cxn ang="0">
                <a:pos x="T1" y="T2"/>
              </a:cxn>
              <a:cxn ang="0">
                <a:pos x="T4" y="T5"/>
              </a:cxn>
              <a:cxn ang="0">
                <a:pos x="T7" y="T8"/>
              </a:cxn>
              <a:cxn ang="0">
                <a:pos x="T10" y="T11"/>
              </a:cxn>
            </a:cxnLst>
            <a:rect l="0" t="0" r="r" b="b"/>
            <a:pathLst>
              <a:path w="21251" h="21600">
                <a:moveTo>
                  <a:pt x="2130" y="0"/>
                </a:moveTo>
                <a:cubicBezTo>
                  <a:pt x="10805" y="900"/>
                  <a:pt x="19480" y="1800"/>
                  <a:pt x="19126" y="3086"/>
                </a:cubicBezTo>
                <a:cubicBezTo>
                  <a:pt x="18772" y="4371"/>
                  <a:pt x="359" y="6429"/>
                  <a:pt x="5" y="7714"/>
                </a:cubicBezTo>
                <a:cubicBezTo>
                  <a:pt x="-349" y="9000"/>
                  <a:pt x="16294" y="9129"/>
                  <a:pt x="17002" y="10800"/>
                </a:cubicBezTo>
                <a:cubicBezTo>
                  <a:pt x="17710" y="12471"/>
                  <a:pt x="3546" y="15943"/>
                  <a:pt x="4254" y="17743"/>
                </a:cubicBezTo>
                <a:cubicBezTo>
                  <a:pt x="4962" y="19543"/>
                  <a:pt x="13107" y="20571"/>
                  <a:pt x="21251" y="21600"/>
                </a:cubicBezTo>
              </a:path>
            </a:pathLst>
          </a:custGeom>
          <a:noFill/>
          <a:ln w="9525" cap="flat"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nchor="ctr"/>
          <a:lstStyle/>
          <a:p>
            <a:pPr algn="ctr"/>
            <a:endParaRPr lang="it-IT" altLang="it-IT" sz="1350"/>
          </a:p>
        </p:txBody>
      </p:sp>
      <p:sp>
        <p:nvSpPr>
          <p:cNvPr id="9263" name="AutoShape 47"/>
          <p:cNvSpPr>
            <a:spLocks/>
          </p:cNvSpPr>
          <p:nvPr/>
        </p:nvSpPr>
        <p:spPr bwMode="auto">
          <a:xfrm>
            <a:off x="7285435" y="4882754"/>
            <a:ext cx="172640" cy="383381"/>
          </a:xfrm>
          <a:custGeom>
            <a:avLst/>
            <a:gdLst>
              <a:gd name="T0" fmla="+- 0 10979 550"/>
              <a:gd name="T1" fmla="*/ T0 w 20858"/>
              <a:gd name="T2" fmla="+- 0 11040 480"/>
              <a:gd name="T3" fmla="*/ 11040 h 21120"/>
              <a:gd name="T4" fmla="+- 0 10979 550"/>
              <a:gd name="T5" fmla="*/ T4 w 20858"/>
              <a:gd name="T6" fmla="+- 0 11040 480"/>
              <a:gd name="T7" fmla="*/ 11040 h 21120"/>
              <a:gd name="T8" fmla="+- 0 10979 550"/>
              <a:gd name="T9" fmla="*/ T8 w 20858"/>
              <a:gd name="T10" fmla="+- 0 11040 480"/>
              <a:gd name="T11" fmla="*/ 11040 h 21120"/>
              <a:gd name="T12" fmla="+- 0 10979 550"/>
              <a:gd name="T13" fmla="*/ T12 w 20858"/>
              <a:gd name="T14" fmla="+- 0 11040 480"/>
              <a:gd name="T15" fmla="*/ 11040 h 21120"/>
            </a:gdLst>
            <a:ahLst/>
            <a:cxnLst>
              <a:cxn ang="0">
                <a:pos x="T1" y="T3"/>
              </a:cxn>
              <a:cxn ang="0">
                <a:pos x="T5" y="T7"/>
              </a:cxn>
              <a:cxn ang="0">
                <a:pos x="T9" y="T11"/>
              </a:cxn>
              <a:cxn ang="0">
                <a:pos x="T13" y="T15"/>
              </a:cxn>
            </a:cxnLst>
            <a:rect l="0" t="0" r="r" b="b"/>
            <a:pathLst>
              <a:path w="20858" h="21120">
                <a:moveTo>
                  <a:pt x="16229" y="21120"/>
                </a:moveTo>
                <a:cubicBezTo>
                  <a:pt x="7839" y="19852"/>
                  <a:pt x="-550" y="18584"/>
                  <a:pt x="29" y="17447"/>
                </a:cubicBezTo>
                <a:cubicBezTo>
                  <a:pt x="607" y="16310"/>
                  <a:pt x="19121" y="15173"/>
                  <a:pt x="19700" y="14299"/>
                </a:cubicBezTo>
                <a:cubicBezTo>
                  <a:pt x="20279" y="13424"/>
                  <a:pt x="3307" y="13250"/>
                  <a:pt x="3500" y="12200"/>
                </a:cubicBezTo>
                <a:cubicBezTo>
                  <a:pt x="3693" y="11151"/>
                  <a:pt x="21050" y="8790"/>
                  <a:pt x="20857" y="8003"/>
                </a:cubicBezTo>
                <a:cubicBezTo>
                  <a:pt x="20664" y="7216"/>
                  <a:pt x="2729" y="8702"/>
                  <a:pt x="2343" y="7478"/>
                </a:cubicBezTo>
                <a:cubicBezTo>
                  <a:pt x="1957" y="6254"/>
                  <a:pt x="18350" y="1794"/>
                  <a:pt x="18543" y="657"/>
                </a:cubicBezTo>
                <a:cubicBezTo>
                  <a:pt x="18736" y="-480"/>
                  <a:pt x="11118" y="88"/>
                  <a:pt x="3500" y="657"/>
                </a:cubicBezTo>
              </a:path>
            </a:pathLst>
          </a:custGeom>
          <a:noFill/>
          <a:ln w="9525" cap="flat"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nchor="ctr"/>
          <a:lstStyle/>
          <a:p>
            <a:pPr algn="ctr"/>
            <a:endParaRPr lang="it-IT" altLang="it-IT" sz="1350"/>
          </a:p>
        </p:txBody>
      </p:sp>
      <p:sp>
        <p:nvSpPr>
          <p:cNvPr id="9264" name="Rectangle 48"/>
          <p:cNvSpPr>
            <a:spLocks/>
          </p:cNvSpPr>
          <p:nvPr/>
        </p:nvSpPr>
        <p:spPr bwMode="auto">
          <a:xfrm>
            <a:off x="3719513" y="403623"/>
            <a:ext cx="1944291" cy="34163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spAutoFit/>
          </a:bodyPr>
          <a:lstStyle/>
          <a:p>
            <a:br>
              <a:rPr lang="it-IT" altLang="it-IT" sz="1350"/>
            </a:br>
            <a:r>
              <a:rPr lang="it-IT" altLang="it-IT" sz="1350" b="1">
                <a:latin typeface="Helvetica" charset="0"/>
                <a:ea typeface="Helvetica" charset="0"/>
                <a:cs typeface="Helvetica" charset="0"/>
                <a:sym typeface="Helvetica" charset="0"/>
              </a:rPr>
              <a:t>Development:</a:t>
            </a:r>
          </a:p>
          <a:p>
            <a:r>
              <a:rPr lang="it-IT" altLang="it-IT" sz="1350"/>
              <a:t> the blue player ( striker ) with the ball takes the ball to the door. Yellow defender running towards the attacker executes a tackle-block steals the ball and leads up to the cone to his left, we turn around and passes the ball to the attacker who controls the ball and shoots towards the goal. </a:t>
            </a:r>
            <a:r>
              <a:rPr lang="it-IT" altLang="it-IT" sz="1350" b="1">
                <a:latin typeface="Helvetica" charset="0"/>
                <a:ea typeface="Helvetica" charset="0"/>
                <a:cs typeface="Helvetica" charset="0"/>
                <a:sym typeface="Helvetica" charset="0"/>
              </a:rPr>
              <a:t>Target: </a:t>
            </a:r>
            <a:r>
              <a:rPr lang="it-IT" altLang="it-IT" sz="1350"/>
              <a:t>the basic teaching of the tackle-block.</a:t>
            </a:r>
          </a:p>
        </p:txBody>
      </p:sp>
      <p:grpSp>
        <p:nvGrpSpPr>
          <p:cNvPr id="9265" name="Group 49"/>
          <p:cNvGrpSpPr>
            <a:grpSpLocks/>
          </p:cNvGrpSpPr>
          <p:nvPr/>
        </p:nvGrpSpPr>
        <p:grpSpPr bwMode="auto">
          <a:xfrm>
            <a:off x="3823098" y="6582967"/>
            <a:ext cx="631694" cy="173124"/>
            <a:chOff x="0" y="0"/>
            <a:chExt cx="842225" cy="231909"/>
          </a:xfrm>
        </p:grpSpPr>
        <p:sp>
          <p:nvSpPr>
            <p:cNvPr id="9266" name="Rectangle 50"/>
            <p:cNvSpPr>
              <a:spLocks/>
            </p:cNvSpPr>
            <p:nvPr/>
          </p:nvSpPr>
          <p:spPr bwMode="auto">
            <a:xfrm>
              <a:off x="174974" y="0"/>
              <a:ext cx="667251" cy="23190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4290" rIns="34290">
              <a:spAutoFit/>
            </a:bodyPr>
            <a:lstStyle/>
            <a:p>
              <a:r>
                <a:rPr lang="it-IT" altLang="it-IT" sz="525"/>
                <a:t>Gabriele Bianco</a:t>
              </a:r>
            </a:p>
          </p:txBody>
        </p:sp>
        <p:pic>
          <p:nvPicPr>
            <p:cNvPr id="9267" name="Picture 51" descr="pasted-image.tiff"/>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13754"/>
              <a:ext cx="178232" cy="1782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Tree>
    <p:extLst>
      <p:ext uri="{BB962C8B-B14F-4D97-AF65-F5344CB8AC3E}">
        <p14:creationId xmlns:p14="http://schemas.microsoft.com/office/powerpoint/2010/main" val="2098673033"/>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1" name="Picture 1" descr="image2.jpe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398544" y="254000"/>
            <a:ext cx="4488656" cy="634920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nvGrpSpPr>
          <p:cNvPr id="10242" name="Group 2"/>
          <p:cNvGrpSpPr>
            <a:grpSpLocks/>
          </p:cNvGrpSpPr>
          <p:nvPr/>
        </p:nvGrpSpPr>
        <p:grpSpPr bwMode="auto">
          <a:xfrm>
            <a:off x="9257507" y="2894013"/>
            <a:ext cx="89694" cy="98425"/>
            <a:chOff x="0" y="-2"/>
            <a:chExt cx="180006" cy="197479"/>
          </a:xfrm>
        </p:grpSpPr>
        <p:pic>
          <p:nvPicPr>
            <p:cNvPr id="10243" name="Picture 3" descr="image1.t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2"/>
              <a:ext cx="180006" cy="19747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0244" name="Picture 4" descr="image1.jpe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6282" y="59421"/>
              <a:ext cx="68128" cy="784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10245" name="Group 5"/>
          <p:cNvGrpSpPr>
            <a:grpSpLocks/>
          </p:cNvGrpSpPr>
          <p:nvPr/>
        </p:nvGrpSpPr>
        <p:grpSpPr bwMode="auto">
          <a:xfrm>
            <a:off x="2880519" y="196850"/>
            <a:ext cx="1620044" cy="646113"/>
            <a:chOff x="-2" y="0"/>
            <a:chExt cx="3240007" cy="1292021"/>
          </a:xfrm>
        </p:grpSpPr>
        <p:sp>
          <p:nvSpPr>
            <p:cNvPr id="10246" name="Rectangle 6"/>
            <p:cNvSpPr>
              <a:spLocks/>
            </p:cNvSpPr>
            <p:nvPr/>
          </p:nvSpPr>
          <p:spPr bwMode="auto">
            <a:xfrm>
              <a:off x="-2" y="0"/>
              <a:ext cx="3240007" cy="1292021"/>
            </a:xfrm>
            <a:prstGeom prst="rect">
              <a:avLst/>
            </a:prstGeom>
            <a:solidFill>
              <a:srgbClr val="5FBCCE"/>
            </a:solidFill>
            <a:ln w="9525" cap="flat" cmpd="sng">
              <a:solidFill>
                <a:srgbClr val="F95815"/>
              </a:solidFill>
              <a:prstDash val="solid"/>
              <a:round/>
              <a:headEnd type="none" w="med" len="med"/>
              <a:tailEnd type="none" w="med" len="med"/>
            </a:ln>
            <a:effectLst>
              <a:outerShdw blurRad="38100" dist="23000" dir="5400000" algn="ctr" rotWithShape="0">
                <a:srgbClr val="000000">
                  <a:alpha val="34999"/>
                </a:srgbClr>
              </a:outerShdw>
            </a:effectLst>
          </p:spPr>
          <p:txBody>
            <a:bodyPr lIns="25400" tIns="25400" rIns="25400" bIns="25400" anchor="ctr"/>
            <a:lstStyle>
              <a:lvl1pPr defTabSz="457200">
                <a:defRPr sz="5000">
                  <a:solidFill>
                    <a:srgbClr val="000000"/>
                  </a:solidFill>
                  <a:latin typeface="Helvetica" charset="0"/>
                  <a:ea typeface="Helvetica" charset="0"/>
                  <a:cs typeface="Helvetica" charset="0"/>
                  <a:sym typeface="Helvetica" charset="0"/>
                </a:defRPr>
              </a:lvl1pPr>
              <a:lvl2pPr defTabSz="457200">
                <a:defRPr sz="5000">
                  <a:solidFill>
                    <a:srgbClr val="000000"/>
                  </a:solidFill>
                  <a:latin typeface="Helvetica" charset="0"/>
                  <a:ea typeface="Helvetica" charset="0"/>
                  <a:cs typeface="Helvetica" charset="0"/>
                  <a:sym typeface="Helvetica" charset="0"/>
                </a:defRPr>
              </a:lvl2pPr>
              <a:lvl3pPr defTabSz="457200">
                <a:defRPr sz="5000">
                  <a:solidFill>
                    <a:srgbClr val="000000"/>
                  </a:solidFill>
                  <a:latin typeface="Helvetica" charset="0"/>
                  <a:ea typeface="Helvetica" charset="0"/>
                  <a:cs typeface="Helvetica" charset="0"/>
                  <a:sym typeface="Helvetica" charset="0"/>
                </a:defRPr>
              </a:lvl3pPr>
              <a:lvl4pPr defTabSz="457200">
                <a:defRPr sz="5000">
                  <a:solidFill>
                    <a:srgbClr val="000000"/>
                  </a:solidFill>
                  <a:latin typeface="Helvetica" charset="0"/>
                  <a:ea typeface="Helvetica" charset="0"/>
                  <a:cs typeface="Helvetica" charset="0"/>
                  <a:sym typeface="Helvetica" charset="0"/>
                </a:defRPr>
              </a:lvl4pPr>
              <a:lvl5pPr defTabSz="457200">
                <a:defRPr sz="5000">
                  <a:solidFill>
                    <a:srgbClr val="000000"/>
                  </a:solidFill>
                  <a:latin typeface="Helvetica" charset="0"/>
                  <a:ea typeface="Helvetica" charset="0"/>
                  <a:cs typeface="Helvetica" charset="0"/>
                  <a:sym typeface="Helvetica" charset="0"/>
                </a:defRPr>
              </a:lvl5pPr>
              <a:lvl6pPr marL="457200" algn="ctr" defTabSz="457200"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6pPr>
              <a:lvl7pPr marL="914400" algn="ctr" defTabSz="457200"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7pPr>
              <a:lvl8pPr marL="1371600" algn="ctr" defTabSz="457200"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8pPr>
              <a:lvl9pPr marL="1828800" algn="ctr" defTabSz="457200"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9pPr>
            </a:lstStyle>
            <a:p>
              <a:endParaRPr lang="it-IT" altLang="it-IT" sz="900">
                <a:solidFill>
                  <a:srgbClr val="FFFFFF"/>
                </a:solidFill>
                <a:latin typeface="Calibri" charset="0"/>
                <a:ea typeface="Calibri" charset="0"/>
                <a:cs typeface="Calibri" charset="0"/>
                <a:sym typeface="Calibri" charset="0"/>
              </a:endParaRPr>
            </a:p>
          </p:txBody>
        </p:sp>
        <p:sp>
          <p:nvSpPr>
            <p:cNvPr id="10247" name="Rectangle 7"/>
            <p:cNvSpPr>
              <a:spLocks/>
            </p:cNvSpPr>
            <p:nvPr/>
          </p:nvSpPr>
          <p:spPr bwMode="auto">
            <a:xfrm>
              <a:off x="305910" y="369055"/>
              <a:ext cx="2628180" cy="55390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59" tIns="22859" rIns="22859" bIns="22859" anchor="ctr">
              <a:spAutoFit/>
            </a:bodyPr>
            <a:lstStyle>
              <a:lvl1pPr defTabSz="457200">
                <a:defRPr sz="5000">
                  <a:solidFill>
                    <a:srgbClr val="000000"/>
                  </a:solidFill>
                  <a:latin typeface="Helvetica" charset="0"/>
                  <a:ea typeface="Helvetica" charset="0"/>
                  <a:cs typeface="Helvetica" charset="0"/>
                  <a:sym typeface="Helvetica" charset="0"/>
                </a:defRPr>
              </a:lvl1pPr>
              <a:lvl2pPr defTabSz="457200">
                <a:defRPr sz="5000">
                  <a:solidFill>
                    <a:srgbClr val="000000"/>
                  </a:solidFill>
                  <a:latin typeface="Helvetica" charset="0"/>
                  <a:ea typeface="Helvetica" charset="0"/>
                  <a:cs typeface="Helvetica" charset="0"/>
                  <a:sym typeface="Helvetica" charset="0"/>
                </a:defRPr>
              </a:lvl2pPr>
              <a:lvl3pPr defTabSz="457200">
                <a:defRPr sz="5000">
                  <a:solidFill>
                    <a:srgbClr val="000000"/>
                  </a:solidFill>
                  <a:latin typeface="Helvetica" charset="0"/>
                  <a:ea typeface="Helvetica" charset="0"/>
                  <a:cs typeface="Helvetica" charset="0"/>
                  <a:sym typeface="Helvetica" charset="0"/>
                </a:defRPr>
              </a:lvl3pPr>
              <a:lvl4pPr defTabSz="457200">
                <a:defRPr sz="5000">
                  <a:solidFill>
                    <a:srgbClr val="000000"/>
                  </a:solidFill>
                  <a:latin typeface="Helvetica" charset="0"/>
                  <a:ea typeface="Helvetica" charset="0"/>
                  <a:cs typeface="Helvetica" charset="0"/>
                  <a:sym typeface="Helvetica" charset="0"/>
                </a:defRPr>
              </a:lvl4pPr>
              <a:lvl5pPr defTabSz="457200">
                <a:defRPr sz="5000">
                  <a:solidFill>
                    <a:srgbClr val="000000"/>
                  </a:solidFill>
                  <a:latin typeface="Helvetica" charset="0"/>
                  <a:ea typeface="Helvetica" charset="0"/>
                  <a:cs typeface="Helvetica" charset="0"/>
                  <a:sym typeface="Helvetica" charset="0"/>
                </a:defRPr>
              </a:lvl5pPr>
              <a:lvl6pPr marL="457200" algn="ctr" defTabSz="457200"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6pPr>
              <a:lvl7pPr marL="914400" algn="ctr" defTabSz="457200"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7pPr>
              <a:lvl8pPr marL="1371600" algn="ctr" defTabSz="457200"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8pPr>
              <a:lvl9pPr marL="1828800" algn="ctr" defTabSz="457200"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9pPr>
            </a:lstStyle>
            <a:p>
              <a:r>
                <a:rPr lang="it-IT" altLang="it-IT" sz="1500" b="1" i="1">
                  <a:latin typeface="Calibri" charset="0"/>
                  <a:ea typeface="Calibri" charset="0"/>
                  <a:cs typeface="Calibri" charset="0"/>
                  <a:sym typeface="Calibri" charset="0"/>
                </a:rPr>
                <a:t>Technique</a:t>
              </a:r>
            </a:p>
          </p:txBody>
        </p:sp>
      </p:grpSp>
      <p:sp>
        <p:nvSpPr>
          <p:cNvPr id="10248" name="AutoShape 8"/>
          <p:cNvSpPr>
            <a:spLocks/>
          </p:cNvSpPr>
          <p:nvPr/>
        </p:nvSpPr>
        <p:spPr bwMode="auto">
          <a:xfrm>
            <a:off x="10022682" y="1870869"/>
            <a:ext cx="85725" cy="9286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10249" name="AutoShape 9"/>
          <p:cNvSpPr>
            <a:spLocks/>
          </p:cNvSpPr>
          <p:nvPr/>
        </p:nvSpPr>
        <p:spPr bwMode="auto">
          <a:xfrm>
            <a:off x="8027194" y="1680369"/>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10250" name="AutoShape 10"/>
          <p:cNvSpPr>
            <a:spLocks/>
          </p:cNvSpPr>
          <p:nvPr/>
        </p:nvSpPr>
        <p:spPr bwMode="auto">
          <a:xfrm>
            <a:off x="7807325" y="2477294"/>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10251" name="AutoShape 11"/>
          <p:cNvSpPr>
            <a:spLocks/>
          </p:cNvSpPr>
          <p:nvPr/>
        </p:nvSpPr>
        <p:spPr bwMode="auto">
          <a:xfrm>
            <a:off x="8027194" y="3202782"/>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10252" name="AutoShape 12"/>
          <p:cNvSpPr>
            <a:spLocks/>
          </p:cNvSpPr>
          <p:nvPr/>
        </p:nvSpPr>
        <p:spPr bwMode="auto">
          <a:xfrm>
            <a:off x="8970169" y="3017838"/>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10253" name="AutoShape 13"/>
          <p:cNvSpPr>
            <a:spLocks/>
          </p:cNvSpPr>
          <p:nvPr/>
        </p:nvSpPr>
        <p:spPr bwMode="auto">
          <a:xfrm>
            <a:off x="10236994" y="3017838"/>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10254" name="AutoShape 14"/>
          <p:cNvSpPr>
            <a:spLocks/>
          </p:cNvSpPr>
          <p:nvPr/>
        </p:nvSpPr>
        <p:spPr bwMode="auto">
          <a:xfrm>
            <a:off x="10973594" y="3202782"/>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10255" name="AutoShape 15"/>
          <p:cNvSpPr>
            <a:spLocks/>
          </p:cNvSpPr>
          <p:nvPr/>
        </p:nvSpPr>
        <p:spPr bwMode="auto">
          <a:xfrm>
            <a:off x="11179969" y="2477294"/>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10256" name="AutoShape 16"/>
          <p:cNvSpPr>
            <a:spLocks/>
          </p:cNvSpPr>
          <p:nvPr/>
        </p:nvSpPr>
        <p:spPr bwMode="auto">
          <a:xfrm>
            <a:off x="10973594" y="1680369"/>
            <a:ext cx="184944" cy="184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10257" name="AutoShape 17"/>
          <p:cNvSpPr>
            <a:spLocks/>
          </p:cNvSpPr>
          <p:nvPr/>
        </p:nvSpPr>
        <p:spPr bwMode="auto">
          <a:xfrm>
            <a:off x="10116344" y="1994694"/>
            <a:ext cx="86519" cy="9286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10258" name="AutoShape 18"/>
          <p:cNvSpPr>
            <a:spLocks/>
          </p:cNvSpPr>
          <p:nvPr/>
        </p:nvSpPr>
        <p:spPr bwMode="auto">
          <a:xfrm>
            <a:off x="10230644" y="2133600"/>
            <a:ext cx="86519" cy="9207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10259" name="AutoShape 19"/>
          <p:cNvSpPr>
            <a:spLocks/>
          </p:cNvSpPr>
          <p:nvPr/>
        </p:nvSpPr>
        <p:spPr bwMode="auto">
          <a:xfrm>
            <a:off x="9230519" y="1849438"/>
            <a:ext cx="86519" cy="9207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10260" name="AutoShape 20"/>
          <p:cNvSpPr>
            <a:spLocks/>
          </p:cNvSpPr>
          <p:nvPr/>
        </p:nvSpPr>
        <p:spPr bwMode="auto">
          <a:xfrm>
            <a:off x="9144794" y="1963738"/>
            <a:ext cx="85725" cy="9207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sp>
        <p:nvSpPr>
          <p:cNvPr id="10261" name="AutoShape 21"/>
          <p:cNvSpPr>
            <a:spLocks/>
          </p:cNvSpPr>
          <p:nvPr/>
        </p:nvSpPr>
        <p:spPr bwMode="auto">
          <a:xfrm>
            <a:off x="9062244" y="2087563"/>
            <a:ext cx="86519" cy="9207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21600"/>
                </a:lnTo>
                <a:lnTo>
                  <a:pt x="0" y="21600"/>
                </a:lnTo>
                <a:close/>
              </a:path>
            </a:pathLst>
          </a:custGeom>
          <a:solidFill>
            <a:srgbClr val="F38F18"/>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600">
              <a:solidFill>
                <a:srgbClr val="FFFFFF"/>
              </a:solidFill>
              <a:latin typeface="Helvetica Light" charset="0"/>
              <a:ea typeface="Helvetica Light" charset="0"/>
              <a:cs typeface="Helvetica Light" charset="0"/>
              <a:sym typeface="Helvetica Light" charset="0"/>
            </a:endParaRPr>
          </a:p>
        </p:txBody>
      </p:sp>
      <p:grpSp>
        <p:nvGrpSpPr>
          <p:cNvPr id="10262" name="Group 22"/>
          <p:cNvGrpSpPr>
            <a:grpSpLocks/>
          </p:cNvGrpSpPr>
          <p:nvPr/>
        </p:nvGrpSpPr>
        <p:grpSpPr bwMode="auto">
          <a:xfrm>
            <a:off x="9105900" y="2915246"/>
            <a:ext cx="151607" cy="205184"/>
            <a:chOff x="-1" y="-1986"/>
            <a:chExt cx="302811" cy="410369"/>
          </a:xfrm>
        </p:grpSpPr>
        <p:sp>
          <p:nvSpPr>
            <p:cNvPr id="10263" name="Oval 23"/>
            <p:cNvSpPr>
              <a:spLocks/>
            </p:cNvSpPr>
            <p:nvPr/>
          </p:nvSpPr>
          <p:spPr bwMode="auto">
            <a:xfrm>
              <a:off x="-1" y="54030"/>
              <a:ext cx="302811" cy="298341"/>
            </a:xfrm>
            <a:prstGeom prst="ellipse">
              <a:avLst/>
            </a:prstGeom>
            <a:solidFill>
              <a:srgbClr val="FFFF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000">
                <a:latin typeface="Helvetica Light" charset="0"/>
                <a:ea typeface="Helvetica Light" charset="0"/>
                <a:cs typeface="Helvetica Light" charset="0"/>
                <a:sym typeface="Helvetica Light" charset="0"/>
              </a:endParaRPr>
            </a:p>
          </p:txBody>
        </p:sp>
        <p:sp>
          <p:nvSpPr>
            <p:cNvPr id="10264" name="Rectangle 24"/>
            <p:cNvSpPr>
              <a:spLocks/>
            </p:cNvSpPr>
            <p:nvPr/>
          </p:nvSpPr>
          <p:spPr bwMode="auto">
            <a:xfrm>
              <a:off x="44346" y="-1986"/>
              <a:ext cx="214119" cy="41036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spAutoFit/>
            </a:bodyPr>
            <a:lstStyle/>
            <a:p>
              <a:r>
                <a:rPr lang="it-IT" altLang="it-IT" sz="1000">
                  <a:latin typeface="Helvetica Light" charset="0"/>
                  <a:ea typeface="Helvetica Light" charset="0"/>
                  <a:cs typeface="Helvetica Light" charset="0"/>
                  <a:sym typeface="Helvetica Light" charset="0"/>
                </a:rPr>
                <a:t>A</a:t>
              </a:r>
            </a:p>
          </p:txBody>
        </p:sp>
      </p:grpSp>
      <p:grpSp>
        <p:nvGrpSpPr>
          <p:cNvPr id="10265" name="Group 25"/>
          <p:cNvGrpSpPr>
            <a:grpSpLocks/>
          </p:cNvGrpSpPr>
          <p:nvPr/>
        </p:nvGrpSpPr>
        <p:grpSpPr bwMode="auto">
          <a:xfrm>
            <a:off x="10090150" y="2901444"/>
            <a:ext cx="151607" cy="235962"/>
            <a:chOff x="-1" y="-1012"/>
            <a:chExt cx="302811" cy="471926"/>
          </a:xfrm>
        </p:grpSpPr>
        <p:sp>
          <p:nvSpPr>
            <p:cNvPr id="10266" name="Oval 26"/>
            <p:cNvSpPr>
              <a:spLocks/>
            </p:cNvSpPr>
            <p:nvPr/>
          </p:nvSpPr>
          <p:spPr bwMode="auto">
            <a:xfrm>
              <a:off x="-1" y="85780"/>
              <a:ext cx="302811" cy="298341"/>
            </a:xfrm>
            <a:prstGeom prst="ellipse">
              <a:avLst/>
            </a:prstGeom>
            <a:solidFill>
              <a:srgbClr val="174F8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200">
                <a:solidFill>
                  <a:srgbClr val="FFFFFF"/>
                </a:solidFill>
                <a:latin typeface="Helvetica Light" charset="0"/>
                <a:ea typeface="Helvetica Light" charset="0"/>
                <a:cs typeface="Helvetica Light" charset="0"/>
                <a:sym typeface="Helvetica Light" charset="0"/>
              </a:endParaRPr>
            </a:p>
          </p:txBody>
        </p:sp>
        <p:sp>
          <p:nvSpPr>
            <p:cNvPr id="10267" name="Rectangle 27"/>
            <p:cNvSpPr>
              <a:spLocks/>
            </p:cNvSpPr>
            <p:nvPr/>
          </p:nvSpPr>
          <p:spPr bwMode="auto">
            <a:xfrm>
              <a:off x="44346" y="-1012"/>
              <a:ext cx="214119" cy="47192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spAutoFit/>
            </a:bodyPr>
            <a:lstStyle/>
            <a:p>
              <a:r>
                <a:rPr lang="it-IT" altLang="it-IT" sz="1200">
                  <a:solidFill>
                    <a:srgbClr val="FFFFFF"/>
                  </a:solidFill>
                  <a:latin typeface="Helvetica Light" charset="0"/>
                  <a:ea typeface="Helvetica Light" charset="0"/>
                  <a:cs typeface="Helvetica Light" charset="0"/>
                  <a:sym typeface="Helvetica Light" charset="0"/>
                </a:rPr>
                <a:t>B</a:t>
              </a:r>
            </a:p>
          </p:txBody>
        </p:sp>
      </p:grpSp>
      <p:grpSp>
        <p:nvGrpSpPr>
          <p:cNvPr id="10268" name="Group 28"/>
          <p:cNvGrpSpPr>
            <a:grpSpLocks/>
          </p:cNvGrpSpPr>
          <p:nvPr/>
        </p:nvGrpSpPr>
        <p:grpSpPr bwMode="auto">
          <a:xfrm>
            <a:off x="7880350" y="3394671"/>
            <a:ext cx="151607" cy="205184"/>
            <a:chOff x="-1" y="-1986"/>
            <a:chExt cx="302811" cy="410369"/>
          </a:xfrm>
        </p:grpSpPr>
        <p:sp>
          <p:nvSpPr>
            <p:cNvPr id="10269" name="Oval 29"/>
            <p:cNvSpPr>
              <a:spLocks/>
            </p:cNvSpPr>
            <p:nvPr/>
          </p:nvSpPr>
          <p:spPr bwMode="auto">
            <a:xfrm>
              <a:off x="-1" y="54030"/>
              <a:ext cx="302811" cy="298341"/>
            </a:xfrm>
            <a:prstGeom prst="ellipse">
              <a:avLst/>
            </a:prstGeom>
            <a:solidFill>
              <a:srgbClr val="174F86"/>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000">
                <a:solidFill>
                  <a:srgbClr val="FFFFFF"/>
                </a:solidFill>
                <a:latin typeface="Helvetica Light" charset="0"/>
                <a:ea typeface="Helvetica Light" charset="0"/>
                <a:cs typeface="Helvetica Light" charset="0"/>
                <a:sym typeface="Helvetica Light" charset="0"/>
              </a:endParaRPr>
            </a:p>
          </p:txBody>
        </p:sp>
        <p:sp>
          <p:nvSpPr>
            <p:cNvPr id="10270" name="Rectangle 30"/>
            <p:cNvSpPr>
              <a:spLocks/>
            </p:cNvSpPr>
            <p:nvPr/>
          </p:nvSpPr>
          <p:spPr bwMode="auto">
            <a:xfrm>
              <a:off x="44346" y="-1986"/>
              <a:ext cx="214119" cy="41036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spAutoFit/>
            </a:bodyPr>
            <a:lstStyle/>
            <a:p>
              <a:r>
                <a:rPr lang="it-IT" altLang="it-IT" sz="1000">
                  <a:solidFill>
                    <a:srgbClr val="FFFFFF"/>
                  </a:solidFill>
                  <a:latin typeface="Helvetica Light" charset="0"/>
                  <a:ea typeface="Helvetica Light" charset="0"/>
                  <a:cs typeface="Helvetica Light" charset="0"/>
                  <a:sym typeface="Helvetica Light" charset="0"/>
                </a:rPr>
                <a:t>D</a:t>
              </a:r>
            </a:p>
          </p:txBody>
        </p:sp>
      </p:grpSp>
      <p:grpSp>
        <p:nvGrpSpPr>
          <p:cNvPr id="10271" name="Group 31"/>
          <p:cNvGrpSpPr>
            <a:grpSpLocks/>
          </p:cNvGrpSpPr>
          <p:nvPr/>
        </p:nvGrpSpPr>
        <p:grpSpPr bwMode="auto">
          <a:xfrm>
            <a:off x="11214100" y="3328790"/>
            <a:ext cx="150813" cy="205184"/>
            <a:chOff x="-1" y="-1986"/>
            <a:chExt cx="302811" cy="410369"/>
          </a:xfrm>
        </p:grpSpPr>
        <p:sp>
          <p:nvSpPr>
            <p:cNvPr id="10272" name="Oval 32"/>
            <p:cNvSpPr>
              <a:spLocks/>
            </p:cNvSpPr>
            <p:nvPr/>
          </p:nvSpPr>
          <p:spPr bwMode="auto">
            <a:xfrm>
              <a:off x="-1" y="54030"/>
              <a:ext cx="302811" cy="298341"/>
            </a:xfrm>
            <a:prstGeom prst="ellipse">
              <a:avLst/>
            </a:prstGeom>
            <a:solidFill>
              <a:srgbClr val="FFFF00"/>
            </a:solidFill>
            <a:ln>
              <a:noFill/>
            </a:ln>
            <a:effectLst>
              <a:outerShdw blurRad="381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5400" tIns="25400" rIns="25400" bIns="25400" anchor="ctr"/>
            <a:lstStyle/>
            <a:p>
              <a:endParaRPr lang="it-IT" altLang="it-IT" sz="1000">
                <a:latin typeface="Helvetica Light" charset="0"/>
                <a:ea typeface="Helvetica Light" charset="0"/>
                <a:cs typeface="Helvetica Light" charset="0"/>
                <a:sym typeface="Helvetica Light" charset="0"/>
              </a:endParaRPr>
            </a:p>
          </p:txBody>
        </p:sp>
        <p:sp>
          <p:nvSpPr>
            <p:cNvPr id="10273" name="Rectangle 33"/>
            <p:cNvSpPr>
              <a:spLocks/>
            </p:cNvSpPr>
            <p:nvPr/>
          </p:nvSpPr>
          <p:spPr bwMode="auto">
            <a:xfrm>
              <a:off x="44345" y="-1986"/>
              <a:ext cx="214120" cy="41036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spAutoFit/>
            </a:bodyPr>
            <a:lstStyle/>
            <a:p>
              <a:r>
                <a:rPr lang="it-IT" altLang="it-IT" sz="1000">
                  <a:latin typeface="Helvetica Light" charset="0"/>
                  <a:ea typeface="Helvetica Light" charset="0"/>
                  <a:cs typeface="Helvetica Light" charset="0"/>
                  <a:sym typeface="Helvetica Light" charset="0"/>
                </a:rPr>
                <a:t>C</a:t>
              </a:r>
            </a:p>
          </p:txBody>
        </p:sp>
      </p:grpSp>
      <p:grpSp>
        <p:nvGrpSpPr>
          <p:cNvPr id="10274" name="Group 34"/>
          <p:cNvGrpSpPr>
            <a:grpSpLocks/>
          </p:cNvGrpSpPr>
          <p:nvPr/>
        </p:nvGrpSpPr>
        <p:grpSpPr bwMode="auto">
          <a:xfrm>
            <a:off x="10202863" y="3289300"/>
            <a:ext cx="89694" cy="98425"/>
            <a:chOff x="0" y="-2"/>
            <a:chExt cx="180006" cy="197479"/>
          </a:xfrm>
        </p:grpSpPr>
        <p:pic>
          <p:nvPicPr>
            <p:cNvPr id="10275" name="Picture 35" descr="image1.t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2"/>
              <a:ext cx="180006" cy="19747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0276" name="Picture 36" descr="image1.jpe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6282" y="59421"/>
              <a:ext cx="68128" cy="784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10277" name="Group 37"/>
          <p:cNvGrpSpPr>
            <a:grpSpLocks/>
          </p:cNvGrpSpPr>
          <p:nvPr/>
        </p:nvGrpSpPr>
        <p:grpSpPr bwMode="auto">
          <a:xfrm>
            <a:off x="10297319" y="3228182"/>
            <a:ext cx="90488" cy="98425"/>
            <a:chOff x="0" y="-2"/>
            <a:chExt cx="180006" cy="197479"/>
          </a:xfrm>
        </p:grpSpPr>
        <p:pic>
          <p:nvPicPr>
            <p:cNvPr id="10278" name="Picture 38" descr="image1.t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2"/>
              <a:ext cx="180006" cy="19747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0279" name="Picture 39" descr="image1.jpe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6282" y="59421"/>
              <a:ext cx="68128" cy="784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10280" name="Group 40"/>
          <p:cNvGrpSpPr>
            <a:grpSpLocks/>
          </p:cNvGrpSpPr>
          <p:nvPr/>
        </p:nvGrpSpPr>
        <p:grpSpPr bwMode="auto">
          <a:xfrm>
            <a:off x="10330657" y="3353594"/>
            <a:ext cx="89694" cy="98425"/>
            <a:chOff x="0" y="-2"/>
            <a:chExt cx="180006" cy="197479"/>
          </a:xfrm>
        </p:grpSpPr>
        <p:pic>
          <p:nvPicPr>
            <p:cNvPr id="10281" name="Picture 41" descr="image1.t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2"/>
              <a:ext cx="180006" cy="19747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0282" name="Picture 42" descr="image1.jpe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6282" y="59421"/>
              <a:ext cx="68128" cy="784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10283" name="Group 43"/>
          <p:cNvGrpSpPr>
            <a:grpSpLocks/>
          </p:cNvGrpSpPr>
          <p:nvPr/>
        </p:nvGrpSpPr>
        <p:grpSpPr bwMode="auto">
          <a:xfrm>
            <a:off x="8925719" y="3294063"/>
            <a:ext cx="89694" cy="98425"/>
            <a:chOff x="0" y="-2"/>
            <a:chExt cx="180006" cy="197479"/>
          </a:xfrm>
        </p:grpSpPr>
        <p:pic>
          <p:nvPicPr>
            <p:cNvPr id="10284" name="Picture 44" descr="image1.t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2"/>
              <a:ext cx="180006" cy="19747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0285" name="Picture 45" descr="image1.jpe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6282" y="59421"/>
              <a:ext cx="68128" cy="784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10286" name="Group 46"/>
          <p:cNvGrpSpPr>
            <a:grpSpLocks/>
          </p:cNvGrpSpPr>
          <p:nvPr/>
        </p:nvGrpSpPr>
        <p:grpSpPr bwMode="auto">
          <a:xfrm>
            <a:off x="9030494" y="3225007"/>
            <a:ext cx="90488" cy="98425"/>
            <a:chOff x="0" y="-2"/>
            <a:chExt cx="180006" cy="197479"/>
          </a:xfrm>
        </p:grpSpPr>
        <p:pic>
          <p:nvPicPr>
            <p:cNvPr id="10287" name="Picture 47" descr="image1.t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2"/>
              <a:ext cx="180006" cy="19747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0288" name="Picture 48" descr="image1.jpe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6282" y="59421"/>
              <a:ext cx="68128" cy="784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10289" name="Group 49"/>
          <p:cNvGrpSpPr>
            <a:grpSpLocks/>
          </p:cNvGrpSpPr>
          <p:nvPr/>
        </p:nvGrpSpPr>
        <p:grpSpPr bwMode="auto">
          <a:xfrm>
            <a:off x="9015413" y="3326607"/>
            <a:ext cx="90488" cy="99219"/>
            <a:chOff x="0" y="-2"/>
            <a:chExt cx="180006" cy="197479"/>
          </a:xfrm>
        </p:grpSpPr>
        <p:pic>
          <p:nvPicPr>
            <p:cNvPr id="10290" name="Picture 50" descr="image1.t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2"/>
              <a:ext cx="180006" cy="19747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0291" name="Picture 51" descr="image1.jpe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6282" y="59421"/>
              <a:ext cx="68128" cy="784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10292" name="Group 52"/>
          <p:cNvGrpSpPr>
            <a:grpSpLocks/>
          </p:cNvGrpSpPr>
          <p:nvPr/>
        </p:nvGrpSpPr>
        <p:grpSpPr bwMode="auto">
          <a:xfrm>
            <a:off x="7807325" y="3304382"/>
            <a:ext cx="90488" cy="98425"/>
            <a:chOff x="0" y="-2"/>
            <a:chExt cx="180006" cy="197479"/>
          </a:xfrm>
        </p:grpSpPr>
        <p:pic>
          <p:nvPicPr>
            <p:cNvPr id="10293" name="Picture 53" descr="image1.t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2"/>
              <a:ext cx="180006" cy="19747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0294" name="Picture 54" descr="image1.jpe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6282" y="59421"/>
              <a:ext cx="68128" cy="784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10295" name="Group 55"/>
          <p:cNvGrpSpPr>
            <a:grpSpLocks/>
          </p:cNvGrpSpPr>
          <p:nvPr/>
        </p:nvGrpSpPr>
        <p:grpSpPr bwMode="auto">
          <a:xfrm>
            <a:off x="8077200" y="3637757"/>
            <a:ext cx="90488" cy="99219"/>
            <a:chOff x="0" y="-2"/>
            <a:chExt cx="180006" cy="197479"/>
          </a:xfrm>
        </p:grpSpPr>
        <p:pic>
          <p:nvPicPr>
            <p:cNvPr id="10296" name="Picture 56" descr="image1.t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2"/>
              <a:ext cx="180006" cy="19747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0297" name="Picture 57" descr="image1.jpe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6282" y="59421"/>
              <a:ext cx="68128" cy="784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10298" name="Group 58"/>
          <p:cNvGrpSpPr>
            <a:grpSpLocks/>
          </p:cNvGrpSpPr>
          <p:nvPr/>
        </p:nvGrpSpPr>
        <p:grpSpPr bwMode="auto">
          <a:xfrm>
            <a:off x="8259763" y="3687763"/>
            <a:ext cx="89694" cy="98425"/>
            <a:chOff x="0" y="-2"/>
            <a:chExt cx="180006" cy="197479"/>
          </a:xfrm>
        </p:grpSpPr>
        <p:pic>
          <p:nvPicPr>
            <p:cNvPr id="10299" name="Picture 59" descr="image1.t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2"/>
              <a:ext cx="180006" cy="19747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0300" name="Picture 60" descr="image1.jpe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6282" y="59421"/>
              <a:ext cx="68128" cy="784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10301" name="Group 61"/>
          <p:cNvGrpSpPr>
            <a:grpSpLocks/>
          </p:cNvGrpSpPr>
          <p:nvPr/>
        </p:nvGrpSpPr>
        <p:grpSpPr bwMode="auto">
          <a:xfrm>
            <a:off x="8153400" y="3713957"/>
            <a:ext cx="90488" cy="99219"/>
            <a:chOff x="0" y="-2"/>
            <a:chExt cx="180006" cy="197479"/>
          </a:xfrm>
        </p:grpSpPr>
        <p:pic>
          <p:nvPicPr>
            <p:cNvPr id="10302" name="Picture 62" descr="image1.t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2"/>
              <a:ext cx="180006" cy="19747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0303" name="Picture 63" descr="image1.jpe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6282" y="59421"/>
              <a:ext cx="68128" cy="784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10304" name="Group 64"/>
          <p:cNvGrpSpPr>
            <a:grpSpLocks/>
          </p:cNvGrpSpPr>
          <p:nvPr/>
        </p:nvGrpSpPr>
        <p:grpSpPr bwMode="auto">
          <a:xfrm>
            <a:off x="8229600" y="3790157"/>
            <a:ext cx="90488" cy="99219"/>
            <a:chOff x="0" y="-2"/>
            <a:chExt cx="180006" cy="197479"/>
          </a:xfrm>
        </p:grpSpPr>
        <p:pic>
          <p:nvPicPr>
            <p:cNvPr id="10305" name="Picture 65" descr="image1.t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2"/>
              <a:ext cx="180006" cy="19747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0306" name="Picture 66" descr="image1.jpe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6282" y="59421"/>
              <a:ext cx="68128" cy="784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10307" name="Group 67"/>
          <p:cNvGrpSpPr>
            <a:grpSpLocks/>
          </p:cNvGrpSpPr>
          <p:nvPr/>
        </p:nvGrpSpPr>
        <p:grpSpPr bwMode="auto">
          <a:xfrm>
            <a:off x="11379200" y="3297238"/>
            <a:ext cx="89694" cy="98425"/>
            <a:chOff x="0" y="-2"/>
            <a:chExt cx="180006" cy="197479"/>
          </a:xfrm>
        </p:grpSpPr>
        <p:pic>
          <p:nvPicPr>
            <p:cNvPr id="10308" name="Picture 68" descr="image1.t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2"/>
              <a:ext cx="180006" cy="19747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0309" name="Picture 69" descr="image1.jpe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6282" y="59421"/>
              <a:ext cx="68128" cy="784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10310" name="Group 70"/>
          <p:cNvGrpSpPr>
            <a:grpSpLocks/>
          </p:cNvGrpSpPr>
          <p:nvPr/>
        </p:nvGrpSpPr>
        <p:grpSpPr bwMode="auto">
          <a:xfrm>
            <a:off x="10983913" y="3475832"/>
            <a:ext cx="89694" cy="99219"/>
            <a:chOff x="0" y="-2"/>
            <a:chExt cx="180006" cy="197479"/>
          </a:xfrm>
        </p:grpSpPr>
        <p:pic>
          <p:nvPicPr>
            <p:cNvPr id="10311" name="Picture 71" descr="image1.t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2"/>
              <a:ext cx="180006" cy="19747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0312" name="Picture 72" descr="image1.jpe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6282" y="59421"/>
              <a:ext cx="68128" cy="784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10313" name="Group 73"/>
          <p:cNvGrpSpPr>
            <a:grpSpLocks/>
          </p:cNvGrpSpPr>
          <p:nvPr/>
        </p:nvGrpSpPr>
        <p:grpSpPr bwMode="auto">
          <a:xfrm>
            <a:off x="11060113" y="3552032"/>
            <a:ext cx="89694" cy="99219"/>
            <a:chOff x="0" y="-2"/>
            <a:chExt cx="180006" cy="197479"/>
          </a:xfrm>
        </p:grpSpPr>
        <p:pic>
          <p:nvPicPr>
            <p:cNvPr id="10314" name="Picture 74" descr="image1.t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2"/>
              <a:ext cx="180006" cy="19747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0315" name="Picture 75" descr="image1.jpe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6282" y="59421"/>
              <a:ext cx="68128" cy="784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10316" name="Group 76"/>
          <p:cNvGrpSpPr>
            <a:grpSpLocks/>
          </p:cNvGrpSpPr>
          <p:nvPr/>
        </p:nvGrpSpPr>
        <p:grpSpPr bwMode="auto">
          <a:xfrm>
            <a:off x="11136313" y="3628232"/>
            <a:ext cx="89694" cy="99219"/>
            <a:chOff x="0" y="-2"/>
            <a:chExt cx="180006" cy="197479"/>
          </a:xfrm>
        </p:grpSpPr>
        <p:pic>
          <p:nvPicPr>
            <p:cNvPr id="10317" name="Picture 77" descr="image1.t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2"/>
              <a:ext cx="180006" cy="19747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0318" name="Picture 78" descr="image1.jpe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6282" y="59421"/>
              <a:ext cx="68128" cy="784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10319" name="Group 79"/>
          <p:cNvGrpSpPr>
            <a:grpSpLocks/>
          </p:cNvGrpSpPr>
          <p:nvPr/>
        </p:nvGrpSpPr>
        <p:grpSpPr bwMode="auto">
          <a:xfrm>
            <a:off x="10998200" y="3648075"/>
            <a:ext cx="89694" cy="98425"/>
            <a:chOff x="0" y="-2"/>
            <a:chExt cx="180006" cy="197479"/>
          </a:xfrm>
        </p:grpSpPr>
        <p:pic>
          <p:nvPicPr>
            <p:cNvPr id="10320" name="Picture 80" descr="image1.t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2"/>
              <a:ext cx="180006" cy="19747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0321" name="Picture 81" descr="image1.jpe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6282" y="59421"/>
              <a:ext cx="68128" cy="784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
        <p:nvSpPr>
          <p:cNvPr id="10322" name="Line 82"/>
          <p:cNvSpPr>
            <a:spLocks noChangeShapeType="1"/>
          </p:cNvSpPr>
          <p:nvPr/>
        </p:nvSpPr>
        <p:spPr bwMode="auto">
          <a:xfrm>
            <a:off x="9409113" y="2936082"/>
            <a:ext cx="681038" cy="0"/>
          </a:xfrm>
          <a:prstGeom prst="line">
            <a:avLst/>
          </a:prstGeom>
          <a:noFill/>
          <a:ln w="635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10323" name="Line 83"/>
          <p:cNvSpPr>
            <a:spLocks noChangeShapeType="1"/>
          </p:cNvSpPr>
          <p:nvPr/>
        </p:nvSpPr>
        <p:spPr bwMode="auto">
          <a:xfrm flipH="1" flipV="1">
            <a:off x="9257507" y="1963738"/>
            <a:ext cx="779463" cy="914400"/>
          </a:xfrm>
          <a:prstGeom prst="line">
            <a:avLst/>
          </a:prstGeom>
          <a:noFill/>
          <a:ln w="635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10324" name="Line 84"/>
          <p:cNvSpPr>
            <a:spLocks noChangeShapeType="1"/>
          </p:cNvSpPr>
          <p:nvPr/>
        </p:nvSpPr>
        <p:spPr bwMode="auto">
          <a:xfrm flipV="1">
            <a:off x="9174163" y="2087563"/>
            <a:ext cx="83344" cy="783432"/>
          </a:xfrm>
          <a:prstGeom prst="line">
            <a:avLst/>
          </a:prstGeom>
          <a:noFill/>
          <a:ln w="63500" cap="flat" cmpd="sng">
            <a:solidFill>
              <a:srgbClr val="000000"/>
            </a:solidFill>
            <a:prstDash val="sysDash"/>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10325" name="AutoShape 85"/>
          <p:cNvSpPr>
            <a:spLocks/>
          </p:cNvSpPr>
          <p:nvPr/>
        </p:nvSpPr>
        <p:spPr bwMode="auto">
          <a:xfrm>
            <a:off x="9108282" y="465138"/>
            <a:ext cx="593725" cy="1354932"/>
          </a:xfrm>
          <a:custGeom>
            <a:avLst/>
            <a:gdLst>
              <a:gd name="T0" fmla="+- 0 10870 141"/>
              <a:gd name="T1" fmla="*/ T0 w 21459"/>
              <a:gd name="T2" fmla="*/ 10784 h 21568"/>
              <a:gd name="T3" fmla="+- 0 10870 141"/>
              <a:gd name="T4" fmla="*/ T3 w 21459"/>
              <a:gd name="T5" fmla="*/ 10784 h 21568"/>
              <a:gd name="T6" fmla="+- 0 10870 141"/>
              <a:gd name="T7" fmla="*/ T6 w 21459"/>
              <a:gd name="T8" fmla="*/ 10784 h 21568"/>
              <a:gd name="T9" fmla="+- 0 10870 141"/>
              <a:gd name="T10" fmla="*/ T9 w 21459"/>
              <a:gd name="T11" fmla="*/ 10784 h 21568"/>
            </a:gdLst>
            <a:ahLst/>
            <a:cxnLst>
              <a:cxn ang="0">
                <a:pos x="T1" y="T2"/>
              </a:cxn>
              <a:cxn ang="0">
                <a:pos x="T4" y="T5"/>
              </a:cxn>
              <a:cxn ang="0">
                <a:pos x="T7" y="T8"/>
              </a:cxn>
              <a:cxn ang="0">
                <a:pos x="T10" y="T11"/>
              </a:cxn>
            </a:cxnLst>
            <a:rect l="0" t="0" r="r" b="b"/>
            <a:pathLst>
              <a:path w="21459" h="21568">
                <a:moveTo>
                  <a:pt x="3416" y="21568"/>
                </a:moveTo>
                <a:cubicBezTo>
                  <a:pt x="888" y="21122"/>
                  <a:pt x="2472" y="21600"/>
                  <a:pt x="1581" y="20894"/>
                </a:cubicBezTo>
                <a:cubicBezTo>
                  <a:pt x="1224" y="20610"/>
                  <a:pt x="358" y="20085"/>
                  <a:pt x="358" y="20085"/>
                </a:cubicBezTo>
                <a:cubicBezTo>
                  <a:pt x="256" y="19950"/>
                  <a:pt x="-141" y="19794"/>
                  <a:pt x="52" y="19680"/>
                </a:cubicBezTo>
                <a:cubicBezTo>
                  <a:pt x="305" y="19532"/>
                  <a:pt x="872" y="19597"/>
                  <a:pt x="1276" y="19546"/>
                </a:cubicBezTo>
                <a:cubicBezTo>
                  <a:pt x="1586" y="19507"/>
                  <a:pt x="1897" y="19467"/>
                  <a:pt x="2193" y="19411"/>
                </a:cubicBezTo>
                <a:cubicBezTo>
                  <a:pt x="2612" y="19332"/>
                  <a:pt x="2993" y="19216"/>
                  <a:pt x="3416" y="19141"/>
                </a:cubicBezTo>
                <a:cubicBezTo>
                  <a:pt x="5579" y="18760"/>
                  <a:pt x="4672" y="18975"/>
                  <a:pt x="6474" y="18737"/>
                </a:cubicBezTo>
                <a:cubicBezTo>
                  <a:pt x="7092" y="18655"/>
                  <a:pt x="8309" y="18467"/>
                  <a:pt x="8309" y="18467"/>
                </a:cubicBezTo>
                <a:cubicBezTo>
                  <a:pt x="8411" y="18332"/>
                  <a:pt x="8717" y="18198"/>
                  <a:pt x="8615" y="18063"/>
                </a:cubicBezTo>
                <a:cubicBezTo>
                  <a:pt x="8447" y="17840"/>
                  <a:pt x="7200" y="17512"/>
                  <a:pt x="6780" y="17389"/>
                </a:cubicBezTo>
                <a:cubicBezTo>
                  <a:pt x="6720" y="17349"/>
                  <a:pt x="5644" y="16715"/>
                  <a:pt x="5863" y="16580"/>
                </a:cubicBezTo>
                <a:cubicBezTo>
                  <a:pt x="6290" y="16316"/>
                  <a:pt x="7698" y="16041"/>
                  <a:pt x="7698" y="16041"/>
                </a:cubicBezTo>
                <a:cubicBezTo>
                  <a:pt x="7800" y="15906"/>
                  <a:pt x="7933" y="15775"/>
                  <a:pt x="8003" y="15637"/>
                </a:cubicBezTo>
                <a:cubicBezTo>
                  <a:pt x="8352" y="14946"/>
                  <a:pt x="8179" y="14673"/>
                  <a:pt x="8921" y="14019"/>
                </a:cubicBezTo>
                <a:cubicBezTo>
                  <a:pt x="11859" y="11429"/>
                  <a:pt x="7761" y="14900"/>
                  <a:pt x="11062" y="12536"/>
                </a:cubicBezTo>
                <a:cubicBezTo>
                  <a:pt x="11539" y="12194"/>
                  <a:pt x="11903" y="11823"/>
                  <a:pt x="12285" y="11458"/>
                </a:cubicBezTo>
                <a:cubicBezTo>
                  <a:pt x="12515" y="11238"/>
                  <a:pt x="12630" y="10995"/>
                  <a:pt x="12896" y="10784"/>
                </a:cubicBezTo>
                <a:cubicBezTo>
                  <a:pt x="13144" y="10587"/>
                  <a:pt x="13518" y="10427"/>
                  <a:pt x="13814" y="10245"/>
                </a:cubicBezTo>
                <a:cubicBezTo>
                  <a:pt x="14027" y="10113"/>
                  <a:pt x="14222" y="9975"/>
                  <a:pt x="14425" y="9840"/>
                </a:cubicBezTo>
                <a:cubicBezTo>
                  <a:pt x="14199" y="9807"/>
                  <a:pt x="12591" y="9610"/>
                  <a:pt x="12591" y="9436"/>
                </a:cubicBezTo>
                <a:cubicBezTo>
                  <a:pt x="12591" y="9094"/>
                  <a:pt x="13243" y="8814"/>
                  <a:pt x="13508" y="8492"/>
                </a:cubicBezTo>
                <a:cubicBezTo>
                  <a:pt x="13652" y="8318"/>
                  <a:pt x="13666" y="8127"/>
                  <a:pt x="13814" y="7953"/>
                </a:cubicBezTo>
                <a:cubicBezTo>
                  <a:pt x="13974" y="7765"/>
                  <a:pt x="14246" y="7599"/>
                  <a:pt x="14425" y="7414"/>
                </a:cubicBezTo>
                <a:cubicBezTo>
                  <a:pt x="14552" y="7283"/>
                  <a:pt x="14587" y="7137"/>
                  <a:pt x="14731" y="7009"/>
                </a:cubicBezTo>
                <a:cubicBezTo>
                  <a:pt x="14896" y="6865"/>
                  <a:pt x="15194" y="6753"/>
                  <a:pt x="15343" y="6605"/>
                </a:cubicBezTo>
                <a:cubicBezTo>
                  <a:pt x="15605" y="6345"/>
                  <a:pt x="15751" y="6066"/>
                  <a:pt x="15954" y="5796"/>
                </a:cubicBezTo>
                <a:cubicBezTo>
                  <a:pt x="16056" y="5662"/>
                  <a:pt x="16116" y="5519"/>
                  <a:pt x="16260" y="5392"/>
                </a:cubicBezTo>
                <a:cubicBezTo>
                  <a:pt x="18035" y="3828"/>
                  <a:pt x="17366" y="4510"/>
                  <a:pt x="18401" y="3370"/>
                </a:cubicBezTo>
                <a:cubicBezTo>
                  <a:pt x="18517" y="3114"/>
                  <a:pt x="18699" y="2568"/>
                  <a:pt x="19013" y="2292"/>
                </a:cubicBezTo>
                <a:cubicBezTo>
                  <a:pt x="19381" y="1966"/>
                  <a:pt x="20056" y="1534"/>
                  <a:pt x="20542" y="1213"/>
                </a:cubicBezTo>
                <a:lnTo>
                  <a:pt x="21153" y="404"/>
                </a:lnTo>
                <a:lnTo>
                  <a:pt x="21459" y="0"/>
                </a:lnTo>
              </a:path>
            </a:pathLst>
          </a:custGeom>
          <a:noFill/>
          <a:ln w="3810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a:defRPr sz="5000">
                <a:solidFill>
                  <a:srgbClr val="000000"/>
                </a:solidFill>
                <a:latin typeface="Helvetica" charset="0"/>
                <a:ea typeface="Helvetica" charset="0"/>
                <a:cs typeface="Helvetica" charset="0"/>
                <a:sym typeface="Helvetica" charset="0"/>
              </a:defRPr>
            </a:lvl1pPr>
            <a:lvl2pPr>
              <a:defRPr sz="5000">
                <a:solidFill>
                  <a:srgbClr val="000000"/>
                </a:solidFill>
                <a:latin typeface="Helvetica" charset="0"/>
                <a:ea typeface="Helvetica" charset="0"/>
                <a:cs typeface="Helvetica" charset="0"/>
                <a:sym typeface="Helvetica" charset="0"/>
              </a:defRPr>
            </a:lvl2pPr>
            <a:lvl3pPr>
              <a:defRPr sz="5000">
                <a:solidFill>
                  <a:srgbClr val="000000"/>
                </a:solidFill>
                <a:latin typeface="Helvetica" charset="0"/>
                <a:ea typeface="Helvetica" charset="0"/>
                <a:cs typeface="Helvetica" charset="0"/>
                <a:sym typeface="Helvetica" charset="0"/>
              </a:defRPr>
            </a:lvl3pPr>
            <a:lvl4pPr>
              <a:defRPr sz="5000">
                <a:solidFill>
                  <a:srgbClr val="000000"/>
                </a:solidFill>
                <a:latin typeface="Helvetica" charset="0"/>
                <a:ea typeface="Helvetica" charset="0"/>
                <a:cs typeface="Helvetica" charset="0"/>
                <a:sym typeface="Helvetica" charset="0"/>
              </a:defRPr>
            </a:lvl4pPr>
            <a:lvl5pPr>
              <a:defRPr sz="5000">
                <a:solidFill>
                  <a:srgbClr val="000000"/>
                </a:solidFill>
                <a:latin typeface="Helvetica" charset="0"/>
                <a:ea typeface="Helvetica" charset="0"/>
                <a:cs typeface="Helvetica" charset="0"/>
                <a:sym typeface="Helvetica" charset="0"/>
              </a:defRPr>
            </a:lvl5pPr>
            <a:lvl6pPr marL="4572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6pPr>
            <a:lvl7pPr marL="9144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7pPr>
            <a:lvl8pPr marL="13716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8pPr>
            <a:lvl9pPr marL="18288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9pPr>
          </a:lstStyle>
          <a:p>
            <a:pPr defTabSz="457200"/>
            <a:endParaRPr lang="it-IT" altLang="it-IT" sz="900">
              <a:latin typeface="Helvetica Light" charset="0"/>
              <a:ea typeface="Helvetica Light" charset="0"/>
              <a:cs typeface="Helvetica Light" charset="0"/>
              <a:sym typeface="Helvetica Light" charset="0"/>
            </a:endParaRPr>
          </a:p>
        </p:txBody>
      </p:sp>
      <p:sp>
        <p:nvSpPr>
          <p:cNvPr id="10326" name="AutoShape 86"/>
          <p:cNvSpPr>
            <a:spLocks/>
          </p:cNvSpPr>
          <p:nvPr/>
        </p:nvSpPr>
        <p:spPr bwMode="auto">
          <a:xfrm>
            <a:off x="11158538" y="1481138"/>
            <a:ext cx="419894" cy="1770063"/>
          </a:xfrm>
          <a:custGeom>
            <a:avLst/>
            <a:gdLst>
              <a:gd name="T0" fmla="*/ 10141 w 20282"/>
              <a:gd name="T1" fmla="*/ 10800 h 21600"/>
              <a:gd name="T2" fmla="*/ 10141 w 20282"/>
              <a:gd name="T3" fmla="*/ 10800 h 21600"/>
              <a:gd name="T4" fmla="*/ 10141 w 20282"/>
              <a:gd name="T5" fmla="*/ 10800 h 21600"/>
              <a:gd name="T6" fmla="*/ 10141 w 20282"/>
              <a:gd name="T7" fmla="*/ 10800 h 21600"/>
            </a:gdLst>
            <a:ahLst/>
            <a:cxnLst>
              <a:cxn ang="0">
                <a:pos x="T0" y="T1"/>
              </a:cxn>
              <a:cxn ang="0">
                <a:pos x="T2" y="T3"/>
              </a:cxn>
              <a:cxn ang="0">
                <a:pos x="T4" y="T5"/>
              </a:cxn>
              <a:cxn ang="0">
                <a:pos x="T6" y="T7"/>
              </a:cxn>
            </a:cxnLst>
            <a:rect l="0" t="0" r="r" b="b"/>
            <a:pathLst>
              <a:path w="20282" h="21600">
                <a:moveTo>
                  <a:pt x="9403" y="21600"/>
                </a:moveTo>
                <a:cubicBezTo>
                  <a:pt x="15502" y="18284"/>
                  <a:pt x="21600" y="14968"/>
                  <a:pt x="20033" y="11368"/>
                </a:cubicBezTo>
                <a:cubicBezTo>
                  <a:pt x="18466" y="7768"/>
                  <a:pt x="0" y="0"/>
                  <a:pt x="0" y="0"/>
                </a:cubicBezTo>
              </a:path>
            </a:pathLst>
          </a:custGeom>
          <a:noFill/>
          <a:ln w="38100" cap="flat" cmpd="sng">
            <a:solidFill>
              <a:srgbClr val="000000"/>
            </a:solidFill>
            <a:prstDash val="dashDot"/>
            <a:round/>
            <a:headEnd type="none" w="med" len="med"/>
            <a:tailEnd type="triangl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lstStyle>
            <a:lvl1pPr>
              <a:defRPr sz="5000">
                <a:solidFill>
                  <a:srgbClr val="000000"/>
                </a:solidFill>
                <a:latin typeface="Helvetica" charset="0"/>
                <a:ea typeface="Helvetica" charset="0"/>
                <a:cs typeface="Helvetica" charset="0"/>
                <a:sym typeface="Helvetica" charset="0"/>
              </a:defRPr>
            </a:lvl1pPr>
            <a:lvl2pPr>
              <a:defRPr sz="5000">
                <a:solidFill>
                  <a:srgbClr val="000000"/>
                </a:solidFill>
                <a:latin typeface="Helvetica" charset="0"/>
                <a:ea typeface="Helvetica" charset="0"/>
                <a:cs typeface="Helvetica" charset="0"/>
                <a:sym typeface="Helvetica" charset="0"/>
              </a:defRPr>
            </a:lvl2pPr>
            <a:lvl3pPr>
              <a:defRPr sz="5000">
                <a:solidFill>
                  <a:srgbClr val="000000"/>
                </a:solidFill>
                <a:latin typeface="Helvetica" charset="0"/>
                <a:ea typeface="Helvetica" charset="0"/>
                <a:cs typeface="Helvetica" charset="0"/>
                <a:sym typeface="Helvetica" charset="0"/>
              </a:defRPr>
            </a:lvl3pPr>
            <a:lvl4pPr>
              <a:defRPr sz="5000">
                <a:solidFill>
                  <a:srgbClr val="000000"/>
                </a:solidFill>
                <a:latin typeface="Helvetica" charset="0"/>
                <a:ea typeface="Helvetica" charset="0"/>
                <a:cs typeface="Helvetica" charset="0"/>
                <a:sym typeface="Helvetica" charset="0"/>
              </a:defRPr>
            </a:lvl4pPr>
            <a:lvl5pPr>
              <a:defRPr sz="5000">
                <a:solidFill>
                  <a:srgbClr val="000000"/>
                </a:solidFill>
                <a:latin typeface="Helvetica" charset="0"/>
                <a:ea typeface="Helvetica" charset="0"/>
                <a:cs typeface="Helvetica" charset="0"/>
                <a:sym typeface="Helvetica" charset="0"/>
              </a:defRPr>
            </a:lvl5pPr>
            <a:lvl6pPr marL="4572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6pPr>
            <a:lvl7pPr marL="9144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7pPr>
            <a:lvl8pPr marL="13716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8pPr>
            <a:lvl9pPr marL="18288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9pPr>
          </a:lstStyle>
          <a:p>
            <a:pPr defTabSz="457200"/>
            <a:endParaRPr lang="it-IT" altLang="it-IT" sz="900">
              <a:latin typeface="Helvetica Light" charset="0"/>
              <a:ea typeface="Helvetica Light" charset="0"/>
              <a:cs typeface="Helvetica Light" charset="0"/>
              <a:sym typeface="Helvetica Light" charset="0"/>
            </a:endParaRPr>
          </a:p>
        </p:txBody>
      </p:sp>
      <p:sp>
        <p:nvSpPr>
          <p:cNvPr id="10327" name="Line 87"/>
          <p:cNvSpPr>
            <a:spLocks noChangeShapeType="1"/>
          </p:cNvSpPr>
          <p:nvPr/>
        </p:nvSpPr>
        <p:spPr bwMode="auto">
          <a:xfrm flipH="1" flipV="1">
            <a:off x="9761538" y="712788"/>
            <a:ext cx="1312069" cy="768350"/>
          </a:xfrm>
          <a:prstGeom prst="line">
            <a:avLst/>
          </a:prstGeom>
          <a:noFill/>
          <a:ln w="57150"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10328" name="Line 88"/>
          <p:cNvSpPr>
            <a:spLocks noChangeShapeType="1"/>
          </p:cNvSpPr>
          <p:nvPr/>
        </p:nvSpPr>
        <p:spPr bwMode="auto">
          <a:xfrm flipV="1">
            <a:off x="9409113" y="712788"/>
            <a:ext cx="293688" cy="768350"/>
          </a:xfrm>
          <a:prstGeom prst="line">
            <a:avLst/>
          </a:prstGeom>
          <a:noFill/>
          <a:ln w="38100" cap="flat" cmpd="sng">
            <a:solidFill>
              <a:srgbClr val="000000"/>
            </a:solidFill>
            <a:prstDash val="sysDash"/>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2860" tIns="22860" rIns="22860" bIns="22860"/>
          <a:lstStyle/>
          <a:p>
            <a:endParaRPr lang="it-IT" altLang="it-IT" sz="900"/>
          </a:p>
        </p:txBody>
      </p:sp>
      <p:sp>
        <p:nvSpPr>
          <p:cNvPr id="10329" name="Rectangle 89"/>
          <p:cNvSpPr>
            <a:spLocks/>
          </p:cNvSpPr>
          <p:nvPr/>
        </p:nvSpPr>
        <p:spPr bwMode="auto">
          <a:xfrm>
            <a:off x="9482138" y="2948454"/>
            <a:ext cx="165110" cy="29751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5400" tIns="25400" rIns="25400" bIns="25400" anchor="ctr">
            <a:spAutoFit/>
          </a:bodyPr>
          <a:lstStyle/>
          <a:p>
            <a:r>
              <a:rPr lang="it-IT" altLang="it-IT" sz="1600">
                <a:latin typeface="Helvetica Light" charset="0"/>
                <a:ea typeface="Helvetica Light" charset="0"/>
                <a:cs typeface="Helvetica Light" charset="0"/>
                <a:sym typeface="Helvetica Light" charset="0"/>
              </a:rPr>
              <a:t>1</a:t>
            </a:r>
          </a:p>
        </p:txBody>
      </p:sp>
      <p:sp>
        <p:nvSpPr>
          <p:cNvPr id="10330" name="Rectangle 90"/>
          <p:cNvSpPr>
            <a:spLocks/>
          </p:cNvSpPr>
          <p:nvPr/>
        </p:nvSpPr>
        <p:spPr bwMode="auto">
          <a:xfrm>
            <a:off x="9812338" y="2249161"/>
            <a:ext cx="165110" cy="29751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5400" tIns="25400" rIns="25400" bIns="25400" anchor="ctr">
            <a:spAutoFit/>
          </a:bodyPr>
          <a:lstStyle/>
          <a:p>
            <a:r>
              <a:rPr lang="it-IT" altLang="it-IT" sz="1600">
                <a:latin typeface="Helvetica Light" charset="0"/>
                <a:ea typeface="Helvetica Light" charset="0"/>
                <a:cs typeface="Helvetica Light" charset="0"/>
                <a:sym typeface="Helvetica Light" charset="0"/>
              </a:rPr>
              <a:t>2</a:t>
            </a:r>
          </a:p>
        </p:txBody>
      </p:sp>
      <p:sp>
        <p:nvSpPr>
          <p:cNvPr id="10331" name="Rectangle 91"/>
          <p:cNvSpPr>
            <a:spLocks/>
          </p:cNvSpPr>
          <p:nvPr/>
        </p:nvSpPr>
        <p:spPr bwMode="auto">
          <a:xfrm>
            <a:off x="9142413" y="1227604"/>
            <a:ext cx="165110" cy="29751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5400" tIns="25400" rIns="25400" bIns="25400" anchor="ctr">
            <a:spAutoFit/>
          </a:bodyPr>
          <a:lstStyle/>
          <a:p>
            <a:r>
              <a:rPr lang="it-IT" altLang="it-IT" sz="1600">
                <a:latin typeface="Helvetica Light" charset="0"/>
                <a:ea typeface="Helvetica Light" charset="0"/>
                <a:cs typeface="Helvetica Light" charset="0"/>
                <a:sym typeface="Helvetica Light" charset="0"/>
              </a:rPr>
              <a:t>3</a:t>
            </a:r>
          </a:p>
        </p:txBody>
      </p:sp>
      <p:sp>
        <p:nvSpPr>
          <p:cNvPr id="10332" name="Rectangle 92"/>
          <p:cNvSpPr>
            <a:spLocks/>
          </p:cNvSpPr>
          <p:nvPr/>
        </p:nvSpPr>
        <p:spPr bwMode="auto">
          <a:xfrm>
            <a:off x="11356182" y="2249161"/>
            <a:ext cx="165110" cy="29751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5400" tIns="25400" rIns="25400" bIns="25400" anchor="ctr">
            <a:spAutoFit/>
          </a:bodyPr>
          <a:lstStyle/>
          <a:p>
            <a:r>
              <a:rPr lang="it-IT" altLang="it-IT" sz="1600">
                <a:latin typeface="Helvetica Light" charset="0"/>
                <a:ea typeface="Helvetica Light" charset="0"/>
                <a:cs typeface="Helvetica Light" charset="0"/>
                <a:sym typeface="Helvetica Light" charset="0"/>
              </a:rPr>
              <a:t>4</a:t>
            </a:r>
          </a:p>
        </p:txBody>
      </p:sp>
      <p:sp>
        <p:nvSpPr>
          <p:cNvPr id="10333" name="Rectangle 93"/>
          <p:cNvSpPr>
            <a:spLocks/>
          </p:cNvSpPr>
          <p:nvPr/>
        </p:nvSpPr>
        <p:spPr bwMode="auto">
          <a:xfrm>
            <a:off x="10489407" y="869623"/>
            <a:ext cx="165110" cy="29751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5400" tIns="25400" rIns="25400" bIns="25400" anchor="ctr">
            <a:spAutoFit/>
          </a:bodyPr>
          <a:lstStyle/>
          <a:p>
            <a:r>
              <a:rPr lang="it-IT" altLang="it-IT" sz="1600">
                <a:latin typeface="Helvetica Light" charset="0"/>
                <a:ea typeface="Helvetica Light" charset="0"/>
                <a:cs typeface="Helvetica Light" charset="0"/>
                <a:sym typeface="Helvetica Light" charset="0"/>
              </a:rPr>
              <a:t>5</a:t>
            </a:r>
          </a:p>
        </p:txBody>
      </p:sp>
      <p:sp>
        <p:nvSpPr>
          <p:cNvPr id="10334" name="Rectangle 94"/>
          <p:cNvSpPr>
            <a:spLocks/>
          </p:cNvSpPr>
          <p:nvPr/>
        </p:nvSpPr>
        <p:spPr bwMode="auto">
          <a:xfrm>
            <a:off x="342107" y="1167627"/>
            <a:ext cx="6929438" cy="383694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spAutoFit/>
          </a:bodyPr>
          <a:lstStyle/>
          <a:p>
            <a:pPr algn="l"/>
            <a:r>
              <a:rPr lang="it-IT" altLang="it-IT">
                <a:latin typeface="Helvetica Light" charset="0"/>
                <a:ea typeface="Helvetica Light" charset="0"/>
                <a:cs typeface="Helvetica Light" charset="0"/>
                <a:sym typeface="Helvetica Light" charset="0"/>
              </a:rPr>
              <a:t>Circuito di passaggi + ricezioni + conduzione/dribbling + tiro + cross + deviazioni</a:t>
            </a:r>
          </a:p>
          <a:p>
            <a:pPr algn="l"/>
            <a:endParaRPr lang="it-IT" altLang="it-IT">
              <a:latin typeface="Helvetica Light" charset="0"/>
              <a:ea typeface="Helvetica Light" charset="0"/>
              <a:cs typeface="Helvetica Light" charset="0"/>
              <a:sym typeface="Helvetica Light" charset="0"/>
            </a:endParaRPr>
          </a:p>
          <a:p>
            <a:pPr algn="l"/>
            <a:r>
              <a:rPr lang="it-IT" altLang="it-IT" sz="1600">
                <a:latin typeface="Helvetica Light" charset="0"/>
                <a:ea typeface="Helvetica Light" charset="0"/>
                <a:cs typeface="Helvetica Light" charset="0"/>
                <a:sym typeface="Helvetica Light" charset="0"/>
              </a:rPr>
              <a:t>Svolgimento:</a:t>
            </a:r>
          </a:p>
          <a:p>
            <a:pPr algn="l"/>
            <a:r>
              <a:rPr lang="it-IT" altLang="it-IT" sz="1600">
                <a:latin typeface="Helvetica Light" charset="0"/>
                <a:ea typeface="Helvetica Light" charset="0"/>
                <a:cs typeface="Helvetica Light" charset="0"/>
                <a:sym typeface="Helvetica Light" charset="0"/>
              </a:rPr>
              <a:t>A passa a B e corre in verticale verso i tre coni, dove riceve il passaggio di B ed effettua un ricezione con sollevamento e tira in porta, nel mentre C parte in conduzione da destra e appena superato l’ultimo cono crossa in area per A che va a deviare. Usare push, strisciato/hit.</a:t>
            </a:r>
          </a:p>
          <a:p>
            <a:pPr algn="l"/>
            <a:endParaRPr lang="it-IT" altLang="it-IT" sz="1600">
              <a:latin typeface="Helvetica Light" charset="0"/>
              <a:ea typeface="Helvetica Light" charset="0"/>
              <a:cs typeface="Helvetica Light" charset="0"/>
              <a:sym typeface="Helvetica Light" charset="0"/>
            </a:endParaRPr>
          </a:p>
          <a:p>
            <a:pPr algn="l"/>
            <a:r>
              <a:rPr lang="it-IT" altLang="it-IT" sz="1600">
                <a:latin typeface="Helvetica Light" charset="0"/>
                <a:ea typeface="Helvetica Light" charset="0"/>
                <a:cs typeface="Helvetica Light" charset="0"/>
                <a:sym typeface="Helvetica Light" charset="0"/>
              </a:rPr>
              <a:t>Subito dopo parte la squadra blu (B-D). Secondo il livello dei giocatori D può crossare anche di rovescio.</a:t>
            </a:r>
          </a:p>
          <a:p>
            <a:pPr algn="l"/>
            <a:endParaRPr lang="it-IT" altLang="it-IT" sz="1600">
              <a:latin typeface="Helvetica Light" charset="0"/>
              <a:ea typeface="Helvetica Light" charset="0"/>
              <a:cs typeface="Helvetica Light" charset="0"/>
              <a:sym typeface="Helvetica Light" charset="0"/>
            </a:endParaRPr>
          </a:p>
          <a:p>
            <a:pPr algn="l"/>
            <a:r>
              <a:rPr lang="it-IT" altLang="it-IT" sz="1600">
                <a:latin typeface="Helvetica Light" charset="0"/>
                <a:ea typeface="Helvetica Light" charset="0"/>
                <a:cs typeface="Helvetica Light" charset="0"/>
                <a:sym typeface="Helvetica Light" charset="0"/>
              </a:rPr>
              <a:t>Varianti:</a:t>
            </a:r>
          </a:p>
          <a:p>
            <a:pPr algn="l"/>
            <a:r>
              <a:rPr lang="it-IT" altLang="it-IT" sz="1600">
                <a:latin typeface="Helvetica Light" charset="0"/>
                <a:ea typeface="Helvetica Light" charset="0"/>
                <a:cs typeface="Helvetica Light" charset="0"/>
                <a:sym typeface="Helvetica Light" charset="0"/>
              </a:rPr>
              <a:t>Variare le ricezioni davanti ai tre coni.</a:t>
            </a:r>
          </a:p>
          <a:p>
            <a:pPr algn="l"/>
            <a:r>
              <a:rPr lang="it-IT" altLang="it-IT" sz="1600">
                <a:latin typeface="Helvetica Light" charset="0"/>
                <a:ea typeface="Helvetica Light" charset="0"/>
                <a:cs typeface="Helvetica Light" charset="0"/>
                <a:sym typeface="Helvetica Light" charset="0"/>
              </a:rPr>
              <a:t>Inserire uno o più dribbling per C e D prima del cross.</a:t>
            </a:r>
          </a:p>
        </p:txBody>
      </p:sp>
      <p:grpSp>
        <p:nvGrpSpPr>
          <p:cNvPr id="10335" name="Group 95"/>
          <p:cNvGrpSpPr>
            <a:grpSpLocks/>
          </p:cNvGrpSpPr>
          <p:nvPr/>
        </p:nvGrpSpPr>
        <p:grpSpPr bwMode="auto">
          <a:xfrm>
            <a:off x="392113" y="6448426"/>
            <a:ext cx="406161" cy="146194"/>
            <a:chOff x="0" y="0"/>
            <a:chExt cx="812358" cy="291489"/>
          </a:xfrm>
        </p:grpSpPr>
        <p:sp>
          <p:nvSpPr>
            <p:cNvPr id="10336" name="Rectangle 96"/>
            <p:cNvSpPr>
              <a:spLocks/>
            </p:cNvSpPr>
            <p:nvPr/>
          </p:nvSpPr>
          <p:spPr bwMode="auto">
            <a:xfrm>
              <a:off x="174976" y="0"/>
              <a:ext cx="637382" cy="29148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2860" rIns="22860">
              <a:spAutoFit/>
            </a:bodyPr>
            <a:lstStyle>
              <a:lvl1pPr>
                <a:defRPr sz="5000">
                  <a:solidFill>
                    <a:srgbClr val="000000"/>
                  </a:solidFill>
                  <a:latin typeface="Helvetica" charset="0"/>
                  <a:ea typeface="Helvetica" charset="0"/>
                  <a:cs typeface="Helvetica" charset="0"/>
                  <a:sym typeface="Helvetica" charset="0"/>
                </a:defRPr>
              </a:lvl1pPr>
              <a:lvl2pPr>
                <a:defRPr sz="5000">
                  <a:solidFill>
                    <a:srgbClr val="000000"/>
                  </a:solidFill>
                  <a:latin typeface="Helvetica" charset="0"/>
                  <a:ea typeface="Helvetica" charset="0"/>
                  <a:cs typeface="Helvetica" charset="0"/>
                  <a:sym typeface="Helvetica" charset="0"/>
                </a:defRPr>
              </a:lvl2pPr>
              <a:lvl3pPr>
                <a:defRPr sz="5000">
                  <a:solidFill>
                    <a:srgbClr val="000000"/>
                  </a:solidFill>
                  <a:latin typeface="Helvetica" charset="0"/>
                  <a:ea typeface="Helvetica" charset="0"/>
                  <a:cs typeface="Helvetica" charset="0"/>
                  <a:sym typeface="Helvetica" charset="0"/>
                </a:defRPr>
              </a:lvl3pPr>
              <a:lvl4pPr>
                <a:defRPr sz="5000">
                  <a:solidFill>
                    <a:srgbClr val="000000"/>
                  </a:solidFill>
                  <a:latin typeface="Helvetica" charset="0"/>
                  <a:ea typeface="Helvetica" charset="0"/>
                  <a:cs typeface="Helvetica" charset="0"/>
                  <a:sym typeface="Helvetica" charset="0"/>
                </a:defRPr>
              </a:lvl4pPr>
              <a:lvl5pPr>
                <a:defRPr sz="5000">
                  <a:solidFill>
                    <a:srgbClr val="000000"/>
                  </a:solidFill>
                  <a:latin typeface="Helvetica" charset="0"/>
                  <a:ea typeface="Helvetica" charset="0"/>
                  <a:cs typeface="Helvetica" charset="0"/>
                  <a:sym typeface="Helvetica" charset="0"/>
                </a:defRPr>
              </a:lvl5pPr>
              <a:lvl6pPr marL="4572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6pPr>
              <a:lvl7pPr marL="9144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7pPr>
              <a:lvl8pPr marL="13716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8pPr>
              <a:lvl9pPr marL="1828800" algn="ctr" fontAlgn="base" hangingPunct="0">
                <a:spcBef>
                  <a:spcPct val="0"/>
                </a:spcBef>
                <a:spcAft>
                  <a:spcPct val="0"/>
                </a:spcAft>
                <a:defRPr sz="5000">
                  <a:solidFill>
                    <a:srgbClr val="000000"/>
                  </a:solidFill>
                  <a:latin typeface="Helvetica" charset="0"/>
                  <a:ea typeface="Helvetica" charset="0"/>
                  <a:cs typeface="Helvetica" charset="0"/>
                  <a:sym typeface="Helvetica" charset="0"/>
                </a:defRPr>
              </a:lvl9pPr>
            </a:lstStyle>
            <a:p>
              <a:pPr defTabSz="457200"/>
              <a:r>
                <a:rPr lang="it-IT" altLang="it-IT" sz="350">
                  <a:latin typeface="Calibri" charset="0"/>
                  <a:ea typeface="Calibri" charset="0"/>
                  <a:cs typeface="Calibri" charset="0"/>
                  <a:sym typeface="Calibri" charset="0"/>
                </a:rPr>
                <a:t>Stefano Angius</a:t>
              </a:r>
            </a:p>
          </p:txBody>
        </p:sp>
        <p:pic>
          <p:nvPicPr>
            <p:cNvPr id="10337" name="Picture 97" descr="pasted-image.tiff"/>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13754"/>
              <a:ext cx="178232" cy="1782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Tree>
    <p:extLst>
      <p:ext uri="{BB962C8B-B14F-4D97-AF65-F5344CB8AC3E}">
        <p14:creationId xmlns:p14="http://schemas.microsoft.com/office/powerpoint/2010/main" val="1375565749"/>
      </p:ext>
    </p:extLst>
  </p:cSld>
  <p:clrMapOvr>
    <a:masterClrMapping/>
  </p:clrMapOvr>
  <p:transition spd="med"/>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1" name="Picture 1" descr="C:\Users\gabriele\Desktop\campi hockey\23 m.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041232" y="673894"/>
            <a:ext cx="2626519" cy="17287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0242" name="Rectangle 2"/>
          <p:cNvSpPr>
            <a:spLocks/>
          </p:cNvSpPr>
          <p:nvPr/>
        </p:nvSpPr>
        <p:spPr bwMode="auto">
          <a:xfrm>
            <a:off x="7229476" y="1915716"/>
            <a:ext cx="270272" cy="108347"/>
          </a:xfrm>
          <a:prstGeom prst="rect">
            <a:avLst/>
          </a:prstGeom>
          <a:solidFill>
            <a:srgbClr val="000000"/>
          </a:solidFill>
          <a:ln w="25400"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nchor="ctr"/>
          <a:lstStyle/>
          <a:p>
            <a:pPr algn="ctr"/>
            <a:endParaRPr lang="it-IT" altLang="it-IT" sz="1350">
              <a:solidFill>
                <a:srgbClr val="FFFFFF"/>
              </a:solidFill>
            </a:endParaRPr>
          </a:p>
        </p:txBody>
      </p:sp>
      <p:sp>
        <p:nvSpPr>
          <p:cNvPr id="10243" name="Oval 3"/>
          <p:cNvSpPr>
            <a:spLocks/>
          </p:cNvSpPr>
          <p:nvPr/>
        </p:nvSpPr>
        <p:spPr bwMode="auto">
          <a:xfrm>
            <a:off x="6688932" y="1268016"/>
            <a:ext cx="151210" cy="148828"/>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0244" name="Oval 4"/>
          <p:cNvSpPr>
            <a:spLocks/>
          </p:cNvSpPr>
          <p:nvPr/>
        </p:nvSpPr>
        <p:spPr bwMode="auto">
          <a:xfrm>
            <a:off x="6365082" y="1268016"/>
            <a:ext cx="151210" cy="148828"/>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0245" name="Oval 5"/>
          <p:cNvSpPr>
            <a:spLocks/>
          </p:cNvSpPr>
          <p:nvPr/>
        </p:nvSpPr>
        <p:spPr bwMode="auto">
          <a:xfrm>
            <a:off x="6527007" y="1268016"/>
            <a:ext cx="151210" cy="148828"/>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0246" name="Oval 6"/>
          <p:cNvSpPr>
            <a:spLocks/>
          </p:cNvSpPr>
          <p:nvPr/>
        </p:nvSpPr>
        <p:spPr bwMode="auto">
          <a:xfrm>
            <a:off x="8093869" y="1268016"/>
            <a:ext cx="151210" cy="148828"/>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0247" name="Oval 7"/>
          <p:cNvSpPr>
            <a:spLocks/>
          </p:cNvSpPr>
          <p:nvPr/>
        </p:nvSpPr>
        <p:spPr bwMode="auto">
          <a:xfrm>
            <a:off x="7931944" y="1268016"/>
            <a:ext cx="151210" cy="148828"/>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0248" name="Oval 8"/>
          <p:cNvSpPr>
            <a:spLocks/>
          </p:cNvSpPr>
          <p:nvPr/>
        </p:nvSpPr>
        <p:spPr bwMode="auto">
          <a:xfrm>
            <a:off x="7770019" y="1268016"/>
            <a:ext cx="151210" cy="148828"/>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0249" name="Line 9"/>
          <p:cNvSpPr>
            <a:spLocks noChangeShapeType="1"/>
          </p:cNvSpPr>
          <p:nvPr/>
        </p:nvSpPr>
        <p:spPr bwMode="auto">
          <a:xfrm>
            <a:off x="6905626" y="1321594"/>
            <a:ext cx="432197" cy="0"/>
          </a:xfrm>
          <a:prstGeom prst="line">
            <a:avLst/>
          </a:prstGeom>
          <a:noFill/>
          <a:ln w="9525" cap="flat" cmpd="sng">
            <a:solidFill>
              <a:srgbClr val="000000"/>
            </a:solidFill>
            <a:prstDash val="dash"/>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0250" name="Line 10"/>
          <p:cNvSpPr>
            <a:spLocks noChangeShapeType="1"/>
          </p:cNvSpPr>
          <p:nvPr/>
        </p:nvSpPr>
        <p:spPr bwMode="auto">
          <a:xfrm flipH="1">
            <a:off x="7337822" y="1429941"/>
            <a:ext cx="432197" cy="0"/>
          </a:xfrm>
          <a:prstGeom prst="line">
            <a:avLst/>
          </a:prstGeom>
          <a:noFill/>
          <a:ln w="9525" cap="flat" cmpd="sng">
            <a:solidFill>
              <a:srgbClr val="000000"/>
            </a:solidFill>
            <a:prstDash val="dash"/>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0251" name="Line 11"/>
          <p:cNvSpPr>
            <a:spLocks noChangeShapeType="1"/>
          </p:cNvSpPr>
          <p:nvPr/>
        </p:nvSpPr>
        <p:spPr bwMode="auto">
          <a:xfrm>
            <a:off x="6905626" y="1429941"/>
            <a:ext cx="383381" cy="0"/>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0252" name="Line 12"/>
          <p:cNvSpPr>
            <a:spLocks noChangeShapeType="1"/>
          </p:cNvSpPr>
          <p:nvPr/>
        </p:nvSpPr>
        <p:spPr bwMode="auto">
          <a:xfrm flipH="1">
            <a:off x="7391401" y="1321594"/>
            <a:ext cx="365522" cy="0"/>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0253" name="Line 13"/>
          <p:cNvSpPr>
            <a:spLocks noChangeShapeType="1"/>
          </p:cNvSpPr>
          <p:nvPr/>
        </p:nvSpPr>
        <p:spPr bwMode="auto">
          <a:xfrm flipH="1" flipV="1">
            <a:off x="7337823" y="890587"/>
            <a:ext cx="53578" cy="377429"/>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0254" name="Line 14"/>
          <p:cNvSpPr>
            <a:spLocks noChangeShapeType="1"/>
          </p:cNvSpPr>
          <p:nvPr/>
        </p:nvSpPr>
        <p:spPr bwMode="auto">
          <a:xfrm flipH="1">
            <a:off x="7337822" y="1484710"/>
            <a:ext cx="0" cy="365522"/>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0255" name="Oval 15"/>
          <p:cNvSpPr>
            <a:spLocks/>
          </p:cNvSpPr>
          <p:nvPr/>
        </p:nvSpPr>
        <p:spPr bwMode="auto">
          <a:xfrm>
            <a:off x="6852047" y="4346972"/>
            <a:ext cx="47625" cy="47625"/>
          </a:xfrm>
          <a:prstGeom prst="ellipse">
            <a:avLst/>
          </a:prstGeom>
          <a:solidFill>
            <a:srgbClr val="FFFF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0256" name="Oval 16"/>
          <p:cNvSpPr>
            <a:spLocks/>
          </p:cNvSpPr>
          <p:nvPr/>
        </p:nvSpPr>
        <p:spPr bwMode="auto">
          <a:xfrm>
            <a:off x="7715250" y="1268016"/>
            <a:ext cx="47625" cy="47625"/>
          </a:xfrm>
          <a:prstGeom prst="ellipse">
            <a:avLst/>
          </a:prstGeom>
          <a:solidFill>
            <a:srgbClr val="FFFF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0257" name="Rectangle 17"/>
          <p:cNvSpPr>
            <a:spLocks/>
          </p:cNvSpPr>
          <p:nvPr/>
        </p:nvSpPr>
        <p:spPr bwMode="auto">
          <a:xfrm>
            <a:off x="4691063" y="134541"/>
            <a:ext cx="2591991" cy="46166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spAutoFit/>
          </a:bodyPr>
          <a:lstStyle/>
          <a:p>
            <a:pPr algn="ctr"/>
            <a:r>
              <a:rPr lang="it-IT" altLang="it-IT" sz="2400">
                <a:solidFill>
                  <a:srgbClr val="FF0000"/>
                </a:solidFill>
              </a:rPr>
              <a:t>TECNIQUE</a:t>
            </a:r>
          </a:p>
        </p:txBody>
      </p:sp>
      <p:pic>
        <p:nvPicPr>
          <p:cNvPr id="10258" name="Picture 18" descr="C:\Users\gabriele\Desktop\campi hockey\23 m.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987653" y="3698082"/>
            <a:ext cx="2680097" cy="183713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0259" name="Oval 19"/>
          <p:cNvSpPr>
            <a:spLocks/>
          </p:cNvSpPr>
          <p:nvPr/>
        </p:nvSpPr>
        <p:spPr bwMode="auto">
          <a:xfrm>
            <a:off x="6365082" y="4292204"/>
            <a:ext cx="151210" cy="148828"/>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0260" name="Oval 20"/>
          <p:cNvSpPr>
            <a:spLocks/>
          </p:cNvSpPr>
          <p:nvPr/>
        </p:nvSpPr>
        <p:spPr bwMode="auto">
          <a:xfrm>
            <a:off x="6527007" y="4292204"/>
            <a:ext cx="151210" cy="148828"/>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0261" name="Oval 21"/>
          <p:cNvSpPr>
            <a:spLocks/>
          </p:cNvSpPr>
          <p:nvPr/>
        </p:nvSpPr>
        <p:spPr bwMode="auto">
          <a:xfrm>
            <a:off x="6688932" y="4292204"/>
            <a:ext cx="151210" cy="148828"/>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0262" name="Oval 22"/>
          <p:cNvSpPr>
            <a:spLocks/>
          </p:cNvSpPr>
          <p:nvPr/>
        </p:nvSpPr>
        <p:spPr bwMode="auto">
          <a:xfrm>
            <a:off x="8147447" y="4238625"/>
            <a:ext cx="151209" cy="148829"/>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0263" name="Oval 23"/>
          <p:cNvSpPr>
            <a:spLocks/>
          </p:cNvSpPr>
          <p:nvPr/>
        </p:nvSpPr>
        <p:spPr bwMode="auto">
          <a:xfrm>
            <a:off x="7985522" y="4238625"/>
            <a:ext cx="151209" cy="148829"/>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0264" name="Oval 24"/>
          <p:cNvSpPr>
            <a:spLocks/>
          </p:cNvSpPr>
          <p:nvPr/>
        </p:nvSpPr>
        <p:spPr bwMode="auto">
          <a:xfrm>
            <a:off x="7823597" y="4238625"/>
            <a:ext cx="151209" cy="148829"/>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0265" name="Rectangle 25"/>
          <p:cNvSpPr>
            <a:spLocks/>
          </p:cNvSpPr>
          <p:nvPr/>
        </p:nvSpPr>
        <p:spPr bwMode="auto">
          <a:xfrm>
            <a:off x="7229476" y="4994672"/>
            <a:ext cx="270272" cy="108347"/>
          </a:xfrm>
          <a:prstGeom prst="rect">
            <a:avLst/>
          </a:prstGeom>
          <a:solidFill>
            <a:srgbClr val="000000"/>
          </a:solidFill>
          <a:ln w="25400"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nchor="ctr"/>
          <a:lstStyle/>
          <a:p>
            <a:pPr algn="ctr"/>
            <a:endParaRPr lang="it-IT" altLang="it-IT" sz="1350">
              <a:solidFill>
                <a:srgbClr val="FFFFFF"/>
              </a:solidFill>
            </a:endParaRPr>
          </a:p>
        </p:txBody>
      </p:sp>
      <p:sp>
        <p:nvSpPr>
          <p:cNvPr id="10266" name="Line 26"/>
          <p:cNvSpPr>
            <a:spLocks noChangeShapeType="1"/>
          </p:cNvSpPr>
          <p:nvPr/>
        </p:nvSpPr>
        <p:spPr bwMode="auto">
          <a:xfrm flipH="1">
            <a:off x="7337822" y="4562476"/>
            <a:ext cx="0" cy="365522"/>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0267" name="Line 27"/>
          <p:cNvSpPr>
            <a:spLocks noChangeShapeType="1"/>
          </p:cNvSpPr>
          <p:nvPr/>
        </p:nvSpPr>
        <p:spPr bwMode="auto">
          <a:xfrm flipH="1" flipV="1">
            <a:off x="7337823" y="3914775"/>
            <a:ext cx="53578" cy="377429"/>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0268" name="Line 28"/>
          <p:cNvSpPr>
            <a:spLocks noChangeShapeType="1"/>
          </p:cNvSpPr>
          <p:nvPr/>
        </p:nvSpPr>
        <p:spPr bwMode="auto">
          <a:xfrm>
            <a:off x="6852048" y="4292204"/>
            <a:ext cx="383381" cy="0"/>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0269" name="Line 29"/>
          <p:cNvSpPr>
            <a:spLocks noChangeShapeType="1"/>
          </p:cNvSpPr>
          <p:nvPr/>
        </p:nvSpPr>
        <p:spPr bwMode="auto">
          <a:xfrm>
            <a:off x="6852048" y="4400550"/>
            <a:ext cx="431006" cy="0"/>
          </a:xfrm>
          <a:prstGeom prst="line">
            <a:avLst/>
          </a:prstGeom>
          <a:noFill/>
          <a:ln w="9525" cap="flat" cmpd="sng">
            <a:solidFill>
              <a:srgbClr val="000000"/>
            </a:solidFill>
            <a:prstDash val="dash"/>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0270" name="Line 30"/>
          <p:cNvSpPr>
            <a:spLocks noChangeShapeType="1"/>
          </p:cNvSpPr>
          <p:nvPr/>
        </p:nvSpPr>
        <p:spPr bwMode="auto">
          <a:xfrm flipH="1">
            <a:off x="7337822" y="4292204"/>
            <a:ext cx="432197" cy="0"/>
          </a:xfrm>
          <a:prstGeom prst="line">
            <a:avLst/>
          </a:prstGeom>
          <a:noFill/>
          <a:ln w="9525" cap="flat" cmpd="sng">
            <a:solidFill>
              <a:srgbClr val="000000"/>
            </a:solidFill>
            <a:prstDash val="dash"/>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0271" name="Line 31"/>
          <p:cNvSpPr>
            <a:spLocks noChangeShapeType="1"/>
          </p:cNvSpPr>
          <p:nvPr/>
        </p:nvSpPr>
        <p:spPr bwMode="auto">
          <a:xfrm flipH="1">
            <a:off x="7391401" y="4400550"/>
            <a:ext cx="365522" cy="0"/>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0272" name="Oval 32"/>
          <p:cNvSpPr>
            <a:spLocks/>
          </p:cNvSpPr>
          <p:nvPr/>
        </p:nvSpPr>
        <p:spPr bwMode="auto">
          <a:xfrm>
            <a:off x="6852047" y="1268016"/>
            <a:ext cx="47625" cy="47625"/>
          </a:xfrm>
          <a:prstGeom prst="ellipse">
            <a:avLst/>
          </a:prstGeom>
          <a:solidFill>
            <a:srgbClr val="FFFF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0273" name="Oval 33"/>
          <p:cNvSpPr>
            <a:spLocks/>
          </p:cNvSpPr>
          <p:nvPr/>
        </p:nvSpPr>
        <p:spPr bwMode="auto">
          <a:xfrm>
            <a:off x="6966347" y="1382316"/>
            <a:ext cx="47625" cy="47625"/>
          </a:xfrm>
          <a:prstGeom prst="ellipse">
            <a:avLst/>
          </a:prstGeom>
          <a:solidFill>
            <a:srgbClr val="FFFF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0274" name="Oval 34"/>
          <p:cNvSpPr>
            <a:spLocks/>
          </p:cNvSpPr>
          <p:nvPr/>
        </p:nvSpPr>
        <p:spPr bwMode="auto">
          <a:xfrm>
            <a:off x="6852047" y="4292204"/>
            <a:ext cx="47625" cy="47625"/>
          </a:xfrm>
          <a:prstGeom prst="ellipse">
            <a:avLst/>
          </a:prstGeom>
          <a:solidFill>
            <a:srgbClr val="FFFF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0275" name="Oval 35"/>
          <p:cNvSpPr>
            <a:spLocks/>
          </p:cNvSpPr>
          <p:nvPr/>
        </p:nvSpPr>
        <p:spPr bwMode="auto">
          <a:xfrm>
            <a:off x="7770019" y="4346972"/>
            <a:ext cx="47625" cy="47625"/>
          </a:xfrm>
          <a:prstGeom prst="ellipse">
            <a:avLst/>
          </a:prstGeom>
          <a:solidFill>
            <a:srgbClr val="FFFF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0276" name="Rectangle 36"/>
          <p:cNvSpPr>
            <a:spLocks/>
          </p:cNvSpPr>
          <p:nvPr/>
        </p:nvSpPr>
        <p:spPr bwMode="auto">
          <a:xfrm>
            <a:off x="3719513" y="892448"/>
            <a:ext cx="2051447" cy="2077492"/>
          </a:xfrm>
          <a:prstGeom prst="rect">
            <a:avLst/>
          </a:prstGeom>
          <a:solidFill>
            <a:srgbClr val="FFFFFF"/>
          </a:solid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nchor="ctr">
            <a:spAutoFit/>
          </a:bodyPr>
          <a:lstStyle/>
          <a:p>
            <a:r>
              <a:rPr lang="it-IT" altLang="it-IT" sz="1350" b="1" dirty="0">
                <a:solidFill>
                  <a:srgbClr val="212121"/>
                </a:solidFill>
                <a:latin typeface="inherit" charset="0"/>
                <a:ea typeface="inherit" charset="0"/>
                <a:cs typeface="inherit" charset="0"/>
                <a:sym typeface="inherit" charset="0"/>
              </a:rPr>
              <a:t>Development:</a:t>
            </a:r>
          </a:p>
          <a:p>
            <a:r>
              <a:rPr lang="it-IT" altLang="it-IT" sz="1350" dirty="0">
                <a:solidFill>
                  <a:srgbClr val="212121"/>
                </a:solidFill>
                <a:latin typeface="inherit" charset="0"/>
                <a:ea typeface="inherit" charset="0"/>
                <a:cs typeface="inherit" charset="0"/>
                <a:sym typeface="inherit" charset="0"/>
              </a:rPr>
              <a:t> </a:t>
            </a:r>
            <a:r>
              <a:rPr lang="it-IT" altLang="it-IT" sz="1350" dirty="0" err="1">
                <a:solidFill>
                  <a:srgbClr val="212121"/>
                </a:solidFill>
                <a:latin typeface="inherit" charset="0"/>
                <a:ea typeface="inherit" charset="0"/>
                <a:cs typeface="inherit" charset="0"/>
                <a:sym typeface="inherit" charset="0"/>
              </a:rPr>
              <a:t>exercise</a:t>
            </a:r>
            <a:r>
              <a:rPr lang="it-IT" altLang="it-IT" sz="1350" dirty="0">
                <a:solidFill>
                  <a:srgbClr val="212121"/>
                </a:solidFill>
                <a:latin typeface="inherit" charset="0"/>
                <a:ea typeface="inherit" charset="0"/>
                <a:cs typeface="inherit" charset="0"/>
                <a:sym typeface="inherit" charset="0"/>
              </a:rPr>
              <a:t> </a:t>
            </a:r>
            <a:r>
              <a:rPr lang="it-IT" altLang="it-IT" sz="1350" dirty="0" err="1">
                <a:solidFill>
                  <a:srgbClr val="212121"/>
                </a:solidFill>
                <a:latin typeface="inherit" charset="0"/>
                <a:ea typeface="inherit" charset="0"/>
                <a:cs typeface="inherit" charset="0"/>
                <a:sym typeface="inherit" charset="0"/>
              </a:rPr>
              <a:t>taking</a:t>
            </a:r>
            <a:r>
              <a:rPr lang="it-IT" altLang="it-IT" sz="1350" dirty="0">
                <a:solidFill>
                  <a:srgbClr val="212121"/>
                </a:solidFill>
                <a:latin typeface="inherit" charset="0"/>
                <a:ea typeface="inherit" charset="0"/>
                <a:cs typeface="inherit" charset="0"/>
                <a:sym typeface="inherit" charset="0"/>
              </a:rPr>
              <a:t> </a:t>
            </a:r>
            <a:r>
              <a:rPr lang="it-IT" altLang="it-IT" sz="1350" dirty="0" err="1">
                <a:solidFill>
                  <a:srgbClr val="212121"/>
                </a:solidFill>
                <a:latin typeface="inherit" charset="0"/>
                <a:ea typeface="inherit" charset="0"/>
                <a:cs typeface="inherit" charset="0"/>
                <a:sym typeface="inherit" charset="0"/>
              </a:rPr>
              <a:t>place</a:t>
            </a:r>
            <a:r>
              <a:rPr lang="it-IT" altLang="it-IT" sz="1350" dirty="0">
                <a:solidFill>
                  <a:srgbClr val="212121"/>
                </a:solidFill>
                <a:latin typeface="inherit" charset="0"/>
                <a:ea typeface="inherit" charset="0"/>
                <a:cs typeface="inherit" charset="0"/>
                <a:sym typeface="inherit" charset="0"/>
              </a:rPr>
              <a:t> in the area. </a:t>
            </a:r>
            <a:r>
              <a:rPr lang="it-IT" altLang="it-IT" sz="1350" dirty="0" err="1">
                <a:solidFill>
                  <a:srgbClr val="212121"/>
                </a:solidFill>
                <a:latin typeface="inherit" charset="0"/>
                <a:ea typeface="inherit" charset="0"/>
                <a:cs typeface="inherit" charset="0"/>
                <a:sym typeface="inherit" charset="0"/>
              </a:rPr>
              <a:t>Two</a:t>
            </a:r>
            <a:r>
              <a:rPr lang="it-IT" altLang="it-IT" sz="1350" dirty="0">
                <a:solidFill>
                  <a:srgbClr val="212121"/>
                </a:solidFill>
                <a:latin typeface="inherit" charset="0"/>
                <a:ea typeface="inherit" charset="0"/>
                <a:cs typeface="inherit" charset="0"/>
                <a:sym typeface="inherit" charset="0"/>
              </a:rPr>
              <a:t> </a:t>
            </a:r>
            <a:r>
              <a:rPr lang="it-IT" altLang="it-IT" sz="1350" dirty="0" err="1">
                <a:solidFill>
                  <a:srgbClr val="212121"/>
                </a:solidFill>
                <a:latin typeface="inherit" charset="0"/>
                <a:ea typeface="inherit" charset="0"/>
                <a:cs typeface="inherit" charset="0"/>
                <a:sym typeface="inherit" charset="0"/>
              </a:rPr>
              <a:t>players</a:t>
            </a:r>
            <a:r>
              <a:rPr lang="it-IT" altLang="it-IT" sz="1350" dirty="0">
                <a:solidFill>
                  <a:srgbClr val="212121"/>
                </a:solidFill>
                <a:latin typeface="inherit" charset="0"/>
                <a:ea typeface="inherit" charset="0"/>
                <a:cs typeface="inherit" charset="0"/>
                <a:sym typeface="inherit" charset="0"/>
              </a:rPr>
              <a:t> file, </a:t>
            </a:r>
            <a:r>
              <a:rPr lang="it-IT" altLang="it-IT" sz="1350" dirty="0" err="1">
                <a:solidFill>
                  <a:srgbClr val="212121"/>
                </a:solidFill>
                <a:latin typeface="inherit" charset="0"/>
                <a:ea typeface="inherit" charset="0"/>
                <a:cs typeface="inherit" charset="0"/>
                <a:sym typeface="inherit" charset="0"/>
              </a:rPr>
              <a:t>move</a:t>
            </a:r>
            <a:r>
              <a:rPr lang="it-IT" altLang="it-IT" sz="1350" dirty="0">
                <a:solidFill>
                  <a:srgbClr val="212121"/>
                </a:solidFill>
                <a:latin typeface="inherit" charset="0"/>
                <a:ea typeface="inherit" charset="0"/>
                <a:cs typeface="inherit" charset="0"/>
                <a:sym typeface="inherit" charset="0"/>
              </a:rPr>
              <a:t> to the disk, </a:t>
            </a:r>
            <a:r>
              <a:rPr lang="it-IT" altLang="it-IT" sz="1350" dirty="0" err="1">
                <a:solidFill>
                  <a:srgbClr val="212121"/>
                </a:solidFill>
                <a:latin typeface="inherit" charset="0"/>
                <a:ea typeface="inherit" charset="0"/>
                <a:cs typeface="inherit" charset="0"/>
                <a:sym typeface="inherit" charset="0"/>
              </a:rPr>
              <a:t>receiving</a:t>
            </a:r>
            <a:r>
              <a:rPr lang="it-IT" altLang="it-IT" sz="1350" dirty="0">
                <a:solidFill>
                  <a:srgbClr val="212121"/>
                </a:solidFill>
                <a:latin typeface="inherit" charset="0"/>
                <a:ea typeface="inherit" charset="0"/>
                <a:cs typeface="inherit" charset="0"/>
                <a:sym typeface="inherit" charset="0"/>
              </a:rPr>
              <a:t> the </a:t>
            </a:r>
            <a:r>
              <a:rPr lang="it-IT" altLang="it-IT" sz="1350" dirty="0" err="1">
                <a:solidFill>
                  <a:srgbClr val="212121"/>
                </a:solidFill>
                <a:latin typeface="inherit" charset="0"/>
                <a:ea typeface="inherit" charset="0"/>
                <a:cs typeface="inherit" charset="0"/>
                <a:sym typeface="inherit" charset="0"/>
              </a:rPr>
              <a:t>ball</a:t>
            </a:r>
            <a:r>
              <a:rPr lang="it-IT" altLang="it-IT" sz="1350" dirty="0">
                <a:solidFill>
                  <a:srgbClr val="212121"/>
                </a:solidFill>
                <a:latin typeface="inherit" charset="0"/>
                <a:ea typeface="inherit" charset="0"/>
                <a:cs typeface="inherit" charset="0"/>
                <a:sym typeface="inherit" charset="0"/>
              </a:rPr>
              <a:t> and </a:t>
            </a:r>
            <a:r>
              <a:rPr lang="it-IT" altLang="it-IT" sz="1350" dirty="0" err="1">
                <a:solidFill>
                  <a:srgbClr val="212121"/>
                </a:solidFill>
                <a:latin typeface="inherit" charset="0"/>
                <a:ea typeface="inherit" charset="0"/>
                <a:cs typeface="inherit" charset="0"/>
                <a:sym typeface="inherit" charset="0"/>
              </a:rPr>
              <a:t>shot</a:t>
            </a:r>
            <a:r>
              <a:rPr lang="it-IT" altLang="it-IT" sz="1350" dirty="0">
                <a:solidFill>
                  <a:srgbClr val="212121"/>
                </a:solidFill>
                <a:latin typeface="inherit" charset="0"/>
                <a:ea typeface="inherit" charset="0"/>
                <a:cs typeface="inherit" charset="0"/>
                <a:sym typeface="inherit" charset="0"/>
              </a:rPr>
              <a:t> </a:t>
            </a:r>
            <a:r>
              <a:rPr lang="it-IT" altLang="it-IT" sz="1350" dirty="0" err="1">
                <a:solidFill>
                  <a:srgbClr val="212121"/>
                </a:solidFill>
                <a:latin typeface="inherit" charset="0"/>
                <a:ea typeface="inherit" charset="0"/>
                <a:cs typeface="inherit" charset="0"/>
                <a:sym typeface="inherit" charset="0"/>
              </a:rPr>
              <a:t>white</a:t>
            </a:r>
            <a:r>
              <a:rPr lang="it-IT" altLang="it-IT" sz="1350" dirty="0">
                <a:solidFill>
                  <a:srgbClr val="212121"/>
                </a:solidFill>
                <a:latin typeface="inherit" charset="0"/>
                <a:ea typeface="inherit" charset="0"/>
                <a:cs typeface="inherit" charset="0"/>
                <a:sym typeface="inherit" charset="0"/>
              </a:rPr>
              <a:t> a </a:t>
            </a:r>
            <a:r>
              <a:rPr lang="it-IT" altLang="it-IT" sz="1350" dirty="0" err="1">
                <a:solidFill>
                  <a:srgbClr val="212121"/>
                </a:solidFill>
                <a:latin typeface="inherit" charset="0"/>
                <a:ea typeface="inherit" charset="0"/>
                <a:cs typeface="inherit" charset="0"/>
                <a:sym typeface="inherit" charset="0"/>
              </a:rPr>
              <a:t>push</a:t>
            </a:r>
            <a:r>
              <a:rPr lang="it-IT" altLang="it-IT" sz="1350" dirty="0">
                <a:solidFill>
                  <a:srgbClr val="212121"/>
                </a:solidFill>
                <a:latin typeface="inherit" charset="0"/>
                <a:ea typeface="inherit" charset="0"/>
                <a:cs typeface="inherit" charset="0"/>
                <a:sym typeface="inherit" charset="0"/>
              </a:rPr>
              <a:t>. </a:t>
            </a:r>
            <a:r>
              <a:rPr lang="it-IT" altLang="it-IT" sz="1350" dirty="0" err="1">
                <a:solidFill>
                  <a:srgbClr val="212121"/>
                </a:solidFill>
                <a:latin typeface="inherit" charset="0"/>
                <a:ea typeface="inherit" charset="0"/>
                <a:cs typeface="inherit" charset="0"/>
                <a:sym typeface="inherit" charset="0"/>
              </a:rPr>
              <a:t>Who</a:t>
            </a:r>
            <a:r>
              <a:rPr lang="it-IT" altLang="it-IT" sz="1350" dirty="0">
                <a:solidFill>
                  <a:srgbClr val="212121"/>
                </a:solidFill>
                <a:latin typeface="inherit" charset="0"/>
                <a:ea typeface="inherit" charset="0"/>
                <a:cs typeface="inherit" charset="0"/>
                <a:sym typeface="inherit" charset="0"/>
              </a:rPr>
              <a:t> </a:t>
            </a:r>
            <a:r>
              <a:rPr lang="it-IT" altLang="it-IT" sz="1350" dirty="0" err="1">
                <a:solidFill>
                  <a:srgbClr val="212121"/>
                </a:solidFill>
                <a:latin typeface="inherit" charset="0"/>
                <a:ea typeface="inherit" charset="0"/>
                <a:cs typeface="inherit" charset="0"/>
                <a:sym typeface="inherit" charset="0"/>
              </a:rPr>
              <a:t>has</a:t>
            </a:r>
            <a:r>
              <a:rPr lang="it-IT" altLang="it-IT" sz="1350" dirty="0">
                <a:solidFill>
                  <a:srgbClr val="212121"/>
                </a:solidFill>
                <a:latin typeface="inherit" charset="0"/>
                <a:ea typeface="inherit" charset="0"/>
                <a:cs typeface="inherit" charset="0"/>
                <a:sym typeface="inherit" charset="0"/>
              </a:rPr>
              <a:t> </a:t>
            </a:r>
            <a:r>
              <a:rPr lang="it-IT" altLang="it-IT" sz="1350" dirty="0" err="1">
                <a:solidFill>
                  <a:srgbClr val="212121"/>
                </a:solidFill>
                <a:latin typeface="inherit" charset="0"/>
                <a:ea typeface="inherit" charset="0"/>
                <a:cs typeface="inherit" charset="0"/>
                <a:sym typeface="inherit" charset="0"/>
              </a:rPr>
              <a:t>passed</a:t>
            </a:r>
            <a:r>
              <a:rPr lang="it-IT" altLang="it-IT" sz="1350" dirty="0">
                <a:solidFill>
                  <a:srgbClr val="212121"/>
                </a:solidFill>
                <a:latin typeface="inherit" charset="0"/>
                <a:ea typeface="inherit" charset="0"/>
                <a:cs typeface="inherit" charset="0"/>
                <a:sym typeface="inherit" charset="0"/>
              </a:rPr>
              <a:t> </a:t>
            </a:r>
            <a:r>
              <a:rPr lang="it-IT" altLang="it-IT" sz="1350" dirty="0" err="1">
                <a:solidFill>
                  <a:srgbClr val="212121"/>
                </a:solidFill>
                <a:latin typeface="inherit" charset="0"/>
                <a:ea typeface="inherit" charset="0"/>
                <a:cs typeface="inherit" charset="0"/>
                <a:sym typeface="inherit" charset="0"/>
              </a:rPr>
              <a:t>then</a:t>
            </a:r>
            <a:r>
              <a:rPr lang="it-IT" altLang="it-IT" sz="1350" dirty="0">
                <a:solidFill>
                  <a:srgbClr val="212121"/>
                </a:solidFill>
                <a:latin typeface="inherit" charset="0"/>
                <a:ea typeface="inherit" charset="0"/>
                <a:cs typeface="inherit" charset="0"/>
                <a:sym typeface="inherit" charset="0"/>
              </a:rPr>
              <a:t> </a:t>
            </a:r>
            <a:r>
              <a:rPr lang="it-IT" altLang="it-IT" sz="1350" dirty="0" err="1">
                <a:solidFill>
                  <a:srgbClr val="212121"/>
                </a:solidFill>
                <a:latin typeface="inherit" charset="0"/>
                <a:ea typeface="inherit" charset="0"/>
                <a:cs typeface="inherit" charset="0"/>
                <a:sym typeface="inherit" charset="0"/>
              </a:rPr>
              <a:t>it</a:t>
            </a:r>
            <a:r>
              <a:rPr lang="it-IT" altLang="it-IT" sz="1350" dirty="0">
                <a:solidFill>
                  <a:srgbClr val="212121"/>
                </a:solidFill>
                <a:latin typeface="inherit" charset="0"/>
                <a:ea typeface="inherit" charset="0"/>
                <a:cs typeface="inherit" charset="0"/>
                <a:sym typeface="inherit" charset="0"/>
              </a:rPr>
              <a:t> </a:t>
            </a:r>
            <a:r>
              <a:rPr lang="it-IT" altLang="it-IT" sz="1350" dirty="0" err="1">
                <a:solidFill>
                  <a:srgbClr val="212121"/>
                </a:solidFill>
                <a:latin typeface="inherit" charset="0"/>
                <a:ea typeface="inherit" charset="0"/>
                <a:cs typeface="inherit" charset="0"/>
                <a:sym typeface="inherit" charset="0"/>
              </a:rPr>
              <a:t>goes</a:t>
            </a:r>
            <a:r>
              <a:rPr lang="it-IT" altLang="it-IT" sz="1350" dirty="0">
                <a:solidFill>
                  <a:srgbClr val="212121"/>
                </a:solidFill>
                <a:latin typeface="inherit" charset="0"/>
                <a:ea typeface="inherit" charset="0"/>
                <a:cs typeface="inherit" charset="0"/>
                <a:sym typeface="inherit" charset="0"/>
              </a:rPr>
              <a:t> to </a:t>
            </a:r>
            <a:r>
              <a:rPr lang="it-IT" altLang="it-IT" sz="1350" dirty="0" err="1">
                <a:solidFill>
                  <a:srgbClr val="212121"/>
                </a:solidFill>
                <a:latin typeface="inherit" charset="0"/>
                <a:ea typeface="inherit" charset="0"/>
                <a:cs typeface="inherit" charset="0"/>
                <a:sym typeface="inherit" charset="0"/>
              </a:rPr>
              <a:t>receive</a:t>
            </a:r>
            <a:r>
              <a:rPr lang="it-IT" altLang="it-IT" sz="1350" dirty="0">
                <a:solidFill>
                  <a:srgbClr val="212121"/>
                </a:solidFill>
                <a:latin typeface="inherit" charset="0"/>
                <a:ea typeface="inherit" charset="0"/>
                <a:cs typeface="inherit" charset="0"/>
                <a:sym typeface="inherit" charset="0"/>
              </a:rPr>
              <a:t> the </a:t>
            </a:r>
            <a:r>
              <a:rPr lang="it-IT" altLang="it-IT" sz="1350" dirty="0" err="1">
                <a:solidFill>
                  <a:srgbClr val="212121"/>
                </a:solidFill>
                <a:latin typeface="inherit" charset="0"/>
                <a:ea typeface="inherit" charset="0"/>
                <a:cs typeface="inherit" charset="0"/>
                <a:sym typeface="inherit" charset="0"/>
              </a:rPr>
              <a:t>ball</a:t>
            </a:r>
            <a:r>
              <a:rPr lang="it-IT" altLang="it-IT" sz="1350" dirty="0">
                <a:solidFill>
                  <a:srgbClr val="212121"/>
                </a:solidFill>
                <a:latin typeface="inherit" charset="0"/>
                <a:ea typeface="inherit" charset="0"/>
                <a:cs typeface="inherit" charset="0"/>
                <a:sym typeface="inherit" charset="0"/>
              </a:rPr>
              <a:t> from the opposite </a:t>
            </a:r>
            <a:r>
              <a:rPr lang="it-IT" altLang="it-IT" sz="1350" dirty="0" err="1">
                <a:solidFill>
                  <a:srgbClr val="212121"/>
                </a:solidFill>
                <a:latin typeface="inherit" charset="0"/>
                <a:ea typeface="inherit" charset="0"/>
                <a:cs typeface="inherit" charset="0"/>
                <a:sym typeface="inherit" charset="0"/>
              </a:rPr>
              <a:t>row</a:t>
            </a:r>
            <a:r>
              <a:rPr lang="it-IT" altLang="it-IT" sz="1350" dirty="0">
                <a:solidFill>
                  <a:srgbClr val="212121"/>
                </a:solidFill>
                <a:latin typeface="inherit" charset="0"/>
                <a:ea typeface="inherit" charset="0"/>
                <a:cs typeface="inherit" charset="0"/>
                <a:sym typeface="inherit" charset="0"/>
              </a:rPr>
              <a:t>, and so on.</a:t>
            </a:r>
          </a:p>
          <a:p>
            <a:r>
              <a:rPr lang="it-IT" altLang="it-IT" sz="1350" dirty="0">
                <a:solidFill>
                  <a:srgbClr val="212121"/>
                </a:solidFill>
                <a:latin typeface="inherit" charset="0"/>
                <a:ea typeface="inherit" charset="0"/>
                <a:cs typeface="inherit" charset="0"/>
                <a:sym typeface="inherit" charset="0"/>
              </a:rPr>
              <a:t> </a:t>
            </a:r>
            <a:r>
              <a:rPr lang="it-IT" altLang="it-IT" sz="1350" b="1" dirty="0">
                <a:solidFill>
                  <a:srgbClr val="212121"/>
                </a:solidFill>
                <a:latin typeface="inherit" charset="0"/>
                <a:ea typeface="inherit" charset="0"/>
                <a:cs typeface="inherit" charset="0"/>
                <a:sym typeface="inherit" charset="0"/>
              </a:rPr>
              <a:t>Target: </a:t>
            </a:r>
            <a:r>
              <a:rPr lang="it-IT" altLang="it-IT" sz="1350" dirty="0" err="1">
                <a:solidFill>
                  <a:srgbClr val="212121"/>
                </a:solidFill>
                <a:latin typeface="inherit" charset="0"/>
                <a:ea typeface="inherit" charset="0"/>
                <a:cs typeface="inherit" charset="0"/>
                <a:sym typeface="inherit" charset="0"/>
              </a:rPr>
              <a:t>defining</a:t>
            </a:r>
            <a:r>
              <a:rPr lang="it-IT" altLang="it-IT" sz="1350" dirty="0">
                <a:solidFill>
                  <a:srgbClr val="212121"/>
                </a:solidFill>
                <a:latin typeface="inherit" charset="0"/>
                <a:ea typeface="inherit" charset="0"/>
                <a:cs typeface="inherit" charset="0"/>
                <a:sym typeface="inherit" charset="0"/>
              </a:rPr>
              <a:t> the goal of </a:t>
            </a:r>
            <a:r>
              <a:rPr lang="it-IT" altLang="it-IT" sz="1350" dirty="0" err="1">
                <a:solidFill>
                  <a:srgbClr val="212121"/>
                </a:solidFill>
                <a:latin typeface="inherit" charset="0"/>
                <a:ea typeface="inherit" charset="0"/>
                <a:cs typeface="inherit" charset="0"/>
                <a:sym typeface="inherit" charset="0"/>
              </a:rPr>
              <a:t>push</a:t>
            </a:r>
            <a:r>
              <a:rPr lang="it-IT" altLang="it-IT" sz="1350" dirty="0">
                <a:solidFill>
                  <a:srgbClr val="212121"/>
                </a:solidFill>
                <a:latin typeface="inherit" charset="0"/>
                <a:ea typeface="inherit" charset="0"/>
                <a:cs typeface="inherit" charset="0"/>
                <a:sym typeface="inherit" charset="0"/>
              </a:rPr>
              <a:t>.</a:t>
            </a:r>
            <a:r>
              <a:rPr lang="it-IT" altLang="it-IT" sz="1350" dirty="0">
                <a:latin typeface="Arial" charset="0"/>
                <a:ea typeface="Arial" charset="0"/>
                <a:cs typeface="Arial" charset="0"/>
                <a:sym typeface="Arial" charset="0"/>
              </a:rPr>
              <a:t> </a:t>
            </a:r>
            <a:endParaRPr lang="it-IT" altLang="it-IT" sz="1350" dirty="0">
              <a:solidFill>
                <a:srgbClr val="212121"/>
              </a:solidFill>
              <a:latin typeface="inherit" charset="0"/>
              <a:ea typeface="inherit" charset="0"/>
              <a:cs typeface="inherit" charset="0"/>
              <a:sym typeface="inherit" charset="0"/>
            </a:endParaRPr>
          </a:p>
        </p:txBody>
      </p:sp>
      <p:sp>
        <p:nvSpPr>
          <p:cNvPr id="10277" name="Rectangle 37"/>
          <p:cNvSpPr>
            <a:spLocks/>
          </p:cNvSpPr>
          <p:nvPr/>
        </p:nvSpPr>
        <p:spPr bwMode="auto">
          <a:xfrm>
            <a:off x="3719513" y="3698081"/>
            <a:ext cx="2106216" cy="92333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spAutoFit/>
          </a:bodyPr>
          <a:lstStyle/>
          <a:p>
            <a:br>
              <a:rPr lang="it-IT" altLang="it-IT" sz="1350"/>
            </a:br>
            <a:r>
              <a:rPr lang="it-IT" altLang="it-IT" sz="1350" b="1">
                <a:latin typeface="Helvetica" charset="0"/>
                <a:ea typeface="Helvetica" charset="0"/>
                <a:cs typeface="Helvetica" charset="0"/>
                <a:sym typeface="Helvetica" charset="0"/>
              </a:rPr>
              <a:t>Development:</a:t>
            </a:r>
          </a:p>
          <a:p>
            <a:r>
              <a:rPr lang="it-IT" altLang="it-IT" sz="1350"/>
              <a:t> Same as above but on goal needs to be done to reverse.</a:t>
            </a:r>
          </a:p>
        </p:txBody>
      </p:sp>
      <p:grpSp>
        <p:nvGrpSpPr>
          <p:cNvPr id="10278" name="Group 38"/>
          <p:cNvGrpSpPr>
            <a:grpSpLocks/>
          </p:cNvGrpSpPr>
          <p:nvPr/>
        </p:nvGrpSpPr>
        <p:grpSpPr bwMode="auto">
          <a:xfrm>
            <a:off x="3823098" y="6582967"/>
            <a:ext cx="631694" cy="173124"/>
            <a:chOff x="0" y="0"/>
            <a:chExt cx="842225" cy="231909"/>
          </a:xfrm>
        </p:grpSpPr>
        <p:sp>
          <p:nvSpPr>
            <p:cNvPr id="10279" name="Rectangle 39"/>
            <p:cNvSpPr>
              <a:spLocks/>
            </p:cNvSpPr>
            <p:nvPr/>
          </p:nvSpPr>
          <p:spPr bwMode="auto">
            <a:xfrm>
              <a:off x="174974" y="0"/>
              <a:ext cx="667251" cy="23190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4290" rIns="34290">
              <a:spAutoFit/>
            </a:bodyPr>
            <a:lstStyle/>
            <a:p>
              <a:r>
                <a:rPr lang="it-IT" altLang="it-IT" sz="525"/>
                <a:t>Gabriele Bianco</a:t>
              </a:r>
            </a:p>
          </p:txBody>
        </p:sp>
        <p:pic>
          <p:nvPicPr>
            <p:cNvPr id="10280" name="Picture 40" descr="pasted-image.tif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3754"/>
              <a:ext cx="178232" cy="1782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Tree>
    <p:extLst>
      <p:ext uri="{BB962C8B-B14F-4D97-AF65-F5344CB8AC3E}">
        <p14:creationId xmlns:p14="http://schemas.microsoft.com/office/powerpoint/2010/main" val="2126247303"/>
      </p:ext>
    </p:extLst>
  </p:cSld>
  <p:clrMapOvr>
    <a:masterClrMapping/>
  </p:clrMapOvr>
  <p:transition spd="med"/>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5" name="Picture 1" descr="C:\Users\gabriele\Desktop\campi hockey\metà campo.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129337" y="458391"/>
            <a:ext cx="2538413" cy="281820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1266" name="Picture 2" descr="C:\Users\gabriele\Desktop\campi hockey\metà campo.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129337" y="3320654"/>
            <a:ext cx="2538413" cy="281820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1267" name="AutoShape 3"/>
          <p:cNvSpPr>
            <a:spLocks/>
          </p:cNvSpPr>
          <p:nvPr/>
        </p:nvSpPr>
        <p:spPr bwMode="auto">
          <a:xfrm>
            <a:off x="7770019" y="1214437"/>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1268" name="Oval 4"/>
          <p:cNvSpPr>
            <a:spLocks/>
          </p:cNvSpPr>
          <p:nvPr/>
        </p:nvSpPr>
        <p:spPr bwMode="auto">
          <a:xfrm>
            <a:off x="7121129" y="2456260"/>
            <a:ext cx="151209" cy="148828"/>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1269" name="Oval 5"/>
          <p:cNvSpPr>
            <a:spLocks/>
          </p:cNvSpPr>
          <p:nvPr/>
        </p:nvSpPr>
        <p:spPr bwMode="auto">
          <a:xfrm>
            <a:off x="7391400" y="1484710"/>
            <a:ext cx="163116" cy="148828"/>
          </a:xfrm>
          <a:prstGeom prst="ellipse">
            <a:avLst/>
          </a:prstGeom>
          <a:solidFill>
            <a:srgbClr val="0000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1270" name="Line 6"/>
          <p:cNvSpPr>
            <a:spLocks noChangeShapeType="1"/>
          </p:cNvSpPr>
          <p:nvPr/>
        </p:nvSpPr>
        <p:spPr bwMode="auto">
          <a:xfrm flipV="1">
            <a:off x="7229475" y="2024063"/>
            <a:ext cx="0" cy="378619"/>
          </a:xfrm>
          <a:prstGeom prst="line">
            <a:avLst/>
          </a:prstGeom>
          <a:noFill/>
          <a:ln w="9525" cap="flat" cmpd="sng">
            <a:solidFill>
              <a:srgbClr val="000000"/>
            </a:solidFill>
            <a:prstDash val="dash"/>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1271" name="Line 7"/>
          <p:cNvSpPr>
            <a:spLocks noChangeShapeType="1"/>
          </p:cNvSpPr>
          <p:nvPr/>
        </p:nvSpPr>
        <p:spPr bwMode="auto">
          <a:xfrm flipH="1" flipV="1">
            <a:off x="7661672" y="2078831"/>
            <a:ext cx="4763" cy="377429"/>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1272" name="AutoShape 8"/>
          <p:cNvSpPr>
            <a:spLocks/>
          </p:cNvSpPr>
          <p:nvPr/>
        </p:nvSpPr>
        <p:spPr bwMode="auto">
          <a:xfrm>
            <a:off x="7770019" y="2564606"/>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1273" name="AutoShape 9"/>
          <p:cNvSpPr>
            <a:spLocks/>
          </p:cNvSpPr>
          <p:nvPr/>
        </p:nvSpPr>
        <p:spPr bwMode="auto">
          <a:xfrm>
            <a:off x="7770019" y="2078831"/>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1274" name="AutoShape 10"/>
          <p:cNvSpPr>
            <a:spLocks/>
          </p:cNvSpPr>
          <p:nvPr/>
        </p:nvSpPr>
        <p:spPr bwMode="auto">
          <a:xfrm>
            <a:off x="7770019" y="1646635"/>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1275" name="Oval 11"/>
          <p:cNvSpPr>
            <a:spLocks/>
          </p:cNvSpPr>
          <p:nvPr/>
        </p:nvSpPr>
        <p:spPr bwMode="auto">
          <a:xfrm>
            <a:off x="7391400" y="1808560"/>
            <a:ext cx="163116" cy="148828"/>
          </a:xfrm>
          <a:prstGeom prst="ellipse">
            <a:avLst/>
          </a:prstGeom>
          <a:solidFill>
            <a:srgbClr val="0000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1276" name="Oval 12"/>
          <p:cNvSpPr>
            <a:spLocks/>
          </p:cNvSpPr>
          <p:nvPr/>
        </p:nvSpPr>
        <p:spPr bwMode="auto">
          <a:xfrm>
            <a:off x="7391400" y="2347912"/>
            <a:ext cx="163116" cy="148829"/>
          </a:xfrm>
          <a:prstGeom prst="ellipse">
            <a:avLst/>
          </a:prstGeom>
          <a:solidFill>
            <a:srgbClr val="0000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1277" name="AutoShape 13"/>
          <p:cNvSpPr>
            <a:spLocks/>
          </p:cNvSpPr>
          <p:nvPr/>
        </p:nvSpPr>
        <p:spPr bwMode="auto">
          <a:xfrm>
            <a:off x="6959203" y="1214437"/>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1278" name="AutoShape 14"/>
          <p:cNvSpPr>
            <a:spLocks/>
          </p:cNvSpPr>
          <p:nvPr/>
        </p:nvSpPr>
        <p:spPr bwMode="auto">
          <a:xfrm>
            <a:off x="6959203" y="1646635"/>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1279" name="AutoShape 15"/>
          <p:cNvSpPr>
            <a:spLocks/>
          </p:cNvSpPr>
          <p:nvPr/>
        </p:nvSpPr>
        <p:spPr bwMode="auto">
          <a:xfrm>
            <a:off x="6959203" y="2078831"/>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1280" name="AutoShape 16"/>
          <p:cNvSpPr>
            <a:spLocks/>
          </p:cNvSpPr>
          <p:nvPr/>
        </p:nvSpPr>
        <p:spPr bwMode="auto">
          <a:xfrm>
            <a:off x="6959203" y="2564606"/>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1281" name="Oval 17"/>
          <p:cNvSpPr>
            <a:spLocks/>
          </p:cNvSpPr>
          <p:nvPr/>
        </p:nvSpPr>
        <p:spPr bwMode="auto">
          <a:xfrm>
            <a:off x="7553325" y="2509837"/>
            <a:ext cx="151210" cy="148829"/>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1282" name="Oval 18"/>
          <p:cNvSpPr>
            <a:spLocks/>
          </p:cNvSpPr>
          <p:nvPr/>
        </p:nvSpPr>
        <p:spPr bwMode="auto">
          <a:xfrm>
            <a:off x="7553325" y="1915716"/>
            <a:ext cx="151210" cy="148828"/>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1283" name="Oval 19"/>
          <p:cNvSpPr>
            <a:spLocks/>
          </p:cNvSpPr>
          <p:nvPr/>
        </p:nvSpPr>
        <p:spPr bwMode="auto">
          <a:xfrm>
            <a:off x="7175897" y="1376362"/>
            <a:ext cx="151209" cy="148829"/>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1284" name="Line 20"/>
          <p:cNvSpPr>
            <a:spLocks noChangeShapeType="1"/>
          </p:cNvSpPr>
          <p:nvPr/>
        </p:nvSpPr>
        <p:spPr bwMode="auto">
          <a:xfrm>
            <a:off x="7283054" y="2564606"/>
            <a:ext cx="259556" cy="0"/>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1285" name="Line 21"/>
          <p:cNvSpPr>
            <a:spLocks noChangeShapeType="1"/>
          </p:cNvSpPr>
          <p:nvPr/>
        </p:nvSpPr>
        <p:spPr bwMode="auto">
          <a:xfrm flipH="1" flipV="1">
            <a:off x="7229476" y="1970485"/>
            <a:ext cx="308372" cy="14288"/>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1286" name="Line 22"/>
          <p:cNvSpPr>
            <a:spLocks noChangeShapeType="1"/>
          </p:cNvSpPr>
          <p:nvPr/>
        </p:nvSpPr>
        <p:spPr bwMode="auto">
          <a:xfrm flipH="1" flipV="1">
            <a:off x="7229475" y="1538287"/>
            <a:ext cx="4763" cy="377429"/>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1287" name="Line 23"/>
          <p:cNvSpPr>
            <a:spLocks noChangeShapeType="1"/>
          </p:cNvSpPr>
          <p:nvPr/>
        </p:nvSpPr>
        <p:spPr bwMode="auto">
          <a:xfrm flipV="1">
            <a:off x="7661672" y="1484710"/>
            <a:ext cx="0" cy="377428"/>
          </a:xfrm>
          <a:prstGeom prst="line">
            <a:avLst/>
          </a:prstGeom>
          <a:noFill/>
          <a:ln w="9525" cap="flat" cmpd="sng">
            <a:solidFill>
              <a:srgbClr val="000000"/>
            </a:solidFill>
            <a:prstDash val="dash"/>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1288" name="Line 24"/>
          <p:cNvSpPr>
            <a:spLocks noChangeShapeType="1"/>
          </p:cNvSpPr>
          <p:nvPr/>
        </p:nvSpPr>
        <p:spPr bwMode="auto">
          <a:xfrm>
            <a:off x="7337822" y="1429941"/>
            <a:ext cx="323850" cy="0"/>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1289" name="AutoShape 25"/>
          <p:cNvSpPr>
            <a:spLocks/>
          </p:cNvSpPr>
          <p:nvPr/>
        </p:nvSpPr>
        <p:spPr bwMode="auto">
          <a:xfrm>
            <a:off x="7585473" y="1216819"/>
            <a:ext cx="158353" cy="211931"/>
          </a:xfrm>
          <a:custGeom>
            <a:avLst/>
            <a:gdLst>
              <a:gd name="T0" fmla="+- 0 10660 1097"/>
              <a:gd name="T1" fmla="*/ T0 w 19126"/>
              <a:gd name="T2" fmla="*/ 10800 h 21600"/>
              <a:gd name="T3" fmla="+- 0 10660 1097"/>
              <a:gd name="T4" fmla="*/ T3 w 19126"/>
              <a:gd name="T5" fmla="*/ 10800 h 21600"/>
              <a:gd name="T6" fmla="+- 0 10660 1097"/>
              <a:gd name="T7" fmla="*/ T6 w 19126"/>
              <a:gd name="T8" fmla="*/ 10800 h 21600"/>
              <a:gd name="T9" fmla="+- 0 10660 1097"/>
              <a:gd name="T10" fmla="*/ T9 w 19126"/>
              <a:gd name="T11" fmla="*/ 10800 h 21600"/>
            </a:gdLst>
            <a:ahLst/>
            <a:cxnLst>
              <a:cxn ang="0">
                <a:pos x="T1" y="T2"/>
              </a:cxn>
              <a:cxn ang="0">
                <a:pos x="T4" y="T5"/>
              </a:cxn>
              <a:cxn ang="0">
                <a:pos x="T7" y="T8"/>
              </a:cxn>
              <a:cxn ang="0">
                <a:pos x="T10" y="T11"/>
              </a:cxn>
            </a:cxnLst>
            <a:rect l="0" t="0" r="r" b="b"/>
            <a:pathLst>
              <a:path w="19126" h="21600">
                <a:moveTo>
                  <a:pt x="10507" y="21600"/>
                </a:moveTo>
                <a:cubicBezTo>
                  <a:pt x="15505" y="18535"/>
                  <a:pt x="20503" y="15470"/>
                  <a:pt x="18780" y="13427"/>
                </a:cubicBezTo>
                <a:cubicBezTo>
                  <a:pt x="17056" y="11384"/>
                  <a:pt x="1431" y="11578"/>
                  <a:pt x="167" y="9341"/>
                </a:cubicBezTo>
                <a:cubicBezTo>
                  <a:pt x="-1097" y="7103"/>
                  <a:pt x="5050" y="3551"/>
                  <a:pt x="11197" y="0"/>
                </a:cubicBezTo>
              </a:path>
            </a:pathLst>
          </a:custGeom>
          <a:noFill/>
          <a:ln w="9525" cap="flat"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nchor="ctr"/>
          <a:lstStyle/>
          <a:p>
            <a:pPr algn="ctr"/>
            <a:endParaRPr lang="it-IT" altLang="it-IT" sz="1350"/>
          </a:p>
        </p:txBody>
      </p:sp>
      <p:sp>
        <p:nvSpPr>
          <p:cNvPr id="11290" name="AutoShape 26"/>
          <p:cNvSpPr>
            <a:spLocks/>
          </p:cNvSpPr>
          <p:nvPr/>
        </p:nvSpPr>
        <p:spPr bwMode="auto">
          <a:xfrm rot="16200000" flipV="1">
            <a:off x="7364612" y="862608"/>
            <a:ext cx="377428" cy="21669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cubicBezTo>
                  <a:pt x="5400" y="0"/>
                  <a:pt x="10800" y="5400"/>
                  <a:pt x="10800" y="10800"/>
                </a:cubicBezTo>
                <a:cubicBezTo>
                  <a:pt x="10800" y="16200"/>
                  <a:pt x="16200" y="21600"/>
                  <a:pt x="21600" y="21600"/>
                </a:cubicBezTo>
              </a:path>
            </a:pathLst>
          </a:cu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nchor="ctr"/>
          <a:lstStyle/>
          <a:p>
            <a:endParaRPr lang="it-IT" altLang="it-IT" sz="1350"/>
          </a:p>
        </p:txBody>
      </p:sp>
      <p:sp>
        <p:nvSpPr>
          <p:cNvPr id="11291" name="Oval 27"/>
          <p:cNvSpPr>
            <a:spLocks/>
          </p:cNvSpPr>
          <p:nvPr/>
        </p:nvSpPr>
        <p:spPr bwMode="auto">
          <a:xfrm>
            <a:off x="7337822" y="620316"/>
            <a:ext cx="151209" cy="148828"/>
          </a:xfrm>
          <a:prstGeom prst="ellipse">
            <a:avLst/>
          </a:prstGeom>
          <a:solidFill>
            <a:srgbClr val="FFC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1292" name="Oval 28"/>
          <p:cNvSpPr>
            <a:spLocks/>
          </p:cNvSpPr>
          <p:nvPr/>
        </p:nvSpPr>
        <p:spPr bwMode="auto">
          <a:xfrm>
            <a:off x="7121129" y="2726531"/>
            <a:ext cx="151209" cy="148829"/>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1293" name="Oval 29"/>
          <p:cNvSpPr>
            <a:spLocks/>
          </p:cNvSpPr>
          <p:nvPr/>
        </p:nvSpPr>
        <p:spPr bwMode="auto">
          <a:xfrm>
            <a:off x="7608094" y="2726531"/>
            <a:ext cx="151210" cy="148829"/>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1294" name="Oval 30"/>
          <p:cNvSpPr>
            <a:spLocks/>
          </p:cNvSpPr>
          <p:nvPr/>
        </p:nvSpPr>
        <p:spPr bwMode="auto">
          <a:xfrm>
            <a:off x="7067550" y="2942035"/>
            <a:ext cx="151210" cy="148828"/>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1295" name="Oval 31"/>
          <p:cNvSpPr>
            <a:spLocks/>
          </p:cNvSpPr>
          <p:nvPr/>
        </p:nvSpPr>
        <p:spPr bwMode="auto">
          <a:xfrm>
            <a:off x="7661672" y="2942035"/>
            <a:ext cx="151209" cy="148828"/>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1296" name="Rectangle 32"/>
          <p:cNvSpPr>
            <a:spLocks/>
          </p:cNvSpPr>
          <p:nvPr/>
        </p:nvSpPr>
        <p:spPr bwMode="auto">
          <a:xfrm>
            <a:off x="3719513" y="188119"/>
            <a:ext cx="2375297" cy="320857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spAutoFit/>
          </a:bodyPr>
          <a:lstStyle/>
          <a:p>
            <a:br>
              <a:rPr lang="it-IT" altLang="it-IT" sz="1350"/>
            </a:br>
            <a:r>
              <a:rPr lang="it-IT" altLang="it-IT" sz="1350" b="1">
                <a:latin typeface="Helvetica" charset="0"/>
                <a:ea typeface="Helvetica" charset="0"/>
                <a:cs typeface="Helvetica" charset="0"/>
                <a:sym typeface="Helvetica" charset="0"/>
              </a:rPr>
              <a:t>2vs1</a:t>
            </a:r>
          </a:p>
          <a:p>
            <a:r>
              <a:rPr lang="it-IT" altLang="it-IT" sz="1350" b="1">
                <a:latin typeface="Helvetica" charset="0"/>
                <a:ea typeface="Helvetica" charset="0"/>
                <a:cs typeface="Helvetica" charset="0"/>
                <a:sym typeface="Helvetica" charset="0"/>
              </a:rPr>
              <a:t> Development:</a:t>
            </a:r>
          </a:p>
          <a:p>
            <a:r>
              <a:rPr lang="it-IT" altLang="it-IT" sz="1350"/>
              <a:t>3 square one in another queue. It starts with a 2vs1 in the first square. Who can pass the ball in the second square stops. Who does not pass the ball is added to the mate who is in the second square, and so like the last square. The last pair goes to the shooting.</a:t>
            </a:r>
          </a:p>
          <a:p>
            <a:r>
              <a:rPr lang="it-IT" altLang="it-IT" sz="1350"/>
              <a:t> </a:t>
            </a:r>
            <a:r>
              <a:rPr lang="it-IT" altLang="it-IT" sz="1350" b="1">
                <a:latin typeface="Helvetica" charset="0"/>
                <a:ea typeface="Helvetica" charset="0"/>
                <a:cs typeface="Helvetica" charset="0"/>
                <a:sym typeface="Helvetica" charset="0"/>
              </a:rPr>
              <a:t>Rule: </a:t>
            </a:r>
            <a:r>
              <a:rPr lang="it-IT" altLang="it-IT" sz="1350"/>
              <a:t>there must be at least one step in each square between the two strikers .</a:t>
            </a:r>
          </a:p>
        </p:txBody>
      </p:sp>
      <p:sp>
        <p:nvSpPr>
          <p:cNvPr id="11297" name="AutoShape 33"/>
          <p:cNvSpPr>
            <a:spLocks/>
          </p:cNvSpPr>
          <p:nvPr/>
        </p:nvSpPr>
        <p:spPr bwMode="auto">
          <a:xfrm>
            <a:off x="6905625" y="4400550"/>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1298" name="AutoShape 34"/>
          <p:cNvSpPr>
            <a:spLocks/>
          </p:cNvSpPr>
          <p:nvPr/>
        </p:nvSpPr>
        <p:spPr bwMode="auto">
          <a:xfrm>
            <a:off x="6581775" y="4400550"/>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1299" name="AutoShape 35"/>
          <p:cNvSpPr>
            <a:spLocks/>
          </p:cNvSpPr>
          <p:nvPr/>
        </p:nvSpPr>
        <p:spPr bwMode="auto">
          <a:xfrm>
            <a:off x="6905625" y="4130278"/>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1300" name="AutoShape 36"/>
          <p:cNvSpPr>
            <a:spLocks/>
          </p:cNvSpPr>
          <p:nvPr/>
        </p:nvSpPr>
        <p:spPr bwMode="auto">
          <a:xfrm>
            <a:off x="6581775" y="4130278"/>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1301" name="AutoShape 37"/>
          <p:cNvSpPr>
            <a:spLocks/>
          </p:cNvSpPr>
          <p:nvPr/>
        </p:nvSpPr>
        <p:spPr bwMode="auto">
          <a:xfrm>
            <a:off x="7715250" y="4130278"/>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1302" name="AutoShape 38"/>
          <p:cNvSpPr>
            <a:spLocks/>
          </p:cNvSpPr>
          <p:nvPr/>
        </p:nvSpPr>
        <p:spPr bwMode="auto">
          <a:xfrm>
            <a:off x="8039100" y="4130278"/>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1303" name="AutoShape 39"/>
          <p:cNvSpPr>
            <a:spLocks/>
          </p:cNvSpPr>
          <p:nvPr/>
        </p:nvSpPr>
        <p:spPr bwMode="auto">
          <a:xfrm>
            <a:off x="7715250" y="4400550"/>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1304" name="AutoShape 40"/>
          <p:cNvSpPr>
            <a:spLocks/>
          </p:cNvSpPr>
          <p:nvPr/>
        </p:nvSpPr>
        <p:spPr bwMode="auto">
          <a:xfrm>
            <a:off x="8039100" y="4400550"/>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1305" name="Oval 41"/>
          <p:cNvSpPr>
            <a:spLocks/>
          </p:cNvSpPr>
          <p:nvPr/>
        </p:nvSpPr>
        <p:spPr bwMode="auto">
          <a:xfrm>
            <a:off x="6473429" y="3482579"/>
            <a:ext cx="151209" cy="148828"/>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1306" name="Oval 42"/>
          <p:cNvSpPr>
            <a:spLocks/>
          </p:cNvSpPr>
          <p:nvPr/>
        </p:nvSpPr>
        <p:spPr bwMode="auto">
          <a:xfrm>
            <a:off x="6743700" y="4292204"/>
            <a:ext cx="151210" cy="148828"/>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1307" name="AutoShape 43"/>
          <p:cNvSpPr>
            <a:spLocks/>
          </p:cNvSpPr>
          <p:nvPr/>
        </p:nvSpPr>
        <p:spPr bwMode="auto">
          <a:xfrm>
            <a:off x="8309372" y="3429000"/>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1308" name="AutoShape 44"/>
          <p:cNvSpPr>
            <a:spLocks/>
          </p:cNvSpPr>
          <p:nvPr/>
        </p:nvSpPr>
        <p:spPr bwMode="auto">
          <a:xfrm>
            <a:off x="6311503" y="3429000"/>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1309" name="Oval 45"/>
          <p:cNvSpPr>
            <a:spLocks/>
          </p:cNvSpPr>
          <p:nvPr/>
        </p:nvSpPr>
        <p:spPr bwMode="auto">
          <a:xfrm>
            <a:off x="8147448" y="3429000"/>
            <a:ext cx="163115" cy="148829"/>
          </a:xfrm>
          <a:prstGeom prst="ellipse">
            <a:avLst/>
          </a:prstGeom>
          <a:solidFill>
            <a:srgbClr val="0000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1310" name="Oval 46"/>
          <p:cNvSpPr>
            <a:spLocks/>
          </p:cNvSpPr>
          <p:nvPr/>
        </p:nvSpPr>
        <p:spPr bwMode="auto">
          <a:xfrm>
            <a:off x="7391400" y="3806429"/>
            <a:ext cx="163116" cy="148828"/>
          </a:xfrm>
          <a:prstGeom prst="ellipse">
            <a:avLst/>
          </a:prstGeom>
          <a:solidFill>
            <a:srgbClr val="0000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1311" name="Oval 47"/>
          <p:cNvSpPr>
            <a:spLocks/>
          </p:cNvSpPr>
          <p:nvPr/>
        </p:nvSpPr>
        <p:spPr bwMode="auto">
          <a:xfrm>
            <a:off x="7877175" y="4292204"/>
            <a:ext cx="163116" cy="148828"/>
          </a:xfrm>
          <a:prstGeom prst="ellipse">
            <a:avLst/>
          </a:prstGeom>
          <a:solidFill>
            <a:srgbClr val="0000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1312" name="Oval 48"/>
          <p:cNvSpPr>
            <a:spLocks/>
          </p:cNvSpPr>
          <p:nvPr/>
        </p:nvSpPr>
        <p:spPr bwMode="auto">
          <a:xfrm>
            <a:off x="7229475" y="3914775"/>
            <a:ext cx="151210" cy="148829"/>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1313" name="Oval 49"/>
          <p:cNvSpPr>
            <a:spLocks/>
          </p:cNvSpPr>
          <p:nvPr/>
        </p:nvSpPr>
        <p:spPr bwMode="auto">
          <a:xfrm>
            <a:off x="7283054" y="3482579"/>
            <a:ext cx="163115" cy="148828"/>
          </a:xfrm>
          <a:prstGeom prst="ellipse">
            <a:avLst/>
          </a:prstGeom>
          <a:solidFill>
            <a:srgbClr val="FFC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1314" name="Line 50"/>
          <p:cNvSpPr>
            <a:spLocks noChangeShapeType="1"/>
          </p:cNvSpPr>
          <p:nvPr/>
        </p:nvSpPr>
        <p:spPr bwMode="auto">
          <a:xfrm flipH="1" flipV="1">
            <a:off x="6581775" y="3644503"/>
            <a:ext cx="215504" cy="594122"/>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1315" name="Rectangle 51"/>
          <p:cNvSpPr>
            <a:spLocks/>
          </p:cNvSpPr>
          <p:nvPr/>
        </p:nvSpPr>
        <p:spPr bwMode="auto">
          <a:xfrm>
            <a:off x="4799410" y="0"/>
            <a:ext cx="2483644" cy="46166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spAutoFit/>
          </a:bodyPr>
          <a:lstStyle/>
          <a:p>
            <a:pPr algn="ctr"/>
            <a:r>
              <a:rPr lang="it-IT" altLang="it-IT" sz="2400">
                <a:solidFill>
                  <a:srgbClr val="FF0000"/>
                </a:solidFill>
              </a:rPr>
              <a:t>GAME  PHASE</a:t>
            </a:r>
          </a:p>
        </p:txBody>
      </p:sp>
      <p:sp>
        <p:nvSpPr>
          <p:cNvPr id="11316" name="Rectangle 52"/>
          <p:cNvSpPr>
            <a:spLocks/>
          </p:cNvSpPr>
          <p:nvPr/>
        </p:nvSpPr>
        <p:spPr bwMode="auto">
          <a:xfrm>
            <a:off x="3773091" y="3212306"/>
            <a:ext cx="2214563" cy="34163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spAutoFit/>
          </a:bodyPr>
          <a:lstStyle/>
          <a:p>
            <a:br>
              <a:rPr lang="it-IT" altLang="it-IT" sz="1350"/>
            </a:br>
            <a:r>
              <a:rPr lang="it-IT" altLang="it-IT" sz="1350" b="1">
                <a:latin typeface="Helvetica" charset="0"/>
                <a:ea typeface="Helvetica" charset="0"/>
                <a:cs typeface="Helvetica" charset="0"/>
                <a:sym typeface="Helvetica" charset="0"/>
              </a:rPr>
              <a:t>3vs2</a:t>
            </a:r>
          </a:p>
          <a:p>
            <a:r>
              <a:rPr lang="it-IT" altLang="it-IT" sz="1350" b="1">
                <a:latin typeface="Helvetica" charset="0"/>
                <a:ea typeface="Helvetica" charset="0"/>
                <a:cs typeface="Helvetica" charset="0"/>
                <a:sym typeface="Helvetica" charset="0"/>
              </a:rPr>
              <a:t> Development:</a:t>
            </a:r>
          </a:p>
          <a:p>
            <a:r>
              <a:rPr lang="it-IT" altLang="it-IT" sz="1350"/>
              <a:t> It starts with a passage from the yellow player in the square toward the player who is on the bottom. Here begins the 3vs2 among 3 players yellow, blue defender already area and the second which arrives late on the opposite side. Next action will start with the possession of the blue team.  After every action there is rotation between the players in each team .</a:t>
            </a:r>
          </a:p>
        </p:txBody>
      </p:sp>
      <p:grpSp>
        <p:nvGrpSpPr>
          <p:cNvPr id="11317" name="Group 53"/>
          <p:cNvGrpSpPr>
            <a:grpSpLocks/>
          </p:cNvGrpSpPr>
          <p:nvPr/>
        </p:nvGrpSpPr>
        <p:grpSpPr bwMode="auto">
          <a:xfrm>
            <a:off x="7762876" y="6504386"/>
            <a:ext cx="631694" cy="173124"/>
            <a:chOff x="0" y="0"/>
            <a:chExt cx="842225" cy="230123"/>
          </a:xfrm>
        </p:grpSpPr>
        <p:sp>
          <p:nvSpPr>
            <p:cNvPr id="11318" name="Rectangle 54"/>
            <p:cNvSpPr>
              <a:spLocks/>
            </p:cNvSpPr>
            <p:nvPr/>
          </p:nvSpPr>
          <p:spPr bwMode="auto">
            <a:xfrm>
              <a:off x="174974" y="0"/>
              <a:ext cx="667251" cy="23012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4290" rIns="34290">
              <a:spAutoFit/>
            </a:bodyPr>
            <a:lstStyle/>
            <a:p>
              <a:r>
                <a:rPr lang="it-IT" altLang="it-IT" sz="525"/>
                <a:t>Gabriele Bianco</a:t>
              </a:r>
            </a:p>
          </p:txBody>
        </p:sp>
        <p:pic>
          <p:nvPicPr>
            <p:cNvPr id="11319" name="Picture 55" descr="pasted-image.tif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3754"/>
              <a:ext cx="178232" cy="1782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Tree>
    <p:extLst>
      <p:ext uri="{BB962C8B-B14F-4D97-AF65-F5344CB8AC3E}">
        <p14:creationId xmlns:p14="http://schemas.microsoft.com/office/powerpoint/2010/main" val="1710535441"/>
      </p:ext>
    </p:extLst>
  </p:cSld>
  <p:clrMapOvr>
    <a:masterClrMapping/>
  </p:clrMapOvr>
  <p:transition spd="med"/>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89" name="Picture 1" descr="C:\Users\gabriele\Desktop\campi hockey\metà campo.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096001" y="403622"/>
            <a:ext cx="2516981" cy="313253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2290" name="AutoShape 2"/>
          <p:cNvSpPr>
            <a:spLocks/>
          </p:cNvSpPr>
          <p:nvPr/>
        </p:nvSpPr>
        <p:spPr bwMode="auto">
          <a:xfrm>
            <a:off x="7553325" y="1862137"/>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2291" name="Oval 3"/>
          <p:cNvSpPr>
            <a:spLocks/>
          </p:cNvSpPr>
          <p:nvPr/>
        </p:nvSpPr>
        <p:spPr bwMode="auto">
          <a:xfrm>
            <a:off x="6581775" y="2132410"/>
            <a:ext cx="151210" cy="148828"/>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2292" name="Oval 4"/>
          <p:cNvSpPr>
            <a:spLocks/>
          </p:cNvSpPr>
          <p:nvPr/>
        </p:nvSpPr>
        <p:spPr bwMode="auto">
          <a:xfrm>
            <a:off x="8039100" y="2078831"/>
            <a:ext cx="163116" cy="148829"/>
          </a:xfrm>
          <a:prstGeom prst="ellipse">
            <a:avLst/>
          </a:prstGeom>
          <a:solidFill>
            <a:srgbClr val="0000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2293" name="Line 5"/>
          <p:cNvSpPr>
            <a:spLocks noChangeShapeType="1"/>
          </p:cNvSpPr>
          <p:nvPr/>
        </p:nvSpPr>
        <p:spPr bwMode="auto">
          <a:xfrm>
            <a:off x="6743700" y="2185988"/>
            <a:ext cx="647700" cy="0"/>
          </a:xfrm>
          <a:prstGeom prst="line">
            <a:avLst/>
          </a:prstGeom>
          <a:noFill/>
          <a:ln w="9525" cap="flat" cmpd="sng">
            <a:solidFill>
              <a:srgbClr val="000000"/>
            </a:solidFill>
            <a:prstDash val="dash"/>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2294" name="Line 6"/>
          <p:cNvSpPr>
            <a:spLocks noChangeShapeType="1"/>
          </p:cNvSpPr>
          <p:nvPr/>
        </p:nvSpPr>
        <p:spPr bwMode="auto">
          <a:xfrm flipH="1" flipV="1">
            <a:off x="7391400" y="728663"/>
            <a:ext cx="323850" cy="485775"/>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2295" name="AutoShape 7"/>
          <p:cNvSpPr>
            <a:spLocks/>
          </p:cNvSpPr>
          <p:nvPr/>
        </p:nvSpPr>
        <p:spPr bwMode="auto">
          <a:xfrm>
            <a:off x="7175897" y="1862137"/>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2296" name="AutoShape 8"/>
          <p:cNvSpPr>
            <a:spLocks/>
          </p:cNvSpPr>
          <p:nvPr/>
        </p:nvSpPr>
        <p:spPr bwMode="auto">
          <a:xfrm>
            <a:off x="7175897" y="2185987"/>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2297" name="AutoShape 9"/>
          <p:cNvSpPr>
            <a:spLocks/>
          </p:cNvSpPr>
          <p:nvPr/>
        </p:nvSpPr>
        <p:spPr bwMode="auto">
          <a:xfrm>
            <a:off x="7553325" y="2185987"/>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2298" name="AutoShape 10"/>
          <p:cNvSpPr>
            <a:spLocks/>
          </p:cNvSpPr>
          <p:nvPr/>
        </p:nvSpPr>
        <p:spPr bwMode="auto">
          <a:xfrm>
            <a:off x="8202216" y="2078831"/>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2299" name="AutoShape 11"/>
          <p:cNvSpPr>
            <a:spLocks/>
          </p:cNvSpPr>
          <p:nvPr/>
        </p:nvSpPr>
        <p:spPr bwMode="auto">
          <a:xfrm>
            <a:off x="6419850" y="2078831"/>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2300" name="Oval 12"/>
          <p:cNvSpPr>
            <a:spLocks/>
          </p:cNvSpPr>
          <p:nvPr/>
        </p:nvSpPr>
        <p:spPr bwMode="auto">
          <a:xfrm>
            <a:off x="7985522" y="2078831"/>
            <a:ext cx="47625" cy="47625"/>
          </a:xfrm>
          <a:prstGeom prst="ellipse">
            <a:avLst/>
          </a:prstGeom>
          <a:solidFill>
            <a:srgbClr val="FFFF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2301" name="AutoShape 13"/>
          <p:cNvSpPr>
            <a:spLocks/>
          </p:cNvSpPr>
          <p:nvPr/>
        </p:nvSpPr>
        <p:spPr bwMode="auto">
          <a:xfrm>
            <a:off x="7491413" y="2027635"/>
            <a:ext cx="485775" cy="77390"/>
          </a:xfrm>
          <a:custGeom>
            <a:avLst/>
            <a:gdLst>
              <a:gd name="T0" fmla="*/ 10800 w 21600"/>
              <a:gd name="T1" fmla="+- 0 10694 413"/>
              <a:gd name="T2" fmla="*/ 10694 h 20563"/>
              <a:gd name="T3" fmla="*/ 10800 w 21600"/>
              <a:gd name="T4" fmla="+- 0 10694 413"/>
              <a:gd name="T5" fmla="*/ 10694 h 20563"/>
              <a:gd name="T6" fmla="*/ 10800 w 21600"/>
              <a:gd name="T7" fmla="+- 0 10694 413"/>
              <a:gd name="T8" fmla="*/ 10694 h 20563"/>
              <a:gd name="T9" fmla="*/ 10800 w 21600"/>
              <a:gd name="T10" fmla="+- 0 10694 413"/>
              <a:gd name="T11" fmla="*/ 10694 h 20563"/>
            </a:gdLst>
            <a:ahLst/>
            <a:cxnLst>
              <a:cxn ang="0">
                <a:pos x="T0" y="T2"/>
              </a:cxn>
              <a:cxn ang="0">
                <a:pos x="T3" y="T5"/>
              </a:cxn>
              <a:cxn ang="0">
                <a:pos x="T6" y="T8"/>
              </a:cxn>
              <a:cxn ang="0">
                <a:pos x="T9" y="T11"/>
              </a:cxn>
            </a:cxnLst>
            <a:rect l="0" t="0" r="r" b="b"/>
            <a:pathLst>
              <a:path w="21600" h="20563">
                <a:moveTo>
                  <a:pt x="21600" y="17979"/>
                </a:moveTo>
                <a:cubicBezTo>
                  <a:pt x="20718" y="8783"/>
                  <a:pt x="19835" y="-413"/>
                  <a:pt x="18847" y="15"/>
                </a:cubicBezTo>
                <a:cubicBezTo>
                  <a:pt x="17859" y="443"/>
                  <a:pt x="16624" y="19904"/>
                  <a:pt x="15671" y="20545"/>
                </a:cubicBezTo>
                <a:cubicBezTo>
                  <a:pt x="14718" y="21187"/>
                  <a:pt x="14012" y="4078"/>
                  <a:pt x="13129" y="3864"/>
                </a:cubicBezTo>
                <a:cubicBezTo>
                  <a:pt x="12247" y="3650"/>
                  <a:pt x="11224" y="19690"/>
                  <a:pt x="10376" y="19262"/>
                </a:cubicBezTo>
                <a:cubicBezTo>
                  <a:pt x="9529" y="18834"/>
                  <a:pt x="8824" y="2153"/>
                  <a:pt x="8047" y="1298"/>
                </a:cubicBezTo>
                <a:cubicBezTo>
                  <a:pt x="7271" y="443"/>
                  <a:pt x="6706" y="13274"/>
                  <a:pt x="5718" y="14130"/>
                </a:cubicBezTo>
                <a:cubicBezTo>
                  <a:pt x="4729" y="14985"/>
                  <a:pt x="3071" y="5575"/>
                  <a:pt x="2118" y="6431"/>
                </a:cubicBezTo>
                <a:cubicBezTo>
                  <a:pt x="1165" y="7286"/>
                  <a:pt x="582" y="13274"/>
                  <a:pt x="0" y="19262"/>
                </a:cubicBezTo>
              </a:path>
            </a:pathLst>
          </a:custGeom>
          <a:noFill/>
          <a:ln w="9525" cap="flat"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nchor="ctr"/>
          <a:lstStyle/>
          <a:p>
            <a:pPr algn="ctr"/>
            <a:endParaRPr lang="it-IT" altLang="it-IT" sz="1350"/>
          </a:p>
        </p:txBody>
      </p:sp>
      <p:sp>
        <p:nvSpPr>
          <p:cNvPr id="12302" name="AutoShape 14"/>
          <p:cNvSpPr>
            <a:spLocks/>
          </p:cNvSpPr>
          <p:nvPr/>
        </p:nvSpPr>
        <p:spPr bwMode="auto">
          <a:xfrm>
            <a:off x="7434262" y="1271588"/>
            <a:ext cx="1023938" cy="1114425"/>
          </a:xfrm>
          <a:custGeom>
            <a:avLst/>
            <a:gdLst>
              <a:gd name="T0" fmla="*/ 10800 w 21600"/>
              <a:gd name="T1" fmla="*/ 10777 h 21555"/>
              <a:gd name="T2" fmla="*/ 10800 w 21600"/>
              <a:gd name="T3" fmla="*/ 10777 h 21555"/>
              <a:gd name="T4" fmla="*/ 10800 w 21600"/>
              <a:gd name="T5" fmla="*/ 10777 h 21555"/>
              <a:gd name="T6" fmla="*/ 10800 w 21600"/>
              <a:gd name="T7" fmla="*/ 10777 h 21555"/>
            </a:gdLst>
            <a:ahLst/>
            <a:cxnLst>
              <a:cxn ang="0">
                <a:pos x="T0" y="T1"/>
              </a:cxn>
              <a:cxn ang="0">
                <a:pos x="T2" y="T3"/>
              </a:cxn>
              <a:cxn ang="0">
                <a:pos x="T4" y="T5"/>
              </a:cxn>
              <a:cxn ang="0">
                <a:pos x="T6" y="T7"/>
              </a:cxn>
            </a:cxnLst>
            <a:rect l="0" t="0" r="r" b="b"/>
            <a:pathLst>
              <a:path w="21600" h="21555">
                <a:moveTo>
                  <a:pt x="0" y="16844"/>
                </a:moveTo>
                <a:cubicBezTo>
                  <a:pt x="678" y="17420"/>
                  <a:pt x="1356" y="17995"/>
                  <a:pt x="1909" y="17949"/>
                </a:cubicBezTo>
                <a:cubicBezTo>
                  <a:pt x="2461" y="17903"/>
                  <a:pt x="2629" y="16415"/>
                  <a:pt x="3315" y="16568"/>
                </a:cubicBezTo>
                <a:cubicBezTo>
                  <a:pt x="4002" y="16722"/>
                  <a:pt x="5224" y="18747"/>
                  <a:pt x="6028" y="18869"/>
                </a:cubicBezTo>
                <a:cubicBezTo>
                  <a:pt x="6832" y="18992"/>
                  <a:pt x="7384" y="17228"/>
                  <a:pt x="8138" y="17305"/>
                </a:cubicBezTo>
                <a:cubicBezTo>
                  <a:pt x="8891" y="17381"/>
                  <a:pt x="9913" y="19053"/>
                  <a:pt x="10549" y="19330"/>
                </a:cubicBezTo>
                <a:cubicBezTo>
                  <a:pt x="11185" y="19606"/>
                  <a:pt x="11470" y="18747"/>
                  <a:pt x="11955" y="18961"/>
                </a:cubicBezTo>
                <a:cubicBezTo>
                  <a:pt x="12441" y="19176"/>
                  <a:pt x="12977" y="20511"/>
                  <a:pt x="13462" y="20618"/>
                </a:cubicBezTo>
                <a:cubicBezTo>
                  <a:pt x="13948" y="20726"/>
                  <a:pt x="14350" y="19514"/>
                  <a:pt x="14869" y="19606"/>
                </a:cubicBezTo>
                <a:cubicBezTo>
                  <a:pt x="15388" y="19698"/>
                  <a:pt x="16024" y="20848"/>
                  <a:pt x="16577" y="21170"/>
                </a:cubicBezTo>
                <a:cubicBezTo>
                  <a:pt x="17129" y="21493"/>
                  <a:pt x="17632" y="21600"/>
                  <a:pt x="18184" y="21539"/>
                </a:cubicBezTo>
                <a:cubicBezTo>
                  <a:pt x="18737" y="21477"/>
                  <a:pt x="19490" y="21170"/>
                  <a:pt x="19892" y="20802"/>
                </a:cubicBezTo>
                <a:cubicBezTo>
                  <a:pt x="20294" y="20434"/>
                  <a:pt x="20311" y="19959"/>
                  <a:pt x="20595" y="19330"/>
                </a:cubicBezTo>
                <a:cubicBezTo>
                  <a:pt x="20880" y="18701"/>
                  <a:pt x="21600" y="17749"/>
                  <a:pt x="21600" y="17028"/>
                </a:cubicBezTo>
                <a:cubicBezTo>
                  <a:pt x="21600" y="16307"/>
                  <a:pt x="21031" y="15617"/>
                  <a:pt x="20595" y="15003"/>
                </a:cubicBezTo>
                <a:cubicBezTo>
                  <a:pt x="20160" y="14390"/>
                  <a:pt x="19674" y="13669"/>
                  <a:pt x="18988" y="13347"/>
                </a:cubicBezTo>
                <a:cubicBezTo>
                  <a:pt x="18301" y="13024"/>
                  <a:pt x="16811" y="13577"/>
                  <a:pt x="16476" y="13070"/>
                </a:cubicBezTo>
                <a:cubicBezTo>
                  <a:pt x="16141" y="12564"/>
                  <a:pt x="17313" y="10815"/>
                  <a:pt x="16979" y="10309"/>
                </a:cubicBezTo>
                <a:cubicBezTo>
                  <a:pt x="16644" y="9803"/>
                  <a:pt x="14852" y="10478"/>
                  <a:pt x="14467" y="10033"/>
                </a:cubicBezTo>
                <a:cubicBezTo>
                  <a:pt x="14082" y="9588"/>
                  <a:pt x="15036" y="8207"/>
                  <a:pt x="14668" y="7640"/>
                </a:cubicBezTo>
                <a:cubicBezTo>
                  <a:pt x="14300" y="7072"/>
                  <a:pt x="12541" y="7118"/>
                  <a:pt x="12257" y="6627"/>
                </a:cubicBezTo>
                <a:cubicBezTo>
                  <a:pt x="11972" y="6136"/>
                  <a:pt x="13245" y="5032"/>
                  <a:pt x="12960" y="4694"/>
                </a:cubicBezTo>
                <a:cubicBezTo>
                  <a:pt x="12675" y="4357"/>
                  <a:pt x="10884" y="4894"/>
                  <a:pt x="10549" y="4602"/>
                </a:cubicBezTo>
                <a:cubicBezTo>
                  <a:pt x="10214" y="4311"/>
                  <a:pt x="11286" y="3298"/>
                  <a:pt x="10951" y="2945"/>
                </a:cubicBezTo>
                <a:cubicBezTo>
                  <a:pt x="10616" y="2593"/>
                  <a:pt x="8791" y="2853"/>
                  <a:pt x="8540" y="2485"/>
                </a:cubicBezTo>
                <a:cubicBezTo>
                  <a:pt x="8288" y="2117"/>
                  <a:pt x="9812" y="1151"/>
                  <a:pt x="9444" y="736"/>
                </a:cubicBezTo>
                <a:cubicBezTo>
                  <a:pt x="9075" y="322"/>
                  <a:pt x="7702" y="161"/>
                  <a:pt x="6329" y="0"/>
                </a:cubicBezTo>
              </a:path>
            </a:pathLst>
          </a:custGeom>
          <a:noFill/>
          <a:ln w="9525" cap="flat"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nchor="ctr"/>
          <a:lstStyle/>
          <a:p>
            <a:pPr algn="ctr"/>
            <a:endParaRPr lang="it-IT" altLang="it-IT" sz="1350"/>
          </a:p>
        </p:txBody>
      </p:sp>
      <p:sp>
        <p:nvSpPr>
          <p:cNvPr id="12303" name="Line 15"/>
          <p:cNvSpPr>
            <a:spLocks noChangeShapeType="1"/>
          </p:cNvSpPr>
          <p:nvPr/>
        </p:nvSpPr>
        <p:spPr bwMode="auto">
          <a:xfrm flipH="1">
            <a:off x="6581776" y="2078831"/>
            <a:ext cx="756047" cy="0"/>
          </a:xfrm>
          <a:prstGeom prst="line">
            <a:avLst/>
          </a:prstGeom>
          <a:noFill/>
          <a:ln w="9525" cap="flat" cmpd="sng">
            <a:solidFill>
              <a:srgbClr val="000000"/>
            </a:solidFill>
            <a:prstDash val="dash"/>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2304" name="Line 16"/>
          <p:cNvSpPr>
            <a:spLocks noChangeShapeType="1"/>
          </p:cNvSpPr>
          <p:nvPr/>
        </p:nvSpPr>
        <p:spPr bwMode="auto">
          <a:xfrm flipV="1">
            <a:off x="6527006" y="1321594"/>
            <a:ext cx="1081088" cy="757238"/>
          </a:xfrm>
          <a:prstGeom prst="line">
            <a:avLst/>
          </a:prstGeom>
          <a:noFill/>
          <a:ln w="9525" cap="flat" cmpd="sng">
            <a:solidFill>
              <a:srgbClr val="000000"/>
            </a:solidFill>
            <a:prstDash val="dash"/>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2305" name="Oval 17"/>
          <p:cNvSpPr>
            <a:spLocks/>
          </p:cNvSpPr>
          <p:nvPr/>
        </p:nvSpPr>
        <p:spPr bwMode="auto">
          <a:xfrm>
            <a:off x="7283054" y="565548"/>
            <a:ext cx="151209" cy="148828"/>
          </a:xfrm>
          <a:prstGeom prst="ellipse">
            <a:avLst/>
          </a:prstGeom>
          <a:solidFill>
            <a:srgbClr val="FFC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2306" name="Rectangle 18"/>
          <p:cNvSpPr>
            <a:spLocks/>
          </p:cNvSpPr>
          <p:nvPr/>
        </p:nvSpPr>
        <p:spPr bwMode="auto">
          <a:xfrm>
            <a:off x="3664744" y="511969"/>
            <a:ext cx="2376488" cy="237757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spAutoFit/>
          </a:bodyPr>
          <a:lstStyle/>
          <a:p>
            <a:br>
              <a:rPr lang="it-IT" altLang="it-IT" sz="1350"/>
            </a:br>
            <a:r>
              <a:rPr lang="it-IT" altLang="it-IT" sz="1350" b="1">
                <a:latin typeface="Helvetica" charset="0"/>
                <a:ea typeface="Helvetica" charset="0"/>
                <a:cs typeface="Helvetica" charset="0"/>
                <a:sym typeface="Helvetica" charset="0"/>
              </a:rPr>
              <a:t>1 vs 1 </a:t>
            </a:r>
          </a:p>
          <a:p>
            <a:r>
              <a:rPr lang="it-IT" altLang="it-IT" sz="1350" b="1">
                <a:latin typeface="Helvetica" charset="0"/>
                <a:ea typeface="Helvetica" charset="0"/>
                <a:cs typeface="Helvetica" charset="0"/>
                <a:sym typeface="Helvetica" charset="0"/>
              </a:rPr>
              <a:t>Development:</a:t>
            </a:r>
          </a:p>
          <a:p>
            <a:r>
              <a:rPr lang="it-IT" altLang="it-IT" sz="1350"/>
              <a:t> The blue player with the ball   and run to the yellow square . At the center of the square blue leaves the ball to the yellow that must turn the opposite cone and try to go to score . The blue player must in turn the opposite cone and try to defend .</a:t>
            </a:r>
          </a:p>
        </p:txBody>
      </p:sp>
      <p:sp>
        <p:nvSpPr>
          <p:cNvPr id="12307" name="Rectangle 19"/>
          <p:cNvSpPr>
            <a:spLocks/>
          </p:cNvSpPr>
          <p:nvPr/>
        </p:nvSpPr>
        <p:spPr bwMode="auto">
          <a:xfrm>
            <a:off x="4475560" y="0"/>
            <a:ext cx="3132534" cy="3693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spAutoFit/>
          </a:bodyPr>
          <a:lstStyle/>
          <a:p>
            <a:pPr algn="ctr"/>
            <a:r>
              <a:rPr lang="it-IT" altLang="it-IT">
                <a:solidFill>
                  <a:srgbClr val="FF0000"/>
                </a:solidFill>
              </a:rPr>
              <a:t>GAME PHASE</a:t>
            </a:r>
          </a:p>
        </p:txBody>
      </p:sp>
      <p:pic>
        <p:nvPicPr>
          <p:cNvPr id="12308" name="Picture 20" descr="C:\Users\gabriele\Desktop\campi hockey\23 m.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41232" y="3860006"/>
            <a:ext cx="2626519" cy="20526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2309" name="AutoShape 21"/>
          <p:cNvSpPr>
            <a:spLocks/>
          </p:cNvSpPr>
          <p:nvPr/>
        </p:nvSpPr>
        <p:spPr bwMode="auto">
          <a:xfrm>
            <a:off x="8093869" y="5697141"/>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2310" name="AutoShape 22"/>
          <p:cNvSpPr>
            <a:spLocks/>
          </p:cNvSpPr>
          <p:nvPr/>
        </p:nvSpPr>
        <p:spPr bwMode="auto">
          <a:xfrm>
            <a:off x="7661672" y="5697141"/>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2311" name="AutoShape 23"/>
          <p:cNvSpPr>
            <a:spLocks/>
          </p:cNvSpPr>
          <p:nvPr/>
        </p:nvSpPr>
        <p:spPr bwMode="auto">
          <a:xfrm>
            <a:off x="8039100" y="5318522"/>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2312" name="AutoShape 24"/>
          <p:cNvSpPr>
            <a:spLocks/>
          </p:cNvSpPr>
          <p:nvPr/>
        </p:nvSpPr>
        <p:spPr bwMode="auto">
          <a:xfrm>
            <a:off x="7661672" y="5372100"/>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2313" name="AutoShape 25"/>
          <p:cNvSpPr>
            <a:spLocks/>
          </p:cNvSpPr>
          <p:nvPr/>
        </p:nvSpPr>
        <p:spPr bwMode="auto">
          <a:xfrm>
            <a:off x="6959203" y="5697141"/>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2314" name="AutoShape 26"/>
          <p:cNvSpPr>
            <a:spLocks/>
          </p:cNvSpPr>
          <p:nvPr/>
        </p:nvSpPr>
        <p:spPr bwMode="auto">
          <a:xfrm>
            <a:off x="6959203" y="5372100"/>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2315" name="AutoShape 27"/>
          <p:cNvSpPr>
            <a:spLocks/>
          </p:cNvSpPr>
          <p:nvPr/>
        </p:nvSpPr>
        <p:spPr bwMode="auto">
          <a:xfrm>
            <a:off x="6527006" y="5697141"/>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2316" name="AutoShape 28"/>
          <p:cNvSpPr>
            <a:spLocks/>
          </p:cNvSpPr>
          <p:nvPr/>
        </p:nvSpPr>
        <p:spPr bwMode="auto">
          <a:xfrm>
            <a:off x="6527006" y="5372100"/>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2317" name="Oval 29"/>
          <p:cNvSpPr>
            <a:spLocks/>
          </p:cNvSpPr>
          <p:nvPr/>
        </p:nvSpPr>
        <p:spPr bwMode="auto">
          <a:xfrm>
            <a:off x="7283054" y="4724400"/>
            <a:ext cx="151209" cy="148829"/>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2318" name="Oval 30"/>
          <p:cNvSpPr>
            <a:spLocks/>
          </p:cNvSpPr>
          <p:nvPr/>
        </p:nvSpPr>
        <p:spPr bwMode="auto">
          <a:xfrm>
            <a:off x="7715250" y="4346973"/>
            <a:ext cx="151210" cy="148828"/>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2319" name="Oval 31"/>
          <p:cNvSpPr>
            <a:spLocks/>
          </p:cNvSpPr>
          <p:nvPr/>
        </p:nvSpPr>
        <p:spPr bwMode="auto">
          <a:xfrm>
            <a:off x="6905625" y="4346973"/>
            <a:ext cx="151210" cy="148828"/>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2320" name="Oval 32"/>
          <p:cNvSpPr>
            <a:spLocks/>
          </p:cNvSpPr>
          <p:nvPr/>
        </p:nvSpPr>
        <p:spPr bwMode="auto">
          <a:xfrm>
            <a:off x="7877175" y="5535216"/>
            <a:ext cx="151210" cy="148828"/>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2321" name="Oval 33"/>
          <p:cNvSpPr>
            <a:spLocks/>
          </p:cNvSpPr>
          <p:nvPr/>
        </p:nvSpPr>
        <p:spPr bwMode="auto">
          <a:xfrm>
            <a:off x="6743700" y="5535216"/>
            <a:ext cx="151210" cy="148828"/>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2322" name="Oval 34"/>
          <p:cNvSpPr>
            <a:spLocks/>
          </p:cNvSpPr>
          <p:nvPr/>
        </p:nvSpPr>
        <p:spPr bwMode="auto">
          <a:xfrm>
            <a:off x="7661673" y="4724400"/>
            <a:ext cx="163115" cy="148829"/>
          </a:xfrm>
          <a:prstGeom prst="ellipse">
            <a:avLst/>
          </a:prstGeom>
          <a:solidFill>
            <a:srgbClr val="0000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2323" name="Oval 35"/>
          <p:cNvSpPr>
            <a:spLocks/>
          </p:cNvSpPr>
          <p:nvPr/>
        </p:nvSpPr>
        <p:spPr bwMode="auto">
          <a:xfrm>
            <a:off x="6959204" y="4777979"/>
            <a:ext cx="163115" cy="148828"/>
          </a:xfrm>
          <a:prstGeom prst="ellipse">
            <a:avLst/>
          </a:prstGeom>
          <a:solidFill>
            <a:srgbClr val="0000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2324" name="Oval 36"/>
          <p:cNvSpPr>
            <a:spLocks/>
          </p:cNvSpPr>
          <p:nvPr/>
        </p:nvSpPr>
        <p:spPr bwMode="auto">
          <a:xfrm>
            <a:off x="7283054" y="4454129"/>
            <a:ext cx="163115" cy="148828"/>
          </a:xfrm>
          <a:prstGeom prst="ellipse">
            <a:avLst/>
          </a:prstGeom>
          <a:solidFill>
            <a:srgbClr val="0000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2325" name="Oval 37"/>
          <p:cNvSpPr>
            <a:spLocks/>
          </p:cNvSpPr>
          <p:nvPr/>
        </p:nvSpPr>
        <p:spPr bwMode="auto">
          <a:xfrm>
            <a:off x="7823598" y="4185048"/>
            <a:ext cx="163115" cy="148828"/>
          </a:xfrm>
          <a:prstGeom prst="ellipse">
            <a:avLst/>
          </a:prstGeom>
          <a:solidFill>
            <a:srgbClr val="0000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2326" name="Oval 38"/>
          <p:cNvSpPr>
            <a:spLocks/>
          </p:cNvSpPr>
          <p:nvPr/>
        </p:nvSpPr>
        <p:spPr bwMode="auto">
          <a:xfrm>
            <a:off x="6743700" y="4185048"/>
            <a:ext cx="163116" cy="148828"/>
          </a:xfrm>
          <a:prstGeom prst="ellipse">
            <a:avLst/>
          </a:prstGeom>
          <a:solidFill>
            <a:srgbClr val="0000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2327" name="Oval 39"/>
          <p:cNvSpPr>
            <a:spLocks/>
          </p:cNvSpPr>
          <p:nvPr/>
        </p:nvSpPr>
        <p:spPr bwMode="auto">
          <a:xfrm>
            <a:off x="7608094" y="4724400"/>
            <a:ext cx="47625" cy="47625"/>
          </a:xfrm>
          <a:prstGeom prst="ellipse">
            <a:avLst/>
          </a:prstGeom>
          <a:solidFill>
            <a:srgbClr val="FFFF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grpSp>
        <p:nvGrpSpPr>
          <p:cNvPr id="12328" name="Group 40"/>
          <p:cNvGrpSpPr>
            <a:grpSpLocks/>
          </p:cNvGrpSpPr>
          <p:nvPr/>
        </p:nvGrpSpPr>
        <p:grpSpPr bwMode="auto">
          <a:xfrm>
            <a:off x="7229476" y="5407835"/>
            <a:ext cx="270272" cy="415498"/>
            <a:chOff x="0" y="-9535"/>
            <a:chExt cx="360040" cy="555008"/>
          </a:xfrm>
        </p:grpSpPr>
        <p:sp>
          <p:nvSpPr>
            <p:cNvPr id="12329" name="AutoShape 41"/>
            <p:cNvSpPr>
              <a:spLocks/>
            </p:cNvSpPr>
            <p:nvPr/>
          </p:nvSpPr>
          <p:spPr bwMode="auto">
            <a:xfrm>
              <a:off x="0" y="15941"/>
              <a:ext cx="360040" cy="504057"/>
            </a:xfrm>
            <a:prstGeom prst="diamond">
              <a:avLst/>
            </a:prstGeom>
            <a:solidFill>
              <a:srgbClr val="7030A0"/>
            </a:solidFill>
            <a:ln w="25400" cap="flat" cmpd="sng">
              <a:solidFill>
                <a:srgbClr val="3A5E8A"/>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nchor="ctr"/>
            <a:lstStyle/>
            <a:p>
              <a:pPr algn="ctr"/>
              <a:endParaRPr lang="it-IT" altLang="it-IT" sz="2100">
                <a:solidFill>
                  <a:srgbClr val="FFFFFF"/>
                </a:solidFill>
              </a:endParaRPr>
            </a:p>
          </p:txBody>
        </p:sp>
        <p:sp>
          <p:nvSpPr>
            <p:cNvPr id="12330" name="Rectangle 42"/>
            <p:cNvSpPr>
              <a:spLocks/>
            </p:cNvSpPr>
            <p:nvPr/>
          </p:nvSpPr>
          <p:spPr bwMode="auto">
            <a:xfrm>
              <a:off x="90009" y="-9535"/>
              <a:ext cx="180023" cy="55500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nchor="ctr">
              <a:spAutoFit/>
            </a:bodyPr>
            <a:lstStyle/>
            <a:p>
              <a:pPr algn="ctr"/>
              <a:r>
                <a:rPr lang="it-IT" altLang="it-IT" sz="2100">
                  <a:solidFill>
                    <a:srgbClr val="FFFFFF"/>
                  </a:solidFill>
                </a:rPr>
                <a:t>C</a:t>
              </a:r>
            </a:p>
          </p:txBody>
        </p:sp>
      </p:grpSp>
      <p:sp>
        <p:nvSpPr>
          <p:cNvPr id="12331" name="Rectangle 43"/>
          <p:cNvSpPr>
            <a:spLocks/>
          </p:cNvSpPr>
          <p:nvPr/>
        </p:nvSpPr>
        <p:spPr bwMode="auto">
          <a:xfrm>
            <a:off x="3826669" y="3374232"/>
            <a:ext cx="2106216" cy="34163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spAutoFit/>
          </a:bodyPr>
          <a:lstStyle/>
          <a:p>
            <a:br>
              <a:rPr lang="it-IT" altLang="it-IT" sz="1350"/>
            </a:br>
            <a:r>
              <a:rPr lang="it-IT" altLang="it-IT" sz="1350" b="1">
                <a:latin typeface="Helvetica" charset="0"/>
                <a:ea typeface="Helvetica" charset="0"/>
                <a:cs typeface="Helvetica" charset="0"/>
                <a:sym typeface="Helvetica" charset="0"/>
              </a:rPr>
              <a:t>5 vs 3</a:t>
            </a:r>
          </a:p>
          <a:p>
            <a:r>
              <a:rPr lang="it-IT" altLang="it-IT" sz="1350" b="1">
                <a:latin typeface="Helvetica" charset="0"/>
                <a:ea typeface="Helvetica" charset="0"/>
                <a:cs typeface="Helvetica" charset="0"/>
                <a:sym typeface="Helvetica" charset="0"/>
              </a:rPr>
              <a:t> Development:</a:t>
            </a:r>
          </a:p>
          <a:p>
            <a:r>
              <a:rPr lang="it-IT" altLang="it-IT" sz="1350"/>
              <a:t> 5 vs 3 in the area . Objective of the blue and make goals after at least one passage between them. If the defenders ( yellow ) recovering the ball should pass the ball to one of their two comrades who are outside the box into two squares. If they can come into the two yellow and two blue area ranging in the square .</a:t>
            </a:r>
          </a:p>
        </p:txBody>
      </p:sp>
      <p:sp>
        <p:nvSpPr>
          <p:cNvPr id="12332" name="Rectangle 44"/>
          <p:cNvSpPr>
            <a:spLocks/>
          </p:cNvSpPr>
          <p:nvPr/>
        </p:nvSpPr>
        <p:spPr bwMode="auto">
          <a:xfrm>
            <a:off x="6149578" y="5750719"/>
            <a:ext cx="2518172" cy="71558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spAutoFit/>
          </a:bodyPr>
          <a:lstStyle/>
          <a:p>
            <a:br>
              <a:rPr lang="it-IT" altLang="it-IT" sz="1350"/>
            </a:br>
            <a:r>
              <a:rPr lang="it-IT" altLang="it-IT" sz="1350"/>
              <a:t>If blues are goals the coach hands him a ball and continue to attack</a:t>
            </a:r>
          </a:p>
        </p:txBody>
      </p:sp>
      <p:grpSp>
        <p:nvGrpSpPr>
          <p:cNvPr id="12333" name="Group 45"/>
          <p:cNvGrpSpPr>
            <a:grpSpLocks/>
          </p:cNvGrpSpPr>
          <p:nvPr/>
        </p:nvGrpSpPr>
        <p:grpSpPr bwMode="auto">
          <a:xfrm>
            <a:off x="7762876" y="6504386"/>
            <a:ext cx="631694" cy="173124"/>
            <a:chOff x="0" y="0"/>
            <a:chExt cx="842225" cy="230123"/>
          </a:xfrm>
        </p:grpSpPr>
        <p:sp>
          <p:nvSpPr>
            <p:cNvPr id="12334" name="Rectangle 46"/>
            <p:cNvSpPr>
              <a:spLocks/>
            </p:cNvSpPr>
            <p:nvPr/>
          </p:nvSpPr>
          <p:spPr bwMode="auto">
            <a:xfrm>
              <a:off x="174974" y="0"/>
              <a:ext cx="667251" cy="23012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4290" rIns="34290">
              <a:spAutoFit/>
            </a:bodyPr>
            <a:lstStyle/>
            <a:p>
              <a:r>
                <a:rPr lang="it-IT" altLang="it-IT" sz="525"/>
                <a:t>Gabriele Bianco</a:t>
              </a:r>
            </a:p>
          </p:txBody>
        </p:sp>
        <p:pic>
          <p:nvPicPr>
            <p:cNvPr id="12335" name="Picture 47" descr="pasted-image.tiff"/>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13754"/>
              <a:ext cx="178232" cy="1782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Tree>
    <p:extLst>
      <p:ext uri="{BB962C8B-B14F-4D97-AF65-F5344CB8AC3E}">
        <p14:creationId xmlns:p14="http://schemas.microsoft.com/office/powerpoint/2010/main" val="605574498"/>
      </p:ext>
    </p:extLst>
  </p:cSld>
  <p:clrMapOvr>
    <a:masterClrMapping/>
  </p:clrMapOvr>
  <p:transition spd="med"/>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313" name="Group 1"/>
          <p:cNvGrpSpPr>
            <a:grpSpLocks/>
          </p:cNvGrpSpPr>
          <p:nvPr/>
        </p:nvGrpSpPr>
        <p:grpSpPr bwMode="auto">
          <a:xfrm>
            <a:off x="5879307" y="403623"/>
            <a:ext cx="2788444" cy="3025378"/>
            <a:chOff x="0" y="0"/>
            <a:chExt cx="3717033" cy="4032449"/>
          </a:xfrm>
        </p:grpSpPr>
        <p:sp>
          <p:nvSpPr>
            <p:cNvPr id="13314" name="Rectangle 2" descr="image6.jpg"/>
            <p:cNvSpPr>
              <a:spLocks/>
            </p:cNvSpPr>
            <p:nvPr/>
          </p:nvSpPr>
          <p:spPr bwMode="auto">
            <a:xfrm>
              <a:off x="0" y="0"/>
              <a:ext cx="3717033" cy="4032449"/>
            </a:xfrm>
            <a:prstGeom prst="rect">
              <a:avLst/>
            </a:prstGeom>
            <a:blipFill dpi="0" rotWithShape="0">
              <a:blip r:embed="rId2"/>
              <a:srcRect/>
              <a:tile tx="0" ty="0" sx="100000" sy="100000" flip="none" algn="tl"/>
            </a:blip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nchor="ctr"/>
            <a:lstStyle/>
            <a:p>
              <a:endParaRPr lang="it-IT" altLang="it-IT" sz="1350"/>
            </a:p>
          </p:txBody>
        </p:sp>
        <p:pic>
          <p:nvPicPr>
            <p:cNvPr id="13315" name="Picture 3" descr="image2.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3717033" cy="403244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
        <p:nvSpPr>
          <p:cNvPr id="13316" name="AutoShape 4"/>
          <p:cNvSpPr>
            <a:spLocks/>
          </p:cNvSpPr>
          <p:nvPr/>
        </p:nvSpPr>
        <p:spPr bwMode="auto">
          <a:xfrm>
            <a:off x="7175897" y="1376362"/>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3317" name="Oval 5"/>
          <p:cNvSpPr>
            <a:spLocks/>
          </p:cNvSpPr>
          <p:nvPr/>
        </p:nvSpPr>
        <p:spPr bwMode="auto">
          <a:xfrm>
            <a:off x="7608094" y="1862137"/>
            <a:ext cx="151210" cy="148829"/>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3318" name="Oval 6"/>
          <p:cNvSpPr>
            <a:spLocks/>
          </p:cNvSpPr>
          <p:nvPr/>
        </p:nvSpPr>
        <p:spPr bwMode="auto">
          <a:xfrm>
            <a:off x="7444979" y="1321594"/>
            <a:ext cx="163115" cy="148829"/>
          </a:xfrm>
          <a:prstGeom prst="ellipse">
            <a:avLst/>
          </a:prstGeom>
          <a:solidFill>
            <a:srgbClr val="0000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3319" name="Oval 7"/>
          <p:cNvSpPr>
            <a:spLocks/>
          </p:cNvSpPr>
          <p:nvPr/>
        </p:nvSpPr>
        <p:spPr bwMode="auto">
          <a:xfrm>
            <a:off x="7608094" y="1429941"/>
            <a:ext cx="47625" cy="47625"/>
          </a:xfrm>
          <a:prstGeom prst="ellipse">
            <a:avLst/>
          </a:prstGeom>
          <a:solidFill>
            <a:srgbClr val="FFFF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3320" name="AutoShape 8"/>
          <p:cNvSpPr>
            <a:spLocks/>
          </p:cNvSpPr>
          <p:nvPr/>
        </p:nvSpPr>
        <p:spPr bwMode="auto">
          <a:xfrm>
            <a:off x="6959203" y="2024062"/>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3321" name="AutoShape 9"/>
          <p:cNvSpPr>
            <a:spLocks/>
          </p:cNvSpPr>
          <p:nvPr/>
        </p:nvSpPr>
        <p:spPr bwMode="auto">
          <a:xfrm>
            <a:off x="7067550" y="1700212"/>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3322" name="AutoShape 10"/>
          <p:cNvSpPr>
            <a:spLocks/>
          </p:cNvSpPr>
          <p:nvPr/>
        </p:nvSpPr>
        <p:spPr bwMode="auto">
          <a:xfrm>
            <a:off x="6852047" y="2402681"/>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3323" name="AutoShape 11"/>
          <p:cNvSpPr>
            <a:spLocks/>
          </p:cNvSpPr>
          <p:nvPr/>
        </p:nvSpPr>
        <p:spPr bwMode="auto">
          <a:xfrm>
            <a:off x="7283053" y="1700212"/>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3324" name="AutoShape 12"/>
          <p:cNvSpPr>
            <a:spLocks/>
          </p:cNvSpPr>
          <p:nvPr/>
        </p:nvSpPr>
        <p:spPr bwMode="auto">
          <a:xfrm>
            <a:off x="6688931" y="2780110"/>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3325" name="AutoShape 13"/>
          <p:cNvSpPr>
            <a:spLocks/>
          </p:cNvSpPr>
          <p:nvPr/>
        </p:nvSpPr>
        <p:spPr bwMode="auto">
          <a:xfrm>
            <a:off x="7391400" y="2024062"/>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3326" name="AutoShape 14"/>
          <p:cNvSpPr>
            <a:spLocks/>
          </p:cNvSpPr>
          <p:nvPr/>
        </p:nvSpPr>
        <p:spPr bwMode="auto">
          <a:xfrm>
            <a:off x="7499747" y="2402681"/>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3327" name="AutoShape 15"/>
          <p:cNvSpPr>
            <a:spLocks/>
          </p:cNvSpPr>
          <p:nvPr/>
        </p:nvSpPr>
        <p:spPr bwMode="auto">
          <a:xfrm>
            <a:off x="7661672" y="2780110"/>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3328" name="Oval 16"/>
          <p:cNvSpPr>
            <a:spLocks/>
          </p:cNvSpPr>
          <p:nvPr/>
        </p:nvSpPr>
        <p:spPr bwMode="auto">
          <a:xfrm>
            <a:off x="7877175" y="2347912"/>
            <a:ext cx="151210" cy="148829"/>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3329" name="Oval 17"/>
          <p:cNvSpPr>
            <a:spLocks/>
          </p:cNvSpPr>
          <p:nvPr/>
        </p:nvSpPr>
        <p:spPr bwMode="auto">
          <a:xfrm>
            <a:off x="8093869" y="1970485"/>
            <a:ext cx="151210" cy="148828"/>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3330" name="Oval 18"/>
          <p:cNvSpPr>
            <a:spLocks/>
          </p:cNvSpPr>
          <p:nvPr/>
        </p:nvSpPr>
        <p:spPr bwMode="auto">
          <a:xfrm>
            <a:off x="8364141" y="2888456"/>
            <a:ext cx="151209" cy="148829"/>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3331" name="Oval 19"/>
          <p:cNvSpPr>
            <a:spLocks/>
          </p:cNvSpPr>
          <p:nvPr/>
        </p:nvSpPr>
        <p:spPr bwMode="auto">
          <a:xfrm>
            <a:off x="7823597" y="2888456"/>
            <a:ext cx="151209" cy="148829"/>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3332" name="Oval 20"/>
          <p:cNvSpPr>
            <a:spLocks/>
          </p:cNvSpPr>
          <p:nvPr/>
        </p:nvSpPr>
        <p:spPr bwMode="auto">
          <a:xfrm>
            <a:off x="7715250" y="2078831"/>
            <a:ext cx="163116" cy="148829"/>
          </a:xfrm>
          <a:prstGeom prst="ellipse">
            <a:avLst/>
          </a:prstGeom>
          <a:solidFill>
            <a:srgbClr val="0000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3333" name="Oval 21"/>
          <p:cNvSpPr>
            <a:spLocks/>
          </p:cNvSpPr>
          <p:nvPr/>
        </p:nvSpPr>
        <p:spPr bwMode="auto">
          <a:xfrm>
            <a:off x="8255794" y="2509837"/>
            <a:ext cx="163116" cy="148829"/>
          </a:xfrm>
          <a:prstGeom prst="ellipse">
            <a:avLst/>
          </a:prstGeom>
          <a:solidFill>
            <a:srgbClr val="0000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3334" name="Oval 22"/>
          <p:cNvSpPr>
            <a:spLocks/>
          </p:cNvSpPr>
          <p:nvPr/>
        </p:nvSpPr>
        <p:spPr bwMode="auto">
          <a:xfrm>
            <a:off x="8309373" y="1646635"/>
            <a:ext cx="163115" cy="148828"/>
          </a:xfrm>
          <a:prstGeom prst="ellipse">
            <a:avLst/>
          </a:prstGeom>
          <a:solidFill>
            <a:srgbClr val="0000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3335" name="Rectangle 23" descr="image7.jpg"/>
          <p:cNvSpPr>
            <a:spLocks/>
          </p:cNvSpPr>
          <p:nvPr/>
        </p:nvSpPr>
        <p:spPr bwMode="auto">
          <a:xfrm>
            <a:off x="8093869" y="2942035"/>
            <a:ext cx="200025" cy="108347"/>
          </a:xfrm>
          <a:prstGeom prst="rect">
            <a:avLst/>
          </a:prstGeom>
          <a:blipFill dpi="0" rotWithShape="0">
            <a:blip r:embed="rId4"/>
            <a:srcRect/>
            <a:tile tx="0" ty="0" sx="100000" sy="100000" flip="none" algn="tl"/>
          </a:blipFill>
          <a:ln w="25400"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nchor="ctr"/>
          <a:lstStyle/>
          <a:p>
            <a:pPr algn="ctr"/>
            <a:endParaRPr lang="it-IT" altLang="it-IT" sz="1350">
              <a:solidFill>
                <a:srgbClr val="FFFFFF"/>
              </a:solidFill>
            </a:endParaRPr>
          </a:p>
        </p:txBody>
      </p:sp>
      <p:sp>
        <p:nvSpPr>
          <p:cNvPr id="13336" name="Rectangle 24" descr="image7.jpg"/>
          <p:cNvSpPr>
            <a:spLocks/>
          </p:cNvSpPr>
          <p:nvPr/>
        </p:nvSpPr>
        <p:spPr bwMode="auto">
          <a:xfrm>
            <a:off x="6257925" y="2942035"/>
            <a:ext cx="198835" cy="108347"/>
          </a:xfrm>
          <a:prstGeom prst="rect">
            <a:avLst/>
          </a:prstGeom>
          <a:blipFill dpi="0" rotWithShape="0">
            <a:blip r:embed="rId4"/>
            <a:srcRect/>
            <a:tile tx="0" ty="0" sx="100000" sy="100000" flip="none" algn="tl"/>
          </a:blipFill>
          <a:ln w="25400"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nchor="ctr"/>
          <a:lstStyle/>
          <a:p>
            <a:pPr algn="ctr"/>
            <a:endParaRPr lang="it-IT" altLang="it-IT" sz="1350">
              <a:solidFill>
                <a:srgbClr val="FFFFFF"/>
              </a:solidFill>
            </a:endParaRPr>
          </a:p>
        </p:txBody>
      </p:sp>
      <p:sp>
        <p:nvSpPr>
          <p:cNvPr id="13337" name="Oval 25"/>
          <p:cNvSpPr>
            <a:spLocks/>
          </p:cNvSpPr>
          <p:nvPr/>
        </p:nvSpPr>
        <p:spPr bwMode="auto">
          <a:xfrm>
            <a:off x="6527007" y="2888456"/>
            <a:ext cx="151210" cy="148829"/>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3338" name="Oval 26"/>
          <p:cNvSpPr>
            <a:spLocks/>
          </p:cNvSpPr>
          <p:nvPr/>
        </p:nvSpPr>
        <p:spPr bwMode="auto">
          <a:xfrm>
            <a:off x="5987654" y="2888456"/>
            <a:ext cx="151209" cy="148829"/>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3339" name="Oval 27"/>
          <p:cNvSpPr>
            <a:spLocks/>
          </p:cNvSpPr>
          <p:nvPr/>
        </p:nvSpPr>
        <p:spPr bwMode="auto">
          <a:xfrm>
            <a:off x="6688932" y="1862137"/>
            <a:ext cx="151210" cy="148829"/>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3340" name="Oval 28"/>
          <p:cNvSpPr>
            <a:spLocks/>
          </p:cNvSpPr>
          <p:nvPr/>
        </p:nvSpPr>
        <p:spPr bwMode="auto">
          <a:xfrm>
            <a:off x="6203157" y="2078831"/>
            <a:ext cx="151210" cy="148829"/>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3341" name="Oval 29"/>
          <p:cNvSpPr>
            <a:spLocks/>
          </p:cNvSpPr>
          <p:nvPr/>
        </p:nvSpPr>
        <p:spPr bwMode="auto">
          <a:xfrm>
            <a:off x="6581775" y="2347912"/>
            <a:ext cx="151210" cy="148829"/>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3342" name="Oval 30"/>
          <p:cNvSpPr>
            <a:spLocks/>
          </p:cNvSpPr>
          <p:nvPr/>
        </p:nvSpPr>
        <p:spPr bwMode="auto">
          <a:xfrm>
            <a:off x="6905625" y="1321594"/>
            <a:ext cx="163116" cy="148829"/>
          </a:xfrm>
          <a:prstGeom prst="ellipse">
            <a:avLst/>
          </a:prstGeom>
          <a:solidFill>
            <a:srgbClr val="0000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3343" name="Oval 31"/>
          <p:cNvSpPr>
            <a:spLocks/>
          </p:cNvSpPr>
          <p:nvPr/>
        </p:nvSpPr>
        <p:spPr bwMode="auto">
          <a:xfrm>
            <a:off x="5987654" y="1753791"/>
            <a:ext cx="163115" cy="148828"/>
          </a:xfrm>
          <a:prstGeom prst="ellipse">
            <a:avLst/>
          </a:prstGeom>
          <a:solidFill>
            <a:srgbClr val="0000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3344" name="Oval 32"/>
          <p:cNvSpPr>
            <a:spLocks/>
          </p:cNvSpPr>
          <p:nvPr/>
        </p:nvSpPr>
        <p:spPr bwMode="auto">
          <a:xfrm>
            <a:off x="6635354" y="2078831"/>
            <a:ext cx="163115" cy="148829"/>
          </a:xfrm>
          <a:prstGeom prst="ellipse">
            <a:avLst/>
          </a:prstGeom>
          <a:solidFill>
            <a:srgbClr val="0000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3345" name="Oval 33"/>
          <p:cNvSpPr>
            <a:spLocks/>
          </p:cNvSpPr>
          <p:nvPr/>
        </p:nvSpPr>
        <p:spPr bwMode="auto">
          <a:xfrm>
            <a:off x="6096000" y="2564606"/>
            <a:ext cx="161925" cy="148829"/>
          </a:xfrm>
          <a:prstGeom prst="ellipse">
            <a:avLst/>
          </a:prstGeom>
          <a:solidFill>
            <a:srgbClr val="0000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3346" name="Oval 34"/>
          <p:cNvSpPr>
            <a:spLocks/>
          </p:cNvSpPr>
          <p:nvPr/>
        </p:nvSpPr>
        <p:spPr bwMode="auto">
          <a:xfrm>
            <a:off x="7175898" y="565548"/>
            <a:ext cx="163115" cy="148828"/>
          </a:xfrm>
          <a:prstGeom prst="ellipse">
            <a:avLst/>
          </a:prstGeom>
          <a:solidFill>
            <a:srgbClr val="FFC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3347" name="Oval 35"/>
          <p:cNvSpPr>
            <a:spLocks/>
          </p:cNvSpPr>
          <p:nvPr/>
        </p:nvSpPr>
        <p:spPr bwMode="auto">
          <a:xfrm>
            <a:off x="6852047" y="1429941"/>
            <a:ext cx="47625" cy="47625"/>
          </a:xfrm>
          <a:prstGeom prst="ellipse">
            <a:avLst/>
          </a:prstGeom>
          <a:solidFill>
            <a:srgbClr val="FFFF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3348" name="Rectangle 36"/>
          <p:cNvSpPr>
            <a:spLocks/>
          </p:cNvSpPr>
          <p:nvPr/>
        </p:nvSpPr>
        <p:spPr bwMode="auto">
          <a:xfrm>
            <a:off x="4367212" y="0"/>
            <a:ext cx="3509963" cy="3693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spAutoFit/>
          </a:bodyPr>
          <a:lstStyle/>
          <a:p>
            <a:pPr algn="ctr"/>
            <a:r>
              <a:rPr lang="it-IT" altLang="it-IT">
                <a:solidFill>
                  <a:srgbClr val="FF0000"/>
                </a:solidFill>
              </a:rPr>
              <a:t>GAME PHASE</a:t>
            </a:r>
          </a:p>
        </p:txBody>
      </p:sp>
      <p:sp>
        <p:nvSpPr>
          <p:cNvPr id="13349" name="Rectangle 37"/>
          <p:cNvSpPr>
            <a:spLocks/>
          </p:cNvSpPr>
          <p:nvPr/>
        </p:nvSpPr>
        <p:spPr bwMode="auto">
          <a:xfrm>
            <a:off x="3664744" y="241697"/>
            <a:ext cx="2214563" cy="320857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spAutoFit/>
          </a:bodyPr>
          <a:lstStyle/>
          <a:p>
            <a:br>
              <a:rPr lang="it-IT" altLang="it-IT" sz="1350"/>
            </a:br>
            <a:r>
              <a:rPr lang="it-IT" altLang="it-IT" sz="1350" b="1">
                <a:latin typeface="Helvetica" charset="0"/>
                <a:ea typeface="Helvetica" charset="0"/>
                <a:cs typeface="Helvetica" charset="0"/>
                <a:sym typeface="Helvetica" charset="0"/>
              </a:rPr>
              <a:t>5 vs 3/5 vs 4</a:t>
            </a:r>
          </a:p>
          <a:p>
            <a:r>
              <a:rPr lang="it-IT" altLang="it-IT" sz="1350" b="1">
                <a:latin typeface="Helvetica" charset="0"/>
                <a:ea typeface="Helvetica" charset="0"/>
                <a:cs typeface="Helvetica" charset="0"/>
                <a:sym typeface="Helvetica" charset="0"/>
              </a:rPr>
              <a:t>Development: </a:t>
            </a:r>
          </a:p>
          <a:p>
            <a:r>
              <a:rPr lang="it-IT" altLang="it-IT" sz="1350"/>
              <a:t>The game starts with a throw from the blue team (or left or right) with the target to score goals in the door at the center of the field against 3 yellow defenders . If the three defenders recover the ball enter the places companions on either side of the door and attack in 5 vs 4 in the door area . Carrying out the same from the opposite side.</a:t>
            </a:r>
          </a:p>
        </p:txBody>
      </p:sp>
      <p:sp>
        <p:nvSpPr>
          <p:cNvPr id="13350" name="Line 38"/>
          <p:cNvSpPr>
            <a:spLocks noChangeShapeType="1"/>
          </p:cNvSpPr>
          <p:nvPr/>
        </p:nvSpPr>
        <p:spPr bwMode="auto">
          <a:xfrm>
            <a:off x="7715250" y="1484710"/>
            <a:ext cx="600075" cy="161925"/>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3351" name="Line 39"/>
          <p:cNvSpPr>
            <a:spLocks noChangeShapeType="1"/>
          </p:cNvSpPr>
          <p:nvPr/>
        </p:nvSpPr>
        <p:spPr bwMode="auto">
          <a:xfrm flipH="1">
            <a:off x="6257925" y="1484710"/>
            <a:ext cx="539354" cy="215503"/>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grpSp>
        <p:nvGrpSpPr>
          <p:cNvPr id="13352" name="Group 40"/>
          <p:cNvGrpSpPr>
            <a:grpSpLocks/>
          </p:cNvGrpSpPr>
          <p:nvPr/>
        </p:nvGrpSpPr>
        <p:grpSpPr bwMode="auto">
          <a:xfrm>
            <a:off x="5879307" y="3644503"/>
            <a:ext cx="2788444" cy="3024188"/>
            <a:chOff x="0" y="0"/>
            <a:chExt cx="3717033" cy="4032449"/>
          </a:xfrm>
        </p:grpSpPr>
        <p:sp>
          <p:nvSpPr>
            <p:cNvPr id="13353" name="Rectangle 41" descr="image6.jpg"/>
            <p:cNvSpPr>
              <a:spLocks/>
            </p:cNvSpPr>
            <p:nvPr/>
          </p:nvSpPr>
          <p:spPr bwMode="auto">
            <a:xfrm>
              <a:off x="0" y="0"/>
              <a:ext cx="3717033" cy="4032449"/>
            </a:xfrm>
            <a:prstGeom prst="rect">
              <a:avLst/>
            </a:prstGeom>
            <a:blipFill dpi="0" rotWithShape="0">
              <a:blip r:embed="rId2"/>
              <a:srcRect/>
              <a:tile tx="0" ty="0" sx="100000" sy="100000" flip="none" algn="tl"/>
            </a:blip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nchor="ctr"/>
            <a:lstStyle/>
            <a:p>
              <a:endParaRPr lang="it-IT" altLang="it-IT" sz="1350"/>
            </a:p>
          </p:txBody>
        </p:sp>
        <p:pic>
          <p:nvPicPr>
            <p:cNvPr id="13354" name="Picture 42" descr="image2.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3717033" cy="403244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
        <p:nvSpPr>
          <p:cNvPr id="13355" name="AutoShape 43"/>
          <p:cNvSpPr>
            <a:spLocks/>
          </p:cNvSpPr>
          <p:nvPr/>
        </p:nvSpPr>
        <p:spPr bwMode="auto">
          <a:xfrm>
            <a:off x="7229475" y="5966222"/>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3356" name="AutoShape 44"/>
          <p:cNvSpPr>
            <a:spLocks/>
          </p:cNvSpPr>
          <p:nvPr/>
        </p:nvSpPr>
        <p:spPr bwMode="auto">
          <a:xfrm>
            <a:off x="7229475" y="5372100"/>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3357" name="AutoShape 45"/>
          <p:cNvSpPr>
            <a:spLocks/>
          </p:cNvSpPr>
          <p:nvPr/>
        </p:nvSpPr>
        <p:spPr bwMode="auto">
          <a:xfrm>
            <a:off x="7229475" y="4777978"/>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3358" name="Oval 46"/>
          <p:cNvSpPr>
            <a:spLocks/>
          </p:cNvSpPr>
          <p:nvPr/>
        </p:nvSpPr>
        <p:spPr bwMode="auto">
          <a:xfrm>
            <a:off x="6852047" y="4346973"/>
            <a:ext cx="151209" cy="148828"/>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3359" name="Oval 47"/>
          <p:cNvSpPr>
            <a:spLocks/>
          </p:cNvSpPr>
          <p:nvPr/>
        </p:nvSpPr>
        <p:spPr bwMode="auto">
          <a:xfrm>
            <a:off x="7553325" y="4292204"/>
            <a:ext cx="151210" cy="148828"/>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3360" name="Oval 48"/>
          <p:cNvSpPr>
            <a:spLocks/>
          </p:cNvSpPr>
          <p:nvPr/>
        </p:nvSpPr>
        <p:spPr bwMode="auto">
          <a:xfrm>
            <a:off x="7175897" y="4076700"/>
            <a:ext cx="151209" cy="148829"/>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3361" name="Oval 49"/>
          <p:cNvSpPr>
            <a:spLocks/>
          </p:cNvSpPr>
          <p:nvPr/>
        </p:nvSpPr>
        <p:spPr bwMode="auto">
          <a:xfrm>
            <a:off x="7229475" y="5048250"/>
            <a:ext cx="151210" cy="148829"/>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3362" name="Oval 50"/>
          <p:cNvSpPr>
            <a:spLocks/>
          </p:cNvSpPr>
          <p:nvPr/>
        </p:nvSpPr>
        <p:spPr bwMode="auto">
          <a:xfrm>
            <a:off x="7229475" y="6344841"/>
            <a:ext cx="151210" cy="148828"/>
          </a:xfrm>
          <a:prstGeom prst="ellipse">
            <a:avLst/>
          </a:prstGeom>
          <a:solidFill>
            <a:srgbClr val="FFFF00"/>
          </a:solidFill>
          <a:ln w="57150" cap="flat" cmpd="sng">
            <a:solidFill>
              <a:srgbClr val="00206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3363" name="Oval 51"/>
          <p:cNvSpPr>
            <a:spLocks/>
          </p:cNvSpPr>
          <p:nvPr/>
        </p:nvSpPr>
        <p:spPr bwMode="auto">
          <a:xfrm>
            <a:off x="6149579" y="5642373"/>
            <a:ext cx="163115" cy="148828"/>
          </a:xfrm>
          <a:prstGeom prst="ellipse">
            <a:avLst/>
          </a:prstGeom>
          <a:solidFill>
            <a:srgbClr val="0000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3364" name="Oval 52"/>
          <p:cNvSpPr>
            <a:spLocks/>
          </p:cNvSpPr>
          <p:nvPr/>
        </p:nvSpPr>
        <p:spPr bwMode="auto">
          <a:xfrm>
            <a:off x="8202217" y="5697141"/>
            <a:ext cx="163115" cy="148828"/>
          </a:xfrm>
          <a:prstGeom prst="ellipse">
            <a:avLst/>
          </a:prstGeom>
          <a:solidFill>
            <a:srgbClr val="0000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3365" name="Oval 53"/>
          <p:cNvSpPr>
            <a:spLocks/>
          </p:cNvSpPr>
          <p:nvPr/>
        </p:nvSpPr>
        <p:spPr bwMode="auto">
          <a:xfrm>
            <a:off x="7229475" y="4346973"/>
            <a:ext cx="163116" cy="148828"/>
          </a:xfrm>
          <a:prstGeom prst="ellipse">
            <a:avLst/>
          </a:prstGeom>
          <a:solidFill>
            <a:srgbClr val="0000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3366" name="Oval 54"/>
          <p:cNvSpPr>
            <a:spLocks/>
          </p:cNvSpPr>
          <p:nvPr/>
        </p:nvSpPr>
        <p:spPr bwMode="auto">
          <a:xfrm>
            <a:off x="7661673" y="3860006"/>
            <a:ext cx="163115" cy="148829"/>
          </a:xfrm>
          <a:prstGeom prst="ellipse">
            <a:avLst/>
          </a:prstGeom>
          <a:solidFill>
            <a:srgbClr val="0000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3367" name="Oval 55"/>
          <p:cNvSpPr>
            <a:spLocks/>
          </p:cNvSpPr>
          <p:nvPr/>
        </p:nvSpPr>
        <p:spPr bwMode="auto">
          <a:xfrm>
            <a:off x="6635354" y="3968354"/>
            <a:ext cx="163115" cy="148828"/>
          </a:xfrm>
          <a:prstGeom prst="ellipse">
            <a:avLst/>
          </a:prstGeom>
          <a:solidFill>
            <a:srgbClr val="0000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3368" name="Line 56"/>
          <p:cNvSpPr>
            <a:spLocks noChangeShapeType="1"/>
          </p:cNvSpPr>
          <p:nvPr/>
        </p:nvSpPr>
        <p:spPr bwMode="auto">
          <a:xfrm flipV="1">
            <a:off x="7444978" y="5859066"/>
            <a:ext cx="757238" cy="432197"/>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3369" name="Line 57"/>
          <p:cNvSpPr>
            <a:spLocks noChangeShapeType="1"/>
          </p:cNvSpPr>
          <p:nvPr/>
        </p:nvSpPr>
        <p:spPr bwMode="auto">
          <a:xfrm flipH="1" flipV="1">
            <a:off x="6365081" y="5804298"/>
            <a:ext cx="810816" cy="540544"/>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3370" name="Rectangle 58"/>
          <p:cNvSpPr>
            <a:spLocks/>
          </p:cNvSpPr>
          <p:nvPr/>
        </p:nvSpPr>
        <p:spPr bwMode="auto">
          <a:xfrm>
            <a:off x="3719513" y="3590925"/>
            <a:ext cx="2159794" cy="237757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spAutoFit/>
          </a:bodyPr>
          <a:lstStyle/>
          <a:p>
            <a:br>
              <a:rPr lang="it-IT" altLang="it-IT" sz="1350"/>
            </a:br>
            <a:r>
              <a:rPr lang="it-IT" altLang="it-IT" sz="1350" b="1">
                <a:latin typeface="Helvetica" charset="0"/>
                <a:ea typeface="Helvetica" charset="0"/>
                <a:cs typeface="Helvetica" charset="0"/>
                <a:sym typeface="Helvetica" charset="0"/>
              </a:rPr>
              <a:t>4 vs 4 </a:t>
            </a:r>
          </a:p>
          <a:p>
            <a:r>
              <a:rPr lang="it-IT" altLang="it-IT" sz="1350" b="1">
                <a:latin typeface="Helvetica" charset="0"/>
                <a:ea typeface="Helvetica" charset="0"/>
                <a:cs typeface="Helvetica" charset="0"/>
                <a:sym typeface="Helvetica" charset="0"/>
              </a:rPr>
              <a:t>Development:</a:t>
            </a:r>
          </a:p>
          <a:p>
            <a:r>
              <a:rPr lang="it-IT" altLang="it-IT" sz="1350"/>
              <a:t> Player 1 has the sole task of turning the ball until one of the two attackers on the sides are a passage to their companions in the area. Who passes the ball joins three for 4 vs 4. If the defense recovers aims to pass it to the player 1.</a:t>
            </a:r>
          </a:p>
        </p:txBody>
      </p:sp>
      <p:sp>
        <p:nvSpPr>
          <p:cNvPr id="13371" name="Rectangle 59"/>
          <p:cNvSpPr>
            <a:spLocks/>
          </p:cNvSpPr>
          <p:nvPr/>
        </p:nvSpPr>
        <p:spPr bwMode="auto">
          <a:xfrm>
            <a:off x="7391400" y="6291262"/>
            <a:ext cx="485775" cy="30008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spAutoFit/>
          </a:bodyPr>
          <a:lstStyle/>
          <a:p>
            <a:r>
              <a:rPr lang="it-IT" altLang="it-IT" sz="1350"/>
              <a:t>1</a:t>
            </a:r>
          </a:p>
        </p:txBody>
      </p:sp>
      <p:sp>
        <p:nvSpPr>
          <p:cNvPr id="13372" name="Oval 60"/>
          <p:cNvSpPr>
            <a:spLocks/>
          </p:cNvSpPr>
          <p:nvPr/>
        </p:nvSpPr>
        <p:spPr bwMode="auto">
          <a:xfrm>
            <a:off x="7175897" y="3806429"/>
            <a:ext cx="151209" cy="148828"/>
          </a:xfrm>
          <a:prstGeom prst="ellipse">
            <a:avLst/>
          </a:prstGeom>
          <a:solidFill>
            <a:srgbClr val="FFC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grpSp>
        <p:nvGrpSpPr>
          <p:cNvPr id="13373" name="Group 61"/>
          <p:cNvGrpSpPr>
            <a:grpSpLocks/>
          </p:cNvGrpSpPr>
          <p:nvPr/>
        </p:nvGrpSpPr>
        <p:grpSpPr bwMode="auto">
          <a:xfrm>
            <a:off x="3800476" y="6494861"/>
            <a:ext cx="631694" cy="173124"/>
            <a:chOff x="0" y="0"/>
            <a:chExt cx="842225" cy="230123"/>
          </a:xfrm>
        </p:grpSpPr>
        <p:sp>
          <p:nvSpPr>
            <p:cNvPr id="13374" name="Rectangle 62"/>
            <p:cNvSpPr>
              <a:spLocks/>
            </p:cNvSpPr>
            <p:nvPr/>
          </p:nvSpPr>
          <p:spPr bwMode="auto">
            <a:xfrm>
              <a:off x="174974" y="0"/>
              <a:ext cx="667251" cy="23012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4290" rIns="34290">
              <a:spAutoFit/>
            </a:bodyPr>
            <a:lstStyle/>
            <a:p>
              <a:r>
                <a:rPr lang="it-IT" altLang="it-IT" sz="525"/>
                <a:t>Gabriele Bianco</a:t>
              </a:r>
            </a:p>
          </p:txBody>
        </p:sp>
        <p:pic>
          <p:nvPicPr>
            <p:cNvPr id="13375" name="Picture 63" descr="pasted-image.tiff"/>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13754"/>
              <a:ext cx="178232" cy="1782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Tree>
    <p:extLst>
      <p:ext uri="{BB962C8B-B14F-4D97-AF65-F5344CB8AC3E}">
        <p14:creationId xmlns:p14="http://schemas.microsoft.com/office/powerpoint/2010/main" val="965584753"/>
      </p:ext>
    </p:extLst>
  </p:cSld>
  <p:clrMapOvr>
    <a:masterClrMapping/>
  </p:clrMapOvr>
  <p:transition spd="med"/>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7" name="Picture 1" descr="C:\Users\gabriele\Desktop\campi hockey\metà campo.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79307" y="458391"/>
            <a:ext cx="2788444" cy="329445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4338" name="AutoShape 2"/>
          <p:cNvSpPr>
            <a:spLocks/>
          </p:cNvSpPr>
          <p:nvPr/>
        </p:nvSpPr>
        <p:spPr bwMode="auto">
          <a:xfrm>
            <a:off x="5987653" y="2618185"/>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4339" name="Oval 3"/>
          <p:cNvSpPr>
            <a:spLocks/>
          </p:cNvSpPr>
          <p:nvPr/>
        </p:nvSpPr>
        <p:spPr bwMode="auto">
          <a:xfrm>
            <a:off x="6527007" y="1321594"/>
            <a:ext cx="151210" cy="148829"/>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4340" name="Oval 4"/>
          <p:cNvSpPr>
            <a:spLocks/>
          </p:cNvSpPr>
          <p:nvPr/>
        </p:nvSpPr>
        <p:spPr bwMode="auto">
          <a:xfrm>
            <a:off x="6688931" y="1591866"/>
            <a:ext cx="163116" cy="148828"/>
          </a:xfrm>
          <a:prstGeom prst="ellipse">
            <a:avLst/>
          </a:prstGeom>
          <a:solidFill>
            <a:srgbClr val="0000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4341" name="AutoShape 5"/>
          <p:cNvSpPr>
            <a:spLocks/>
          </p:cNvSpPr>
          <p:nvPr/>
        </p:nvSpPr>
        <p:spPr bwMode="auto">
          <a:xfrm>
            <a:off x="5987653" y="3103960"/>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4342" name="AutoShape 6"/>
          <p:cNvSpPr>
            <a:spLocks/>
          </p:cNvSpPr>
          <p:nvPr/>
        </p:nvSpPr>
        <p:spPr bwMode="auto">
          <a:xfrm>
            <a:off x="6688931" y="2618185"/>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4343" name="AutoShape 7"/>
          <p:cNvSpPr>
            <a:spLocks/>
          </p:cNvSpPr>
          <p:nvPr/>
        </p:nvSpPr>
        <p:spPr bwMode="auto">
          <a:xfrm>
            <a:off x="8417719" y="2618185"/>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4344" name="AutoShape 8"/>
          <p:cNvSpPr>
            <a:spLocks/>
          </p:cNvSpPr>
          <p:nvPr/>
        </p:nvSpPr>
        <p:spPr bwMode="auto">
          <a:xfrm>
            <a:off x="7608094" y="2618185"/>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4345" name="AutoShape 9"/>
          <p:cNvSpPr>
            <a:spLocks/>
          </p:cNvSpPr>
          <p:nvPr/>
        </p:nvSpPr>
        <p:spPr bwMode="auto">
          <a:xfrm>
            <a:off x="8417719" y="3103960"/>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4346" name="AutoShape 10"/>
          <p:cNvSpPr>
            <a:spLocks/>
          </p:cNvSpPr>
          <p:nvPr/>
        </p:nvSpPr>
        <p:spPr bwMode="auto">
          <a:xfrm>
            <a:off x="6688931" y="3103960"/>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4347" name="AutoShape 11"/>
          <p:cNvSpPr>
            <a:spLocks/>
          </p:cNvSpPr>
          <p:nvPr/>
        </p:nvSpPr>
        <p:spPr bwMode="auto">
          <a:xfrm>
            <a:off x="7608094" y="3103960"/>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4348" name="Rectangle 12"/>
          <p:cNvSpPr>
            <a:spLocks/>
          </p:cNvSpPr>
          <p:nvPr/>
        </p:nvSpPr>
        <p:spPr bwMode="auto">
          <a:xfrm>
            <a:off x="6257926" y="2834878"/>
            <a:ext cx="431006" cy="30008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spAutoFit/>
          </a:bodyPr>
          <a:lstStyle/>
          <a:p>
            <a:r>
              <a:rPr lang="it-IT" altLang="it-IT" sz="1350"/>
              <a:t>2 pt</a:t>
            </a:r>
          </a:p>
        </p:txBody>
      </p:sp>
      <p:sp>
        <p:nvSpPr>
          <p:cNvPr id="14349" name="Rectangle 13"/>
          <p:cNvSpPr>
            <a:spLocks/>
          </p:cNvSpPr>
          <p:nvPr/>
        </p:nvSpPr>
        <p:spPr bwMode="auto">
          <a:xfrm>
            <a:off x="7013973" y="2834878"/>
            <a:ext cx="701278" cy="30008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spAutoFit/>
          </a:bodyPr>
          <a:lstStyle/>
          <a:p>
            <a:r>
              <a:rPr lang="it-IT" altLang="it-IT" sz="1350"/>
              <a:t>3 pt</a:t>
            </a:r>
          </a:p>
        </p:txBody>
      </p:sp>
      <p:sp>
        <p:nvSpPr>
          <p:cNvPr id="14350" name="Rectangle 14"/>
          <p:cNvSpPr>
            <a:spLocks/>
          </p:cNvSpPr>
          <p:nvPr/>
        </p:nvSpPr>
        <p:spPr bwMode="auto">
          <a:xfrm>
            <a:off x="7931944" y="2834878"/>
            <a:ext cx="647700" cy="30008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spAutoFit/>
          </a:bodyPr>
          <a:lstStyle/>
          <a:p>
            <a:r>
              <a:rPr lang="it-IT" altLang="it-IT" sz="1350"/>
              <a:t>1 pt</a:t>
            </a:r>
          </a:p>
        </p:txBody>
      </p:sp>
      <p:sp>
        <p:nvSpPr>
          <p:cNvPr id="14351" name="Oval 15"/>
          <p:cNvSpPr>
            <a:spLocks/>
          </p:cNvSpPr>
          <p:nvPr/>
        </p:nvSpPr>
        <p:spPr bwMode="auto">
          <a:xfrm>
            <a:off x="7770019" y="1376362"/>
            <a:ext cx="151210" cy="148829"/>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4352" name="Oval 16"/>
          <p:cNvSpPr>
            <a:spLocks/>
          </p:cNvSpPr>
          <p:nvPr/>
        </p:nvSpPr>
        <p:spPr bwMode="auto">
          <a:xfrm>
            <a:off x="6041232" y="1646635"/>
            <a:ext cx="151210" cy="148828"/>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4353" name="Oval 17"/>
          <p:cNvSpPr>
            <a:spLocks/>
          </p:cNvSpPr>
          <p:nvPr/>
        </p:nvSpPr>
        <p:spPr bwMode="auto">
          <a:xfrm>
            <a:off x="6473429" y="2132410"/>
            <a:ext cx="151209" cy="148828"/>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4354" name="Oval 18"/>
          <p:cNvSpPr>
            <a:spLocks/>
          </p:cNvSpPr>
          <p:nvPr/>
        </p:nvSpPr>
        <p:spPr bwMode="auto">
          <a:xfrm>
            <a:off x="7229475" y="1970485"/>
            <a:ext cx="151210" cy="148828"/>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4355" name="Oval 19"/>
          <p:cNvSpPr>
            <a:spLocks/>
          </p:cNvSpPr>
          <p:nvPr/>
        </p:nvSpPr>
        <p:spPr bwMode="auto">
          <a:xfrm>
            <a:off x="8309372" y="1700212"/>
            <a:ext cx="151209" cy="148829"/>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4356" name="Oval 20"/>
          <p:cNvSpPr>
            <a:spLocks/>
          </p:cNvSpPr>
          <p:nvPr/>
        </p:nvSpPr>
        <p:spPr bwMode="auto">
          <a:xfrm>
            <a:off x="7931944" y="2078831"/>
            <a:ext cx="151210" cy="148829"/>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4357" name="Oval 21"/>
          <p:cNvSpPr>
            <a:spLocks/>
          </p:cNvSpPr>
          <p:nvPr/>
        </p:nvSpPr>
        <p:spPr bwMode="auto">
          <a:xfrm>
            <a:off x="6365081" y="1808560"/>
            <a:ext cx="163116" cy="148828"/>
          </a:xfrm>
          <a:prstGeom prst="ellipse">
            <a:avLst/>
          </a:prstGeom>
          <a:solidFill>
            <a:srgbClr val="0000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4358" name="Oval 22"/>
          <p:cNvSpPr>
            <a:spLocks/>
          </p:cNvSpPr>
          <p:nvPr/>
        </p:nvSpPr>
        <p:spPr bwMode="auto">
          <a:xfrm>
            <a:off x="7770019" y="1808560"/>
            <a:ext cx="163116" cy="148828"/>
          </a:xfrm>
          <a:prstGeom prst="ellipse">
            <a:avLst/>
          </a:prstGeom>
          <a:solidFill>
            <a:srgbClr val="0000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4359" name="Oval 23"/>
          <p:cNvSpPr>
            <a:spLocks/>
          </p:cNvSpPr>
          <p:nvPr/>
        </p:nvSpPr>
        <p:spPr bwMode="auto">
          <a:xfrm>
            <a:off x="6797279" y="2294335"/>
            <a:ext cx="163115" cy="148828"/>
          </a:xfrm>
          <a:prstGeom prst="ellipse">
            <a:avLst/>
          </a:prstGeom>
          <a:solidFill>
            <a:srgbClr val="0000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4360" name="Oval 24"/>
          <p:cNvSpPr>
            <a:spLocks/>
          </p:cNvSpPr>
          <p:nvPr/>
        </p:nvSpPr>
        <p:spPr bwMode="auto">
          <a:xfrm>
            <a:off x="7608094" y="2240756"/>
            <a:ext cx="163116" cy="148829"/>
          </a:xfrm>
          <a:prstGeom prst="ellipse">
            <a:avLst/>
          </a:prstGeom>
          <a:solidFill>
            <a:srgbClr val="0000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4361" name="Oval 25"/>
          <p:cNvSpPr>
            <a:spLocks/>
          </p:cNvSpPr>
          <p:nvPr/>
        </p:nvSpPr>
        <p:spPr bwMode="auto">
          <a:xfrm>
            <a:off x="6688931" y="1429941"/>
            <a:ext cx="47625" cy="47625"/>
          </a:xfrm>
          <a:prstGeom prst="ellipse">
            <a:avLst/>
          </a:prstGeom>
          <a:solidFill>
            <a:srgbClr val="FFFF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4362" name="Rectangle 26"/>
          <p:cNvSpPr>
            <a:spLocks/>
          </p:cNvSpPr>
          <p:nvPr/>
        </p:nvSpPr>
        <p:spPr bwMode="auto">
          <a:xfrm>
            <a:off x="4582717" y="0"/>
            <a:ext cx="3078956" cy="41549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spAutoFit/>
          </a:bodyPr>
          <a:lstStyle/>
          <a:p>
            <a:pPr algn="ctr"/>
            <a:r>
              <a:rPr lang="it-IT" altLang="it-IT" sz="2100">
                <a:solidFill>
                  <a:srgbClr val="FF0000"/>
                </a:solidFill>
              </a:rPr>
              <a:t>GAME PHASE</a:t>
            </a:r>
          </a:p>
        </p:txBody>
      </p:sp>
      <p:sp>
        <p:nvSpPr>
          <p:cNvPr id="14363" name="Rectangle 27"/>
          <p:cNvSpPr>
            <a:spLocks/>
          </p:cNvSpPr>
          <p:nvPr/>
        </p:nvSpPr>
        <p:spPr bwMode="auto">
          <a:xfrm>
            <a:off x="3719513" y="403622"/>
            <a:ext cx="2106216" cy="21698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spAutoFit/>
          </a:bodyPr>
          <a:lstStyle/>
          <a:p>
            <a:br>
              <a:rPr lang="it-IT" altLang="it-IT" sz="1350"/>
            </a:br>
            <a:r>
              <a:rPr lang="it-IT" altLang="it-IT" sz="1350" b="1">
                <a:latin typeface="Helvetica" charset="0"/>
                <a:ea typeface="Helvetica" charset="0"/>
                <a:cs typeface="Helvetica" charset="0"/>
                <a:sym typeface="Helvetica" charset="0"/>
              </a:rPr>
              <a:t>Goal kick</a:t>
            </a:r>
          </a:p>
          <a:p>
            <a:r>
              <a:rPr lang="it-IT" altLang="it-IT" sz="1350" b="1">
                <a:latin typeface="Helvetica" charset="0"/>
                <a:ea typeface="Helvetica" charset="0"/>
                <a:cs typeface="Helvetica" charset="0"/>
                <a:sym typeface="Helvetica" charset="0"/>
              </a:rPr>
              <a:t> 7 vs 5</a:t>
            </a:r>
          </a:p>
          <a:p>
            <a:r>
              <a:rPr lang="it-IT" altLang="it-IT" sz="1350" b="1">
                <a:latin typeface="Helvetica" charset="0"/>
                <a:ea typeface="Helvetica" charset="0"/>
                <a:cs typeface="Helvetica" charset="0"/>
                <a:sym typeface="Helvetica" charset="0"/>
              </a:rPr>
              <a:t> Development:</a:t>
            </a:r>
          </a:p>
          <a:p>
            <a:r>
              <a:rPr lang="it-IT" altLang="it-IT" sz="1350"/>
              <a:t> The yellow team starts with a goal-kick with 's goal to enter one of the three squares in midfield places. Each square has its own score.</a:t>
            </a:r>
          </a:p>
        </p:txBody>
      </p:sp>
      <p:sp>
        <p:nvSpPr>
          <p:cNvPr id="14364" name="Oval 28"/>
          <p:cNvSpPr>
            <a:spLocks/>
          </p:cNvSpPr>
          <p:nvPr/>
        </p:nvSpPr>
        <p:spPr bwMode="auto">
          <a:xfrm>
            <a:off x="7175897" y="620316"/>
            <a:ext cx="151209" cy="148828"/>
          </a:xfrm>
          <a:prstGeom prst="ellipse">
            <a:avLst/>
          </a:prstGeom>
          <a:solidFill>
            <a:srgbClr val="FFC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4365" name="Rectangle 29"/>
          <p:cNvSpPr>
            <a:spLocks/>
          </p:cNvSpPr>
          <p:nvPr/>
        </p:nvSpPr>
        <p:spPr bwMode="auto">
          <a:xfrm>
            <a:off x="3719513" y="2240757"/>
            <a:ext cx="2051447" cy="71558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spAutoFit/>
          </a:bodyPr>
          <a:lstStyle/>
          <a:p>
            <a:br>
              <a:rPr lang="it-IT" altLang="it-IT" sz="1350"/>
            </a:br>
            <a:r>
              <a:rPr lang="it-IT" altLang="it-IT" sz="1350"/>
              <a:t>If the blue recover the ball attacking the door.</a:t>
            </a:r>
          </a:p>
        </p:txBody>
      </p:sp>
      <p:pic>
        <p:nvPicPr>
          <p:cNvPr id="14366" name="Picture 30" descr="C:\Users\gabriele\Desktop\campi hockey\metà campo.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79307" y="3644503"/>
            <a:ext cx="2788444" cy="28717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4367" name="AutoShape 31"/>
          <p:cNvSpPr>
            <a:spLocks/>
          </p:cNvSpPr>
          <p:nvPr/>
        </p:nvSpPr>
        <p:spPr bwMode="auto">
          <a:xfrm>
            <a:off x="7337822" y="6344841"/>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4368" name="AutoShape 32"/>
          <p:cNvSpPr>
            <a:spLocks/>
          </p:cNvSpPr>
          <p:nvPr/>
        </p:nvSpPr>
        <p:spPr bwMode="auto">
          <a:xfrm>
            <a:off x="7283053" y="5103019"/>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4369" name="AutoShape 33"/>
          <p:cNvSpPr>
            <a:spLocks/>
          </p:cNvSpPr>
          <p:nvPr/>
        </p:nvSpPr>
        <p:spPr bwMode="auto">
          <a:xfrm>
            <a:off x="7661672" y="5750719"/>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4370" name="AutoShape 34"/>
          <p:cNvSpPr>
            <a:spLocks/>
          </p:cNvSpPr>
          <p:nvPr/>
        </p:nvSpPr>
        <p:spPr bwMode="auto">
          <a:xfrm>
            <a:off x="6959203" y="5750719"/>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4371" name="AutoShape 35"/>
          <p:cNvSpPr>
            <a:spLocks/>
          </p:cNvSpPr>
          <p:nvPr/>
        </p:nvSpPr>
        <p:spPr bwMode="auto">
          <a:xfrm>
            <a:off x="7283053" y="5372100"/>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4372" name="AutoShape 36"/>
          <p:cNvSpPr>
            <a:spLocks/>
          </p:cNvSpPr>
          <p:nvPr/>
        </p:nvSpPr>
        <p:spPr bwMode="auto">
          <a:xfrm>
            <a:off x="7283053" y="4886325"/>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4373" name="Oval 37"/>
          <p:cNvSpPr>
            <a:spLocks/>
          </p:cNvSpPr>
          <p:nvPr/>
        </p:nvSpPr>
        <p:spPr bwMode="auto">
          <a:xfrm>
            <a:off x="7553325" y="4130279"/>
            <a:ext cx="163116" cy="148828"/>
          </a:xfrm>
          <a:prstGeom prst="ellipse">
            <a:avLst/>
          </a:prstGeom>
          <a:solidFill>
            <a:srgbClr val="0000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4374" name="Oval 38"/>
          <p:cNvSpPr>
            <a:spLocks/>
          </p:cNvSpPr>
          <p:nvPr/>
        </p:nvSpPr>
        <p:spPr bwMode="auto">
          <a:xfrm>
            <a:off x="6852048" y="4130279"/>
            <a:ext cx="163115" cy="148828"/>
          </a:xfrm>
          <a:prstGeom prst="ellipse">
            <a:avLst/>
          </a:prstGeom>
          <a:solidFill>
            <a:srgbClr val="0000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4375" name="Oval 39"/>
          <p:cNvSpPr>
            <a:spLocks/>
          </p:cNvSpPr>
          <p:nvPr/>
        </p:nvSpPr>
        <p:spPr bwMode="auto">
          <a:xfrm>
            <a:off x="7175898" y="4346973"/>
            <a:ext cx="163115" cy="148828"/>
          </a:xfrm>
          <a:prstGeom prst="ellipse">
            <a:avLst/>
          </a:prstGeom>
          <a:solidFill>
            <a:srgbClr val="0000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4376" name="Oval 40"/>
          <p:cNvSpPr>
            <a:spLocks/>
          </p:cNvSpPr>
          <p:nvPr/>
        </p:nvSpPr>
        <p:spPr bwMode="auto">
          <a:xfrm>
            <a:off x="6473429" y="4994673"/>
            <a:ext cx="163115" cy="148828"/>
          </a:xfrm>
          <a:prstGeom prst="ellipse">
            <a:avLst/>
          </a:prstGeom>
          <a:solidFill>
            <a:srgbClr val="0000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4377" name="Oval 41"/>
          <p:cNvSpPr>
            <a:spLocks/>
          </p:cNvSpPr>
          <p:nvPr/>
        </p:nvSpPr>
        <p:spPr bwMode="auto">
          <a:xfrm>
            <a:off x="7931944" y="4941094"/>
            <a:ext cx="163116" cy="148829"/>
          </a:xfrm>
          <a:prstGeom prst="ellipse">
            <a:avLst/>
          </a:prstGeom>
          <a:solidFill>
            <a:srgbClr val="0000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4378" name="Oval 42"/>
          <p:cNvSpPr>
            <a:spLocks/>
          </p:cNvSpPr>
          <p:nvPr/>
        </p:nvSpPr>
        <p:spPr bwMode="auto">
          <a:xfrm>
            <a:off x="7283054" y="5588794"/>
            <a:ext cx="151209" cy="148829"/>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4379" name="Oval 43"/>
          <p:cNvSpPr>
            <a:spLocks/>
          </p:cNvSpPr>
          <p:nvPr/>
        </p:nvSpPr>
        <p:spPr bwMode="auto">
          <a:xfrm>
            <a:off x="6635354" y="4076700"/>
            <a:ext cx="151209" cy="148829"/>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4380" name="Oval 44"/>
          <p:cNvSpPr>
            <a:spLocks/>
          </p:cNvSpPr>
          <p:nvPr/>
        </p:nvSpPr>
        <p:spPr bwMode="auto">
          <a:xfrm>
            <a:off x="7877175" y="4021931"/>
            <a:ext cx="151210" cy="148829"/>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4381" name="Oval 45"/>
          <p:cNvSpPr>
            <a:spLocks/>
          </p:cNvSpPr>
          <p:nvPr/>
        </p:nvSpPr>
        <p:spPr bwMode="auto">
          <a:xfrm>
            <a:off x="7229475" y="4185048"/>
            <a:ext cx="151210" cy="148828"/>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4382" name="Oval 46"/>
          <p:cNvSpPr>
            <a:spLocks/>
          </p:cNvSpPr>
          <p:nvPr/>
        </p:nvSpPr>
        <p:spPr bwMode="auto">
          <a:xfrm>
            <a:off x="6096000" y="5859066"/>
            <a:ext cx="150019" cy="148828"/>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4383" name="Oval 47"/>
          <p:cNvSpPr>
            <a:spLocks/>
          </p:cNvSpPr>
          <p:nvPr/>
        </p:nvSpPr>
        <p:spPr bwMode="auto">
          <a:xfrm>
            <a:off x="8364141" y="5859066"/>
            <a:ext cx="151209" cy="148828"/>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4384" name="Oval 48"/>
          <p:cNvSpPr>
            <a:spLocks/>
          </p:cNvSpPr>
          <p:nvPr/>
        </p:nvSpPr>
        <p:spPr bwMode="auto">
          <a:xfrm>
            <a:off x="7337822" y="6182916"/>
            <a:ext cx="151209" cy="148828"/>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4385" name="Oval 49"/>
          <p:cNvSpPr>
            <a:spLocks/>
          </p:cNvSpPr>
          <p:nvPr/>
        </p:nvSpPr>
        <p:spPr bwMode="auto">
          <a:xfrm>
            <a:off x="7391400" y="6128147"/>
            <a:ext cx="47625" cy="47625"/>
          </a:xfrm>
          <a:prstGeom prst="ellipse">
            <a:avLst/>
          </a:prstGeom>
          <a:solidFill>
            <a:srgbClr val="FFFF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4386" name="Line 50"/>
          <p:cNvSpPr>
            <a:spLocks noChangeShapeType="1"/>
          </p:cNvSpPr>
          <p:nvPr/>
        </p:nvSpPr>
        <p:spPr bwMode="auto">
          <a:xfrm flipV="1">
            <a:off x="7391400" y="5912644"/>
            <a:ext cx="5954" cy="215504"/>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4387" name="Line 51"/>
          <p:cNvSpPr>
            <a:spLocks noChangeShapeType="1"/>
          </p:cNvSpPr>
          <p:nvPr/>
        </p:nvSpPr>
        <p:spPr bwMode="auto">
          <a:xfrm>
            <a:off x="7391400" y="5750719"/>
            <a:ext cx="0" cy="161925"/>
          </a:xfrm>
          <a:prstGeom prst="line">
            <a:avLst/>
          </a:prstGeom>
          <a:noFill/>
          <a:ln w="9525" cap="flat" cmpd="sng">
            <a:solidFill>
              <a:srgbClr val="000000"/>
            </a:solidFill>
            <a:prstDash val="dash"/>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4388" name="AutoShape 52"/>
          <p:cNvSpPr>
            <a:spLocks/>
          </p:cNvSpPr>
          <p:nvPr/>
        </p:nvSpPr>
        <p:spPr bwMode="auto">
          <a:xfrm>
            <a:off x="7439025" y="5866210"/>
            <a:ext cx="371475" cy="157163"/>
          </a:xfrm>
          <a:custGeom>
            <a:avLst/>
            <a:gdLst>
              <a:gd name="T0" fmla="*/ 10800 w 21600"/>
              <a:gd name="T1" fmla="+- 0 11011 996"/>
              <a:gd name="T2" fmla="*/ 11011 h 20031"/>
              <a:gd name="T3" fmla="*/ 10800 w 21600"/>
              <a:gd name="T4" fmla="+- 0 11011 996"/>
              <a:gd name="T5" fmla="*/ 11011 h 20031"/>
              <a:gd name="T6" fmla="*/ 10800 w 21600"/>
              <a:gd name="T7" fmla="+- 0 11011 996"/>
              <a:gd name="T8" fmla="*/ 11011 h 20031"/>
              <a:gd name="T9" fmla="*/ 10800 w 21600"/>
              <a:gd name="T10" fmla="+- 0 11011 996"/>
              <a:gd name="T11" fmla="*/ 11011 h 20031"/>
            </a:gdLst>
            <a:ahLst/>
            <a:cxnLst>
              <a:cxn ang="0">
                <a:pos x="T0" y="T2"/>
              </a:cxn>
              <a:cxn ang="0">
                <a:pos x="T3" y="T5"/>
              </a:cxn>
              <a:cxn ang="0">
                <a:pos x="T6" y="T8"/>
              </a:cxn>
              <a:cxn ang="0">
                <a:pos x="T9" y="T11"/>
              </a:cxn>
            </a:cxnLst>
            <a:rect l="0" t="0" r="r" b="b"/>
            <a:pathLst>
              <a:path w="21600" h="20031">
                <a:moveTo>
                  <a:pt x="0" y="4707"/>
                </a:moveTo>
                <a:cubicBezTo>
                  <a:pt x="2520" y="1856"/>
                  <a:pt x="5040" y="-996"/>
                  <a:pt x="5982" y="339"/>
                </a:cubicBezTo>
                <a:cubicBezTo>
                  <a:pt x="6923" y="1674"/>
                  <a:pt x="4486" y="11260"/>
                  <a:pt x="5649" y="12716"/>
                </a:cubicBezTo>
                <a:cubicBezTo>
                  <a:pt x="6812" y="14173"/>
                  <a:pt x="11686" y="7862"/>
                  <a:pt x="12960" y="9076"/>
                </a:cubicBezTo>
                <a:cubicBezTo>
                  <a:pt x="14234" y="10289"/>
                  <a:pt x="12406" y="19391"/>
                  <a:pt x="13292" y="19997"/>
                </a:cubicBezTo>
                <a:cubicBezTo>
                  <a:pt x="14178" y="20604"/>
                  <a:pt x="16892" y="12838"/>
                  <a:pt x="18277" y="12716"/>
                </a:cubicBezTo>
                <a:cubicBezTo>
                  <a:pt x="19662" y="12595"/>
                  <a:pt x="20631" y="15932"/>
                  <a:pt x="21600" y="19269"/>
                </a:cubicBezTo>
              </a:path>
            </a:pathLst>
          </a:custGeom>
          <a:noFill/>
          <a:ln w="9525" cap="flat"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nchor="ctr"/>
          <a:lstStyle/>
          <a:p>
            <a:pPr algn="ctr"/>
            <a:endParaRPr lang="it-IT" altLang="it-IT" sz="1350"/>
          </a:p>
        </p:txBody>
      </p:sp>
      <p:sp>
        <p:nvSpPr>
          <p:cNvPr id="14389" name="AutoShape 53"/>
          <p:cNvSpPr>
            <a:spLocks/>
          </p:cNvSpPr>
          <p:nvPr/>
        </p:nvSpPr>
        <p:spPr bwMode="auto">
          <a:xfrm>
            <a:off x="6912769" y="5891212"/>
            <a:ext cx="434579" cy="109538"/>
          </a:xfrm>
          <a:custGeom>
            <a:avLst/>
            <a:gdLst>
              <a:gd name="T0" fmla="*/ 10800 w 21600"/>
              <a:gd name="T1" fmla="*/ 10708 h 21417"/>
              <a:gd name="T2" fmla="*/ 10800 w 21600"/>
              <a:gd name="T3" fmla="*/ 10708 h 21417"/>
              <a:gd name="T4" fmla="*/ 10800 w 21600"/>
              <a:gd name="T5" fmla="*/ 10708 h 21417"/>
              <a:gd name="T6" fmla="*/ 10800 w 21600"/>
              <a:gd name="T7" fmla="*/ 10708 h 21417"/>
            </a:gdLst>
            <a:ahLst/>
            <a:cxnLst>
              <a:cxn ang="0">
                <a:pos x="T0" y="T1"/>
              </a:cxn>
              <a:cxn ang="0">
                <a:pos x="T2" y="T3"/>
              </a:cxn>
              <a:cxn ang="0">
                <a:pos x="T4" y="T5"/>
              </a:cxn>
              <a:cxn ang="0">
                <a:pos x="T6" y="T7"/>
              </a:cxn>
            </a:cxnLst>
            <a:rect l="0" t="0" r="r" b="b"/>
            <a:pathLst>
              <a:path w="21600" h="21417">
                <a:moveTo>
                  <a:pt x="21600" y="0"/>
                </a:moveTo>
                <a:cubicBezTo>
                  <a:pt x="20511" y="8264"/>
                  <a:pt x="19421" y="16529"/>
                  <a:pt x="18189" y="16904"/>
                </a:cubicBezTo>
                <a:cubicBezTo>
                  <a:pt x="16958" y="17280"/>
                  <a:pt x="15063" y="2254"/>
                  <a:pt x="14211" y="2254"/>
                </a:cubicBezTo>
                <a:cubicBezTo>
                  <a:pt x="13358" y="2254"/>
                  <a:pt x="14258" y="15590"/>
                  <a:pt x="13074" y="16904"/>
                </a:cubicBezTo>
                <a:cubicBezTo>
                  <a:pt x="11889" y="18219"/>
                  <a:pt x="8384" y="9391"/>
                  <a:pt x="7105" y="10143"/>
                </a:cubicBezTo>
                <a:cubicBezTo>
                  <a:pt x="5826" y="10894"/>
                  <a:pt x="6584" y="21224"/>
                  <a:pt x="5400" y="21412"/>
                </a:cubicBezTo>
                <a:cubicBezTo>
                  <a:pt x="4216" y="21600"/>
                  <a:pt x="2108" y="16435"/>
                  <a:pt x="0" y="11270"/>
                </a:cubicBezTo>
              </a:path>
            </a:pathLst>
          </a:custGeom>
          <a:noFill/>
          <a:ln w="9525" cap="flat"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nchor="ctr"/>
          <a:lstStyle/>
          <a:p>
            <a:pPr algn="ctr"/>
            <a:endParaRPr lang="it-IT" altLang="it-IT" sz="1350"/>
          </a:p>
        </p:txBody>
      </p:sp>
      <p:sp>
        <p:nvSpPr>
          <p:cNvPr id="14390" name="Line 54"/>
          <p:cNvSpPr>
            <a:spLocks noChangeShapeType="1"/>
          </p:cNvSpPr>
          <p:nvPr/>
        </p:nvSpPr>
        <p:spPr bwMode="auto">
          <a:xfrm flipH="1" flipV="1">
            <a:off x="6257925" y="5859066"/>
            <a:ext cx="586979" cy="53578"/>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4391" name="Line 55"/>
          <p:cNvSpPr>
            <a:spLocks noChangeShapeType="1"/>
          </p:cNvSpPr>
          <p:nvPr/>
        </p:nvSpPr>
        <p:spPr bwMode="auto">
          <a:xfrm flipV="1">
            <a:off x="7823598" y="5912644"/>
            <a:ext cx="473869" cy="120254"/>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4392" name="AutoShape 56"/>
          <p:cNvSpPr>
            <a:spLocks/>
          </p:cNvSpPr>
          <p:nvPr/>
        </p:nvSpPr>
        <p:spPr bwMode="auto">
          <a:xfrm>
            <a:off x="5987653" y="4941094"/>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4393" name="AutoShape 57"/>
          <p:cNvSpPr>
            <a:spLocks/>
          </p:cNvSpPr>
          <p:nvPr/>
        </p:nvSpPr>
        <p:spPr bwMode="auto">
          <a:xfrm>
            <a:off x="5987653" y="4616053"/>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4394" name="AutoShape 58"/>
          <p:cNvSpPr>
            <a:spLocks/>
          </p:cNvSpPr>
          <p:nvPr/>
        </p:nvSpPr>
        <p:spPr bwMode="auto">
          <a:xfrm>
            <a:off x="8417719" y="4616053"/>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4395" name="AutoShape 59"/>
          <p:cNvSpPr>
            <a:spLocks/>
          </p:cNvSpPr>
          <p:nvPr/>
        </p:nvSpPr>
        <p:spPr bwMode="auto">
          <a:xfrm>
            <a:off x="8417719" y="4941094"/>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4396" name="Rectangle 60"/>
          <p:cNvSpPr>
            <a:spLocks/>
          </p:cNvSpPr>
          <p:nvPr/>
        </p:nvSpPr>
        <p:spPr bwMode="auto">
          <a:xfrm>
            <a:off x="3664744" y="3374232"/>
            <a:ext cx="2160985" cy="320857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spAutoFit/>
          </a:bodyPr>
          <a:lstStyle/>
          <a:p>
            <a:br>
              <a:rPr lang="it-IT" altLang="it-IT" sz="1350"/>
            </a:br>
            <a:r>
              <a:rPr lang="it-IT" altLang="it-IT" sz="1350" b="1">
                <a:latin typeface="Helvetica" charset="0"/>
                <a:ea typeface="Helvetica" charset="0"/>
                <a:cs typeface="Helvetica" charset="0"/>
                <a:sym typeface="Helvetica" charset="0"/>
              </a:rPr>
              <a:t>4 vs 4</a:t>
            </a:r>
          </a:p>
          <a:p>
            <a:r>
              <a:rPr lang="it-IT" altLang="it-IT" sz="1350" b="1">
                <a:latin typeface="Helvetica" charset="0"/>
                <a:ea typeface="Helvetica" charset="0"/>
                <a:cs typeface="Helvetica" charset="0"/>
                <a:sym typeface="Helvetica" charset="0"/>
              </a:rPr>
              <a:t> Development:</a:t>
            </a:r>
          </a:p>
          <a:p>
            <a:r>
              <a:rPr lang="it-IT" altLang="it-IT" sz="1350"/>
              <a:t> l ' exercise starts with a central player passing that after a stop in a cap and a fake on the opposite side passing the ball or to the right or left at the lateral players and here the 4 vs 4 in the area where the ball was headed. If the defenders recover goals are in conduction in one of the two side doors. </a:t>
            </a:r>
          </a:p>
        </p:txBody>
      </p:sp>
      <p:sp>
        <p:nvSpPr>
          <p:cNvPr id="14397" name="Oval 61"/>
          <p:cNvSpPr>
            <a:spLocks/>
          </p:cNvSpPr>
          <p:nvPr/>
        </p:nvSpPr>
        <p:spPr bwMode="auto">
          <a:xfrm>
            <a:off x="7175897" y="3806429"/>
            <a:ext cx="151209" cy="148828"/>
          </a:xfrm>
          <a:prstGeom prst="ellipse">
            <a:avLst/>
          </a:prstGeom>
          <a:solidFill>
            <a:srgbClr val="FFC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grpSp>
        <p:nvGrpSpPr>
          <p:cNvPr id="14398" name="Group 62"/>
          <p:cNvGrpSpPr>
            <a:grpSpLocks/>
          </p:cNvGrpSpPr>
          <p:nvPr/>
        </p:nvGrpSpPr>
        <p:grpSpPr bwMode="auto">
          <a:xfrm>
            <a:off x="7762876" y="6504386"/>
            <a:ext cx="631694" cy="173124"/>
            <a:chOff x="0" y="0"/>
            <a:chExt cx="842225" cy="230123"/>
          </a:xfrm>
        </p:grpSpPr>
        <p:sp>
          <p:nvSpPr>
            <p:cNvPr id="14399" name="Rectangle 63"/>
            <p:cNvSpPr>
              <a:spLocks/>
            </p:cNvSpPr>
            <p:nvPr/>
          </p:nvSpPr>
          <p:spPr bwMode="auto">
            <a:xfrm>
              <a:off x="174974" y="0"/>
              <a:ext cx="667251" cy="23012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4290" rIns="34290">
              <a:spAutoFit/>
            </a:bodyPr>
            <a:lstStyle/>
            <a:p>
              <a:r>
                <a:rPr lang="it-IT" altLang="it-IT" sz="525"/>
                <a:t>Gabriele Bianco</a:t>
              </a:r>
            </a:p>
          </p:txBody>
        </p:sp>
        <p:pic>
          <p:nvPicPr>
            <p:cNvPr id="14400" name="Picture 64" descr="pasted-image.tif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3754"/>
              <a:ext cx="178232" cy="1782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Tree>
    <p:extLst>
      <p:ext uri="{BB962C8B-B14F-4D97-AF65-F5344CB8AC3E}">
        <p14:creationId xmlns:p14="http://schemas.microsoft.com/office/powerpoint/2010/main" val="49023292"/>
      </p:ext>
    </p:extLst>
  </p:cSld>
  <p:clrMapOvr>
    <a:masterClrMapping/>
  </p:clrMapOvr>
  <p:transition spd="med"/>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1" name="Picture 1" descr="C:\Users\gabriele\Desktop\campi hockey\metà campo.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25728" y="403622"/>
            <a:ext cx="2842022" cy="313253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5362" name="Picture 2" descr="C:\Users\gabriele\Desktop\campi hockey\metà campo.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25728" y="3482579"/>
            <a:ext cx="2842022" cy="313253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5363" name="AutoShape 3"/>
          <p:cNvSpPr>
            <a:spLocks/>
          </p:cNvSpPr>
          <p:nvPr/>
        </p:nvSpPr>
        <p:spPr bwMode="auto">
          <a:xfrm>
            <a:off x="7229475" y="1646635"/>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5364" name="Oval 4"/>
          <p:cNvSpPr>
            <a:spLocks/>
          </p:cNvSpPr>
          <p:nvPr/>
        </p:nvSpPr>
        <p:spPr bwMode="auto">
          <a:xfrm>
            <a:off x="6581775" y="782241"/>
            <a:ext cx="151210" cy="148828"/>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5365" name="Oval 5"/>
          <p:cNvSpPr>
            <a:spLocks/>
          </p:cNvSpPr>
          <p:nvPr/>
        </p:nvSpPr>
        <p:spPr bwMode="auto">
          <a:xfrm>
            <a:off x="7283054" y="1159669"/>
            <a:ext cx="163115" cy="148829"/>
          </a:xfrm>
          <a:prstGeom prst="ellipse">
            <a:avLst/>
          </a:prstGeom>
          <a:solidFill>
            <a:srgbClr val="0000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5366" name="Line 6"/>
          <p:cNvSpPr>
            <a:spLocks noChangeShapeType="1"/>
          </p:cNvSpPr>
          <p:nvPr/>
        </p:nvSpPr>
        <p:spPr bwMode="auto">
          <a:xfrm>
            <a:off x="6797279" y="3265885"/>
            <a:ext cx="864394" cy="0"/>
          </a:xfrm>
          <a:prstGeom prst="line">
            <a:avLst/>
          </a:prstGeom>
          <a:noFill/>
          <a:ln w="9525" cap="flat" cmpd="sng">
            <a:solidFill>
              <a:srgbClr val="000000"/>
            </a:solidFill>
            <a:prstDash val="dash"/>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5367" name="Line 7"/>
          <p:cNvSpPr>
            <a:spLocks noChangeShapeType="1"/>
          </p:cNvSpPr>
          <p:nvPr/>
        </p:nvSpPr>
        <p:spPr bwMode="auto">
          <a:xfrm flipH="1">
            <a:off x="8202216" y="2942035"/>
            <a:ext cx="161925" cy="323850"/>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5368" name="AutoShape 8"/>
          <p:cNvSpPr>
            <a:spLocks/>
          </p:cNvSpPr>
          <p:nvPr/>
        </p:nvSpPr>
        <p:spPr bwMode="auto">
          <a:xfrm>
            <a:off x="7229475" y="2078831"/>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5369" name="AutoShape 9"/>
          <p:cNvSpPr>
            <a:spLocks/>
          </p:cNvSpPr>
          <p:nvPr/>
        </p:nvSpPr>
        <p:spPr bwMode="auto">
          <a:xfrm>
            <a:off x="7229475" y="2456260"/>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5370" name="AutoShape 10"/>
          <p:cNvSpPr>
            <a:spLocks/>
          </p:cNvSpPr>
          <p:nvPr/>
        </p:nvSpPr>
        <p:spPr bwMode="auto">
          <a:xfrm>
            <a:off x="7229475" y="2888456"/>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5371" name="Oval 11"/>
          <p:cNvSpPr>
            <a:spLocks/>
          </p:cNvSpPr>
          <p:nvPr/>
        </p:nvSpPr>
        <p:spPr bwMode="auto">
          <a:xfrm>
            <a:off x="7823598" y="2347912"/>
            <a:ext cx="163115" cy="148829"/>
          </a:xfrm>
          <a:prstGeom prst="ellipse">
            <a:avLst/>
          </a:prstGeom>
          <a:solidFill>
            <a:srgbClr val="0000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5372" name="Oval 12"/>
          <p:cNvSpPr>
            <a:spLocks/>
          </p:cNvSpPr>
          <p:nvPr/>
        </p:nvSpPr>
        <p:spPr bwMode="auto">
          <a:xfrm>
            <a:off x="6905625" y="782241"/>
            <a:ext cx="163116" cy="148828"/>
          </a:xfrm>
          <a:prstGeom prst="ellipse">
            <a:avLst/>
          </a:prstGeom>
          <a:solidFill>
            <a:srgbClr val="0000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5373" name="Oval 13"/>
          <p:cNvSpPr>
            <a:spLocks/>
          </p:cNvSpPr>
          <p:nvPr/>
        </p:nvSpPr>
        <p:spPr bwMode="auto">
          <a:xfrm>
            <a:off x="7499748" y="890587"/>
            <a:ext cx="163115" cy="148829"/>
          </a:xfrm>
          <a:prstGeom prst="ellipse">
            <a:avLst/>
          </a:prstGeom>
          <a:solidFill>
            <a:srgbClr val="0000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5374" name="Oval 14"/>
          <p:cNvSpPr>
            <a:spLocks/>
          </p:cNvSpPr>
          <p:nvPr/>
        </p:nvSpPr>
        <p:spPr bwMode="auto">
          <a:xfrm>
            <a:off x="7661672" y="728662"/>
            <a:ext cx="151209" cy="148829"/>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5375" name="Oval 15"/>
          <p:cNvSpPr>
            <a:spLocks/>
          </p:cNvSpPr>
          <p:nvPr/>
        </p:nvSpPr>
        <p:spPr bwMode="auto">
          <a:xfrm>
            <a:off x="7121129" y="997744"/>
            <a:ext cx="151209" cy="148829"/>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5376" name="Oval 16"/>
          <p:cNvSpPr>
            <a:spLocks/>
          </p:cNvSpPr>
          <p:nvPr/>
        </p:nvSpPr>
        <p:spPr bwMode="auto">
          <a:xfrm>
            <a:off x="5987654" y="2834879"/>
            <a:ext cx="151209" cy="148828"/>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5377" name="Oval 17"/>
          <p:cNvSpPr>
            <a:spLocks/>
          </p:cNvSpPr>
          <p:nvPr/>
        </p:nvSpPr>
        <p:spPr bwMode="auto">
          <a:xfrm>
            <a:off x="6635354" y="3265885"/>
            <a:ext cx="151209" cy="148828"/>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5378" name="Oval 18"/>
          <p:cNvSpPr>
            <a:spLocks/>
          </p:cNvSpPr>
          <p:nvPr/>
        </p:nvSpPr>
        <p:spPr bwMode="auto">
          <a:xfrm>
            <a:off x="8417719" y="2888456"/>
            <a:ext cx="151210" cy="148829"/>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5379" name="Oval 19"/>
          <p:cNvSpPr>
            <a:spLocks/>
          </p:cNvSpPr>
          <p:nvPr/>
        </p:nvSpPr>
        <p:spPr bwMode="auto">
          <a:xfrm>
            <a:off x="8039100" y="3265885"/>
            <a:ext cx="151210" cy="148828"/>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5380" name="Rectangle 20"/>
          <p:cNvSpPr>
            <a:spLocks/>
          </p:cNvSpPr>
          <p:nvPr/>
        </p:nvSpPr>
        <p:spPr bwMode="auto">
          <a:xfrm>
            <a:off x="7823598" y="2996804"/>
            <a:ext cx="307181" cy="107156"/>
          </a:xfrm>
          <a:prstGeom prst="rect">
            <a:avLst/>
          </a:prstGeom>
          <a:solidFill>
            <a:srgbClr val="1F497D"/>
          </a:solidFill>
          <a:ln w="25400"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nchor="ctr"/>
          <a:lstStyle/>
          <a:p>
            <a:pPr algn="ctr"/>
            <a:endParaRPr lang="it-IT" altLang="it-IT" sz="1350">
              <a:solidFill>
                <a:srgbClr val="FFFFFF"/>
              </a:solidFill>
            </a:endParaRPr>
          </a:p>
        </p:txBody>
      </p:sp>
      <p:sp>
        <p:nvSpPr>
          <p:cNvPr id="15381" name="Oval 21"/>
          <p:cNvSpPr>
            <a:spLocks/>
          </p:cNvSpPr>
          <p:nvPr/>
        </p:nvSpPr>
        <p:spPr bwMode="auto">
          <a:xfrm>
            <a:off x="8364141" y="2888456"/>
            <a:ext cx="47625" cy="47625"/>
          </a:xfrm>
          <a:prstGeom prst="ellipse">
            <a:avLst/>
          </a:prstGeom>
          <a:solidFill>
            <a:srgbClr val="FFFF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5382" name="Line 22"/>
          <p:cNvSpPr>
            <a:spLocks noChangeShapeType="1"/>
          </p:cNvSpPr>
          <p:nvPr/>
        </p:nvSpPr>
        <p:spPr bwMode="auto">
          <a:xfrm flipH="1">
            <a:off x="6905626" y="3320654"/>
            <a:ext cx="1079897" cy="0"/>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5383" name="Line 23"/>
          <p:cNvSpPr>
            <a:spLocks noChangeShapeType="1"/>
          </p:cNvSpPr>
          <p:nvPr/>
        </p:nvSpPr>
        <p:spPr bwMode="auto">
          <a:xfrm flipH="1" flipV="1">
            <a:off x="6149579" y="2942035"/>
            <a:ext cx="485775" cy="323850"/>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5384" name="Line 24"/>
          <p:cNvSpPr>
            <a:spLocks noChangeShapeType="1"/>
          </p:cNvSpPr>
          <p:nvPr/>
        </p:nvSpPr>
        <p:spPr bwMode="auto">
          <a:xfrm flipV="1">
            <a:off x="8309373" y="3103960"/>
            <a:ext cx="216694" cy="216694"/>
          </a:xfrm>
          <a:prstGeom prst="line">
            <a:avLst/>
          </a:prstGeom>
          <a:noFill/>
          <a:ln w="9525" cap="flat" cmpd="sng">
            <a:solidFill>
              <a:srgbClr val="000000"/>
            </a:solidFill>
            <a:prstDash val="dash"/>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5385" name="Line 25"/>
          <p:cNvSpPr>
            <a:spLocks noChangeShapeType="1"/>
          </p:cNvSpPr>
          <p:nvPr/>
        </p:nvSpPr>
        <p:spPr bwMode="auto">
          <a:xfrm flipV="1">
            <a:off x="8471297" y="2185988"/>
            <a:ext cx="0" cy="594122"/>
          </a:xfrm>
          <a:prstGeom prst="line">
            <a:avLst/>
          </a:prstGeom>
          <a:noFill/>
          <a:ln w="9525" cap="flat" cmpd="sng">
            <a:solidFill>
              <a:srgbClr val="000000"/>
            </a:solidFill>
            <a:prstDash val="dash"/>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5386" name="Line 26"/>
          <p:cNvSpPr>
            <a:spLocks noChangeShapeType="1"/>
          </p:cNvSpPr>
          <p:nvPr/>
        </p:nvSpPr>
        <p:spPr bwMode="auto">
          <a:xfrm>
            <a:off x="6203157" y="2942035"/>
            <a:ext cx="1350169" cy="270272"/>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5387" name="Line 27"/>
          <p:cNvSpPr>
            <a:spLocks noChangeShapeType="1"/>
          </p:cNvSpPr>
          <p:nvPr/>
        </p:nvSpPr>
        <p:spPr bwMode="auto">
          <a:xfrm flipV="1">
            <a:off x="7608094" y="3103960"/>
            <a:ext cx="863204" cy="108347"/>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5388" name="Line 28"/>
          <p:cNvSpPr>
            <a:spLocks noChangeShapeType="1"/>
          </p:cNvSpPr>
          <p:nvPr/>
        </p:nvSpPr>
        <p:spPr bwMode="auto">
          <a:xfrm flipV="1">
            <a:off x="8417719" y="2185988"/>
            <a:ext cx="0" cy="864394"/>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5389" name="AutoShape 29"/>
          <p:cNvSpPr>
            <a:spLocks/>
          </p:cNvSpPr>
          <p:nvPr/>
        </p:nvSpPr>
        <p:spPr bwMode="auto">
          <a:xfrm>
            <a:off x="8170069" y="1610916"/>
            <a:ext cx="328613" cy="522684"/>
          </a:xfrm>
          <a:custGeom>
            <a:avLst/>
            <a:gdLst>
              <a:gd name="T0" fmla="+- 0 11261 923"/>
              <a:gd name="T1" fmla="*/ T0 w 20677"/>
              <a:gd name="T2" fmla="*/ 10800 h 21600"/>
              <a:gd name="T3" fmla="+- 0 11261 923"/>
              <a:gd name="T4" fmla="*/ T3 w 20677"/>
              <a:gd name="T5" fmla="*/ 10800 h 21600"/>
              <a:gd name="T6" fmla="+- 0 11261 923"/>
              <a:gd name="T7" fmla="*/ T6 w 20677"/>
              <a:gd name="T8" fmla="*/ 10800 h 21600"/>
              <a:gd name="T9" fmla="+- 0 11261 923"/>
              <a:gd name="T10" fmla="*/ T9 w 20677"/>
              <a:gd name="T11" fmla="*/ 10800 h 21600"/>
            </a:gdLst>
            <a:ahLst/>
            <a:cxnLst>
              <a:cxn ang="0">
                <a:pos x="T1" y="T2"/>
              </a:cxn>
              <a:cxn ang="0">
                <a:pos x="T4" y="T5"/>
              </a:cxn>
              <a:cxn ang="0">
                <a:pos x="T7" y="T8"/>
              </a:cxn>
              <a:cxn ang="0">
                <a:pos x="T10" y="T11"/>
              </a:cxn>
            </a:cxnLst>
            <a:rect l="0" t="0" r="r" b="b"/>
            <a:pathLst>
              <a:path w="20677" h="21600">
                <a:moveTo>
                  <a:pt x="20677" y="21600"/>
                </a:moveTo>
                <a:cubicBezTo>
                  <a:pt x="14677" y="20100"/>
                  <a:pt x="8677" y="18600"/>
                  <a:pt x="8334" y="17100"/>
                </a:cubicBezTo>
                <a:cubicBezTo>
                  <a:pt x="7991" y="15600"/>
                  <a:pt x="19991" y="13725"/>
                  <a:pt x="18620" y="12600"/>
                </a:cubicBezTo>
                <a:cubicBezTo>
                  <a:pt x="17248" y="11475"/>
                  <a:pt x="1134" y="12450"/>
                  <a:pt x="106" y="10350"/>
                </a:cubicBezTo>
                <a:cubicBezTo>
                  <a:pt x="-923" y="8250"/>
                  <a:pt x="5763" y="4125"/>
                  <a:pt x="12448" y="0"/>
                </a:cubicBezTo>
              </a:path>
            </a:pathLst>
          </a:custGeom>
          <a:noFill/>
          <a:ln w="9525" cap="flat"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nchor="ctr"/>
          <a:lstStyle/>
          <a:p>
            <a:pPr algn="ctr"/>
            <a:endParaRPr lang="it-IT" altLang="it-IT" sz="1350"/>
          </a:p>
        </p:txBody>
      </p:sp>
      <p:sp>
        <p:nvSpPr>
          <p:cNvPr id="15390" name="Line 30"/>
          <p:cNvSpPr>
            <a:spLocks noChangeShapeType="1"/>
          </p:cNvSpPr>
          <p:nvPr/>
        </p:nvSpPr>
        <p:spPr bwMode="auto">
          <a:xfrm flipV="1">
            <a:off x="7931944" y="1591866"/>
            <a:ext cx="161925" cy="702469"/>
          </a:xfrm>
          <a:prstGeom prst="line">
            <a:avLst/>
          </a:prstGeom>
          <a:noFill/>
          <a:ln w="9525" cap="flat" cmpd="sng">
            <a:solidFill>
              <a:srgbClr val="000000"/>
            </a:solidFill>
            <a:prstDash val="dash"/>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5391" name="Rectangle 31"/>
          <p:cNvSpPr>
            <a:spLocks/>
          </p:cNvSpPr>
          <p:nvPr/>
        </p:nvSpPr>
        <p:spPr bwMode="auto">
          <a:xfrm>
            <a:off x="4475560" y="0"/>
            <a:ext cx="3024188" cy="41549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spAutoFit/>
          </a:bodyPr>
          <a:lstStyle/>
          <a:p>
            <a:pPr algn="ctr"/>
            <a:r>
              <a:rPr lang="it-IT" altLang="it-IT" sz="2100">
                <a:solidFill>
                  <a:srgbClr val="FF0000"/>
                </a:solidFill>
              </a:rPr>
              <a:t>GAME PHASE</a:t>
            </a:r>
          </a:p>
        </p:txBody>
      </p:sp>
      <p:sp>
        <p:nvSpPr>
          <p:cNvPr id="15392" name="Rectangle 32"/>
          <p:cNvSpPr>
            <a:spLocks/>
          </p:cNvSpPr>
          <p:nvPr/>
        </p:nvSpPr>
        <p:spPr bwMode="auto">
          <a:xfrm>
            <a:off x="3664744" y="188119"/>
            <a:ext cx="2160985" cy="34163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spAutoFit/>
          </a:bodyPr>
          <a:lstStyle/>
          <a:p>
            <a:br>
              <a:rPr lang="it-IT" altLang="it-IT" sz="1350" b="1">
                <a:latin typeface="Helvetica" charset="0"/>
                <a:ea typeface="Helvetica" charset="0"/>
                <a:cs typeface="Helvetica" charset="0"/>
                <a:sym typeface="Helvetica" charset="0"/>
              </a:rPr>
            </a:br>
            <a:r>
              <a:rPr lang="it-IT" altLang="it-IT" sz="1350" b="1">
                <a:latin typeface="Helvetica" charset="0"/>
                <a:ea typeface="Helvetica" charset="0"/>
                <a:cs typeface="Helvetica" charset="0"/>
                <a:sym typeface="Helvetica" charset="0"/>
              </a:rPr>
              <a:t>Remittance from 4 to 3 </a:t>
            </a:r>
          </a:p>
          <a:p>
            <a:r>
              <a:rPr lang="it-IT" altLang="it-IT" sz="1350" b="1">
                <a:latin typeface="Helvetica" charset="0"/>
                <a:ea typeface="Helvetica" charset="0"/>
                <a:cs typeface="Helvetica" charset="0"/>
                <a:sym typeface="Helvetica" charset="0"/>
              </a:rPr>
              <a:t>4/3</a:t>
            </a:r>
          </a:p>
          <a:p>
            <a:r>
              <a:rPr lang="it-IT" altLang="it-IT" sz="1350" b="1">
                <a:latin typeface="Helvetica" charset="0"/>
                <a:ea typeface="Helvetica" charset="0"/>
                <a:cs typeface="Helvetica" charset="0"/>
                <a:sym typeface="Helvetica" charset="0"/>
              </a:rPr>
              <a:t> Development:</a:t>
            </a:r>
          </a:p>
          <a:p>
            <a:r>
              <a:rPr lang="it-IT" altLang="it-IT" sz="1350"/>
              <a:t> The exercise includes a goal-kick but starting from midfield to make the quick exercise. After a first ball rotation to 4 switches 3 , the full-back on the right side rooms and attaches 4 vs 4. The defender outside the box comes into play when right-back takes the ball. If the defense recovers attacks the door to midfield</a:t>
            </a:r>
          </a:p>
        </p:txBody>
      </p:sp>
      <p:sp>
        <p:nvSpPr>
          <p:cNvPr id="15393" name="AutoShape 33"/>
          <p:cNvSpPr>
            <a:spLocks/>
          </p:cNvSpPr>
          <p:nvPr/>
        </p:nvSpPr>
        <p:spPr bwMode="auto">
          <a:xfrm>
            <a:off x="7608094" y="5966222"/>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5394" name="AutoShape 34"/>
          <p:cNvSpPr>
            <a:spLocks/>
          </p:cNvSpPr>
          <p:nvPr/>
        </p:nvSpPr>
        <p:spPr bwMode="auto">
          <a:xfrm>
            <a:off x="6905625" y="5966222"/>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5395" name="AutoShape 35"/>
          <p:cNvSpPr>
            <a:spLocks/>
          </p:cNvSpPr>
          <p:nvPr/>
        </p:nvSpPr>
        <p:spPr bwMode="auto">
          <a:xfrm>
            <a:off x="7553325" y="5535216"/>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5396" name="AutoShape 36"/>
          <p:cNvSpPr>
            <a:spLocks/>
          </p:cNvSpPr>
          <p:nvPr/>
        </p:nvSpPr>
        <p:spPr bwMode="auto">
          <a:xfrm>
            <a:off x="6905625" y="5535216"/>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5397" name="Oval 37"/>
          <p:cNvSpPr>
            <a:spLocks/>
          </p:cNvSpPr>
          <p:nvPr/>
        </p:nvSpPr>
        <p:spPr bwMode="auto">
          <a:xfrm>
            <a:off x="6635354" y="3914775"/>
            <a:ext cx="151209" cy="148829"/>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5398" name="Oval 38"/>
          <p:cNvSpPr>
            <a:spLocks/>
          </p:cNvSpPr>
          <p:nvPr/>
        </p:nvSpPr>
        <p:spPr bwMode="auto">
          <a:xfrm>
            <a:off x="7661672" y="3806429"/>
            <a:ext cx="151209" cy="148828"/>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5399" name="Oval 39"/>
          <p:cNvSpPr>
            <a:spLocks/>
          </p:cNvSpPr>
          <p:nvPr/>
        </p:nvSpPr>
        <p:spPr bwMode="auto">
          <a:xfrm>
            <a:off x="7229475" y="4185048"/>
            <a:ext cx="151210" cy="148828"/>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5400" name="Oval 40"/>
          <p:cNvSpPr>
            <a:spLocks/>
          </p:cNvSpPr>
          <p:nvPr/>
        </p:nvSpPr>
        <p:spPr bwMode="auto">
          <a:xfrm>
            <a:off x="6096000" y="5750719"/>
            <a:ext cx="150019" cy="148829"/>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5401" name="Oval 41"/>
          <p:cNvSpPr>
            <a:spLocks/>
          </p:cNvSpPr>
          <p:nvPr/>
        </p:nvSpPr>
        <p:spPr bwMode="auto">
          <a:xfrm>
            <a:off x="8364141" y="5697141"/>
            <a:ext cx="151209" cy="148828"/>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5402" name="Oval 42"/>
          <p:cNvSpPr>
            <a:spLocks/>
          </p:cNvSpPr>
          <p:nvPr/>
        </p:nvSpPr>
        <p:spPr bwMode="auto">
          <a:xfrm>
            <a:off x="7283054" y="6344841"/>
            <a:ext cx="151209" cy="148828"/>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5403" name="Oval 43"/>
          <p:cNvSpPr>
            <a:spLocks/>
          </p:cNvSpPr>
          <p:nvPr/>
        </p:nvSpPr>
        <p:spPr bwMode="auto">
          <a:xfrm>
            <a:off x="7283054" y="5750719"/>
            <a:ext cx="151209" cy="148829"/>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5404" name="Oval 44"/>
          <p:cNvSpPr>
            <a:spLocks/>
          </p:cNvSpPr>
          <p:nvPr/>
        </p:nvSpPr>
        <p:spPr bwMode="auto">
          <a:xfrm>
            <a:off x="7608094" y="5750719"/>
            <a:ext cx="163116" cy="148829"/>
          </a:xfrm>
          <a:prstGeom prst="ellipse">
            <a:avLst/>
          </a:prstGeom>
          <a:solidFill>
            <a:srgbClr val="0000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5405" name="Oval 45"/>
          <p:cNvSpPr>
            <a:spLocks/>
          </p:cNvSpPr>
          <p:nvPr/>
        </p:nvSpPr>
        <p:spPr bwMode="auto">
          <a:xfrm>
            <a:off x="6905625" y="5750719"/>
            <a:ext cx="163116" cy="148829"/>
          </a:xfrm>
          <a:prstGeom prst="ellipse">
            <a:avLst/>
          </a:prstGeom>
          <a:solidFill>
            <a:srgbClr val="0000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5406" name="Oval 46"/>
          <p:cNvSpPr>
            <a:spLocks/>
          </p:cNvSpPr>
          <p:nvPr/>
        </p:nvSpPr>
        <p:spPr bwMode="auto">
          <a:xfrm>
            <a:off x="7229475" y="5535216"/>
            <a:ext cx="163116" cy="148828"/>
          </a:xfrm>
          <a:prstGeom prst="ellipse">
            <a:avLst/>
          </a:prstGeom>
          <a:solidFill>
            <a:srgbClr val="0000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5407" name="Oval 47"/>
          <p:cNvSpPr>
            <a:spLocks/>
          </p:cNvSpPr>
          <p:nvPr/>
        </p:nvSpPr>
        <p:spPr bwMode="auto">
          <a:xfrm>
            <a:off x="7444979" y="3806429"/>
            <a:ext cx="163115" cy="148828"/>
          </a:xfrm>
          <a:prstGeom prst="ellipse">
            <a:avLst/>
          </a:prstGeom>
          <a:solidFill>
            <a:srgbClr val="0000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5408" name="Oval 48"/>
          <p:cNvSpPr>
            <a:spLocks/>
          </p:cNvSpPr>
          <p:nvPr/>
        </p:nvSpPr>
        <p:spPr bwMode="auto">
          <a:xfrm>
            <a:off x="6852048" y="3860006"/>
            <a:ext cx="163115" cy="148829"/>
          </a:xfrm>
          <a:prstGeom prst="ellipse">
            <a:avLst/>
          </a:prstGeom>
          <a:solidFill>
            <a:srgbClr val="0000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5409" name="Oval 49"/>
          <p:cNvSpPr>
            <a:spLocks/>
          </p:cNvSpPr>
          <p:nvPr/>
        </p:nvSpPr>
        <p:spPr bwMode="auto">
          <a:xfrm>
            <a:off x="7391400" y="4130279"/>
            <a:ext cx="163116" cy="148828"/>
          </a:xfrm>
          <a:prstGeom prst="ellipse">
            <a:avLst/>
          </a:prstGeom>
          <a:solidFill>
            <a:srgbClr val="0000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5410" name="Oval 50"/>
          <p:cNvSpPr>
            <a:spLocks/>
          </p:cNvSpPr>
          <p:nvPr/>
        </p:nvSpPr>
        <p:spPr bwMode="auto">
          <a:xfrm>
            <a:off x="7391400" y="6291263"/>
            <a:ext cx="47625" cy="47625"/>
          </a:xfrm>
          <a:prstGeom prst="ellipse">
            <a:avLst/>
          </a:prstGeom>
          <a:solidFill>
            <a:srgbClr val="FFFF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5411" name="Line 51"/>
          <p:cNvSpPr>
            <a:spLocks noChangeShapeType="1"/>
          </p:cNvSpPr>
          <p:nvPr/>
        </p:nvSpPr>
        <p:spPr bwMode="auto">
          <a:xfrm flipV="1">
            <a:off x="7391400" y="5912644"/>
            <a:ext cx="0" cy="378619"/>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5412" name="Rectangle 52"/>
          <p:cNvSpPr>
            <a:spLocks/>
          </p:cNvSpPr>
          <p:nvPr/>
        </p:nvSpPr>
        <p:spPr bwMode="auto">
          <a:xfrm>
            <a:off x="3611167" y="3752850"/>
            <a:ext cx="2268140" cy="279307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spAutoFit/>
          </a:bodyPr>
          <a:lstStyle/>
          <a:p>
            <a:br>
              <a:rPr lang="it-IT" altLang="it-IT" sz="1350"/>
            </a:br>
            <a:r>
              <a:rPr lang="it-IT" altLang="it-IT" sz="1350" b="1">
                <a:latin typeface="Helvetica" charset="0"/>
                <a:ea typeface="Helvetica" charset="0"/>
                <a:cs typeface="Helvetica" charset="0"/>
                <a:sym typeface="Helvetica" charset="0"/>
              </a:rPr>
              <a:t>Receipt in the box under pressure</a:t>
            </a:r>
          </a:p>
          <a:p>
            <a:r>
              <a:rPr lang="it-IT" altLang="it-IT" sz="1350" b="1">
                <a:latin typeface="Helvetica" charset="0"/>
                <a:ea typeface="Helvetica" charset="0"/>
                <a:cs typeface="Helvetica" charset="0"/>
                <a:sym typeface="Helvetica" charset="0"/>
              </a:rPr>
              <a:t> Development:</a:t>
            </a:r>
          </a:p>
          <a:p>
            <a:r>
              <a:rPr lang="it-IT" altLang="it-IT" sz="1350"/>
              <a:t> The exercise starts with a passage for a player located in the central box that after receiving 3 is pressed by defenders . If you can make a transition to the companions of a 6 vs 6. If the defenders recovered the ball in the box start to turn in 6 vs 6.</a:t>
            </a:r>
          </a:p>
        </p:txBody>
      </p:sp>
      <p:sp>
        <p:nvSpPr>
          <p:cNvPr id="15413" name="Oval 53"/>
          <p:cNvSpPr>
            <a:spLocks/>
          </p:cNvSpPr>
          <p:nvPr/>
        </p:nvSpPr>
        <p:spPr bwMode="auto">
          <a:xfrm>
            <a:off x="7175898" y="3644504"/>
            <a:ext cx="163115" cy="148828"/>
          </a:xfrm>
          <a:prstGeom prst="ellipse">
            <a:avLst/>
          </a:prstGeom>
          <a:solidFill>
            <a:srgbClr val="FFC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5414" name="Oval 54"/>
          <p:cNvSpPr>
            <a:spLocks/>
          </p:cNvSpPr>
          <p:nvPr/>
        </p:nvSpPr>
        <p:spPr bwMode="auto">
          <a:xfrm>
            <a:off x="7175898" y="565548"/>
            <a:ext cx="163115" cy="148828"/>
          </a:xfrm>
          <a:prstGeom prst="ellipse">
            <a:avLst/>
          </a:prstGeom>
          <a:solidFill>
            <a:srgbClr val="FFC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grpSp>
        <p:nvGrpSpPr>
          <p:cNvPr id="15415" name="Group 55"/>
          <p:cNvGrpSpPr>
            <a:grpSpLocks/>
          </p:cNvGrpSpPr>
          <p:nvPr/>
        </p:nvGrpSpPr>
        <p:grpSpPr bwMode="auto">
          <a:xfrm>
            <a:off x="7774782" y="6580586"/>
            <a:ext cx="631694" cy="173124"/>
            <a:chOff x="0" y="0"/>
            <a:chExt cx="842225" cy="230123"/>
          </a:xfrm>
        </p:grpSpPr>
        <p:sp>
          <p:nvSpPr>
            <p:cNvPr id="15416" name="Rectangle 56"/>
            <p:cNvSpPr>
              <a:spLocks/>
            </p:cNvSpPr>
            <p:nvPr/>
          </p:nvSpPr>
          <p:spPr bwMode="auto">
            <a:xfrm>
              <a:off x="174974" y="0"/>
              <a:ext cx="667251" cy="23012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4290" rIns="34290">
              <a:spAutoFit/>
            </a:bodyPr>
            <a:lstStyle/>
            <a:p>
              <a:r>
                <a:rPr lang="it-IT" altLang="it-IT" sz="525"/>
                <a:t>Gabriele Bianco</a:t>
              </a:r>
            </a:p>
          </p:txBody>
        </p:sp>
        <p:pic>
          <p:nvPicPr>
            <p:cNvPr id="15417" name="Picture 57" descr="pasted-image.tif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3754"/>
              <a:ext cx="178232" cy="1782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Tree>
    <p:extLst>
      <p:ext uri="{BB962C8B-B14F-4D97-AF65-F5344CB8AC3E}">
        <p14:creationId xmlns:p14="http://schemas.microsoft.com/office/powerpoint/2010/main" val="1448231843"/>
      </p:ext>
    </p:extLst>
  </p:cSld>
  <p:clrMapOvr>
    <a:masterClrMapping/>
  </p:clrMapOvr>
  <p:transition spd="med"/>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5" name="Picture 1" descr="C:\Users\gabriele\Desktop\campi hockey\metà campo.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987653" y="458392"/>
            <a:ext cx="2680097" cy="307776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6386" name="Oval 2"/>
          <p:cNvSpPr>
            <a:spLocks/>
          </p:cNvSpPr>
          <p:nvPr/>
        </p:nvSpPr>
        <p:spPr bwMode="auto">
          <a:xfrm>
            <a:off x="6905625" y="782241"/>
            <a:ext cx="151210" cy="148828"/>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6387" name="Oval 3"/>
          <p:cNvSpPr>
            <a:spLocks/>
          </p:cNvSpPr>
          <p:nvPr/>
        </p:nvSpPr>
        <p:spPr bwMode="auto">
          <a:xfrm>
            <a:off x="7229475" y="1808560"/>
            <a:ext cx="163116" cy="148828"/>
          </a:xfrm>
          <a:prstGeom prst="ellipse">
            <a:avLst/>
          </a:prstGeom>
          <a:solidFill>
            <a:srgbClr val="0000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6388" name="Oval 4"/>
          <p:cNvSpPr>
            <a:spLocks/>
          </p:cNvSpPr>
          <p:nvPr/>
        </p:nvSpPr>
        <p:spPr bwMode="auto">
          <a:xfrm>
            <a:off x="6365081" y="1538287"/>
            <a:ext cx="163116" cy="148829"/>
          </a:xfrm>
          <a:prstGeom prst="ellipse">
            <a:avLst/>
          </a:prstGeom>
          <a:solidFill>
            <a:srgbClr val="0000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6389" name="AutoShape 5"/>
          <p:cNvSpPr>
            <a:spLocks/>
          </p:cNvSpPr>
          <p:nvPr/>
        </p:nvSpPr>
        <p:spPr bwMode="auto">
          <a:xfrm>
            <a:off x="7931944" y="1753791"/>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6390" name="AutoShape 6"/>
          <p:cNvSpPr>
            <a:spLocks/>
          </p:cNvSpPr>
          <p:nvPr/>
        </p:nvSpPr>
        <p:spPr bwMode="auto">
          <a:xfrm>
            <a:off x="8364141" y="1429941"/>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6391" name="AutoShape 7"/>
          <p:cNvSpPr>
            <a:spLocks/>
          </p:cNvSpPr>
          <p:nvPr/>
        </p:nvSpPr>
        <p:spPr bwMode="auto">
          <a:xfrm>
            <a:off x="7608094" y="1808560"/>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6392" name="AutoShape 8"/>
          <p:cNvSpPr>
            <a:spLocks/>
          </p:cNvSpPr>
          <p:nvPr/>
        </p:nvSpPr>
        <p:spPr bwMode="auto">
          <a:xfrm>
            <a:off x="6959203" y="1808560"/>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6393" name="AutoShape 9"/>
          <p:cNvSpPr>
            <a:spLocks/>
          </p:cNvSpPr>
          <p:nvPr/>
        </p:nvSpPr>
        <p:spPr bwMode="auto">
          <a:xfrm>
            <a:off x="6527006" y="1753791"/>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6394" name="AutoShape 10"/>
          <p:cNvSpPr>
            <a:spLocks/>
          </p:cNvSpPr>
          <p:nvPr/>
        </p:nvSpPr>
        <p:spPr bwMode="auto">
          <a:xfrm>
            <a:off x="6149578" y="1429941"/>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6395" name="Oval 11"/>
          <p:cNvSpPr>
            <a:spLocks/>
          </p:cNvSpPr>
          <p:nvPr/>
        </p:nvSpPr>
        <p:spPr bwMode="auto">
          <a:xfrm>
            <a:off x="8147448" y="1591866"/>
            <a:ext cx="163115" cy="148828"/>
          </a:xfrm>
          <a:prstGeom prst="ellipse">
            <a:avLst/>
          </a:prstGeom>
          <a:solidFill>
            <a:srgbClr val="0000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6396" name="Oval 12"/>
          <p:cNvSpPr>
            <a:spLocks/>
          </p:cNvSpPr>
          <p:nvPr/>
        </p:nvSpPr>
        <p:spPr bwMode="auto">
          <a:xfrm>
            <a:off x="7553325" y="944166"/>
            <a:ext cx="151210" cy="148828"/>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6397" name="Oval 13"/>
          <p:cNvSpPr>
            <a:spLocks/>
          </p:cNvSpPr>
          <p:nvPr/>
        </p:nvSpPr>
        <p:spPr bwMode="auto">
          <a:xfrm>
            <a:off x="7175897" y="1214437"/>
            <a:ext cx="151209" cy="148829"/>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6398" name="Oval 14"/>
          <p:cNvSpPr>
            <a:spLocks/>
          </p:cNvSpPr>
          <p:nvPr/>
        </p:nvSpPr>
        <p:spPr bwMode="auto">
          <a:xfrm>
            <a:off x="7444979" y="1159669"/>
            <a:ext cx="151209" cy="148829"/>
          </a:xfrm>
          <a:prstGeom prst="ellipse">
            <a:avLst/>
          </a:prstGeom>
          <a:solidFill>
            <a:srgbClr val="FF0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6399" name="Oval 15"/>
          <p:cNvSpPr>
            <a:spLocks/>
          </p:cNvSpPr>
          <p:nvPr/>
        </p:nvSpPr>
        <p:spPr bwMode="auto">
          <a:xfrm>
            <a:off x="7715250" y="782241"/>
            <a:ext cx="151210" cy="148828"/>
          </a:xfrm>
          <a:prstGeom prst="ellipse">
            <a:avLst/>
          </a:prstGeom>
          <a:solidFill>
            <a:srgbClr val="FF0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6400" name="Oval 16"/>
          <p:cNvSpPr>
            <a:spLocks/>
          </p:cNvSpPr>
          <p:nvPr/>
        </p:nvSpPr>
        <p:spPr bwMode="auto">
          <a:xfrm>
            <a:off x="7121129" y="835819"/>
            <a:ext cx="151209" cy="148829"/>
          </a:xfrm>
          <a:prstGeom prst="ellipse">
            <a:avLst/>
          </a:prstGeom>
          <a:solidFill>
            <a:srgbClr val="FF0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6401" name="Oval 17"/>
          <p:cNvSpPr>
            <a:spLocks/>
          </p:cNvSpPr>
          <p:nvPr/>
        </p:nvSpPr>
        <p:spPr bwMode="auto">
          <a:xfrm>
            <a:off x="7229475" y="620316"/>
            <a:ext cx="151210" cy="148828"/>
          </a:xfrm>
          <a:prstGeom prst="ellipse">
            <a:avLst/>
          </a:prstGeom>
          <a:solidFill>
            <a:srgbClr val="FFC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6402" name="Rectangle 18"/>
          <p:cNvSpPr>
            <a:spLocks/>
          </p:cNvSpPr>
          <p:nvPr/>
        </p:nvSpPr>
        <p:spPr bwMode="auto">
          <a:xfrm>
            <a:off x="4043363" y="0"/>
            <a:ext cx="4050506" cy="41549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spAutoFit/>
          </a:bodyPr>
          <a:lstStyle/>
          <a:p>
            <a:pPr algn="ctr"/>
            <a:r>
              <a:rPr lang="it-IT" altLang="it-IT" sz="2100">
                <a:solidFill>
                  <a:srgbClr val="FF0000"/>
                </a:solidFill>
              </a:rPr>
              <a:t>GAME FORM</a:t>
            </a:r>
          </a:p>
        </p:txBody>
      </p:sp>
      <p:sp>
        <p:nvSpPr>
          <p:cNvPr id="16403" name="Rectangle 19"/>
          <p:cNvSpPr>
            <a:spLocks/>
          </p:cNvSpPr>
          <p:nvPr/>
        </p:nvSpPr>
        <p:spPr bwMode="auto">
          <a:xfrm>
            <a:off x="3664744" y="565547"/>
            <a:ext cx="2268141" cy="279307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spAutoFit/>
          </a:bodyPr>
          <a:lstStyle/>
          <a:p>
            <a:br>
              <a:rPr lang="it-IT" altLang="it-IT" sz="1350"/>
            </a:br>
            <a:r>
              <a:rPr lang="it-IT" altLang="it-IT" sz="1350" b="1">
                <a:latin typeface="Helvetica" charset="0"/>
                <a:ea typeface="Helvetica" charset="0"/>
                <a:cs typeface="Helvetica" charset="0"/>
                <a:sym typeface="Helvetica" charset="0"/>
              </a:rPr>
              <a:t>3 vs 3</a:t>
            </a:r>
          </a:p>
          <a:p>
            <a:r>
              <a:rPr lang="it-IT" altLang="it-IT" sz="1350" b="1">
                <a:latin typeface="Helvetica" charset="0"/>
                <a:ea typeface="Helvetica" charset="0"/>
                <a:cs typeface="Helvetica" charset="0"/>
                <a:sym typeface="Helvetica" charset="0"/>
              </a:rPr>
              <a:t> Development:</a:t>
            </a:r>
          </a:p>
          <a:p>
            <a:r>
              <a:rPr lang="it-IT" altLang="it-IT" sz="1350"/>
              <a:t> 3 teams of 3 players. A team starts to attack a defense. If the defending team recovers the ball, he passes it to a player of the third team that is placed in the outside doors. The team that received the ball attacking, attacking those who defend and those who previously defended exits.</a:t>
            </a:r>
          </a:p>
        </p:txBody>
      </p:sp>
      <p:sp>
        <p:nvSpPr>
          <p:cNvPr id="16404" name="Rectangle 20"/>
          <p:cNvSpPr>
            <a:spLocks/>
          </p:cNvSpPr>
          <p:nvPr/>
        </p:nvSpPr>
        <p:spPr bwMode="auto">
          <a:xfrm>
            <a:off x="3773092" y="3752850"/>
            <a:ext cx="2268140" cy="237757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spAutoFit/>
          </a:bodyPr>
          <a:lstStyle/>
          <a:p>
            <a:br>
              <a:rPr lang="it-IT" altLang="it-IT" sz="1350"/>
            </a:br>
            <a:r>
              <a:rPr lang="it-IT" altLang="it-IT" sz="1350" b="1">
                <a:latin typeface="Helvetica" charset="0"/>
                <a:ea typeface="Helvetica" charset="0"/>
                <a:cs typeface="Helvetica" charset="0"/>
                <a:sym typeface="Helvetica" charset="0"/>
              </a:rPr>
              <a:t>5 vs 5</a:t>
            </a:r>
          </a:p>
          <a:p>
            <a:r>
              <a:rPr lang="it-IT" altLang="it-IT" sz="1350" b="1">
                <a:latin typeface="Helvetica" charset="0"/>
                <a:ea typeface="Helvetica" charset="0"/>
                <a:cs typeface="Helvetica" charset="0"/>
                <a:sym typeface="Helvetica" charset="0"/>
              </a:rPr>
              <a:t> Development:</a:t>
            </a:r>
          </a:p>
          <a:p>
            <a:r>
              <a:rPr lang="it-IT" altLang="it-IT" sz="1350"/>
              <a:t> 3 teams of 5 players in a narrow area between the baseline and the line of 23 m. You can shoot from anywhere on the course to hit sweep. Who will score remains in the field, those who have suffered the goal comes.</a:t>
            </a:r>
          </a:p>
        </p:txBody>
      </p:sp>
      <p:pic>
        <p:nvPicPr>
          <p:cNvPr id="16405" name="Picture 21" descr="C:\Users\gabriele\Desktop\campi hockey\23 m.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987653" y="3860007"/>
            <a:ext cx="2680097" cy="21609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6406" name="AutoShape 22"/>
          <p:cNvSpPr>
            <a:spLocks/>
          </p:cNvSpPr>
          <p:nvPr/>
        </p:nvSpPr>
        <p:spPr bwMode="auto">
          <a:xfrm>
            <a:off x="8147447" y="5859066"/>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6407" name="AutoShape 23"/>
          <p:cNvSpPr>
            <a:spLocks/>
          </p:cNvSpPr>
          <p:nvPr/>
        </p:nvSpPr>
        <p:spPr bwMode="auto">
          <a:xfrm>
            <a:off x="8147447" y="5156597"/>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6408" name="AutoShape 24"/>
          <p:cNvSpPr>
            <a:spLocks/>
          </p:cNvSpPr>
          <p:nvPr/>
        </p:nvSpPr>
        <p:spPr bwMode="auto">
          <a:xfrm>
            <a:off x="8147447" y="4562475"/>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6409" name="AutoShape 25"/>
          <p:cNvSpPr>
            <a:spLocks/>
          </p:cNvSpPr>
          <p:nvPr/>
        </p:nvSpPr>
        <p:spPr bwMode="auto">
          <a:xfrm>
            <a:off x="8147447" y="4130278"/>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6410" name="AutoShape 26"/>
          <p:cNvSpPr>
            <a:spLocks/>
          </p:cNvSpPr>
          <p:nvPr/>
        </p:nvSpPr>
        <p:spPr bwMode="auto">
          <a:xfrm>
            <a:off x="6365081" y="5859066"/>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6411" name="AutoShape 27"/>
          <p:cNvSpPr>
            <a:spLocks/>
          </p:cNvSpPr>
          <p:nvPr/>
        </p:nvSpPr>
        <p:spPr bwMode="auto">
          <a:xfrm>
            <a:off x="6365081" y="5156597"/>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6412" name="AutoShape 28"/>
          <p:cNvSpPr>
            <a:spLocks/>
          </p:cNvSpPr>
          <p:nvPr/>
        </p:nvSpPr>
        <p:spPr bwMode="auto">
          <a:xfrm>
            <a:off x="6365081" y="4670822"/>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6413" name="AutoShape 29"/>
          <p:cNvSpPr>
            <a:spLocks/>
          </p:cNvSpPr>
          <p:nvPr/>
        </p:nvSpPr>
        <p:spPr bwMode="auto">
          <a:xfrm>
            <a:off x="6365081" y="4130278"/>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6414" name="Oval 30"/>
          <p:cNvSpPr>
            <a:spLocks/>
          </p:cNvSpPr>
          <p:nvPr/>
        </p:nvSpPr>
        <p:spPr bwMode="auto">
          <a:xfrm>
            <a:off x="7770019" y="5480448"/>
            <a:ext cx="163116" cy="148828"/>
          </a:xfrm>
          <a:prstGeom prst="ellipse">
            <a:avLst/>
          </a:prstGeom>
          <a:solidFill>
            <a:srgbClr val="0000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6415" name="Oval 31"/>
          <p:cNvSpPr>
            <a:spLocks/>
          </p:cNvSpPr>
          <p:nvPr/>
        </p:nvSpPr>
        <p:spPr bwMode="auto">
          <a:xfrm>
            <a:off x="6635354" y="5480448"/>
            <a:ext cx="163115" cy="148828"/>
          </a:xfrm>
          <a:prstGeom prst="ellipse">
            <a:avLst/>
          </a:prstGeom>
          <a:solidFill>
            <a:srgbClr val="0000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6416" name="Oval 32"/>
          <p:cNvSpPr>
            <a:spLocks/>
          </p:cNvSpPr>
          <p:nvPr/>
        </p:nvSpPr>
        <p:spPr bwMode="auto">
          <a:xfrm>
            <a:off x="7770019" y="4508898"/>
            <a:ext cx="163116" cy="148828"/>
          </a:xfrm>
          <a:prstGeom prst="ellipse">
            <a:avLst/>
          </a:prstGeom>
          <a:solidFill>
            <a:srgbClr val="0000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6417" name="Oval 33"/>
          <p:cNvSpPr>
            <a:spLocks/>
          </p:cNvSpPr>
          <p:nvPr/>
        </p:nvSpPr>
        <p:spPr bwMode="auto">
          <a:xfrm>
            <a:off x="7229475" y="4994673"/>
            <a:ext cx="163116" cy="148828"/>
          </a:xfrm>
          <a:prstGeom prst="ellipse">
            <a:avLst/>
          </a:prstGeom>
          <a:solidFill>
            <a:srgbClr val="0000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6418" name="Oval 34"/>
          <p:cNvSpPr>
            <a:spLocks/>
          </p:cNvSpPr>
          <p:nvPr/>
        </p:nvSpPr>
        <p:spPr bwMode="auto">
          <a:xfrm>
            <a:off x="6688931" y="4616054"/>
            <a:ext cx="163116" cy="148828"/>
          </a:xfrm>
          <a:prstGeom prst="ellipse">
            <a:avLst/>
          </a:prstGeom>
          <a:solidFill>
            <a:srgbClr val="0000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6419" name="Oval 35"/>
          <p:cNvSpPr>
            <a:spLocks/>
          </p:cNvSpPr>
          <p:nvPr/>
        </p:nvSpPr>
        <p:spPr bwMode="auto">
          <a:xfrm>
            <a:off x="7553325" y="5426869"/>
            <a:ext cx="151210" cy="148829"/>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6420" name="Oval 36"/>
          <p:cNvSpPr>
            <a:spLocks/>
          </p:cNvSpPr>
          <p:nvPr/>
        </p:nvSpPr>
        <p:spPr bwMode="auto">
          <a:xfrm>
            <a:off x="6797279" y="5480448"/>
            <a:ext cx="151209" cy="148828"/>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6421" name="Oval 37"/>
          <p:cNvSpPr>
            <a:spLocks/>
          </p:cNvSpPr>
          <p:nvPr/>
        </p:nvSpPr>
        <p:spPr bwMode="auto">
          <a:xfrm>
            <a:off x="7337822" y="4886325"/>
            <a:ext cx="151209" cy="148829"/>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6422" name="Oval 38"/>
          <p:cNvSpPr>
            <a:spLocks/>
          </p:cNvSpPr>
          <p:nvPr/>
        </p:nvSpPr>
        <p:spPr bwMode="auto">
          <a:xfrm>
            <a:off x="7553325" y="4508898"/>
            <a:ext cx="151210" cy="148828"/>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6423" name="Oval 39"/>
          <p:cNvSpPr>
            <a:spLocks/>
          </p:cNvSpPr>
          <p:nvPr/>
        </p:nvSpPr>
        <p:spPr bwMode="auto">
          <a:xfrm>
            <a:off x="6905625" y="4616054"/>
            <a:ext cx="151210" cy="148828"/>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6424" name="Oval 40"/>
          <p:cNvSpPr>
            <a:spLocks/>
          </p:cNvSpPr>
          <p:nvPr/>
        </p:nvSpPr>
        <p:spPr bwMode="auto">
          <a:xfrm>
            <a:off x="6149579" y="5048250"/>
            <a:ext cx="151209" cy="148829"/>
          </a:xfrm>
          <a:prstGeom prst="ellipse">
            <a:avLst/>
          </a:prstGeom>
          <a:solidFill>
            <a:srgbClr val="FF0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6425" name="Oval 41"/>
          <p:cNvSpPr>
            <a:spLocks/>
          </p:cNvSpPr>
          <p:nvPr/>
        </p:nvSpPr>
        <p:spPr bwMode="auto">
          <a:xfrm>
            <a:off x="6203157" y="4454129"/>
            <a:ext cx="151210" cy="148828"/>
          </a:xfrm>
          <a:prstGeom prst="ellipse">
            <a:avLst/>
          </a:prstGeom>
          <a:solidFill>
            <a:srgbClr val="FF0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6426" name="Oval 42"/>
          <p:cNvSpPr>
            <a:spLocks/>
          </p:cNvSpPr>
          <p:nvPr/>
        </p:nvSpPr>
        <p:spPr bwMode="auto">
          <a:xfrm>
            <a:off x="8364141" y="5480448"/>
            <a:ext cx="151209" cy="148828"/>
          </a:xfrm>
          <a:prstGeom prst="ellipse">
            <a:avLst/>
          </a:prstGeom>
          <a:solidFill>
            <a:srgbClr val="FF0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6427" name="Oval 43"/>
          <p:cNvSpPr>
            <a:spLocks/>
          </p:cNvSpPr>
          <p:nvPr/>
        </p:nvSpPr>
        <p:spPr bwMode="auto">
          <a:xfrm>
            <a:off x="8309372" y="4886325"/>
            <a:ext cx="151209" cy="148829"/>
          </a:xfrm>
          <a:prstGeom prst="ellipse">
            <a:avLst/>
          </a:prstGeom>
          <a:solidFill>
            <a:srgbClr val="FF0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6428" name="Oval 44"/>
          <p:cNvSpPr>
            <a:spLocks/>
          </p:cNvSpPr>
          <p:nvPr/>
        </p:nvSpPr>
        <p:spPr bwMode="auto">
          <a:xfrm>
            <a:off x="8364141" y="4400550"/>
            <a:ext cx="151209" cy="148829"/>
          </a:xfrm>
          <a:prstGeom prst="ellipse">
            <a:avLst/>
          </a:prstGeom>
          <a:solidFill>
            <a:srgbClr val="FF0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6429" name="Oval 45"/>
          <p:cNvSpPr>
            <a:spLocks/>
          </p:cNvSpPr>
          <p:nvPr/>
        </p:nvSpPr>
        <p:spPr bwMode="auto">
          <a:xfrm>
            <a:off x="7283054" y="5804298"/>
            <a:ext cx="151209" cy="148828"/>
          </a:xfrm>
          <a:prstGeom prst="ellipse">
            <a:avLst/>
          </a:prstGeom>
          <a:solidFill>
            <a:srgbClr val="FFC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6430" name="Oval 46"/>
          <p:cNvSpPr>
            <a:spLocks/>
          </p:cNvSpPr>
          <p:nvPr/>
        </p:nvSpPr>
        <p:spPr bwMode="auto">
          <a:xfrm>
            <a:off x="7283054" y="4130279"/>
            <a:ext cx="151209" cy="148828"/>
          </a:xfrm>
          <a:prstGeom prst="ellipse">
            <a:avLst/>
          </a:prstGeom>
          <a:solidFill>
            <a:srgbClr val="FFC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6431" name="Rectangle 47"/>
          <p:cNvSpPr>
            <a:spLocks/>
          </p:cNvSpPr>
          <p:nvPr/>
        </p:nvSpPr>
        <p:spPr bwMode="auto">
          <a:xfrm>
            <a:off x="7229475" y="6020992"/>
            <a:ext cx="253604" cy="107156"/>
          </a:xfrm>
          <a:prstGeom prst="rect">
            <a:avLst/>
          </a:prstGeom>
          <a:solidFill>
            <a:srgbClr val="000000"/>
          </a:solidFill>
          <a:ln w="25400"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nchor="ctr"/>
          <a:lstStyle/>
          <a:p>
            <a:pPr algn="ctr"/>
            <a:endParaRPr lang="it-IT" altLang="it-IT" sz="1350">
              <a:solidFill>
                <a:srgbClr val="FFFFFF"/>
              </a:solidFill>
            </a:endParaRPr>
          </a:p>
        </p:txBody>
      </p:sp>
      <p:grpSp>
        <p:nvGrpSpPr>
          <p:cNvPr id="16432" name="Group 48"/>
          <p:cNvGrpSpPr>
            <a:grpSpLocks/>
          </p:cNvGrpSpPr>
          <p:nvPr/>
        </p:nvGrpSpPr>
        <p:grpSpPr bwMode="auto">
          <a:xfrm>
            <a:off x="7762876" y="6504386"/>
            <a:ext cx="631694" cy="173124"/>
            <a:chOff x="0" y="0"/>
            <a:chExt cx="842225" cy="230123"/>
          </a:xfrm>
        </p:grpSpPr>
        <p:sp>
          <p:nvSpPr>
            <p:cNvPr id="16433" name="Rectangle 49"/>
            <p:cNvSpPr>
              <a:spLocks/>
            </p:cNvSpPr>
            <p:nvPr/>
          </p:nvSpPr>
          <p:spPr bwMode="auto">
            <a:xfrm>
              <a:off x="174974" y="0"/>
              <a:ext cx="667251" cy="23012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4290" rIns="34290">
              <a:spAutoFit/>
            </a:bodyPr>
            <a:lstStyle/>
            <a:p>
              <a:r>
                <a:rPr lang="it-IT" altLang="it-IT" sz="525"/>
                <a:t>Gabriele Bianco</a:t>
              </a:r>
            </a:p>
          </p:txBody>
        </p:sp>
        <p:pic>
          <p:nvPicPr>
            <p:cNvPr id="16434" name="Picture 50" descr="pasted-image.tiff"/>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13754"/>
              <a:ext cx="178232" cy="1782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Tree>
    <p:extLst>
      <p:ext uri="{BB962C8B-B14F-4D97-AF65-F5344CB8AC3E}">
        <p14:creationId xmlns:p14="http://schemas.microsoft.com/office/powerpoint/2010/main" val="852930203"/>
      </p:ext>
    </p:extLst>
  </p:cSld>
  <p:clrMapOvr>
    <a:masterClrMapping/>
  </p:clrMapOvr>
  <p:transition spd="med"/>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AutoShape 1"/>
          <p:cNvSpPr>
            <a:spLocks/>
          </p:cNvSpPr>
          <p:nvPr/>
        </p:nvSpPr>
        <p:spPr bwMode="auto">
          <a:xfrm>
            <a:off x="6365081" y="350044"/>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7410" name="Oval 2"/>
          <p:cNvSpPr>
            <a:spLocks/>
          </p:cNvSpPr>
          <p:nvPr/>
        </p:nvSpPr>
        <p:spPr bwMode="auto">
          <a:xfrm>
            <a:off x="7499747" y="1268016"/>
            <a:ext cx="151209" cy="148828"/>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7411" name="Oval 3"/>
          <p:cNvSpPr>
            <a:spLocks/>
          </p:cNvSpPr>
          <p:nvPr/>
        </p:nvSpPr>
        <p:spPr bwMode="auto">
          <a:xfrm>
            <a:off x="6743700" y="835819"/>
            <a:ext cx="163116" cy="148829"/>
          </a:xfrm>
          <a:prstGeom prst="ellipse">
            <a:avLst/>
          </a:prstGeom>
          <a:solidFill>
            <a:srgbClr val="0000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7412" name="AutoShape 4"/>
          <p:cNvSpPr>
            <a:spLocks/>
          </p:cNvSpPr>
          <p:nvPr/>
        </p:nvSpPr>
        <p:spPr bwMode="auto">
          <a:xfrm>
            <a:off x="8255794" y="296466"/>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7413" name="AutoShape 5"/>
          <p:cNvSpPr>
            <a:spLocks/>
          </p:cNvSpPr>
          <p:nvPr/>
        </p:nvSpPr>
        <p:spPr bwMode="auto">
          <a:xfrm>
            <a:off x="6365081" y="1429941"/>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7414" name="AutoShape 6"/>
          <p:cNvSpPr>
            <a:spLocks/>
          </p:cNvSpPr>
          <p:nvPr/>
        </p:nvSpPr>
        <p:spPr bwMode="auto">
          <a:xfrm>
            <a:off x="8309372" y="1753791"/>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7415" name="AutoShape 7"/>
          <p:cNvSpPr>
            <a:spLocks/>
          </p:cNvSpPr>
          <p:nvPr/>
        </p:nvSpPr>
        <p:spPr bwMode="auto">
          <a:xfrm>
            <a:off x="6365081" y="1753791"/>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7416" name="AutoShape 8"/>
          <p:cNvSpPr>
            <a:spLocks/>
          </p:cNvSpPr>
          <p:nvPr/>
        </p:nvSpPr>
        <p:spPr bwMode="auto">
          <a:xfrm>
            <a:off x="8309372" y="1429941"/>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7417" name="AutoShape 9"/>
          <p:cNvSpPr>
            <a:spLocks/>
          </p:cNvSpPr>
          <p:nvPr/>
        </p:nvSpPr>
        <p:spPr bwMode="auto">
          <a:xfrm>
            <a:off x="8364141" y="2942035"/>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7418" name="AutoShape 10"/>
          <p:cNvSpPr>
            <a:spLocks/>
          </p:cNvSpPr>
          <p:nvPr/>
        </p:nvSpPr>
        <p:spPr bwMode="auto">
          <a:xfrm>
            <a:off x="6365081" y="2942035"/>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7419" name="Oval 11"/>
          <p:cNvSpPr>
            <a:spLocks/>
          </p:cNvSpPr>
          <p:nvPr/>
        </p:nvSpPr>
        <p:spPr bwMode="auto">
          <a:xfrm>
            <a:off x="7283054" y="997744"/>
            <a:ext cx="163115" cy="148829"/>
          </a:xfrm>
          <a:prstGeom prst="ellipse">
            <a:avLst/>
          </a:prstGeom>
          <a:solidFill>
            <a:srgbClr val="0000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7420" name="Oval 12"/>
          <p:cNvSpPr>
            <a:spLocks/>
          </p:cNvSpPr>
          <p:nvPr/>
        </p:nvSpPr>
        <p:spPr bwMode="auto">
          <a:xfrm>
            <a:off x="6635354" y="1268016"/>
            <a:ext cx="163115" cy="148828"/>
          </a:xfrm>
          <a:prstGeom prst="ellipse">
            <a:avLst/>
          </a:prstGeom>
          <a:solidFill>
            <a:srgbClr val="0000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7421" name="Oval 13"/>
          <p:cNvSpPr>
            <a:spLocks/>
          </p:cNvSpPr>
          <p:nvPr/>
        </p:nvSpPr>
        <p:spPr bwMode="auto">
          <a:xfrm>
            <a:off x="7715250" y="1159669"/>
            <a:ext cx="163116" cy="148829"/>
          </a:xfrm>
          <a:prstGeom prst="ellipse">
            <a:avLst/>
          </a:prstGeom>
          <a:solidFill>
            <a:srgbClr val="0000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7422" name="Oval 14"/>
          <p:cNvSpPr>
            <a:spLocks/>
          </p:cNvSpPr>
          <p:nvPr/>
        </p:nvSpPr>
        <p:spPr bwMode="auto">
          <a:xfrm>
            <a:off x="7553325" y="511969"/>
            <a:ext cx="163116" cy="148829"/>
          </a:xfrm>
          <a:prstGeom prst="ellipse">
            <a:avLst/>
          </a:prstGeom>
          <a:solidFill>
            <a:srgbClr val="0000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7423" name="Oval 15"/>
          <p:cNvSpPr>
            <a:spLocks/>
          </p:cNvSpPr>
          <p:nvPr/>
        </p:nvSpPr>
        <p:spPr bwMode="auto">
          <a:xfrm>
            <a:off x="7067550" y="997744"/>
            <a:ext cx="151210" cy="148829"/>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7424" name="Oval 16"/>
          <p:cNvSpPr>
            <a:spLocks/>
          </p:cNvSpPr>
          <p:nvPr/>
        </p:nvSpPr>
        <p:spPr bwMode="auto">
          <a:xfrm>
            <a:off x="6852047" y="1268016"/>
            <a:ext cx="151209" cy="148828"/>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7425" name="Oval 17"/>
          <p:cNvSpPr>
            <a:spLocks/>
          </p:cNvSpPr>
          <p:nvPr/>
        </p:nvSpPr>
        <p:spPr bwMode="auto">
          <a:xfrm>
            <a:off x="7337822" y="565548"/>
            <a:ext cx="151209" cy="148828"/>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7426" name="Oval 18"/>
          <p:cNvSpPr>
            <a:spLocks/>
          </p:cNvSpPr>
          <p:nvPr/>
        </p:nvSpPr>
        <p:spPr bwMode="auto">
          <a:xfrm>
            <a:off x="6688932" y="673894"/>
            <a:ext cx="151210" cy="148829"/>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7427" name="Rectangle 19"/>
          <p:cNvSpPr>
            <a:spLocks/>
          </p:cNvSpPr>
          <p:nvPr/>
        </p:nvSpPr>
        <p:spPr bwMode="auto">
          <a:xfrm>
            <a:off x="7229475" y="673894"/>
            <a:ext cx="400050" cy="41549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spAutoFit/>
          </a:bodyPr>
          <a:lstStyle/>
          <a:p>
            <a:r>
              <a:rPr lang="it-IT" altLang="it-IT" sz="2100"/>
              <a:t>A</a:t>
            </a:r>
          </a:p>
        </p:txBody>
      </p:sp>
      <p:sp>
        <p:nvSpPr>
          <p:cNvPr id="17428" name="Rectangle 20"/>
          <p:cNvSpPr>
            <a:spLocks/>
          </p:cNvSpPr>
          <p:nvPr/>
        </p:nvSpPr>
        <p:spPr bwMode="auto">
          <a:xfrm>
            <a:off x="7229475" y="2347913"/>
            <a:ext cx="53579" cy="46166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spAutoFit/>
          </a:bodyPr>
          <a:lstStyle/>
          <a:p>
            <a:r>
              <a:rPr lang="it-IT" altLang="it-IT" sz="2400"/>
              <a:t>B</a:t>
            </a:r>
          </a:p>
        </p:txBody>
      </p:sp>
      <p:sp>
        <p:nvSpPr>
          <p:cNvPr id="17429" name="Rectangle 21"/>
          <p:cNvSpPr>
            <a:spLocks/>
          </p:cNvSpPr>
          <p:nvPr/>
        </p:nvSpPr>
        <p:spPr bwMode="auto">
          <a:xfrm>
            <a:off x="4205288" y="0"/>
            <a:ext cx="3888581" cy="41549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spAutoFit/>
          </a:bodyPr>
          <a:lstStyle/>
          <a:p>
            <a:pPr algn="ctr"/>
            <a:r>
              <a:rPr lang="it-IT" altLang="it-IT" sz="2100">
                <a:solidFill>
                  <a:srgbClr val="FF0000"/>
                </a:solidFill>
              </a:rPr>
              <a:t>GAME FORM</a:t>
            </a:r>
          </a:p>
        </p:txBody>
      </p:sp>
      <p:sp>
        <p:nvSpPr>
          <p:cNvPr id="17430" name="Rectangle 22"/>
          <p:cNvSpPr>
            <a:spLocks/>
          </p:cNvSpPr>
          <p:nvPr/>
        </p:nvSpPr>
        <p:spPr bwMode="auto">
          <a:xfrm>
            <a:off x="3719513" y="350044"/>
            <a:ext cx="2483644" cy="258532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spAutoFit/>
          </a:bodyPr>
          <a:lstStyle/>
          <a:p>
            <a:br>
              <a:rPr lang="it-IT" altLang="it-IT" sz="1350"/>
            </a:br>
            <a:r>
              <a:rPr lang="it-IT" altLang="it-IT" sz="1350" b="1">
                <a:latin typeface="Helvetica" charset="0"/>
                <a:ea typeface="Helvetica" charset="0"/>
                <a:cs typeface="Helvetica" charset="0"/>
                <a:sym typeface="Helvetica" charset="0"/>
              </a:rPr>
              <a:t>5 vs 5</a:t>
            </a:r>
          </a:p>
          <a:p>
            <a:r>
              <a:rPr lang="it-IT" altLang="it-IT" sz="1350" b="1">
                <a:latin typeface="Helvetica" charset="0"/>
                <a:ea typeface="Helvetica" charset="0"/>
                <a:cs typeface="Helvetica" charset="0"/>
                <a:sym typeface="Helvetica" charset="0"/>
              </a:rPr>
              <a:t>Development:</a:t>
            </a:r>
          </a:p>
          <a:p>
            <a:r>
              <a:rPr lang="it-IT" altLang="it-IT" sz="1350"/>
              <a:t> each one of the two teams has its own area in which to do five consecutive passes to gain 1 point ( es. yellow team field, blue field B team). The blue team , in this case, if the ball conquest must bring in her field and then begin to try to make 5 consecutive passes to gain 1 point.</a:t>
            </a:r>
          </a:p>
        </p:txBody>
      </p:sp>
      <p:sp>
        <p:nvSpPr>
          <p:cNvPr id="17431" name="Oval 23"/>
          <p:cNvSpPr>
            <a:spLocks/>
          </p:cNvSpPr>
          <p:nvPr/>
        </p:nvSpPr>
        <p:spPr bwMode="auto">
          <a:xfrm>
            <a:off x="7013972" y="1268016"/>
            <a:ext cx="47625" cy="47625"/>
          </a:xfrm>
          <a:prstGeom prst="ellipse">
            <a:avLst/>
          </a:prstGeom>
          <a:solidFill>
            <a:srgbClr val="FFFF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pic>
        <p:nvPicPr>
          <p:cNvPr id="17432" name="Picture 24" descr="C:\Users\gabriele\Desktop\campi hockey\metà campo.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907882" y="3320653"/>
            <a:ext cx="2759869" cy="33480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7433" name="AutoShape 25"/>
          <p:cNvSpPr>
            <a:spLocks/>
          </p:cNvSpPr>
          <p:nvPr/>
        </p:nvSpPr>
        <p:spPr bwMode="auto">
          <a:xfrm>
            <a:off x="8364141" y="4994672"/>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7434" name="AutoShape 26"/>
          <p:cNvSpPr>
            <a:spLocks/>
          </p:cNvSpPr>
          <p:nvPr/>
        </p:nvSpPr>
        <p:spPr bwMode="auto">
          <a:xfrm>
            <a:off x="7823597" y="4994672"/>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7435" name="AutoShape 27"/>
          <p:cNvSpPr>
            <a:spLocks/>
          </p:cNvSpPr>
          <p:nvPr/>
        </p:nvSpPr>
        <p:spPr bwMode="auto">
          <a:xfrm>
            <a:off x="6581775" y="4994672"/>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7436" name="AutoShape 28"/>
          <p:cNvSpPr>
            <a:spLocks/>
          </p:cNvSpPr>
          <p:nvPr/>
        </p:nvSpPr>
        <p:spPr bwMode="auto">
          <a:xfrm>
            <a:off x="6041231" y="4994672"/>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7437" name="Oval 29"/>
          <p:cNvSpPr>
            <a:spLocks/>
          </p:cNvSpPr>
          <p:nvPr/>
        </p:nvSpPr>
        <p:spPr bwMode="auto">
          <a:xfrm>
            <a:off x="7229475" y="4994673"/>
            <a:ext cx="151210" cy="148828"/>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7438" name="Oval 30"/>
          <p:cNvSpPr>
            <a:spLocks/>
          </p:cNvSpPr>
          <p:nvPr/>
        </p:nvSpPr>
        <p:spPr bwMode="auto">
          <a:xfrm>
            <a:off x="8093869" y="5318523"/>
            <a:ext cx="151210" cy="148828"/>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7439" name="Oval 31"/>
          <p:cNvSpPr>
            <a:spLocks/>
          </p:cNvSpPr>
          <p:nvPr/>
        </p:nvSpPr>
        <p:spPr bwMode="auto">
          <a:xfrm>
            <a:off x="7121129" y="5318523"/>
            <a:ext cx="151209" cy="148828"/>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7440" name="Oval 32"/>
          <p:cNvSpPr>
            <a:spLocks/>
          </p:cNvSpPr>
          <p:nvPr/>
        </p:nvSpPr>
        <p:spPr bwMode="auto">
          <a:xfrm>
            <a:off x="6419850" y="5264944"/>
            <a:ext cx="151210" cy="148829"/>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7441" name="Oval 33"/>
          <p:cNvSpPr>
            <a:spLocks/>
          </p:cNvSpPr>
          <p:nvPr/>
        </p:nvSpPr>
        <p:spPr bwMode="auto">
          <a:xfrm>
            <a:off x="7229475" y="4562475"/>
            <a:ext cx="151210" cy="148829"/>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7442" name="Oval 34"/>
          <p:cNvSpPr>
            <a:spLocks/>
          </p:cNvSpPr>
          <p:nvPr/>
        </p:nvSpPr>
        <p:spPr bwMode="auto">
          <a:xfrm>
            <a:off x="8147447" y="4130279"/>
            <a:ext cx="151209" cy="148828"/>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7443" name="Oval 35"/>
          <p:cNvSpPr>
            <a:spLocks/>
          </p:cNvSpPr>
          <p:nvPr/>
        </p:nvSpPr>
        <p:spPr bwMode="auto">
          <a:xfrm>
            <a:off x="7229475" y="3968354"/>
            <a:ext cx="151210" cy="148828"/>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7444" name="Oval 36"/>
          <p:cNvSpPr>
            <a:spLocks/>
          </p:cNvSpPr>
          <p:nvPr/>
        </p:nvSpPr>
        <p:spPr bwMode="auto">
          <a:xfrm>
            <a:off x="6257925" y="4185048"/>
            <a:ext cx="151210" cy="148828"/>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7445" name="Oval 37"/>
          <p:cNvSpPr>
            <a:spLocks/>
          </p:cNvSpPr>
          <p:nvPr/>
        </p:nvSpPr>
        <p:spPr bwMode="auto">
          <a:xfrm>
            <a:off x="7931944" y="5426869"/>
            <a:ext cx="163116" cy="148829"/>
          </a:xfrm>
          <a:prstGeom prst="ellipse">
            <a:avLst/>
          </a:prstGeom>
          <a:solidFill>
            <a:srgbClr val="0000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7446" name="Oval 38"/>
          <p:cNvSpPr>
            <a:spLocks/>
          </p:cNvSpPr>
          <p:nvPr/>
        </p:nvSpPr>
        <p:spPr bwMode="auto">
          <a:xfrm>
            <a:off x="7499748" y="5642373"/>
            <a:ext cx="163115" cy="148828"/>
          </a:xfrm>
          <a:prstGeom prst="ellipse">
            <a:avLst/>
          </a:prstGeom>
          <a:solidFill>
            <a:srgbClr val="0000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7447" name="Oval 39"/>
          <p:cNvSpPr>
            <a:spLocks/>
          </p:cNvSpPr>
          <p:nvPr/>
        </p:nvSpPr>
        <p:spPr bwMode="auto">
          <a:xfrm>
            <a:off x="7391400" y="4886325"/>
            <a:ext cx="163116" cy="148829"/>
          </a:xfrm>
          <a:prstGeom prst="ellipse">
            <a:avLst/>
          </a:prstGeom>
          <a:solidFill>
            <a:srgbClr val="0000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7448" name="Oval 40"/>
          <p:cNvSpPr>
            <a:spLocks/>
          </p:cNvSpPr>
          <p:nvPr/>
        </p:nvSpPr>
        <p:spPr bwMode="auto">
          <a:xfrm>
            <a:off x="7013973" y="4670823"/>
            <a:ext cx="163115" cy="148828"/>
          </a:xfrm>
          <a:prstGeom prst="ellipse">
            <a:avLst/>
          </a:prstGeom>
          <a:solidFill>
            <a:srgbClr val="0000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7449" name="Oval 41"/>
          <p:cNvSpPr>
            <a:spLocks/>
          </p:cNvSpPr>
          <p:nvPr/>
        </p:nvSpPr>
        <p:spPr bwMode="auto">
          <a:xfrm>
            <a:off x="7931944" y="4346973"/>
            <a:ext cx="163116" cy="148828"/>
          </a:xfrm>
          <a:prstGeom prst="ellipse">
            <a:avLst/>
          </a:prstGeom>
          <a:solidFill>
            <a:srgbClr val="0000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7450" name="Oval 42"/>
          <p:cNvSpPr>
            <a:spLocks/>
          </p:cNvSpPr>
          <p:nvPr/>
        </p:nvSpPr>
        <p:spPr bwMode="auto">
          <a:xfrm>
            <a:off x="7229475" y="4185048"/>
            <a:ext cx="163116" cy="148828"/>
          </a:xfrm>
          <a:prstGeom prst="ellipse">
            <a:avLst/>
          </a:prstGeom>
          <a:solidFill>
            <a:srgbClr val="0000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7451" name="Oval 43"/>
          <p:cNvSpPr>
            <a:spLocks/>
          </p:cNvSpPr>
          <p:nvPr/>
        </p:nvSpPr>
        <p:spPr bwMode="auto">
          <a:xfrm>
            <a:off x="6581775" y="4292204"/>
            <a:ext cx="163116" cy="148828"/>
          </a:xfrm>
          <a:prstGeom prst="ellipse">
            <a:avLst/>
          </a:prstGeom>
          <a:solidFill>
            <a:srgbClr val="0000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7452" name="Oval 44"/>
          <p:cNvSpPr>
            <a:spLocks/>
          </p:cNvSpPr>
          <p:nvPr/>
        </p:nvSpPr>
        <p:spPr bwMode="auto">
          <a:xfrm>
            <a:off x="6581775" y="5372100"/>
            <a:ext cx="163116" cy="148829"/>
          </a:xfrm>
          <a:prstGeom prst="ellipse">
            <a:avLst/>
          </a:prstGeom>
          <a:solidFill>
            <a:srgbClr val="0000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7453" name="Oval 45"/>
          <p:cNvSpPr>
            <a:spLocks/>
          </p:cNvSpPr>
          <p:nvPr/>
        </p:nvSpPr>
        <p:spPr bwMode="auto">
          <a:xfrm>
            <a:off x="7229475" y="5912644"/>
            <a:ext cx="151210" cy="148829"/>
          </a:xfrm>
          <a:prstGeom prst="ellipse">
            <a:avLst/>
          </a:prstGeom>
          <a:solidFill>
            <a:srgbClr val="FFC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7454" name="Oval 46"/>
          <p:cNvSpPr>
            <a:spLocks/>
          </p:cNvSpPr>
          <p:nvPr/>
        </p:nvSpPr>
        <p:spPr bwMode="auto">
          <a:xfrm>
            <a:off x="7175897" y="3536156"/>
            <a:ext cx="151209" cy="148829"/>
          </a:xfrm>
          <a:prstGeom prst="ellipse">
            <a:avLst/>
          </a:prstGeom>
          <a:solidFill>
            <a:srgbClr val="FFC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7455" name="Rectangle 47"/>
          <p:cNvSpPr>
            <a:spLocks/>
          </p:cNvSpPr>
          <p:nvPr/>
        </p:nvSpPr>
        <p:spPr bwMode="auto">
          <a:xfrm>
            <a:off x="7121128" y="6128147"/>
            <a:ext cx="308372" cy="108347"/>
          </a:xfrm>
          <a:prstGeom prst="rect">
            <a:avLst/>
          </a:prstGeom>
          <a:solidFill>
            <a:srgbClr val="000000"/>
          </a:solidFill>
          <a:ln w="25400"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nchor="ctr"/>
          <a:lstStyle/>
          <a:p>
            <a:pPr algn="ctr"/>
            <a:endParaRPr lang="it-IT" altLang="it-IT" sz="1350">
              <a:solidFill>
                <a:srgbClr val="FFFFFF"/>
              </a:solidFill>
            </a:endParaRPr>
          </a:p>
        </p:txBody>
      </p:sp>
      <p:sp>
        <p:nvSpPr>
          <p:cNvPr id="17456" name="AutoShape 48"/>
          <p:cNvSpPr>
            <a:spLocks/>
          </p:cNvSpPr>
          <p:nvPr/>
        </p:nvSpPr>
        <p:spPr bwMode="auto">
          <a:xfrm rot="6720000">
            <a:off x="6810376" y="5183982"/>
            <a:ext cx="1078706" cy="1371600"/>
          </a:xfrm>
          <a:custGeom>
            <a:avLst/>
            <a:gdLst>
              <a:gd name="T0" fmla="+- 0 11569 1538"/>
              <a:gd name="T1" fmla="*/ T0 w 20062"/>
              <a:gd name="T2" fmla="*/ 10163 h 20326"/>
              <a:gd name="T3" fmla="+- 0 11569 1538"/>
              <a:gd name="T4" fmla="*/ T3 w 20062"/>
              <a:gd name="T5" fmla="*/ 10163 h 20326"/>
              <a:gd name="T6" fmla="+- 0 11569 1538"/>
              <a:gd name="T7" fmla="*/ T6 w 20062"/>
              <a:gd name="T8" fmla="*/ 10163 h 20326"/>
              <a:gd name="T9" fmla="+- 0 11569 1538"/>
              <a:gd name="T10" fmla="*/ T9 w 20062"/>
              <a:gd name="T11" fmla="*/ 10163 h 20326"/>
            </a:gdLst>
            <a:ahLst/>
            <a:cxnLst>
              <a:cxn ang="0">
                <a:pos x="T1" y="T2"/>
              </a:cxn>
              <a:cxn ang="0">
                <a:pos x="T4" y="T5"/>
              </a:cxn>
              <a:cxn ang="0">
                <a:pos x="T7" y="T8"/>
              </a:cxn>
              <a:cxn ang="0">
                <a:pos x="T10" y="T11"/>
              </a:cxn>
            </a:cxnLst>
            <a:rect l="0" t="0" r="r" b="b"/>
            <a:pathLst>
              <a:path w="20062" h="20326">
                <a:moveTo>
                  <a:pt x="20062" y="18057"/>
                </a:moveTo>
                <a:cubicBezTo>
                  <a:pt x="14771" y="21600"/>
                  <a:pt x="7015" y="20919"/>
                  <a:pt x="2739" y="16536"/>
                </a:cubicBezTo>
                <a:cubicBezTo>
                  <a:pt x="-1538" y="12153"/>
                  <a:pt x="-716" y="5728"/>
                  <a:pt x="4575" y="2186"/>
                </a:cubicBezTo>
                <a:cubicBezTo>
                  <a:pt x="6351" y="997"/>
                  <a:pt x="8491" y="240"/>
                  <a:pt x="10756" y="0"/>
                </a:cubicBezTo>
                <a:close/>
              </a:path>
            </a:pathLst>
          </a:custGeom>
          <a:solidFill>
            <a:schemeClr val="accent1">
              <a:alpha val="0"/>
            </a:schemeClr>
          </a:solidFill>
          <a:ln w="25400"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nchor="ctr"/>
          <a:lstStyle/>
          <a:p>
            <a:pPr algn="ctr"/>
            <a:endParaRPr lang="it-IT" altLang="it-IT" sz="1350">
              <a:solidFill>
                <a:srgbClr val="FFFFFF"/>
              </a:solidFill>
            </a:endParaRPr>
          </a:p>
        </p:txBody>
      </p:sp>
      <p:sp>
        <p:nvSpPr>
          <p:cNvPr id="17457" name="Rectangle 49"/>
          <p:cNvSpPr>
            <a:spLocks/>
          </p:cNvSpPr>
          <p:nvPr/>
        </p:nvSpPr>
        <p:spPr bwMode="auto">
          <a:xfrm>
            <a:off x="3719513" y="3429000"/>
            <a:ext cx="2106216" cy="279307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spAutoFit/>
          </a:bodyPr>
          <a:lstStyle/>
          <a:p>
            <a:br>
              <a:rPr lang="it-IT" altLang="it-IT" sz="1350"/>
            </a:br>
            <a:r>
              <a:rPr lang="it-IT" altLang="it-IT" sz="1350"/>
              <a:t>8 vs 8</a:t>
            </a:r>
          </a:p>
          <a:p>
            <a:r>
              <a:rPr lang="it-IT" altLang="it-IT" sz="1350"/>
              <a:t> Development:</a:t>
            </a:r>
          </a:p>
          <a:p>
            <a:r>
              <a:rPr lang="it-IT" altLang="it-IT" sz="1350"/>
              <a:t> 8 vs 8 in midfield. To attack you have to pass in one of the two side doors. variants: </a:t>
            </a:r>
          </a:p>
          <a:p>
            <a:r>
              <a:rPr lang="it-IT" altLang="it-IT" sz="1350"/>
              <a:t>you can not go in the 2 side doors so only from the central part; if you retrieve the ball in the right door area, to attack you have to enter the left door and conversely.</a:t>
            </a:r>
          </a:p>
        </p:txBody>
      </p:sp>
      <p:grpSp>
        <p:nvGrpSpPr>
          <p:cNvPr id="17458" name="Group 50"/>
          <p:cNvGrpSpPr>
            <a:grpSpLocks/>
          </p:cNvGrpSpPr>
          <p:nvPr/>
        </p:nvGrpSpPr>
        <p:grpSpPr bwMode="auto">
          <a:xfrm>
            <a:off x="3781426" y="6542486"/>
            <a:ext cx="631694" cy="173124"/>
            <a:chOff x="0" y="0"/>
            <a:chExt cx="842225" cy="230123"/>
          </a:xfrm>
        </p:grpSpPr>
        <p:sp>
          <p:nvSpPr>
            <p:cNvPr id="17459" name="Rectangle 51"/>
            <p:cNvSpPr>
              <a:spLocks/>
            </p:cNvSpPr>
            <p:nvPr/>
          </p:nvSpPr>
          <p:spPr bwMode="auto">
            <a:xfrm>
              <a:off x="174974" y="0"/>
              <a:ext cx="667251" cy="23012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4290" rIns="34290">
              <a:spAutoFit/>
            </a:bodyPr>
            <a:lstStyle/>
            <a:p>
              <a:r>
                <a:rPr lang="it-IT" altLang="it-IT" sz="525"/>
                <a:t>Gabriele Bianco</a:t>
              </a:r>
            </a:p>
          </p:txBody>
        </p:sp>
        <p:pic>
          <p:nvPicPr>
            <p:cNvPr id="17460" name="Picture 52" descr="pasted-image.tif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3754"/>
              <a:ext cx="178232" cy="1782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Tree>
    <p:extLst>
      <p:ext uri="{BB962C8B-B14F-4D97-AF65-F5344CB8AC3E}">
        <p14:creationId xmlns:p14="http://schemas.microsoft.com/office/powerpoint/2010/main" val="744578096"/>
      </p:ext>
    </p:extLst>
  </p:cSld>
  <p:clrMapOvr>
    <a:masterClrMapping/>
  </p:clrMapOvr>
  <p:transition spd="med"/>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3" name="Picture 1" descr="C:\Users\gabriele\Desktop\campi hockey\metà campo.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015037" y="403622"/>
            <a:ext cx="2652713" cy="297060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8434" name="Picture 2" descr="C:\Users\gabriele\Desktop\campi hockey\metà campo.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015037" y="3644503"/>
            <a:ext cx="2652713" cy="30241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8435" name="Rectangle 3"/>
          <p:cNvSpPr>
            <a:spLocks/>
          </p:cNvSpPr>
          <p:nvPr/>
        </p:nvSpPr>
        <p:spPr bwMode="auto">
          <a:xfrm>
            <a:off x="4367213" y="0"/>
            <a:ext cx="3618310" cy="46166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spAutoFit/>
          </a:bodyPr>
          <a:lstStyle/>
          <a:p>
            <a:pPr algn="ctr"/>
            <a:r>
              <a:rPr lang="it-IT" altLang="it-IT" sz="2400">
                <a:solidFill>
                  <a:srgbClr val="FF0000"/>
                </a:solidFill>
              </a:rPr>
              <a:t>GAME FORM</a:t>
            </a:r>
          </a:p>
        </p:txBody>
      </p:sp>
      <p:sp>
        <p:nvSpPr>
          <p:cNvPr id="18436" name="Oval 4"/>
          <p:cNvSpPr>
            <a:spLocks/>
          </p:cNvSpPr>
          <p:nvPr/>
        </p:nvSpPr>
        <p:spPr bwMode="auto">
          <a:xfrm>
            <a:off x="6797279" y="1159669"/>
            <a:ext cx="151209" cy="148829"/>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8437" name="Oval 5"/>
          <p:cNvSpPr>
            <a:spLocks/>
          </p:cNvSpPr>
          <p:nvPr/>
        </p:nvSpPr>
        <p:spPr bwMode="auto">
          <a:xfrm>
            <a:off x="6852048" y="2996804"/>
            <a:ext cx="163115" cy="148828"/>
          </a:xfrm>
          <a:prstGeom prst="ellipse">
            <a:avLst/>
          </a:prstGeom>
          <a:solidFill>
            <a:srgbClr val="0000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8438" name="AutoShape 6"/>
          <p:cNvSpPr>
            <a:spLocks/>
          </p:cNvSpPr>
          <p:nvPr/>
        </p:nvSpPr>
        <p:spPr bwMode="auto">
          <a:xfrm>
            <a:off x="6149578" y="2240756"/>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8439" name="AutoShape 7"/>
          <p:cNvSpPr>
            <a:spLocks/>
          </p:cNvSpPr>
          <p:nvPr/>
        </p:nvSpPr>
        <p:spPr bwMode="auto">
          <a:xfrm>
            <a:off x="6852047" y="2240756"/>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8440" name="AutoShape 8"/>
          <p:cNvSpPr>
            <a:spLocks/>
          </p:cNvSpPr>
          <p:nvPr/>
        </p:nvSpPr>
        <p:spPr bwMode="auto">
          <a:xfrm>
            <a:off x="7770019" y="2240756"/>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8441" name="AutoShape 9"/>
          <p:cNvSpPr>
            <a:spLocks/>
          </p:cNvSpPr>
          <p:nvPr/>
        </p:nvSpPr>
        <p:spPr bwMode="auto">
          <a:xfrm>
            <a:off x="8417719" y="2240756"/>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8442" name="Oval 10"/>
          <p:cNvSpPr>
            <a:spLocks/>
          </p:cNvSpPr>
          <p:nvPr/>
        </p:nvSpPr>
        <p:spPr bwMode="auto">
          <a:xfrm>
            <a:off x="6419850" y="2726531"/>
            <a:ext cx="163116" cy="148829"/>
          </a:xfrm>
          <a:prstGeom prst="ellipse">
            <a:avLst/>
          </a:prstGeom>
          <a:solidFill>
            <a:srgbClr val="0000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8443" name="Oval 11"/>
          <p:cNvSpPr>
            <a:spLocks/>
          </p:cNvSpPr>
          <p:nvPr/>
        </p:nvSpPr>
        <p:spPr bwMode="auto">
          <a:xfrm>
            <a:off x="8147448" y="2726531"/>
            <a:ext cx="163115" cy="148829"/>
          </a:xfrm>
          <a:prstGeom prst="ellipse">
            <a:avLst/>
          </a:prstGeom>
          <a:solidFill>
            <a:srgbClr val="0000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8444" name="Oval 12"/>
          <p:cNvSpPr>
            <a:spLocks/>
          </p:cNvSpPr>
          <p:nvPr/>
        </p:nvSpPr>
        <p:spPr bwMode="auto">
          <a:xfrm>
            <a:off x="7283054" y="2402681"/>
            <a:ext cx="163115" cy="148829"/>
          </a:xfrm>
          <a:prstGeom prst="ellipse">
            <a:avLst/>
          </a:prstGeom>
          <a:solidFill>
            <a:srgbClr val="0000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8445" name="Oval 13"/>
          <p:cNvSpPr>
            <a:spLocks/>
          </p:cNvSpPr>
          <p:nvPr/>
        </p:nvSpPr>
        <p:spPr bwMode="auto">
          <a:xfrm>
            <a:off x="7391400" y="1159669"/>
            <a:ext cx="151210" cy="148829"/>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8446" name="Oval 14"/>
          <p:cNvSpPr>
            <a:spLocks/>
          </p:cNvSpPr>
          <p:nvPr/>
        </p:nvSpPr>
        <p:spPr bwMode="auto">
          <a:xfrm>
            <a:off x="7770019" y="1214437"/>
            <a:ext cx="151210" cy="148829"/>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8447" name="Oval 15"/>
          <p:cNvSpPr>
            <a:spLocks/>
          </p:cNvSpPr>
          <p:nvPr/>
        </p:nvSpPr>
        <p:spPr bwMode="auto">
          <a:xfrm>
            <a:off x="7391400" y="1538287"/>
            <a:ext cx="151210" cy="148829"/>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8448" name="Oval 16"/>
          <p:cNvSpPr>
            <a:spLocks/>
          </p:cNvSpPr>
          <p:nvPr/>
        </p:nvSpPr>
        <p:spPr bwMode="auto">
          <a:xfrm>
            <a:off x="7444979" y="997744"/>
            <a:ext cx="151209" cy="148829"/>
          </a:xfrm>
          <a:prstGeom prst="ellipse">
            <a:avLst/>
          </a:prstGeom>
          <a:solidFill>
            <a:srgbClr val="FF0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8449" name="Oval 17"/>
          <p:cNvSpPr>
            <a:spLocks/>
          </p:cNvSpPr>
          <p:nvPr/>
        </p:nvSpPr>
        <p:spPr bwMode="auto">
          <a:xfrm>
            <a:off x="7770019" y="1808560"/>
            <a:ext cx="151210" cy="148828"/>
          </a:xfrm>
          <a:prstGeom prst="ellipse">
            <a:avLst/>
          </a:prstGeom>
          <a:solidFill>
            <a:srgbClr val="FF0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8450" name="Oval 18"/>
          <p:cNvSpPr>
            <a:spLocks/>
          </p:cNvSpPr>
          <p:nvPr/>
        </p:nvSpPr>
        <p:spPr bwMode="auto">
          <a:xfrm>
            <a:off x="6473429" y="1106091"/>
            <a:ext cx="151209" cy="148828"/>
          </a:xfrm>
          <a:prstGeom prst="ellipse">
            <a:avLst/>
          </a:prstGeom>
          <a:solidFill>
            <a:srgbClr val="FF0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8451" name="Oval 19"/>
          <p:cNvSpPr>
            <a:spLocks/>
          </p:cNvSpPr>
          <p:nvPr/>
        </p:nvSpPr>
        <p:spPr bwMode="auto">
          <a:xfrm>
            <a:off x="7985522" y="1321594"/>
            <a:ext cx="151209" cy="148829"/>
          </a:xfrm>
          <a:prstGeom prst="ellipse">
            <a:avLst/>
          </a:prstGeom>
          <a:solidFill>
            <a:srgbClr val="FF0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8452" name="Oval 20"/>
          <p:cNvSpPr>
            <a:spLocks/>
          </p:cNvSpPr>
          <p:nvPr/>
        </p:nvSpPr>
        <p:spPr bwMode="auto">
          <a:xfrm>
            <a:off x="7283054" y="565548"/>
            <a:ext cx="151209" cy="148828"/>
          </a:xfrm>
          <a:prstGeom prst="ellipse">
            <a:avLst/>
          </a:prstGeom>
          <a:solidFill>
            <a:srgbClr val="FFC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8453" name="Oval 21"/>
          <p:cNvSpPr>
            <a:spLocks/>
          </p:cNvSpPr>
          <p:nvPr/>
        </p:nvSpPr>
        <p:spPr bwMode="auto">
          <a:xfrm>
            <a:off x="7823598" y="3050381"/>
            <a:ext cx="163115" cy="148829"/>
          </a:xfrm>
          <a:prstGeom prst="ellipse">
            <a:avLst/>
          </a:prstGeom>
          <a:solidFill>
            <a:srgbClr val="0000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8454" name="Oval 22"/>
          <p:cNvSpPr>
            <a:spLocks/>
          </p:cNvSpPr>
          <p:nvPr/>
        </p:nvSpPr>
        <p:spPr bwMode="auto">
          <a:xfrm>
            <a:off x="6635354" y="1862137"/>
            <a:ext cx="151209" cy="148829"/>
          </a:xfrm>
          <a:prstGeom prst="ellipse">
            <a:avLst/>
          </a:prstGeom>
          <a:solidFill>
            <a:srgbClr val="FF0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8455" name="Oval 23"/>
          <p:cNvSpPr>
            <a:spLocks/>
          </p:cNvSpPr>
          <p:nvPr/>
        </p:nvSpPr>
        <p:spPr bwMode="auto">
          <a:xfrm>
            <a:off x="6797279" y="1646635"/>
            <a:ext cx="151209" cy="148828"/>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8456" name="Oval 24"/>
          <p:cNvSpPr>
            <a:spLocks/>
          </p:cNvSpPr>
          <p:nvPr/>
        </p:nvSpPr>
        <p:spPr bwMode="auto">
          <a:xfrm>
            <a:off x="6743700" y="1808560"/>
            <a:ext cx="47625" cy="47625"/>
          </a:xfrm>
          <a:prstGeom prst="ellipse">
            <a:avLst/>
          </a:prstGeom>
          <a:solidFill>
            <a:srgbClr val="FFFF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8457" name="Rectangle 25"/>
          <p:cNvSpPr>
            <a:spLocks/>
          </p:cNvSpPr>
          <p:nvPr/>
        </p:nvSpPr>
        <p:spPr bwMode="auto">
          <a:xfrm>
            <a:off x="3664744" y="188119"/>
            <a:ext cx="2376488" cy="320857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spAutoFit/>
          </a:bodyPr>
          <a:lstStyle/>
          <a:p>
            <a:br>
              <a:rPr lang="it-IT" altLang="it-IT" sz="1350" b="1">
                <a:latin typeface="Helvetica" charset="0"/>
                <a:ea typeface="Helvetica" charset="0"/>
                <a:cs typeface="Helvetica" charset="0"/>
                <a:sym typeface="Helvetica" charset="0"/>
              </a:rPr>
            </a:br>
            <a:r>
              <a:rPr lang="it-IT" altLang="it-IT" sz="1350" b="1">
                <a:latin typeface="Helvetica" charset="0"/>
                <a:ea typeface="Helvetica" charset="0"/>
                <a:cs typeface="Helvetica" charset="0"/>
                <a:sym typeface="Helvetica" charset="0"/>
              </a:rPr>
              <a:t>5 vs 5</a:t>
            </a:r>
          </a:p>
          <a:p>
            <a:r>
              <a:rPr lang="it-IT" altLang="it-IT" sz="1350" b="1">
                <a:latin typeface="Helvetica" charset="0"/>
                <a:ea typeface="Helvetica" charset="0"/>
                <a:cs typeface="Helvetica" charset="0"/>
                <a:sym typeface="Helvetica" charset="0"/>
              </a:rPr>
              <a:t> Development:</a:t>
            </a:r>
          </a:p>
          <a:p>
            <a:r>
              <a:rPr lang="it-IT" altLang="it-IT" sz="1350"/>
              <a:t> 3 teams of 5 players.</a:t>
            </a:r>
          </a:p>
          <a:p>
            <a:r>
              <a:rPr lang="it-IT" altLang="it-IT" sz="1350"/>
              <a:t> L' exercise begins with an attacking team, one that defends and one behind the two doors put to the sides of the field. If the defending team recovers the ball has to go to the third team in one of the two side doors. The team receiving the ball before attacking has to jars the ball the other way. The team that was attacking now defends. </a:t>
            </a:r>
          </a:p>
        </p:txBody>
      </p:sp>
      <p:sp>
        <p:nvSpPr>
          <p:cNvPr id="18458" name="AutoShape 26"/>
          <p:cNvSpPr>
            <a:spLocks/>
          </p:cNvSpPr>
          <p:nvPr/>
        </p:nvSpPr>
        <p:spPr bwMode="auto">
          <a:xfrm>
            <a:off x="7770019" y="5750719"/>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8459" name="AutoShape 27"/>
          <p:cNvSpPr>
            <a:spLocks/>
          </p:cNvSpPr>
          <p:nvPr/>
        </p:nvSpPr>
        <p:spPr bwMode="auto">
          <a:xfrm>
            <a:off x="6852047" y="5750719"/>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8460" name="AutoShape 28"/>
          <p:cNvSpPr>
            <a:spLocks/>
          </p:cNvSpPr>
          <p:nvPr/>
        </p:nvSpPr>
        <p:spPr bwMode="auto">
          <a:xfrm>
            <a:off x="7715250" y="4994672"/>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8461" name="AutoShape 29"/>
          <p:cNvSpPr>
            <a:spLocks/>
          </p:cNvSpPr>
          <p:nvPr/>
        </p:nvSpPr>
        <p:spPr bwMode="auto">
          <a:xfrm>
            <a:off x="6852047" y="4994672"/>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8462" name="Oval 30"/>
          <p:cNvSpPr>
            <a:spLocks/>
          </p:cNvSpPr>
          <p:nvPr/>
        </p:nvSpPr>
        <p:spPr bwMode="auto">
          <a:xfrm>
            <a:off x="7661673" y="5480448"/>
            <a:ext cx="163115" cy="148828"/>
          </a:xfrm>
          <a:prstGeom prst="ellipse">
            <a:avLst/>
          </a:prstGeom>
          <a:solidFill>
            <a:srgbClr val="0000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8463" name="Oval 31"/>
          <p:cNvSpPr>
            <a:spLocks/>
          </p:cNvSpPr>
          <p:nvPr/>
        </p:nvSpPr>
        <p:spPr bwMode="auto">
          <a:xfrm>
            <a:off x="7067550" y="5588794"/>
            <a:ext cx="163116" cy="148829"/>
          </a:xfrm>
          <a:prstGeom prst="ellipse">
            <a:avLst/>
          </a:prstGeom>
          <a:solidFill>
            <a:srgbClr val="0000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8464" name="Oval 32"/>
          <p:cNvSpPr>
            <a:spLocks/>
          </p:cNvSpPr>
          <p:nvPr/>
        </p:nvSpPr>
        <p:spPr bwMode="auto">
          <a:xfrm>
            <a:off x="7121129" y="5210175"/>
            <a:ext cx="163115" cy="148829"/>
          </a:xfrm>
          <a:prstGeom prst="ellipse">
            <a:avLst/>
          </a:prstGeom>
          <a:solidFill>
            <a:srgbClr val="0000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8465" name="Oval 33"/>
          <p:cNvSpPr>
            <a:spLocks/>
          </p:cNvSpPr>
          <p:nvPr/>
        </p:nvSpPr>
        <p:spPr bwMode="auto">
          <a:xfrm>
            <a:off x="7553325" y="5210175"/>
            <a:ext cx="163116" cy="148829"/>
          </a:xfrm>
          <a:prstGeom prst="ellipse">
            <a:avLst/>
          </a:prstGeom>
          <a:solidFill>
            <a:srgbClr val="0000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8466" name="Oval 34"/>
          <p:cNvSpPr>
            <a:spLocks/>
          </p:cNvSpPr>
          <p:nvPr/>
        </p:nvSpPr>
        <p:spPr bwMode="auto">
          <a:xfrm>
            <a:off x="7283054" y="5372100"/>
            <a:ext cx="163115" cy="148829"/>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8467" name="Oval 35"/>
          <p:cNvSpPr>
            <a:spLocks/>
          </p:cNvSpPr>
          <p:nvPr/>
        </p:nvSpPr>
        <p:spPr bwMode="auto">
          <a:xfrm>
            <a:off x="6959204" y="5318523"/>
            <a:ext cx="163115" cy="148828"/>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8468" name="Oval 36"/>
          <p:cNvSpPr>
            <a:spLocks/>
          </p:cNvSpPr>
          <p:nvPr/>
        </p:nvSpPr>
        <p:spPr bwMode="auto">
          <a:xfrm>
            <a:off x="7229475" y="5750719"/>
            <a:ext cx="163116" cy="148829"/>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8469" name="Oval 37"/>
          <p:cNvSpPr>
            <a:spLocks/>
          </p:cNvSpPr>
          <p:nvPr/>
        </p:nvSpPr>
        <p:spPr bwMode="auto">
          <a:xfrm>
            <a:off x="7553325" y="5642373"/>
            <a:ext cx="163116" cy="148828"/>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8470" name="Oval 38"/>
          <p:cNvSpPr>
            <a:spLocks/>
          </p:cNvSpPr>
          <p:nvPr/>
        </p:nvSpPr>
        <p:spPr bwMode="auto">
          <a:xfrm>
            <a:off x="7283054" y="3860006"/>
            <a:ext cx="163115" cy="148829"/>
          </a:xfrm>
          <a:prstGeom prst="ellipse">
            <a:avLst/>
          </a:prstGeom>
          <a:solidFill>
            <a:srgbClr val="FFC0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8471" name="Oval 39"/>
          <p:cNvSpPr>
            <a:spLocks/>
          </p:cNvSpPr>
          <p:nvPr/>
        </p:nvSpPr>
        <p:spPr bwMode="auto">
          <a:xfrm>
            <a:off x="7553325" y="4238625"/>
            <a:ext cx="163116" cy="148829"/>
          </a:xfrm>
          <a:prstGeom prst="ellipse">
            <a:avLst/>
          </a:prstGeom>
          <a:solidFill>
            <a:srgbClr val="0000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8472" name="Oval 40"/>
          <p:cNvSpPr>
            <a:spLocks/>
          </p:cNvSpPr>
          <p:nvPr/>
        </p:nvSpPr>
        <p:spPr bwMode="auto">
          <a:xfrm>
            <a:off x="7013973" y="4238625"/>
            <a:ext cx="163115" cy="148829"/>
          </a:xfrm>
          <a:prstGeom prst="ellipse">
            <a:avLst/>
          </a:prstGeom>
          <a:solidFill>
            <a:srgbClr val="FFFF00"/>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8473" name="Line 41"/>
          <p:cNvSpPr>
            <a:spLocks noChangeShapeType="1"/>
          </p:cNvSpPr>
          <p:nvPr/>
        </p:nvSpPr>
        <p:spPr bwMode="auto">
          <a:xfrm>
            <a:off x="7499748" y="5426869"/>
            <a:ext cx="620315" cy="0"/>
          </a:xfrm>
          <a:prstGeom prst="line">
            <a:avLst/>
          </a:prstGeom>
          <a:noFill/>
          <a:ln w="9525" cap="flat" cmpd="sng">
            <a:solidFill>
              <a:srgbClr val="000000"/>
            </a:solidFill>
            <a:prstDash val="dash"/>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8474" name="Line 42"/>
          <p:cNvSpPr>
            <a:spLocks noChangeShapeType="1"/>
          </p:cNvSpPr>
          <p:nvPr/>
        </p:nvSpPr>
        <p:spPr bwMode="auto">
          <a:xfrm flipV="1">
            <a:off x="7770019" y="5480448"/>
            <a:ext cx="432197" cy="216694"/>
          </a:xfrm>
          <a:prstGeom prst="line">
            <a:avLst/>
          </a:prstGeom>
          <a:noFill/>
          <a:ln w="9525" cap="flat" cmpd="sng">
            <a:solidFill>
              <a:srgbClr val="000000"/>
            </a:solidFill>
            <a:prstDash val="solid"/>
            <a:round/>
            <a:headEnd type="non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8475" name="Oval 43"/>
          <p:cNvSpPr>
            <a:spLocks/>
          </p:cNvSpPr>
          <p:nvPr/>
        </p:nvSpPr>
        <p:spPr bwMode="auto">
          <a:xfrm>
            <a:off x="7715250" y="5697141"/>
            <a:ext cx="47625" cy="47625"/>
          </a:xfrm>
          <a:prstGeom prst="ellipse">
            <a:avLst/>
          </a:prstGeom>
          <a:solidFill>
            <a:srgbClr val="FFFFFF"/>
          </a:solidFill>
          <a:ln w="9525"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8476" name="Rectangle 44"/>
          <p:cNvSpPr>
            <a:spLocks/>
          </p:cNvSpPr>
          <p:nvPr/>
        </p:nvSpPr>
        <p:spPr bwMode="auto">
          <a:xfrm>
            <a:off x="3719513" y="3320654"/>
            <a:ext cx="2213372" cy="320857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spAutoFit/>
          </a:bodyPr>
          <a:lstStyle/>
          <a:p>
            <a:br>
              <a:rPr lang="it-IT" altLang="it-IT" sz="1350"/>
            </a:br>
            <a:r>
              <a:rPr lang="it-IT" altLang="it-IT" sz="1350" b="1">
                <a:latin typeface="Helvetica" charset="0"/>
                <a:ea typeface="Helvetica" charset="0"/>
                <a:cs typeface="Helvetica" charset="0"/>
                <a:sym typeface="Helvetica" charset="0"/>
              </a:rPr>
              <a:t>5 vs 5 </a:t>
            </a:r>
          </a:p>
          <a:p>
            <a:r>
              <a:rPr lang="it-IT" altLang="it-IT" sz="1350" b="1">
                <a:latin typeface="Helvetica" charset="0"/>
                <a:ea typeface="Helvetica" charset="0"/>
                <a:cs typeface="Helvetica" charset="0"/>
                <a:sym typeface="Helvetica" charset="0"/>
              </a:rPr>
              <a:t>Development:</a:t>
            </a:r>
          </a:p>
          <a:p>
            <a:r>
              <a:rPr lang="it-IT" altLang="it-IT" sz="1350"/>
              <a:t> 4 vs 4 in a central square between the 23 m line and the midfield, plus one player per team in the area. After 3 consecutive passes inside the square, the team in possession may attack the door exiting the side areas with a passage. At this point we add 2 players in the area and become a 5 vs 5 at the door.</a:t>
            </a:r>
          </a:p>
        </p:txBody>
      </p:sp>
      <p:sp>
        <p:nvSpPr>
          <p:cNvPr id="18477" name="AutoShape 45"/>
          <p:cNvSpPr>
            <a:spLocks/>
          </p:cNvSpPr>
          <p:nvPr/>
        </p:nvSpPr>
        <p:spPr bwMode="auto">
          <a:xfrm>
            <a:off x="7444978" y="4994672"/>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sp>
        <p:nvSpPr>
          <p:cNvPr id="18478" name="AutoShape 46"/>
          <p:cNvSpPr>
            <a:spLocks/>
          </p:cNvSpPr>
          <p:nvPr/>
        </p:nvSpPr>
        <p:spPr bwMode="auto">
          <a:xfrm>
            <a:off x="7121128" y="4994672"/>
            <a:ext cx="128588" cy="147638"/>
          </a:xfrm>
          <a:prstGeom prst="triangle">
            <a:avLst>
              <a:gd name="adj" fmla="val 50000"/>
            </a:avLst>
          </a:prstGeom>
          <a:solidFill>
            <a:srgbClr val="FF6600"/>
          </a:solidFill>
          <a:ln w="9525" cap="flat" cmpd="sng">
            <a:solidFill>
              <a:srgbClr val="000000"/>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4290" rIns="34290"/>
          <a:lstStyle/>
          <a:p>
            <a:endParaRPr lang="it-IT" altLang="it-IT" sz="1350"/>
          </a:p>
        </p:txBody>
      </p:sp>
      <p:grpSp>
        <p:nvGrpSpPr>
          <p:cNvPr id="18479" name="Group 47"/>
          <p:cNvGrpSpPr>
            <a:grpSpLocks/>
          </p:cNvGrpSpPr>
          <p:nvPr/>
        </p:nvGrpSpPr>
        <p:grpSpPr bwMode="auto">
          <a:xfrm>
            <a:off x="3781426" y="6542486"/>
            <a:ext cx="631694" cy="173124"/>
            <a:chOff x="0" y="0"/>
            <a:chExt cx="842225" cy="230123"/>
          </a:xfrm>
        </p:grpSpPr>
        <p:sp>
          <p:nvSpPr>
            <p:cNvPr id="18480" name="Rectangle 48"/>
            <p:cNvSpPr>
              <a:spLocks/>
            </p:cNvSpPr>
            <p:nvPr/>
          </p:nvSpPr>
          <p:spPr bwMode="auto">
            <a:xfrm>
              <a:off x="174974" y="0"/>
              <a:ext cx="667251" cy="23012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34290" rIns="34290">
              <a:spAutoFit/>
            </a:bodyPr>
            <a:lstStyle/>
            <a:p>
              <a:r>
                <a:rPr lang="it-IT" altLang="it-IT" sz="525"/>
                <a:t>Gabriele Bianco</a:t>
              </a:r>
            </a:p>
          </p:txBody>
        </p:sp>
        <p:pic>
          <p:nvPicPr>
            <p:cNvPr id="18481" name="Picture 49" descr="pasted-image.tif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3754"/>
              <a:ext cx="178232" cy="1782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Tree>
    <p:extLst>
      <p:ext uri="{BB962C8B-B14F-4D97-AF65-F5344CB8AC3E}">
        <p14:creationId xmlns:p14="http://schemas.microsoft.com/office/powerpoint/2010/main" val="736848403"/>
      </p:ext>
    </p:extLst>
  </p:cSld>
  <p:clrMapOvr>
    <a:masterClrMapping/>
  </p:clrMapOvr>
  <p:transition spd="med"/>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3" name="Picture 1" descr="ANH.jpe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8259" y="0"/>
            <a:ext cx="1922928" cy="192264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2" name="CasellaDiTesto 1"/>
          <p:cNvSpPr txBox="1"/>
          <p:nvPr/>
        </p:nvSpPr>
        <p:spPr>
          <a:xfrm>
            <a:off x="215152" y="1909483"/>
            <a:ext cx="1896035" cy="646331"/>
          </a:xfrm>
          <a:prstGeom prst="rect">
            <a:avLst/>
          </a:prstGeom>
          <a:noFill/>
        </p:spPr>
        <p:txBody>
          <a:bodyPr wrap="square" rtlCol="0">
            <a:spAutoFit/>
          </a:bodyPr>
          <a:lstStyle/>
          <a:p>
            <a:pPr algn="ctr"/>
            <a:r>
              <a:rPr lang="it-IT" dirty="0"/>
              <a:t>Tecnico Federale</a:t>
            </a:r>
          </a:p>
          <a:p>
            <a:pPr algn="ctr"/>
            <a:r>
              <a:rPr lang="it-IT" dirty="0"/>
              <a:t>Roberta </a:t>
            </a:r>
            <a:r>
              <a:rPr lang="it-IT" dirty="0" err="1"/>
              <a:t>Lilliu</a:t>
            </a:r>
            <a:endParaRPr lang="it-IT" dirty="0"/>
          </a:p>
        </p:txBody>
      </p:sp>
    </p:spTree>
    <p:extLst>
      <p:ext uri="{BB962C8B-B14F-4D97-AF65-F5344CB8AC3E}">
        <p14:creationId xmlns:p14="http://schemas.microsoft.com/office/powerpoint/2010/main" val="1075610765"/>
      </p:ext>
    </p:extLst>
  </p:cSld>
  <p:clrMapOvr>
    <a:masterClrMapping/>
  </p:clrMapOvr>
  <p:transition spd="med"/>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86</TotalTime>
  <Words>13791</Words>
  <Application>Microsoft Office PowerPoint</Application>
  <PresentationFormat>Widescreen</PresentationFormat>
  <Paragraphs>1880</Paragraphs>
  <Slides>179</Slides>
  <Notes>1</Notes>
  <HiddenSlides>0</HiddenSlides>
  <MMClips>0</MMClips>
  <ScaleCrop>false</ScaleCrop>
  <HeadingPairs>
    <vt:vector size="6" baseType="variant">
      <vt:variant>
        <vt:lpstr>Caratteri utilizzati</vt:lpstr>
      </vt:variant>
      <vt:variant>
        <vt:i4>9</vt:i4>
      </vt:variant>
      <vt:variant>
        <vt:lpstr>Tema</vt:lpstr>
      </vt:variant>
      <vt:variant>
        <vt:i4>1</vt:i4>
      </vt:variant>
      <vt:variant>
        <vt:lpstr>Titoli diapositive</vt:lpstr>
      </vt:variant>
      <vt:variant>
        <vt:i4>179</vt:i4>
      </vt:variant>
    </vt:vector>
  </HeadingPairs>
  <TitlesOfParts>
    <vt:vector size="189" baseType="lpstr">
      <vt:lpstr>Arial</vt:lpstr>
      <vt:lpstr>Calibri</vt:lpstr>
      <vt:lpstr>Calibri Light</vt:lpstr>
      <vt:lpstr>Cambria</vt:lpstr>
      <vt:lpstr>Helvetica</vt:lpstr>
      <vt:lpstr>Helvetica Light</vt:lpstr>
      <vt:lpstr>inherit</vt:lpstr>
      <vt:lpstr>Marker Felt</vt:lpstr>
      <vt:lpstr>Times</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EXERCISE  :  technique </vt:lpstr>
      <vt:lpstr>EXERCISE  :  technique </vt:lpstr>
      <vt:lpstr>EXERCISE  :  technique </vt:lpstr>
      <vt:lpstr>EXERCISE  :  technique </vt:lpstr>
      <vt:lpstr>EXERCISE  :  technique </vt:lpstr>
      <vt:lpstr>EXERCISE  :  technique </vt:lpstr>
      <vt:lpstr>EXERCISE  :  technique </vt:lpstr>
      <vt:lpstr>EXERCISE  :  technique </vt:lpstr>
      <vt:lpstr>Presentazione standard di PowerPoint</vt:lpstr>
      <vt:lpstr>EXERCISE  :  Game phases</vt:lpstr>
      <vt:lpstr>EXERCISE  :  Game phases</vt:lpstr>
      <vt:lpstr>EXERCISE  :  Game phases</vt:lpstr>
      <vt:lpstr>EXERCISE  :  Game phases</vt:lpstr>
      <vt:lpstr>EXERCISE  :  Game form</vt:lpstr>
      <vt:lpstr>EXERCISE  :  Game form</vt:lpstr>
      <vt:lpstr>EXERCISE  :  Game form</vt:lpstr>
      <vt:lpstr>EXERCISE  :  Game form</vt:lpstr>
      <vt:lpstr>EXERCISE  :  Game form</vt:lpstr>
      <vt:lpstr>EXERCISE  :  Game form</vt:lpstr>
      <vt:lpstr>EXERCISE  :  Game form</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Technique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Technical Skill</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Game form</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Game phase</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di PowerPoint</dc:title>
  <dc:creator>Pierpaolo Giuliani</dc:creator>
  <cp:lastModifiedBy>Ufficio Stampa FIH</cp:lastModifiedBy>
  <cp:revision>12</cp:revision>
  <dcterms:created xsi:type="dcterms:W3CDTF">2016-12-01T19:28:01Z</dcterms:created>
  <dcterms:modified xsi:type="dcterms:W3CDTF">2023-01-13T09:09:37Z</dcterms:modified>
</cp:coreProperties>
</file>