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90" r:id="rId3"/>
    <p:sldId id="367" r:id="rId4"/>
    <p:sldId id="372" r:id="rId5"/>
    <p:sldId id="368" r:id="rId6"/>
    <p:sldId id="369" r:id="rId7"/>
    <p:sldId id="391" r:id="rId8"/>
    <p:sldId id="341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B6F746-ED16-63F4-B4DB-E8C5DFCBDF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F6429C2-0C26-5114-776A-8350AE7F4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2E200E2-7FEC-A8A8-1318-8D6632E69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3966-79DA-4279-BEBE-A8BB2524940A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9F2EE0-97F7-A8FF-BBAF-4870F85C4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E94DE99-065C-E0C4-A688-7318FEE7B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8652-2F86-4B5C-82EA-DCCA26948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6617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EA071-00D0-992D-04A4-FE7933A13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6B15873-2D6D-E5E3-0100-FB74A7784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84E1562-4625-DB7D-AB91-AE84DD678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3966-79DA-4279-BEBE-A8BB2524940A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C961B7-977A-10EB-1F5F-811A8F1CC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108520-8A31-F541-B0D5-934DF1A3E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8652-2F86-4B5C-82EA-DCCA26948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78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CA33B95-569C-EAD0-7A61-B82B00DE0F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D9F847A-A435-8564-E40C-92963B011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19043B-7B1F-623B-F116-D53F48B7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3966-79DA-4279-BEBE-A8BB2524940A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56F193C-7CA0-B952-754B-8FE6A175A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BCF0BD-FD22-FB65-9763-4E6FD3E8B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8652-2F86-4B5C-82EA-DCCA26948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646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B72B7F-778B-5F67-7EFD-3921F72F6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F5E468-000E-0F75-A20A-A4F430E7A3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6FDD296-B8ED-10FC-DB50-B42284A8C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3966-79DA-4279-BEBE-A8BB2524940A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DA391-12A8-83D0-73CB-96C7E1321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D33509-78C6-D6D5-EC7A-929E6705D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8652-2F86-4B5C-82EA-DCCA26948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580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8F69ED-DB58-7EF9-196B-5E75E5E58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7965A42-9A1F-9396-9728-1C192EB7D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C05B56-A47F-7FCA-262F-7EBC8679C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3966-79DA-4279-BEBE-A8BB2524940A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7E4F72-F209-089C-C944-B9CBE73A3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6D55956-0E98-9FE4-E037-ACA05537A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8652-2F86-4B5C-82EA-DCCA26948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528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5B37CE-85CD-9260-4265-624378E24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10644B-ECEF-D0A6-080E-1537ED7A23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BF81876-595D-57A2-9283-12E6F2535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6C2677-124D-17CF-A1D0-A9C5CF7C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3966-79DA-4279-BEBE-A8BB2524940A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99AED51-D393-0304-6482-C7B1B2E98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DD092B8-274F-8121-BF55-B0EA328D7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8652-2F86-4B5C-82EA-DCCA26948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973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A7BF25-FE3E-ACF4-2CC6-B51795A8B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2808EE8-493B-198A-45CD-5DBC3696F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6CEAE2A-395F-B60B-50CA-2B049C4EF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257FBD3-FB4D-2316-C8E8-888B9215D3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E839E67-03A0-8969-1ACE-BFB335E41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80F8A06-C67E-D43D-0EF9-F17D07461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3966-79DA-4279-BEBE-A8BB2524940A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9E04178-908E-8DC6-DE7E-4413C67AB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72F393A-5933-1A03-F37E-87F79B254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8652-2F86-4B5C-82EA-DCCA26948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908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059B25-A2BC-C8E4-810E-EC6376CE7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4BFCF1B-C4C3-4839-FA87-5F4DE6010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3966-79DA-4279-BEBE-A8BB2524940A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7EB285C-737C-B15B-4D31-D8EEEE85B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B1289F2-6415-25B8-570D-3D6A87B11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8652-2F86-4B5C-82EA-DCCA26948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6892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37B4124-2D53-644B-0142-78360F399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3966-79DA-4279-BEBE-A8BB2524940A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3B45C39-F8B6-ED40-6D13-2C3110DF4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339FE6E-54F6-7F5A-01F8-BBBA2937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8652-2F86-4B5C-82EA-DCCA26948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04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D03104-3CEC-F755-CA87-69A161AB8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C18D1C-89C9-F116-BB42-E4DAB8AC9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4A5B25D-217D-E98B-AD98-6E30941504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0EFFCDF-041C-9372-64EB-B6DD963E2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3966-79DA-4279-BEBE-A8BB2524940A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6C82874-90E6-65BB-8AC1-B40A7FE9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FD07FEE-5127-7AAE-33DF-868BAEB23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8652-2F86-4B5C-82EA-DCCA26948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236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A23FA8-EC5F-4E7B-F582-B3790FA2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57333D7-CEAD-6A8F-1EFF-B9A531858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893435E-F21E-E60E-366C-B0264B862A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527BF6E-1532-E9C9-3762-0E54B10F4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3966-79DA-4279-BEBE-A8BB2524940A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E72B0FD-7D6C-5914-DA72-FBA202BF4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553CB2-97E5-EB1C-6548-CE83EB58C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E8652-2F86-4B5C-82EA-DCCA26948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293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74A6543-199B-770B-46D4-FD69D707F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BE6A622-1ADF-A48A-CB20-457F8642E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9D44029-CA39-EA97-367A-0C62C9005B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13966-79DA-4279-BEBE-A8BB2524940A}" type="datetimeFigureOut">
              <a:rPr lang="it-IT" smtClean="0"/>
              <a:t>31/07/2023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0138CE3-BC70-CDA2-9DE2-95A5CF7AA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C7C70D7-BFDB-B820-D57D-4686C53D9E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E8652-2F86-4B5C-82EA-DCCA269481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516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27504" y="1401859"/>
            <a:ext cx="3097638" cy="296041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br>
              <a:rPr lang="en-US" sz="3100" b="1" dirty="0">
                <a:solidFill>
                  <a:schemeClr val="tx2"/>
                </a:solidFill>
              </a:rPr>
            </a:br>
            <a:br>
              <a:rPr lang="en-US" sz="3100" b="1" dirty="0">
                <a:solidFill>
                  <a:schemeClr val="tx2"/>
                </a:solidFill>
              </a:rPr>
            </a:br>
            <a:br>
              <a:rPr lang="en-US" sz="3100" b="1" dirty="0">
                <a:solidFill>
                  <a:schemeClr val="tx2"/>
                </a:solidFill>
              </a:rPr>
            </a:br>
            <a:br>
              <a:rPr lang="en-US" sz="3100" b="1" dirty="0">
                <a:solidFill>
                  <a:schemeClr val="tx2"/>
                </a:solidFill>
              </a:rPr>
            </a:br>
            <a:br>
              <a:rPr lang="en-US" sz="3100" b="1" dirty="0">
                <a:solidFill>
                  <a:schemeClr val="tx2"/>
                </a:solidFill>
              </a:rPr>
            </a:br>
            <a:r>
              <a:rPr lang="en-US" sz="3100" b="1" dirty="0">
                <a:solidFill>
                  <a:schemeClr val="tx2"/>
                </a:solidFill>
              </a:rPr>
              <a:t>La </a:t>
            </a:r>
            <a:r>
              <a:rPr lang="en-US" sz="3100" b="1" dirty="0" err="1">
                <a:solidFill>
                  <a:schemeClr val="tx2"/>
                </a:solidFill>
              </a:rPr>
              <a:t>necessità</a:t>
            </a:r>
            <a:r>
              <a:rPr lang="en-US" sz="3100" b="1" dirty="0">
                <a:solidFill>
                  <a:schemeClr val="tx2"/>
                </a:solidFill>
              </a:rPr>
              <a:t> della </a:t>
            </a:r>
            <a:r>
              <a:rPr lang="en-US" sz="3100" b="1" dirty="0" err="1">
                <a:solidFill>
                  <a:schemeClr val="tx2"/>
                </a:solidFill>
              </a:rPr>
              <a:t>Riforma</a:t>
            </a:r>
            <a:r>
              <a:rPr lang="en-US" sz="3100" b="1" dirty="0">
                <a:solidFill>
                  <a:schemeClr val="tx2"/>
                </a:solidFill>
              </a:rPr>
              <a:t> del </a:t>
            </a:r>
            <a:r>
              <a:rPr lang="en-US" sz="3100" b="1" dirty="0" err="1">
                <a:solidFill>
                  <a:schemeClr val="tx2"/>
                </a:solidFill>
              </a:rPr>
              <a:t>Lavoro</a:t>
            </a:r>
            <a:r>
              <a:rPr lang="en-US" sz="3100" b="1" dirty="0">
                <a:solidFill>
                  <a:schemeClr val="tx2"/>
                </a:solidFill>
              </a:rPr>
              <a:t> </a:t>
            </a:r>
            <a:r>
              <a:rPr lang="en-US" sz="3100" b="1" dirty="0" err="1">
                <a:solidFill>
                  <a:schemeClr val="tx2"/>
                </a:solidFill>
              </a:rPr>
              <a:t>sportivo</a:t>
            </a:r>
            <a:br>
              <a:rPr lang="en-US" sz="3100" b="1" dirty="0">
                <a:solidFill>
                  <a:schemeClr val="tx2"/>
                </a:solidFill>
              </a:rPr>
            </a:br>
            <a:endParaRPr lang="en-US" sz="31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467350" y="1553133"/>
            <a:ext cx="5320892" cy="405428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La </a:t>
            </a:r>
            <a:r>
              <a:rPr lang="en-US" sz="1600" dirty="0" err="1">
                <a:solidFill>
                  <a:schemeClr val="tx2"/>
                </a:solidFill>
              </a:rPr>
              <a:t>necessità</a:t>
            </a:r>
            <a:r>
              <a:rPr lang="en-US" sz="1600" dirty="0">
                <a:solidFill>
                  <a:schemeClr val="tx2"/>
                </a:solidFill>
              </a:rPr>
              <a:t> di </a:t>
            </a:r>
            <a:r>
              <a:rPr lang="en-US" sz="1600" dirty="0" err="1">
                <a:solidFill>
                  <a:schemeClr val="tx2"/>
                </a:solidFill>
              </a:rPr>
              <a:t>tutelare</a:t>
            </a:r>
            <a:r>
              <a:rPr lang="en-US" sz="1600" dirty="0">
                <a:solidFill>
                  <a:schemeClr val="tx2"/>
                </a:solidFill>
              </a:rPr>
              <a:t> 250 </a:t>
            </a:r>
            <a:r>
              <a:rPr lang="en-US" sz="1600" dirty="0" err="1">
                <a:solidFill>
                  <a:schemeClr val="tx2"/>
                </a:solidFill>
              </a:rPr>
              <a:t>mila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lavoratori</a:t>
            </a:r>
            <a:r>
              <a:rPr lang="en-US" sz="1600" dirty="0">
                <a:solidFill>
                  <a:schemeClr val="tx2"/>
                </a:solidFill>
              </a:rPr>
              <a:t> (Fonte INPS)</a:t>
            </a: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Tutte le </a:t>
            </a:r>
            <a:r>
              <a:rPr lang="en-US" sz="1600" dirty="0" err="1">
                <a:solidFill>
                  <a:schemeClr val="tx2"/>
                </a:solidFill>
              </a:rPr>
              <a:t>ultime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Sentenze</a:t>
            </a:r>
            <a:r>
              <a:rPr lang="en-US" sz="1600" dirty="0">
                <a:solidFill>
                  <a:schemeClr val="tx2"/>
                </a:solidFill>
              </a:rPr>
              <a:t> di </a:t>
            </a:r>
            <a:r>
              <a:rPr lang="en-US" sz="1600" dirty="0" err="1">
                <a:solidFill>
                  <a:schemeClr val="tx2"/>
                </a:solidFill>
              </a:rPr>
              <a:t>Cassazione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impongono</a:t>
            </a:r>
            <a:r>
              <a:rPr lang="en-US" sz="1600" dirty="0">
                <a:solidFill>
                  <a:schemeClr val="tx2"/>
                </a:solidFill>
              </a:rPr>
              <a:t> il </a:t>
            </a:r>
            <a:r>
              <a:rPr lang="en-US" sz="1600" dirty="0" err="1">
                <a:solidFill>
                  <a:schemeClr val="tx2"/>
                </a:solidFill>
              </a:rPr>
              <a:t>pagamento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dei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contributi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previdenziali</a:t>
            </a:r>
            <a:r>
              <a:rPr lang="en-US" sz="1600" dirty="0">
                <a:solidFill>
                  <a:schemeClr val="tx2"/>
                </a:solidFill>
              </a:rPr>
              <a:t> se il </a:t>
            </a:r>
            <a:r>
              <a:rPr lang="en-US" sz="1600" dirty="0" err="1">
                <a:solidFill>
                  <a:schemeClr val="tx2"/>
                </a:solidFill>
              </a:rPr>
              <a:t>soggetto</a:t>
            </a:r>
            <a:r>
              <a:rPr lang="en-US" sz="1600" dirty="0">
                <a:solidFill>
                  <a:schemeClr val="tx2"/>
                </a:solidFill>
              </a:rPr>
              <a:t> che </a:t>
            </a:r>
            <a:r>
              <a:rPr lang="en-US" sz="1600" dirty="0" err="1">
                <a:solidFill>
                  <a:schemeClr val="tx2"/>
                </a:solidFill>
              </a:rPr>
              <a:t>rende</a:t>
            </a:r>
            <a:r>
              <a:rPr lang="en-US" sz="1600" dirty="0">
                <a:solidFill>
                  <a:schemeClr val="tx2"/>
                </a:solidFill>
              </a:rPr>
              <a:t> la </a:t>
            </a:r>
            <a:r>
              <a:rPr lang="en-US" sz="1600" dirty="0" err="1">
                <a:solidFill>
                  <a:schemeClr val="tx2"/>
                </a:solidFill>
              </a:rPr>
              <a:t>prestazione</a:t>
            </a:r>
            <a:r>
              <a:rPr lang="en-US" sz="1600" dirty="0">
                <a:solidFill>
                  <a:schemeClr val="tx2"/>
                </a:solidFill>
              </a:rPr>
              <a:t> e </a:t>
            </a:r>
            <a:r>
              <a:rPr lang="en-US" sz="1600" dirty="0" err="1">
                <a:solidFill>
                  <a:schemeClr val="tx2"/>
                </a:solidFill>
              </a:rPr>
              <a:t>riceve</a:t>
            </a:r>
            <a:r>
              <a:rPr lang="en-US" sz="1600" dirty="0">
                <a:solidFill>
                  <a:schemeClr val="tx2"/>
                </a:solidFill>
              </a:rPr>
              <a:t> il </a:t>
            </a:r>
            <a:r>
              <a:rPr lang="en-US" sz="1600" dirty="0" err="1">
                <a:solidFill>
                  <a:schemeClr val="tx2"/>
                </a:solidFill>
              </a:rPr>
              <a:t>compenso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svolge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l’attività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sportiva</a:t>
            </a:r>
            <a:r>
              <a:rPr lang="en-US" sz="1600" dirty="0">
                <a:solidFill>
                  <a:schemeClr val="tx2"/>
                </a:solidFill>
              </a:rPr>
              <a:t> con carattere di </a:t>
            </a:r>
            <a:r>
              <a:rPr lang="en-US" sz="1600" dirty="0" err="1">
                <a:solidFill>
                  <a:schemeClr val="tx2"/>
                </a:solidFill>
              </a:rPr>
              <a:t>professionalità</a:t>
            </a:r>
            <a:r>
              <a:rPr lang="en-US" sz="1600" dirty="0">
                <a:solidFill>
                  <a:schemeClr val="tx2"/>
                </a:solidFill>
              </a:rPr>
              <a:t> (Cass., 24 </a:t>
            </a:r>
            <a:r>
              <a:rPr lang="en-US" sz="1600" dirty="0" err="1">
                <a:solidFill>
                  <a:schemeClr val="tx2"/>
                </a:solidFill>
              </a:rPr>
              <a:t>gennaio</a:t>
            </a:r>
            <a:r>
              <a:rPr lang="en-US" sz="1600" dirty="0">
                <a:solidFill>
                  <a:schemeClr val="tx2"/>
                </a:solidFill>
              </a:rPr>
              <a:t> 2022 n. 2000, Cass., 28 </a:t>
            </a:r>
            <a:r>
              <a:rPr lang="en-US" sz="1600" dirty="0" err="1">
                <a:solidFill>
                  <a:schemeClr val="tx2"/>
                </a:solidFill>
              </a:rPr>
              <a:t>dicembre</a:t>
            </a:r>
            <a:r>
              <a:rPr lang="en-US" sz="1600" dirty="0">
                <a:solidFill>
                  <a:schemeClr val="tx2"/>
                </a:solidFill>
              </a:rPr>
              <a:t> 2021, n. 41729, Cass., 27 </a:t>
            </a:r>
            <a:r>
              <a:rPr lang="en-US" sz="1600" dirty="0" err="1">
                <a:solidFill>
                  <a:schemeClr val="tx2"/>
                </a:solidFill>
              </a:rPr>
              <a:t>dicembre</a:t>
            </a:r>
            <a:r>
              <a:rPr lang="en-US" sz="1600" dirty="0">
                <a:solidFill>
                  <a:schemeClr val="tx2"/>
                </a:solidFill>
              </a:rPr>
              <a:t> 2021, n. 41570, Cass., 24 </a:t>
            </a:r>
            <a:r>
              <a:rPr lang="en-US" sz="1600" dirty="0" err="1">
                <a:solidFill>
                  <a:schemeClr val="tx2"/>
                </a:solidFill>
              </a:rPr>
              <a:t>dicembre</a:t>
            </a:r>
            <a:r>
              <a:rPr lang="en-US" sz="1600" dirty="0">
                <a:solidFill>
                  <a:schemeClr val="tx2"/>
                </a:solidFill>
              </a:rPr>
              <a:t> 2021, n. 41468, Cass., 23 </a:t>
            </a:r>
            <a:r>
              <a:rPr lang="en-US" sz="1600" dirty="0" err="1">
                <a:solidFill>
                  <a:schemeClr val="tx2"/>
                </a:solidFill>
              </a:rPr>
              <a:t>dicembre</a:t>
            </a:r>
            <a:r>
              <a:rPr lang="en-US" sz="1600" dirty="0">
                <a:solidFill>
                  <a:schemeClr val="tx2"/>
                </a:solidFill>
              </a:rPr>
              <a:t> 2021, n. 41419)</a:t>
            </a: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Ma non solo. Nel </a:t>
            </a:r>
            <a:r>
              <a:rPr lang="en-US" sz="1600" dirty="0" err="1">
                <a:solidFill>
                  <a:schemeClr val="tx2"/>
                </a:solidFill>
              </a:rPr>
              <a:t>momento</a:t>
            </a:r>
            <a:r>
              <a:rPr lang="en-US" sz="1600" dirty="0">
                <a:solidFill>
                  <a:schemeClr val="tx2"/>
                </a:solidFill>
              </a:rPr>
              <a:t> in cui </a:t>
            </a:r>
            <a:r>
              <a:rPr lang="en-US" sz="1600" dirty="0" err="1">
                <a:solidFill>
                  <a:schemeClr val="tx2"/>
                </a:solidFill>
              </a:rPr>
              <a:t>si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accerta</a:t>
            </a:r>
            <a:r>
              <a:rPr lang="en-US" sz="1600" dirty="0">
                <a:solidFill>
                  <a:schemeClr val="tx2"/>
                </a:solidFill>
              </a:rPr>
              <a:t> che </a:t>
            </a:r>
            <a:r>
              <a:rPr lang="en-US" sz="1600" dirty="0" err="1">
                <a:solidFill>
                  <a:schemeClr val="tx2"/>
                </a:solidFill>
              </a:rPr>
              <a:t>si</a:t>
            </a:r>
            <a:r>
              <a:rPr lang="en-US" sz="1600" dirty="0">
                <a:solidFill>
                  <a:schemeClr val="tx2"/>
                </a:solidFill>
              </a:rPr>
              <a:t> è in </a:t>
            </a:r>
            <a:r>
              <a:rPr lang="en-US" sz="1600" dirty="0" err="1">
                <a:solidFill>
                  <a:schemeClr val="tx2"/>
                </a:solidFill>
              </a:rPr>
              <a:t>presenza</a:t>
            </a:r>
            <a:r>
              <a:rPr lang="en-US" sz="1600" dirty="0">
                <a:solidFill>
                  <a:schemeClr val="tx2"/>
                </a:solidFill>
              </a:rPr>
              <a:t> di un </a:t>
            </a:r>
            <a:r>
              <a:rPr lang="en-US" sz="1600" dirty="0" err="1">
                <a:solidFill>
                  <a:schemeClr val="tx2"/>
                </a:solidFill>
              </a:rPr>
              <a:t>lavoratore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subordinato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soggetto</a:t>
            </a:r>
            <a:r>
              <a:rPr lang="en-US" sz="1600" dirty="0">
                <a:solidFill>
                  <a:schemeClr val="tx2"/>
                </a:solidFill>
              </a:rPr>
              <a:t> ad </a:t>
            </a:r>
            <a:r>
              <a:rPr lang="en-US" sz="1600" dirty="0" err="1">
                <a:solidFill>
                  <a:schemeClr val="tx2"/>
                </a:solidFill>
              </a:rPr>
              <a:t>oneri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previdenziali</a:t>
            </a:r>
            <a:r>
              <a:rPr lang="en-US" sz="1600" dirty="0">
                <a:solidFill>
                  <a:schemeClr val="tx2"/>
                </a:solidFill>
              </a:rPr>
              <a:t>, </a:t>
            </a:r>
            <a:r>
              <a:rPr lang="en-US" sz="1600" dirty="0" err="1">
                <a:solidFill>
                  <a:schemeClr val="tx2"/>
                </a:solidFill>
              </a:rPr>
              <a:t>anche</a:t>
            </a:r>
            <a:r>
              <a:rPr lang="en-US" sz="1600" dirty="0">
                <a:solidFill>
                  <a:schemeClr val="tx2"/>
                </a:solidFill>
              </a:rPr>
              <a:t> le relative  </a:t>
            </a:r>
            <a:r>
              <a:rPr lang="en-US" sz="1600" dirty="0" err="1">
                <a:solidFill>
                  <a:schemeClr val="tx2"/>
                </a:solidFill>
              </a:rPr>
              <a:t>retribuzioni</a:t>
            </a:r>
            <a:r>
              <a:rPr lang="en-US" sz="1600" dirty="0">
                <a:solidFill>
                  <a:schemeClr val="tx2"/>
                </a:solidFill>
              </a:rPr>
              <a:t> non </a:t>
            </a:r>
            <a:r>
              <a:rPr lang="en-US" sz="1600" dirty="0" err="1">
                <a:solidFill>
                  <a:schemeClr val="tx2"/>
                </a:solidFill>
              </a:rPr>
              <a:t>potranno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più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essere</a:t>
            </a:r>
            <a:r>
              <a:rPr lang="en-US" sz="1600" dirty="0">
                <a:solidFill>
                  <a:schemeClr val="tx2"/>
                </a:solidFill>
              </a:rPr>
              <a:t> quelle </a:t>
            </a:r>
            <a:r>
              <a:rPr lang="en-US" sz="1600" dirty="0" err="1">
                <a:solidFill>
                  <a:schemeClr val="tx2"/>
                </a:solidFill>
              </a:rPr>
              <a:t>dei</a:t>
            </a:r>
            <a:r>
              <a:rPr lang="en-US" sz="1600" dirty="0">
                <a:solidFill>
                  <a:schemeClr val="tx2"/>
                </a:solidFill>
              </a:rPr>
              <a:t> meri </a:t>
            </a:r>
            <a:r>
              <a:rPr lang="en-US" sz="1600" dirty="0" err="1">
                <a:solidFill>
                  <a:schemeClr val="tx2"/>
                </a:solidFill>
              </a:rPr>
              <a:t>compensi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sportivi</a:t>
            </a:r>
            <a:r>
              <a:rPr lang="en-US" sz="1600" dirty="0">
                <a:solidFill>
                  <a:schemeClr val="tx2"/>
                </a:solidFill>
              </a:rPr>
              <a:t>, ma </a:t>
            </a:r>
            <a:r>
              <a:rPr lang="en-US" sz="1600" dirty="0" err="1">
                <a:solidFill>
                  <a:schemeClr val="tx2"/>
                </a:solidFill>
              </a:rPr>
              <a:t>saranno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oggetto</a:t>
            </a:r>
            <a:r>
              <a:rPr lang="en-US" sz="1600" dirty="0">
                <a:solidFill>
                  <a:schemeClr val="tx2"/>
                </a:solidFill>
              </a:rPr>
              <a:t> di </a:t>
            </a:r>
            <a:r>
              <a:rPr lang="en-US" sz="1600" dirty="0" err="1">
                <a:solidFill>
                  <a:schemeClr val="tx2"/>
                </a:solidFill>
              </a:rPr>
              <a:t>allineamento</a:t>
            </a:r>
            <a:r>
              <a:rPr lang="en-US" sz="1600" dirty="0">
                <a:solidFill>
                  <a:schemeClr val="tx2"/>
                </a:solidFill>
              </a:rPr>
              <a:t> con il CCNL</a:t>
            </a: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65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 bwMode="auto">
          <a:xfrm>
            <a:off x="2376297" y="502022"/>
            <a:ext cx="7266222" cy="1642969"/>
          </a:xfrm>
        </p:spPr>
        <p:txBody>
          <a:bodyPr vert="horz" lIns="68580" tIns="34290" rIns="68580" bIns="34290" numCol="1" rtlCol="0" anchor="b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it-IT" sz="35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Lavoro autonomo o subordinato?</a:t>
            </a:r>
          </a:p>
        </p:txBody>
      </p:sp>
      <p:sp>
        <p:nvSpPr>
          <p:cNvPr id="20482" name="Segnaposto contenuto 9"/>
          <p:cNvSpPr>
            <a:spLocks noGrp="1"/>
          </p:cNvSpPr>
          <p:nvPr>
            <p:ph idx="1"/>
          </p:nvPr>
        </p:nvSpPr>
        <p:spPr>
          <a:xfrm>
            <a:off x="2376297" y="2418409"/>
            <a:ext cx="7266222" cy="3454358"/>
          </a:xfrm>
        </p:spPr>
        <p:txBody>
          <a:bodyPr anchor="t">
            <a:normAutofit/>
          </a:bodyPr>
          <a:lstStyle/>
          <a:p>
            <a:r>
              <a:rPr lang="it-IT" sz="1700" dirty="0"/>
              <a:t>Autonomo: autonomia nella prestazione (scelta degli orari, modalità), mancanza di controllo gerarchico, lavoro prestato per più soggetti (a.s.d. o </a:t>
            </a:r>
            <a:r>
              <a:rPr lang="it-IT" sz="1700" dirty="0" err="1"/>
              <a:t>s.s.d</a:t>
            </a:r>
            <a:r>
              <a:rPr lang="it-IT" sz="1700" dirty="0"/>
              <a:t>.), compenso a prestazione, volontà dei contraenti diretta ad escludere la subordinazione (</a:t>
            </a:r>
            <a:r>
              <a:rPr lang="it-IT" sz="1700" i="1" dirty="0"/>
              <a:t>ricorrendone i presupposti )</a:t>
            </a:r>
            <a:endParaRPr lang="it-IT" sz="1700" dirty="0"/>
          </a:p>
          <a:p>
            <a:r>
              <a:rPr lang="it-IT" sz="1700" dirty="0"/>
              <a:t>Subordinato: imposizione di direttive, orari, controllo gerarchico, utilizzo dei mezzi del datore di lavoro, compenso predeterminato e continuativo</a:t>
            </a:r>
          </a:p>
          <a:p>
            <a:r>
              <a:rPr lang="it-IT" sz="1700" dirty="0"/>
              <a:t>Differenza dei costi tra le due forme di lavoro per il datore di lavoro</a:t>
            </a:r>
          </a:p>
          <a:p>
            <a:r>
              <a:rPr lang="it-IT" sz="1700" dirty="0"/>
              <a:t>La distinzione sportiva tra professionista e dilettante da un punto di vista giuslavoristico ha perso importanza rientrando entrambe le tipologie comunque nella dizione «lavoro»</a:t>
            </a:r>
          </a:p>
          <a:p>
            <a:endParaRPr lang="it-IT" sz="1700" dirty="0"/>
          </a:p>
          <a:p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2847732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27504" y="1401859"/>
            <a:ext cx="3097638" cy="40542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31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1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Riforma del Lavoro sportivo e vantaggi per la ASD/SSD 1/2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467350" y="1553134"/>
            <a:ext cx="4596404" cy="3751732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u="sng" dirty="0" err="1">
                <a:solidFill>
                  <a:schemeClr val="tx2"/>
                </a:solidFill>
              </a:rPr>
              <a:t>Azzeramento</a:t>
            </a:r>
            <a:r>
              <a:rPr lang="en-US" sz="1800" u="sng" dirty="0">
                <a:solidFill>
                  <a:schemeClr val="tx2"/>
                </a:solidFill>
              </a:rPr>
              <a:t> </a:t>
            </a:r>
            <a:r>
              <a:rPr lang="en-US" sz="1800" u="sng" dirty="0" err="1">
                <a:solidFill>
                  <a:schemeClr val="tx2"/>
                </a:solidFill>
              </a:rPr>
              <a:t>dei</a:t>
            </a:r>
            <a:r>
              <a:rPr lang="en-US" sz="1800" u="sng" dirty="0">
                <a:solidFill>
                  <a:schemeClr val="tx2"/>
                </a:solidFill>
              </a:rPr>
              <a:t> </a:t>
            </a:r>
            <a:r>
              <a:rPr lang="en-US" sz="1800" u="sng" dirty="0" err="1">
                <a:solidFill>
                  <a:schemeClr val="tx2"/>
                </a:solidFill>
              </a:rPr>
              <a:t>contenziosi</a:t>
            </a:r>
            <a:r>
              <a:rPr lang="en-US" sz="1800" u="sng" dirty="0">
                <a:solidFill>
                  <a:schemeClr val="tx2"/>
                </a:solidFill>
              </a:rPr>
              <a:t> con INPS</a:t>
            </a:r>
            <a:r>
              <a:rPr lang="en-US" sz="1800" dirty="0">
                <a:solidFill>
                  <a:schemeClr val="tx2"/>
                </a:solidFill>
              </a:rPr>
              <a:t>. </a:t>
            </a:r>
            <a:r>
              <a:rPr lang="en-US" sz="1800" i="1" dirty="0">
                <a:solidFill>
                  <a:schemeClr val="tx2"/>
                </a:solidFill>
              </a:rPr>
              <a:t>«Non </a:t>
            </a:r>
            <a:r>
              <a:rPr lang="en-US" sz="1800" i="1" dirty="0" err="1">
                <a:solidFill>
                  <a:schemeClr val="tx2"/>
                </a:solidFill>
              </a:rPr>
              <a:t>si</a:t>
            </a:r>
            <a:r>
              <a:rPr lang="en-US" sz="1800" i="1" dirty="0">
                <a:solidFill>
                  <a:schemeClr val="tx2"/>
                </a:solidFill>
              </a:rPr>
              <a:t> </a:t>
            </a:r>
            <a:r>
              <a:rPr lang="en-US" sz="1800" i="1" dirty="0" err="1">
                <a:solidFill>
                  <a:schemeClr val="tx2"/>
                </a:solidFill>
              </a:rPr>
              <a:t>dà</a:t>
            </a:r>
            <a:r>
              <a:rPr lang="en-US" sz="1800" i="1" dirty="0">
                <a:solidFill>
                  <a:schemeClr val="tx2"/>
                </a:solidFill>
              </a:rPr>
              <a:t> </a:t>
            </a:r>
            <a:r>
              <a:rPr lang="en-US" sz="1800" i="1" dirty="0" err="1">
                <a:solidFill>
                  <a:schemeClr val="tx2"/>
                </a:solidFill>
              </a:rPr>
              <a:t>luogo</a:t>
            </a:r>
            <a:r>
              <a:rPr lang="en-US" sz="1800" i="1" dirty="0">
                <a:solidFill>
                  <a:schemeClr val="tx2"/>
                </a:solidFill>
              </a:rPr>
              <a:t> a </a:t>
            </a:r>
            <a:r>
              <a:rPr lang="en-US" sz="1800" i="1" dirty="0" err="1">
                <a:solidFill>
                  <a:schemeClr val="tx2"/>
                </a:solidFill>
              </a:rPr>
              <a:t>recupero</a:t>
            </a:r>
            <a:r>
              <a:rPr lang="en-US" sz="1800" i="1" dirty="0">
                <a:solidFill>
                  <a:schemeClr val="tx2"/>
                </a:solidFill>
              </a:rPr>
              <a:t> </a:t>
            </a:r>
            <a:r>
              <a:rPr lang="en-US" sz="1800" i="1" dirty="0" err="1">
                <a:solidFill>
                  <a:schemeClr val="tx2"/>
                </a:solidFill>
              </a:rPr>
              <a:t>contributivo</a:t>
            </a:r>
            <a:r>
              <a:rPr lang="en-US" sz="1800" i="1" dirty="0">
                <a:solidFill>
                  <a:schemeClr val="tx2"/>
                </a:solidFill>
              </a:rPr>
              <a:t>» art. 35 comma 8 </a:t>
            </a:r>
            <a:r>
              <a:rPr lang="en-US" sz="1800" i="1" dirty="0" err="1">
                <a:solidFill>
                  <a:schemeClr val="tx2"/>
                </a:solidFill>
              </a:rPr>
              <a:t>quater</a:t>
            </a:r>
            <a:r>
              <a:rPr lang="en-US" sz="1800" i="1" dirty="0">
                <a:solidFill>
                  <a:schemeClr val="tx2"/>
                </a:solidFill>
              </a:rPr>
              <a:t> </a:t>
            </a: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2"/>
                </a:solidFill>
              </a:rPr>
              <a:t>Presunzione</a:t>
            </a:r>
            <a:r>
              <a:rPr lang="en-US" sz="1800" dirty="0">
                <a:solidFill>
                  <a:schemeClr val="tx2"/>
                </a:solidFill>
              </a:rPr>
              <a:t> di </a:t>
            </a:r>
            <a:r>
              <a:rPr lang="en-US" sz="1800" dirty="0" err="1">
                <a:solidFill>
                  <a:schemeClr val="tx2"/>
                </a:solidFill>
              </a:rPr>
              <a:t>inquadramento</a:t>
            </a:r>
            <a:r>
              <a:rPr lang="en-US" sz="1800" dirty="0">
                <a:solidFill>
                  <a:schemeClr val="tx2"/>
                </a:solidFill>
              </a:rPr>
              <a:t> del </a:t>
            </a:r>
            <a:r>
              <a:rPr lang="en-US" sz="1800" dirty="0" err="1">
                <a:solidFill>
                  <a:schemeClr val="tx2"/>
                </a:solidFill>
              </a:rPr>
              <a:t>lavoratore</a:t>
            </a:r>
            <a:r>
              <a:rPr lang="en-US" sz="1800" dirty="0">
                <a:solidFill>
                  <a:schemeClr val="tx2"/>
                </a:solidFill>
              </a:rPr>
              <a:t> come co.co.co  per 24 ore </a:t>
            </a:r>
            <a:r>
              <a:rPr lang="en-US" sz="1800" dirty="0" err="1">
                <a:solidFill>
                  <a:schemeClr val="tx2"/>
                </a:solidFill>
              </a:rPr>
              <a:t>settimanali</a:t>
            </a:r>
            <a:r>
              <a:rPr lang="en-US" sz="1800" dirty="0">
                <a:solidFill>
                  <a:schemeClr val="tx2"/>
                </a:solidFill>
              </a:rPr>
              <a:t> (</a:t>
            </a:r>
            <a:r>
              <a:rPr lang="en-US" sz="1800" dirty="0" err="1">
                <a:solidFill>
                  <a:schemeClr val="tx2"/>
                </a:solidFill>
              </a:rPr>
              <a:t>gare</a:t>
            </a:r>
            <a:r>
              <a:rPr lang="en-US" sz="1800" dirty="0">
                <a:solidFill>
                  <a:schemeClr val="tx2"/>
                </a:solidFill>
              </a:rPr>
              <a:t> secluse)</a:t>
            </a: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2"/>
                </a:solidFill>
              </a:rPr>
              <a:t>minori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costi</a:t>
            </a:r>
            <a:r>
              <a:rPr lang="en-US" sz="1800" dirty="0">
                <a:solidFill>
                  <a:schemeClr val="tx2"/>
                </a:solidFill>
              </a:rPr>
              <a:t> rispetto al </a:t>
            </a:r>
            <a:r>
              <a:rPr lang="en-US" sz="1800" dirty="0" err="1">
                <a:solidFill>
                  <a:schemeClr val="tx2"/>
                </a:solidFill>
              </a:rPr>
              <a:t>lavoratore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subordinato</a:t>
            </a:r>
            <a:r>
              <a:rPr lang="en-US" sz="1800" dirty="0">
                <a:solidFill>
                  <a:schemeClr val="tx2"/>
                </a:solidFill>
              </a:rPr>
              <a:t>. </a:t>
            </a: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i="1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i="1" dirty="0">
                <a:solidFill>
                  <a:schemeClr val="tx2"/>
                </a:solidFill>
              </a:rPr>
              <a:t>Art 25 «è </a:t>
            </a:r>
            <a:r>
              <a:rPr lang="en-US" sz="1800" i="1" dirty="0" err="1">
                <a:solidFill>
                  <a:schemeClr val="tx2"/>
                </a:solidFill>
              </a:rPr>
              <a:t>lavoratore</a:t>
            </a:r>
            <a:r>
              <a:rPr lang="en-US" sz="1800" i="1" dirty="0">
                <a:solidFill>
                  <a:schemeClr val="tx2"/>
                </a:solidFill>
              </a:rPr>
              <a:t> </a:t>
            </a:r>
            <a:r>
              <a:rPr lang="en-US" sz="1800" i="1" dirty="0" err="1">
                <a:solidFill>
                  <a:schemeClr val="tx2"/>
                </a:solidFill>
              </a:rPr>
              <a:t>sportivo</a:t>
            </a:r>
            <a:r>
              <a:rPr lang="en-US" sz="1800" i="1" dirty="0">
                <a:solidFill>
                  <a:schemeClr val="tx2"/>
                </a:solidFill>
              </a:rPr>
              <a:t> </a:t>
            </a:r>
            <a:r>
              <a:rPr lang="en-US" sz="1800" i="1" dirty="0" err="1">
                <a:solidFill>
                  <a:schemeClr val="tx2"/>
                </a:solidFill>
              </a:rPr>
              <a:t>l’atleta</a:t>
            </a:r>
            <a:r>
              <a:rPr lang="en-US" sz="1800" i="1" dirty="0">
                <a:solidFill>
                  <a:schemeClr val="tx2"/>
                </a:solidFill>
              </a:rPr>
              <a:t>, </a:t>
            </a:r>
            <a:r>
              <a:rPr lang="en-US" sz="1800" i="1" dirty="0" err="1">
                <a:solidFill>
                  <a:schemeClr val="tx2"/>
                </a:solidFill>
              </a:rPr>
              <a:t>l’allenatore</a:t>
            </a:r>
            <a:r>
              <a:rPr lang="en-US" sz="1800" i="1" dirty="0">
                <a:solidFill>
                  <a:schemeClr val="tx2"/>
                </a:solidFill>
              </a:rPr>
              <a:t>, </a:t>
            </a:r>
            <a:r>
              <a:rPr lang="en-US" sz="1800" i="1" dirty="0" err="1">
                <a:solidFill>
                  <a:schemeClr val="tx2"/>
                </a:solidFill>
              </a:rPr>
              <a:t>l’istruttore</a:t>
            </a:r>
            <a:r>
              <a:rPr lang="en-US" sz="1800" i="1" dirty="0">
                <a:solidFill>
                  <a:schemeClr val="tx2"/>
                </a:solidFill>
              </a:rPr>
              <a:t>, il </a:t>
            </a:r>
            <a:r>
              <a:rPr lang="en-US" sz="1800" i="1" dirty="0" err="1">
                <a:solidFill>
                  <a:schemeClr val="tx2"/>
                </a:solidFill>
              </a:rPr>
              <a:t>direttore</a:t>
            </a:r>
            <a:r>
              <a:rPr lang="en-US" sz="1800" i="1" dirty="0">
                <a:solidFill>
                  <a:schemeClr val="tx2"/>
                </a:solidFill>
              </a:rPr>
              <a:t> </a:t>
            </a:r>
            <a:r>
              <a:rPr lang="en-US" sz="1800" i="1" dirty="0" err="1">
                <a:solidFill>
                  <a:schemeClr val="tx2"/>
                </a:solidFill>
              </a:rPr>
              <a:t>tecnico</a:t>
            </a:r>
            <a:r>
              <a:rPr lang="en-US" sz="1800" i="1" dirty="0">
                <a:solidFill>
                  <a:schemeClr val="tx2"/>
                </a:solidFill>
              </a:rPr>
              <a:t>, il </a:t>
            </a:r>
            <a:r>
              <a:rPr lang="en-US" sz="1800" i="1" dirty="0" err="1">
                <a:solidFill>
                  <a:schemeClr val="tx2"/>
                </a:solidFill>
              </a:rPr>
              <a:t>direttore</a:t>
            </a:r>
            <a:r>
              <a:rPr lang="en-US" sz="1800" i="1" dirty="0">
                <a:solidFill>
                  <a:schemeClr val="tx2"/>
                </a:solidFill>
              </a:rPr>
              <a:t> </a:t>
            </a:r>
            <a:r>
              <a:rPr lang="en-US" sz="1800" i="1" dirty="0" err="1">
                <a:solidFill>
                  <a:schemeClr val="tx2"/>
                </a:solidFill>
              </a:rPr>
              <a:t>sportivo</a:t>
            </a:r>
            <a:r>
              <a:rPr lang="en-US" sz="1800" i="1" dirty="0">
                <a:solidFill>
                  <a:schemeClr val="tx2"/>
                </a:solidFill>
              </a:rPr>
              <a:t>, il </a:t>
            </a:r>
            <a:r>
              <a:rPr lang="en-US" sz="1800" i="1" dirty="0" err="1">
                <a:solidFill>
                  <a:schemeClr val="tx2"/>
                </a:solidFill>
              </a:rPr>
              <a:t>preparatore</a:t>
            </a:r>
            <a:r>
              <a:rPr lang="en-US" sz="1800" i="1" dirty="0">
                <a:solidFill>
                  <a:schemeClr val="tx2"/>
                </a:solidFill>
              </a:rPr>
              <a:t> </a:t>
            </a:r>
            <a:r>
              <a:rPr lang="en-US" sz="1800" i="1" dirty="0" err="1">
                <a:solidFill>
                  <a:schemeClr val="tx2"/>
                </a:solidFill>
              </a:rPr>
              <a:t>atletico</a:t>
            </a:r>
            <a:r>
              <a:rPr lang="en-US" sz="1800" i="1" dirty="0">
                <a:solidFill>
                  <a:schemeClr val="tx2"/>
                </a:solidFill>
              </a:rPr>
              <a:t> e il </a:t>
            </a:r>
            <a:r>
              <a:rPr lang="en-US" sz="1800" i="1" dirty="0" err="1">
                <a:solidFill>
                  <a:schemeClr val="tx2"/>
                </a:solidFill>
              </a:rPr>
              <a:t>direttore</a:t>
            </a:r>
            <a:r>
              <a:rPr lang="en-US" sz="1800" i="1" dirty="0">
                <a:solidFill>
                  <a:schemeClr val="tx2"/>
                </a:solidFill>
              </a:rPr>
              <a:t> di </a:t>
            </a:r>
            <a:r>
              <a:rPr lang="en-US" sz="1800" i="1" dirty="0" err="1">
                <a:solidFill>
                  <a:schemeClr val="tx2"/>
                </a:solidFill>
              </a:rPr>
              <a:t>gara</a:t>
            </a:r>
            <a:r>
              <a:rPr lang="en-US" sz="1800" i="1" dirty="0">
                <a:solidFill>
                  <a:schemeClr val="tx2"/>
                </a:solidFill>
              </a:rPr>
              <a:t>… e </a:t>
            </a:r>
            <a:r>
              <a:rPr lang="en-US" sz="1800" i="1" dirty="0" err="1">
                <a:solidFill>
                  <a:schemeClr val="tx2"/>
                </a:solidFill>
              </a:rPr>
              <a:t>ogni</a:t>
            </a:r>
            <a:r>
              <a:rPr lang="en-US" sz="1800" i="1" dirty="0">
                <a:solidFill>
                  <a:schemeClr val="tx2"/>
                </a:solidFill>
              </a:rPr>
              <a:t> </a:t>
            </a:r>
            <a:r>
              <a:rPr lang="en-US" sz="1800" i="1" dirty="0" err="1">
                <a:solidFill>
                  <a:schemeClr val="tx2"/>
                </a:solidFill>
              </a:rPr>
              <a:t>tesserato</a:t>
            </a:r>
            <a:r>
              <a:rPr lang="en-US" sz="1800" i="1" dirty="0">
                <a:solidFill>
                  <a:schemeClr val="tx2"/>
                </a:solidFill>
              </a:rPr>
              <a:t>   che </a:t>
            </a:r>
            <a:r>
              <a:rPr lang="en-US" sz="1800" i="1" dirty="0" err="1">
                <a:solidFill>
                  <a:schemeClr val="tx2"/>
                </a:solidFill>
              </a:rPr>
              <a:t>svolge</a:t>
            </a:r>
            <a:r>
              <a:rPr lang="en-US" sz="1800" i="1" dirty="0">
                <a:solidFill>
                  <a:schemeClr val="tx2"/>
                </a:solidFill>
              </a:rPr>
              <a:t> </a:t>
            </a:r>
            <a:r>
              <a:rPr lang="en-US" sz="1800" i="1" dirty="0" err="1">
                <a:solidFill>
                  <a:schemeClr val="tx2"/>
                </a:solidFill>
              </a:rPr>
              <a:t>una</a:t>
            </a:r>
            <a:r>
              <a:rPr lang="en-US" sz="1800" i="1" dirty="0">
                <a:solidFill>
                  <a:schemeClr val="tx2"/>
                </a:solidFill>
              </a:rPr>
              <a:t> </a:t>
            </a:r>
            <a:r>
              <a:rPr lang="en-US" sz="1800" i="1" dirty="0" err="1">
                <a:solidFill>
                  <a:schemeClr val="tx2"/>
                </a:solidFill>
              </a:rPr>
              <a:t>attività</a:t>
            </a:r>
            <a:r>
              <a:rPr lang="en-US" sz="1800" i="1" dirty="0">
                <a:solidFill>
                  <a:schemeClr val="tx2"/>
                </a:solidFill>
              </a:rPr>
              <a:t> </a:t>
            </a:r>
            <a:r>
              <a:rPr lang="en-US" sz="1800" i="1" dirty="0" err="1">
                <a:solidFill>
                  <a:schemeClr val="tx2"/>
                </a:solidFill>
              </a:rPr>
              <a:t>sulla</a:t>
            </a:r>
            <a:r>
              <a:rPr lang="en-US" sz="1800" i="1" dirty="0">
                <a:solidFill>
                  <a:schemeClr val="tx2"/>
                </a:solidFill>
              </a:rPr>
              <a:t> base </a:t>
            </a:r>
            <a:r>
              <a:rPr lang="en-US" sz="1800" i="1" dirty="0" err="1">
                <a:solidFill>
                  <a:schemeClr val="tx2"/>
                </a:solidFill>
              </a:rPr>
              <a:t>dei</a:t>
            </a:r>
            <a:r>
              <a:rPr lang="en-US" sz="1800" i="1" dirty="0">
                <a:solidFill>
                  <a:schemeClr val="tx2"/>
                </a:solidFill>
              </a:rPr>
              <a:t> </a:t>
            </a:r>
            <a:r>
              <a:rPr lang="en-US" sz="1800" i="1" dirty="0" err="1">
                <a:solidFill>
                  <a:schemeClr val="tx2"/>
                </a:solidFill>
              </a:rPr>
              <a:t>regolamenti</a:t>
            </a:r>
            <a:r>
              <a:rPr lang="en-US" sz="1800" i="1" dirty="0">
                <a:solidFill>
                  <a:schemeClr val="tx2"/>
                </a:solidFill>
              </a:rPr>
              <a:t>  </a:t>
            </a:r>
            <a:r>
              <a:rPr lang="en-US" sz="1800" i="1" dirty="0" err="1">
                <a:solidFill>
                  <a:schemeClr val="tx2"/>
                </a:solidFill>
              </a:rPr>
              <a:t>federali</a:t>
            </a:r>
            <a:r>
              <a:rPr lang="en-US" sz="1800" i="1" dirty="0">
                <a:solidFill>
                  <a:schemeClr val="tx2"/>
                </a:solidFill>
              </a:rPr>
              <a:t>» </a:t>
            </a: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24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27504" y="1401859"/>
            <a:ext cx="3097638" cy="40542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1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Riforma</a:t>
            </a:r>
            <a: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del </a:t>
            </a:r>
            <a:r>
              <a:rPr lang="en-US" sz="31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Lavoro</a:t>
            </a:r>
            <a: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1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sportivo</a:t>
            </a:r>
            <a: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en-US" sz="31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vantaggi</a:t>
            </a:r>
            <a: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per la ASD/SSD 2/2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467350" y="1250584"/>
            <a:ext cx="4596404" cy="4205557"/>
          </a:xfrm>
        </p:spPr>
        <p:txBody>
          <a:bodyPr vert="horz" lIns="91440" tIns="45720" rIns="91440" bIns="45720" rtlCol="0" anchor="ctr">
            <a:noAutofit/>
          </a:bodyPr>
          <a:lstStyle/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2"/>
                </a:solidFill>
              </a:rPr>
              <a:t>Probabile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diminuzione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vertenze</a:t>
            </a:r>
            <a:r>
              <a:rPr lang="en-US" sz="1600" dirty="0">
                <a:solidFill>
                  <a:schemeClr val="tx2"/>
                </a:solidFill>
              </a:rPr>
              <a:t> di </a:t>
            </a:r>
            <a:r>
              <a:rPr lang="en-US" sz="1600" dirty="0" err="1">
                <a:solidFill>
                  <a:schemeClr val="tx2"/>
                </a:solidFill>
              </a:rPr>
              <a:t>lavoro</a:t>
            </a:r>
            <a:r>
              <a:rPr lang="en-US" sz="1600" dirty="0">
                <a:solidFill>
                  <a:schemeClr val="tx2"/>
                </a:solidFill>
              </a:rPr>
              <a:t> da </a:t>
            </a:r>
            <a:r>
              <a:rPr lang="en-US" sz="1600" dirty="0" err="1">
                <a:solidFill>
                  <a:schemeClr val="tx2"/>
                </a:solidFill>
              </a:rPr>
              <a:t>parte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dei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collaboratori</a:t>
            </a:r>
            <a:r>
              <a:rPr lang="en-US" sz="1600" dirty="0">
                <a:solidFill>
                  <a:schemeClr val="tx2"/>
                </a:solidFill>
              </a:rPr>
              <a:t> che </a:t>
            </a:r>
            <a:r>
              <a:rPr lang="en-US" sz="1600" dirty="0" err="1">
                <a:solidFill>
                  <a:schemeClr val="tx2"/>
                </a:solidFill>
              </a:rPr>
              <a:t>vogliono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farsi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riconoscere</a:t>
            </a:r>
            <a:r>
              <a:rPr lang="en-US" sz="1600" dirty="0">
                <a:solidFill>
                  <a:schemeClr val="tx2"/>
                </a:solidFill>
              </a:rPr>
              <a:t> un </a:t>
            </a:r>
            <a:r>
              <a:rPr lang="en-US" sz="1600" dirty="0" err="1">
                <a:solidFill>
                  <a:schemeClr val="tx2"/>
                </a:solidFill>
              </a:rPr>
              <a:t>contratto</a:t>
            </a:r>
            <a:r>
              <a:rPr lang="en-US" sz="1600" dirty="0">
                <a:solidFill>
                  <a:schemeClr val="tx2"/>
                </a:solidFill>
              </a:rPr>
              <a:t> di </a:t>
            </a:r>
            <a:r>
              <a:rPr lang="en-US" sz="1600" dirty="0" err="1">
                <a:solidFill>
                  <a:schemeClr val="tx2"/>
                </a:solidFill>
              </a:rPr>
              <a:t>lavoro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subordinato</a:t>
            </a:r>
            <a:r>
              <a:rPr lang="en-US" sz="1600" dirty="0">
                <a:solidFill>
                  <a:schemeClr val="tx2"/>
                </a:solidFill>
              </a:rPr>
              <a:t> (prima il Job Act </a:t>
            </a:r>
            <a:r>
              <a:rPr lang="en-US" sz="1600" dirty="0" err="1">
                <a:solidFill>
                  <a:schemeClr val="tx2"/>
                </a:solidFill>
              </a:rPr>
              <a:t>si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limitava</a:t>
            </a:r>
            <a:r>
              <a:rPr lang="en-US" sz="1600" dirty="0">
                <a:solidFill>
                  <a:schemeClr val="tx2"/>
                </a:solidFill>
              </a:rPr>
              <a:t> ad </a:t>
            </a:r>
            <a:r>
              <a:rPr lang="en-US" sz="1600" dirty="0" err="1">
                <a:solidFill>
                  <a:schemeClr val="tx2"/>
                </a:solidFill>
              </a:rPr>
              <a:t>escludere</a:t>
            </a:r>
            <a:r>
              <a:rPr lang="en-US" sz="1600" dirty="0">
                <a:solidFill>
                  <a:schemeClr val="tx2"/>
                </a:solidFill>
              </a:rPr>
              <a:t> la </a:t>
            </a:r>
            <a:r>
              <a:rPr lang="en-US" sz="1600" dirty="0" err="1">
                <a:solidFill>
                  <a:schemeClr val="tx2"/>
                </a:solidFill>
              </a:rPr>
              <a:t>presunzione</a:t>
            </a:r>
            <a:r>
              <a:rPr lang="en-US" sz="1600" dirty="0">
                <a:solidFill>
                  <a:schemeClr val="tx2"/>
                </a:solidFill>
              </a:rPr>
              <a:t> di </a:t>
            </a:r>
            <a:r>
              <a:rPr lang="en-US" sz="1600" dirty="0" err="1">
                <a:solidFill>
                  <a:schemeClr val="tx2"/>
                </a:solidFill>
              </a:rPr>
              <a:t>subordinazione</a:t>
            </a:r>
            <a:r>
              <a:rPr lang="en-US" sz="1600" dirty="0">
                <a:solidFill>
                  <a:schemeClr val="tx2"/>
                </a:solidFill>
              </a:rPr>
              <a:t> per </a:t>
            </a:r>
            <a:r>
              <a:rPr lang="en-US" sz="1600" dirty="0" err="1">
                <a:solidFill>
                  <a:schemeClr val="tx2"/>
                </a:solidFill>
              </a:rPr>
              <a:t>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lavoratori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sportivi</a:t>
            </a:r>
            <a:r>
              <a:rPr lang="en-US" sz="1600" dirty="0">
                <a:solidFill>
                  <a:schemeClr val="tx2"/>
                </a:solidFill>
              </a:rPr>
              <a:t>) e della </a:t>
            </a:r>
            <a:r>
              <a:rPr lang="en-US" sz="1600" dirty="0" err="1">
                <a:solidFill>
                  <a:schemeClr val="tx2"/>
                </a:solidFill>
              </a:rPr>
              <a:t>possibilità</a:t>
            </a:r>
            <a:r>
              <a:rPr lang="en-US" sz="1600" dirty="0">
                <a:solidFill>
                  <a:schemeClr val="tx2"/>
                </a:solidFill>
              </a:rPr>
              <a:t> di </a:t>
            </a:r>
            <a:r>
              <a:rPr lang="en-US" sz="1600" dirty="0" err="1">
                <a:solidFill>
                  <a:schemeClr val="tx2"/>
                </a:solidFill>
              </a:rPr>
              <a:t>soccombenza</a:t>
            </a:r>
            <a:r>
              <a:rPr lang="en-US" sz="1600" dirty="0">
                <a:solidFill>
                  <a:schemeClr val="tx2"/>
                </a:solidFill>
              </a:rPr>
              <a:t> in </a:t>
            </a:r>
            <a:r>
              <a:rPr lang="en-US" sz="1600" dirty="0" err="1">
                <a:solidFill>
                  <a:schemeClr val="tx2"/>
                </a:solidFill>
              </a:rPr>
              <a:t>detti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procedimenti</a:t>
            </a:r>
            <a:endParaRPr lang="en-US" sz="16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Art. 28  </a:t>
            </a:r>
            <a:r>
              <a:rPr lang="en-US" sz="1600" dirty="0" err="1">
                <a:solidFill>
                  <a:schemeClr val="tx2"/>
                </a:solidFill>
              </a:rPr>
              <a:t>L'associazione</a:t>
            </a:r>
            <a:r>
              <a:rPr lang="en-US" sz="1600" dirty="0">
                <a:solidFill>
                  <a:schemeClr val="tx2"/>
                </a:solidFill>
              </a:rPr>
              <a:t>/</a:t>
            </a:r>
            <a:r>
              <a:rPr lang="en-US" sz="1600" dirty="0" err="1">
                <a:solidFill>
                  <a:schemeClr val="tx2"/>
                </a:solidFill>
              </a:rPr>
              <a:t>società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destinataria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delle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prestazioni</a:t>
            </a:r>
            <a:r>
              <a:rPr lang="en-US" sz="1600" dirty="0">
                <a:solidFill>
                  <a:schemeClr val="tx2"/>
                </a:solidFill>
              </a:rPr>
              <a:t> sportive è </a:t>
            </a:r>
            <a:r>
              <a:rPr lang="en-US" sz="1600" dirty="0" err="1">
                <a:solidFill>
                  <a:schemeClr val="tx2"/>
                </a:solidFill>
              </a:rPr>
              <a:t>tenuta</a:t>
            </a:r>
            <a:r>
              <a:rPr lang="en-US" sz="1600" dirty="0">
                <a:solidFill>
                  <a:schemeClr val="tx2"/>
                </a:solidFill>
              </a:rPr>
              <a:t> a </a:t>
            </a:r>
            <a:r>
              <a:rPr lang="en-US" sz="1600" dirty="0" err="1">
                <a:solidFill>
                  <a:schemeClr val="tx2"/>
                </a:solidFill>
              </a:rPr>
              <a:t>comunicare</a:t>
            </a:r>
            <a:r>
              <a:rPr lang="en-US" sz="1600" dirty="0">
                <a:solidFill>
                  <a:schemeClr val="tx2"/>
                </a:solidFill>
              </a:rPr>
              <a:t> al RAS </a:t>
            </a:r>
            <a:r>
              <a:rPr lang="en-US" sz="1600" dirty="0" err="1">
                <a:solidFill>
                  <a:schemeClr val="tx2"/>
                </a:solidFill>
              </a:rPr>
              <a:t>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dati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necessari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all'individuazione</a:t>
            </a:r>
            <a:r>
              <a:rPr lang="en-US" sz="1600" dirty="0">
                <a:solidFill>
                  <a:schemeClr val="tx2"/>
                </a:solidFill>
              </a:rPr>
              <a:t> del </a:t>
            </a:r>
            <a:r>
              <a:rPr lang="en-US" sz="1600" dirty="0" err="1">
                <a:solidFill>
                  <a:schemeClr val="tx2"/>
                </a:solidFill>
              </a:rPr>
              <a:t>rapporto</a:t>
            </a:r>
            <a:r>
              <a:rPr lang="en-US" sz="1600" dirty="0">
                <a:solidFill>
                  <a:schemeClr val="tx2"/>
                </a:solidFill>
              </a:rPr>
              <a:t> di </a:t>
            </a:r>
            <a:r>
              <a:rPr lang="en-US" sz="1600" dirty="0" err="1">
                <a:solidFill>
                  <a:schemeClr val="tx2"/>
                </a:solidFill>
              </a:rPr>
              <a:t>lavoro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sportivo</a:t>
            </a:r>
            <a:r>
              <a:rPr lang="en-US" sz="1600" dirty="0">
                <a:solidFill>
                  <a:schemeClr val="tx2"/>
                </a:solidFill>
              </a:rPr>
              <a:t> , in </a:t>
            </a:r>
            <a:r>
              <a:rPr lang="en-US" sz="1600" dirty="0" err="1">
                <a:solidFill>
                  <a:schemeClr val="tx2"/>
                </a:solidFill>
              </a:rPr>
              <a:t>maniera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equipollente</a:t>
            </a:r>
            <a:r>
              <a:rPr lang="en-US" sz="1600" dirty="0">
                <a:solidFill>
                  <a:schemeClr val="tx2"/>
                </a:solidFill>
              </a:rPr>
              <a:t> con la </a:t>
            </a:r>
            <a:r>
              <a:rPr lang="en-US" sz="1600" dirty="0" err="1">
                <a:solidFill>
                  <a:schemeClr val="tx2"/>
                </a:solidFill>
              </a:rPr>
              <a:t>comunicazione</a:t>
            </a:r>
            <a:r>
              <a:rPr lang="en-US" sz="1600" dirty="0">
                <a:solidFill>
                  <a:schemeClr val="tx2"/>
                </a:solidFill>
              </a:rPr>
              <a:t> al Centro per </a:t>
            </a:r>
            <a:r>
              <a:rPr lang="en-US" sz="1600" dirty="0" err="1">
                <a:solidFill>
                  <a:schemeClr val="tx2"/>
                </a:solidFill>
              </a:rPr>
              <a:t>l’impiego</a:t>
            </a:r>
            <a:r>
              <a:rPr lang="en-US" sz="1600" dirty="0">
                <a:solidFill>
                  <a:schemeClr val="tx2"/>
                </a:solidFill>
              </a:rPr>
              <a:t>/</a:t>
            </a:r>
            <a:r>
              <a:rPr lang="en-US" sz="1600" dirty="0" err="1">
                <a:solidFill>
                  <a:schemeClr val="tx2"/>
                </a:solidFill>
              </a:rPr>
              <a:t>Inps</a:t>
            </a:r>
            <a:endParaRPr lang="en-US" sz="16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Le </a:t>
            </a:r>
            <a:r>
              <a:rPr lang="en-US" sz="1600" dirty="0" err="1">
                <a:solidFill>
                  <a:schemeClr val="tx2"/>
                </a:solidFill>
              </a:rPr>
              <a:t>comunicazioni</a:t>
            </a:r>
            <a:r>
              <a:rPr lang="en-US" sz="1600" dirty="0">
                <a:solidFill>
                  <a:schemeClr val="tx2"/>
                </a:solidFill>
              </a:rPr>
              <a:t> per il </a:t>
            </a:r>
            <a:r>
              <a:rPr lang="en-US" sz="1600" dirty="0" err="1">
                <a:solidFill>
                  <a:schemeClr val="tx2"/>
                </a:solidFill>
              </a:rPr>
              <a:t>periodo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luglio</a:t>
            </a:r>
            <a:r>
              <a:rPr lang="en-US" sz="1600" dirty="0">
                <a:solidFill>
                  <a:schemeClr val="tx2"/>
                </a:solidFill>
              </a:rPr>
              <a:t>/Settembre </a:t>
            </a:r>
            <a:r>
              <a:rPr lang="en-US" sz="1600" dirty="0" err="1">
                <a:solidFill>
                  <a:schemeClr val="tx2"/>
                </a:solidFill>
              </a:rPr>
              <a:t>potranno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farsi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entro</a:t>
            </a:r>
            <a:r>
              <a:rPr lang="en-US" sz="1600" dirty="0">
                <a:solidFill>
                  <a:schemeClr val="tx2"/>
                </a:solidFill>
              </a:rPr>
              <a:t> il 31 </a:t>
            </a:r>
            <a:r>
              <a:rPr lang="en-US" sz="1600" dirty="0" err="1">
                <a:solidFill>
                  <a:schemeClr val="tx2"/>
                </a:solidFill>
              </a:rPr>
              <a:t>dicembre</a:t>
            </a:r>
            <a:endParaRPr lang="en-US" sz="16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Per </a:t>
            </a:r>
            <a:r>
              <a:rPr lang="en-US" sz="1600" dirty="0" err="1">
                <a:solidFill>
                  <a:schemeClr val="tx2"/>
                </a:solidFill>
              </a:rPr>
              <a:t>compensi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annuali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fino</a:t>
            </a:r>
            <a:r>
              <a:rPr lang="en-US" sz="1600" dirty="0">
                <a:solidFill>
                  <a:schemeClr val="tx2"/>
                </a:solidFill>
              </a:rPr>
              <a:t> a 15.000 « non vi è </a:t>
            </a:r>
            <a:r>
              <a:rPr lang="en-US" sz="1600" dirty="0" err="1">
                <a:solidFill>
                  <a:schemeClr val="tx2"/>
                </a:solidFill>
              </a:rPr>
              <a:t>l’obbligo</a:t>
            </a:r>
            <a:r>
              <a:rPr lang="en-US" sz="1600" dirty="0">
                <a:solidFill>
                  <a:schemeClr val="tx2"/>
                </a:solidFill>
              </a:rPr>
              <a:t> di </a:t>
            </a:r>
            <a:r>
              <a:rPr lang="en-US" sz="1600" dirty="0" err="1">
                <a:solidFill>
                  <a:schemeClr val="tx2"/>
                </a:solidFill>
              </a:rPr>
              <a:t>emissione</a:t>
            </a:r>
            <a:r>
              <a:rPr lang="en-US" sz="1600" dirty="0">
                <a:solidFill>
                  <a:schemeClr val="tx2"/>
                </a:solidFill>
              </a:rPr>
              <a:t> del </a:t>
            </a:r>
            <a:r>
              <a:rPr lang="en-US" sz="1600" dirty="0" err="1">
                <a:solidFill>
                  <a:schemeClr val="tx2"/>
                </a:solidFill>
              </a:rPr>
              <a:t>relativo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prospetto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paga</a:t>
            </a:r>
            <a:r>
              <a:rPr lang="en-US" sz="1600" dirty="0">
                <a:solidFill>
                  <a:schemeClr val="tx2"/>
                </a:solidFill>
              </a:rPr>
              <a:t>» art. 28, comma 4 </a:t>
            </a:r>
          </a:p>
        </p:txBody>
      </p:sp>
    </p:spTree>
    <p:extLst>
      <p:ext uri="{BB962C8B-B14F-4D97-AF65-F5344CB8AC3E}">
        <p14:creationId xmlns:p14="http://schemas.microsoft.com/office/powerpoint/2010/main" val="2787888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27504" y="1401859"/>
            <a:ext cx="3097638" cy="36399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chi non </a:t>
            </a:r>
            <a:r>
              <a:rPr lang="en-US" sz="31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</a:t>
            </a:r>
            <a: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1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applicano</a:t>
            </a:r>
            <a: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le </a:t>
            </a:r>
            <a:r>
              <a:rPr lang="en-US" sz="31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norme</a:t>
            </a:r>
            <a: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1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sul</a:t>
            </a:r>
            <a: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1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lavoro</a:t>
            </a:r>
            <a: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1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sportivo</a:t>
            </a:r>
            <a:endParaRPr lang="en-US" sz="31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467350" y="1553134"/>
            <a:ext cx="4596404" cy="40542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Chi ha partita IVA (se il </a:t>
            </a:r>
            <a:r>
              <a:rPr lang="en-US" sz="1800" dirty="0" err="1">
                <a:solidFill>
                  <a:schemeClr val="tx2"/>
                </a:solidFill>
              </a:rPr>
              <a:t>lavoratore</a:t>
            </a:r>
            <a:r>
              <a:rPr lang="en-US" sz="1800" dirty="0">
                <a:solidFill>
                  <a:schemeClr val="tx2"/>
                </a:solidFill>
              </a:rPr>
              <a:t> ha </a:t>
            </a:r>
            <a:r>
              <a:rPr lang="en-US" sz="1800" dirty="0" err="1">
                <a:solidFill>
                  <a:schemeClr val="tx2"/>
                </a:solidFill>
              </a:rPr>
              <a:t>più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committenti</a:t>
            </a:r>
            <a:r>
              <a:rPr lang="en-US" sz="1800" dirty="0">
                <a:solidFill>
                  <a:schemeClr val="tx2"/>
                </a:solidFill>
              </a:rPr>
              <a:t> - e le </a:t>
            </a:r>
            <a:r>
              <a:rPr lang="en-US" sz="1800" dirty="0" err="1">
                <a:solidFill>
                  <a:schemeClr val="tx2"/>
                </a:solidFill>
              </a:rPr>
              <a:t>norme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federali</a:t>
            </a:r>
            <a:r>
              <a:rPr lang="en-US" sz="1800" dirty="0">
                <a:solidFill>
                  <a:schemeClr val="tx2"/>
                </a:solidFill>
              </a:rPr>
              <a:t> lo </a:t>
            </a:r>
            <a:r>
              <a:rPr lang="en-US" sz="1800" dirty="0" err="1">
                <a:solidFill>
                  <a:schemeClr val="tx2"/>
                </a:solidFill>
              </a:rPr>
              <a:t>permettono</a:t>
            </a:r>
            <a:r>
              <a:rPr lang="en-US" sz="1800" dirty="0">
                <a:solidFill>
                  <a:schemeClr val="tx2"/>
                </a:solidFill>
              </a:rPr>
              <a:t> in </a:t>
            </a:r>
            <a:r>
              <a:rPr lang="en-US" sz="1800" dirty="0" err="1">
                <a:solidFill>
                  <a:schemeClr val="tx2"/>
                </a:solidFill>
              </a:rPr>
              <a:t>quel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ruolo</a:t>
            </a:r>
            <a:r>
              <a:rPr lang="en-US" sz="1800" dirty="0">
                <a:solidFill>
                  <a:schemeClr val="tx2"/>
                </a:solidFill>
              </a:rPr>
              <a:t> - </a:t>
            </a:r>
            <a:r>
              <a:rPr lang="en-US" sz="1800" dirty="0" err="1">
                <a:solidFill>
                  <a:schemeClr val="tx2"/>
                </a:solidFill>
              </a:rPr>
              <a:t>valutare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l’apertura</a:t>
            </a:r>
            <a:r>
              <a:rPr lang="en-US" sz="1800" dirty="0">
                <a:solidFill>
                  <a:schemeClr val="tx2"/>
                </a:solidFill>
              </a:rPr>
              <a:t> di partita </a:t>
            </a:r>
            <a:r>
              <a:rPr lang="en-US" sz="1800" dirty="0" err="1">
                <a:solidFill>
                  <a:schemeClr val="tx2"/>
                </a:solidFill>
              </a:rPr>
              <a:t>iva</a:t>
            </a:r>
            <a:r>
              <a:rPr lang="en-US" sz="1800" dirty="0">
                <a:solidFill>
                  <a:schemeClr val="tx2"/>
                </a:solidFill>
              </a:rPr>
              <a:t>) </a:t>
            </a: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2"/>
                </a:solidFill>
              </a:rPr>
              <a:t>Custodi</a:t>
            </a: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2"/>
                </a:solidFill>
              </a:rPr>
              <a:t>Attività</a:t>
            </a:r>
            <a:r>
              <a:rPr lang="en-US" sz="1800" dirty="0">
                <a:solidFill>
                  <a:schemeClr val="tx2"/>
                </a:solidFill>
              </a:rPr>
              <a:t> di segreteria</a:t>
            </a: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2"/>
                </a:solidFill>
              </a:rPr>
              <a:t>Lavoratori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iscritti</a:t>
            </a:r>
            <a:r>
              <a:rPr lang="en-US" sz="1800" dirty="0">
                <a:solidFill>
                  <a:schemeClr val="tx2"/>
                </a:solidFill>
              </a:rPr>
              <a:t> in Albi </a:t>
            </a:r>
            <a:r>
              <a:rPr lang="en-US" sz="1800" dirty="0" err="1">
                <a:solidFill>
                  <a:schemeClr val="tx2"/>
                </a:solidFill>
              </a:rPr>
              <a:t>professionali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43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27504" y="1401859"/>
            <a:ext cx="3097638" cy="40542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 </a:t>
            </a:r>
            <a:r>
              <a:rPr lang="en-US" sz="31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dipendente</a:t>
            </a:r>
            <a: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1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pubblico</a:t>
            </a:r>
            <a: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1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lavoratore</a:t>
            </a:r>
            <a: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1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sportivo</a:t>
            </a:r>
            <a: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 </a:t>
            </a:r>
            <a:r>
              <a:rPr lang="en-US" sz="31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volontario</a:t>
            </a:r>
            <a:b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31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467350" y="1553134"/>
            <a:ext cx="4596404" cy="40542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Il </a:t>
            </a:r>
            <a:r>
              <a:rPr lang="en-US" sz="1600" dirty="0" err="1">
                <a:solidFill>
                  <a:schemeClr val="tx2"/>
                </a:solidFill>
              </a:rPr>
              <a:t>dipendente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pubblico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può</a:t>
            </a:r>
            <a:r>
              <a:rPr lang="en-US" sz="1600" dirty="0">
                <a:solidFill>
                  <a:schemeClr val="tx2"/>
                </a:solidFill>
              </a:rPr>
              <a:t> fare il </a:t>
            </a:r>
            <a:r>
              <a:rPr lang="en-US" sz="1600" dirty="0" err="1">
                <a:solidFill>
                  <a:schemeClr val="tx2"/>
                </a:solidFill>
              </a:rPr>
              <a:t>volontario</a:t>
            </a:r>
            <a:r>
              <a:rPr lang="en-US" sz="1600" dirty="0">
                <a:solidFill>
                  <a:schemeClr val="tx2"/>
                </a:solidFill>
              </a:rPr>
              <a:t> basta che </a:t>
            </a:r>
            <a:r>
              <a:rPr lang="en-US" sz="1600" dirty="0" err="1">
                <a:solidFill>
                  <a:schemeClr val="tx2"/>
                </a:solidFill>
              </a:rPr>
              <a:t>invii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una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mera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comunicazione</a:t>
            </a:r>
            <a:r>
              <a:rPr lang="en-US" sz="1600" dirty="0">
                <a:solidFill>
                  <a:schemeClr val="tx2"/>
                </a:solidFill>
              </a:rPr>
              <a:t> al </a:t>
            </a:r>
            <a:r>
              <a:rPr lang="en-US" sz="1600" dirty="0" err="1">
                <a:solidFill>
                  <a:schemeClr val="tx2"/>
                </a:solidFill>
              </a:rPr>
              <a:t>suo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datore</a:t>
            </a:r>
            <a:r>
              <a:rPr lang="en-US" sz="1600" dirty="0">
                <a:solidFill>
                  <a:schemeClr val="tx2"/>
                </a:solidFill>
              </a:rPr>
              <a:t> di </a:t>
            </a:r>
            <a:r>
              <a:rPr lang="en-US" sz="1600" dirty="0" err="1">
                <a:solidFill>
                  <a:schemeClr val="tx2"/>
                </a:solidFill>
              </a:rPr>
              <a:t>lavoro</a:t>
            </a:r>
            <a:endParaRPr lang="en-US" sz="16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2"/>
                </a:solidFill>
              </a:rPr>
              <a:t>Può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anche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essere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inquadrato</a:t>
            </a:r>
            <a:r>
              <a:rPr lang="en-US" sz="1600" dirty="0">
                <a:solidFill>
                  <a:schemeClr val="tx2"/>
                </a:solidFill>
              </a:rPr>
              <a:t> come </a:t>
            </a:r>
            <a:r>
              <a:rPr lang="en-US" sz="1600" dirty="0" err="1">
                <a:solidFill>
                  <a:schemeClr val="tx2"/>
                </a:solidFill>
              </a:rPr>
              <a:t>lavoratore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sportivo</a:t>
            </a:r>
            <a:r>
              <a:rPr lang="en-US" sz="1600" dirty="0">
                <a:solidFill>
                  <a:schemeClr val="tx2"/>
                </a:solidFill>
              </a:rPr>
              <a:t> ma in </a:t>
            </a:r>
            <a:r>
              <a:rPr lang="en-US" sz="1600" dirty="0" err="1">
                <a:solidFill>
                  <a:schemeClr val="tx2"/>
                </a:solidFill>
              </a:rPr>
              <a:t>questo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caso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deve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chiedere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l’autorizzazione</a:t>
            </a:r>
            <a:r>
              <a:rPr lang="en-US" sz="1600" dirty="0">
                <a:solidFill>
                  <a:schemeClr val="tx2"/>
                </a:solidFill>
              </a:rPr>
              <a:t> che </a:t>
            </a:r>
            <a:r>
              <a:rPr lang="en-US" sz="1600" dirty="0" err="1">
                <a:solidFill>
                  <a:schemeClr val="tx2"/>
                </a:solidFill>
              </a:rPr>
              <a:t>si</a:t>
            </a:r>
            <a:r>
              <a:rPr lang="en-US" sz="1600" dirty="0">
                <a:solidFill>
                  <a:schemeClr val="tx2"/>
                </a:solidFill>
              </a:rPr>
              <a:t> presume </a:t>
            </a:r>
            <a:r>
              <a:rPr lang="en-US" sz="1600" dirty="0" err="1">
                <a:solidFill>
                  <a:schemeClr val="tx2"/>
                </a:solidFill>
              </a:rPr>
              <a:t>concessa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decorsi</a:t>
            </a:r>
            <a:r>
              <a:rPr lang="en-US" sz="1600" dirty="0">
                <a:solidFill>
                  <a:schemeClr val="tx2"/>
                </a:solidFill>
              </a:rPr>
              <a:t> 15 </a:t>
            </a:r>
            <a:r>
              <a:rPr lang="en-US" sz="1600" dirty="0" err="1">
                <a:solidFill>
                  <a:schemeClr val="tx2"/>
                </a:solidFill>
              </a:rPr>
              <a:t>giorni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dalla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ricezione</a:t>
            </a:r>
            <a:r>
              <a:rPr lang="en-US" sz="1600" dirty="0">
                <a:solidFill>
                  <a:schemeClr val="tx2"/>
                </a:solidFill>
              </a:rPr>
              <a:t> della </a:t>
            </a:r>
            <a:r>
              <a:rPr lang="en-US" sz="1600" dirty="0" err="1">
                <a:solidFill>
                  <a:schemeClr val="tx2"/>
                </a:solidFill>
              </a:rPr>
              <a:t>stessa</a:t>
            </a:r>
            <a:r>
              <a:rPr lang="en-US" sz="1600" dirty="0">
                <a:solidFill>
                  <a:schemeClr val="tx2"/>
                </a:solidFill>
              </a:rPr>
              <a:t> senza </a:t>
            </a:r>
            <a:r>
              <a:rPr lang="en-US" sz="1600" dirty="0" err="1">
                <a:solidFill>
                  <a:schemeClr val="tx2"/>
                </a:solidFill>
              </a:rPr>
              <a:t>risposta</a:t>
            </a:r>
            <a:endParaRPr lang="en-US" sz="16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In </a:t>
            </a:r>
            <a:r>
              <a:rPr lang="en-US" sz="1600" dirty="0" err="1">
                <a:solidFill>
                  <a:schemeClr val="tx2"/>
                </a:solidFill>
              </a:rPr>
              <a:t>ogni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caso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l’attività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deve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essere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svolta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fuori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dall’orario</a:t>
            </a:r>
            <a:r>
              <a:rPr lang="en-US" sz="1600" dirty="0">
                <a:solidFill>
                  <a:schemeClr val="tx2"/>
                </a:solidFill>
              </a:rPr>
              <a:t> di </a:t>
            </a:r>
            <a:r>
              <a:rPr lang="en-US" sz="1600" dirty="0" err="1">
                <a:solidFill>
                  <a:schemeClr val="tx2"/>
                </a:solidFill>
              </a:rPr>
              <a:t>lavoro</a:t>
            </a:r>
            <a:r>
              <a:rPr lang="en-US" sz="1600" dirty="0">
                <a:solidFill>
                  <a:schemeClr val="tx2"/>
                </a:solidFill>
              </a:rPr>
              <a:t> e senza </a:t>
            </a:r>
            <a:r>
              <a:rPr lang="en-US" sz="1600" dirty="0" err="1">
                <a:solidFill>
                  <a:schemeClr val="tx2"/>
                </a:solidFill>
              </a:rPr>
              <a:t>nuocere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alla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prestazione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lavorativa</a:t>
            </a:r>
            <a:endParaRPr lang="en-US" sz="16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420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27504" y="1401859"/>
            <a:ext cx="3097638" cy="405428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1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Alcune</a:t>
            </a:r>
            <a: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1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peculiarità</a:t>
            </a:r>
            <a: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del </a:t>
            </a:r>
            <a:r>
              <a:rPr lang="en-US" sz="31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lavoro</a:t>
            </a:r>
            <a: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1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sportivo</a:t>
            </a:r>
            <a:endParaRPr lang="en-US" sz="31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467350" y="1553134"/>
            <a:ext cx="4596404" cy="4054282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Il </a:t>
            </a:r>
            <a:r>
              <a:rPr lang="en-US" sz="1600" dirty="0" err="1">
                <a:solidFill>
                  <a:schemeClr val="tx2"/>
                </a:solidFill>
              </a:rPr>
              <a:t>contratto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può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essere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ceduto</a:t>
            </a:r>
            <a:r>
              <a:rPr lang="en-US" sz="1600" dirty="0">
                <a:solidFill>
                  <a:schemeClr val="tx2"/>
                </a:solidFill>
              </a:rPr>
              <a:t> (con il </a:t>
            </a:r>
            <a:r>
              <a:rPr lang="en-US" sz="1600" dirty="0" err="1">
                <a:solidFill>
                  <a:schemeClr val="tx2"/>
                </a:solidFill>
              </a:rPr>
              <a:t>consenso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delle</a:t>
            </a:r>
            <a:r>
              <a:rPr lang="en-US" sz="1600" dirty="0">
                <a:solidFill>
                  <a:schemeClr val="tx2"/>
                </a:solidFill>
              </a:rPr>
              <a:t> parti ed  il rispetto </a:t>
            </a:r>
            <a:r>
              <a:rPr lang="en-US" sz="1600" dirty="0" err="1">
                <a:solidFill>
                  <a:schemeClr val="tx2"/>
                </a:solidFill>
              </a:rPr>
              <a:t>delle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norme</a:t>
            </a:r>
            <a:r>
              <a:rPr lang="en-US" sz="1600" dirty="0">
                <a:solidFill>
                  <a:schemeClr val="tx2"/>
                </a:solidFill>
              </a:rPr>
              <a:t> della FSN)</a:t>
            </a: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2"/>
                </a:solidFill>
              </a:rPr>
              <a:t>Può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essere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prevista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una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clausola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compromissoria</a:t>
            </a:r>
            <a:r>
              <a:rPr lang="en-US" sz="1600" dirty="0">
                <a:solidFill>
                  <a:schemeClr val="tx2"/>
                </a:solidFill>
              </a:rPr>
              <a:t> e </a:t>
            </a:r>
            <a:r>
              <a:rPr lang="en-US" sz="1600" dirty="0" err="1">
                <a:solidFill>
                  <a:schemeClr val="tx2"/>
                </a:solidFill>
              </a:rPr>
              <a:t>quindi</a:t>
            </a:r>
            <a:r>
              <a:rPr lang="en-US" sz="1600" dirty="0">
                <a:solidFill>
                  <a:schemeClr val="tx2"/>
                </a:solidFill>
              </a:rPr>
              <a:t> un </a:t>
            </a:r>
            <a:r>
              <a:rPr lang="en-US" sz="1600" dirty="0" err="1">
                <a:solidFill>
                  <a:schemeClr val="tx2"/>
                </a:solidFill>
              </a:rPr>
              <a:t>arbitrato</a:t>
            </a:r>
            <a:endParaRPr lang="en-US" sz="16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Non </a:t>
            </a:r>
            <a:r>
              <a:rPr lang="en-US" sz="1600" dirty="0" err="1">
                <a:solidFill>
                  <a:schemeClr val="tx2"/>
                </a:solidFill>
              </a:rPr>
              <a:t>possono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essere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inseriti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patti</a:t>
            </a:r>
            <a:r>
              <a:rPr lang="en-US" sz="1600" dirty="0">
                <a:solidFill>
                  <a:schemeClr val="tx2"/>
                </a:solidFill>
              </a:rPr>
              <a:t> di non </a:t>
            </a:r>
            <a:r>
              <a:rPr lang="en-US" sz="1600" dirty="0" err="1">
                <a:solidFill>
                  <a:schemeClr val="tx2"/>
                </a:solidFill>
              </a:rPr>
              <a:t>concorrenza</a:t>
            </a:r>
            <a:endParaRPr lang="en-US" sz="16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2"/>
                </a:solidFill>
              </a:rPr>
              <a:t>Valido</a:t>
            </a:r>
            <a:r>
              <a:rPr lang="en-US" sz="1600" dirty="0">
                <a:solidFill>
                  <a:schemeClr val="tx2"/>
                </a:solidFill>
              </a:rPr>
              <a:t> il </a:t>
            </a:r>
            <a:r>
              <a:rPr lang="en-US" sz="1600" dirty="0" err="1">
                <a:solidFill>
                  <a:schemeClr val="tx2"/>
                </a:solidFill>
              </a:rPr>
              <a:t>contratto</a:t>
            </a:r>
            <a:r>
              <a:rPr lang="en-US" sz="1600" dirty="0">
                <a:solidFill>
                  <a:schemeClr val="tx2"/>
                </a:solidFill>
              </a:rPr>
              <a:t> da co.co.co. sportive sopra le 24 ore </a:t>
            </a:r>
            <a:r>
              <a:rPr lang="en-US" sz="1600" dirty="0" err="1">
                <a:solidFill>
                  <a:schemeClr val="tx2"/>
                </a:solidFill>
              </a:rPr>
              <a:t>settimanali</a:t>
            </a:r>
            <a:r>
              <a:rPr lang="en-US" sz="1600" dirty="0">
                <a:solidFill>
                  <a:schemeClr val="tx2"/>
                </a:solidFill>
              </a:rPr>
              <a:t>. </a:t>
            </a:r>
            <a:r>
              <a:rPr lang="en-US" sz="1600" dirty="0" err="1">
                <a:solidFill>
                  <a:schemeClr val="tx2"/>
                </a:solidFill>
              </a:rPr>
              <a:t>Viene</a:t>
            </a:r>
            <a:r>
              <a:rPr lang="en-US" sz="1600" dirty="0">
                <a:solidFill>
                  <a:schemeClr val="tx2"/>
                </a:solidFill>
              </a:rPr>
              <a:t> solo </a:t>
            </a:r>
            <a:r>
              <a:rPr lang="en-US" sz="1600" dirty="0" err="1">
                <a:solidFill>
                  <a:schemeClr val="tx2"/>
                </a:solidFill>
              </a:rPr>
              <a:t>meno</a:t>
            </a:r>
            <a:r>
              <a:rPr lang="en-US" sz="1600" dirty="0">
                <a:solidFill>
                  <a:schemeClr val="tx2"/>
                </a:solidFill>
              </a:rPr>
              <a:t> la </a:t>
            </a:r>
            <a:r>
              <a:rPr lang="en-US" sz="1600" dirty="0" err="1">
                <a:solidFill>
                  <a:schemeClr val="tx2"/>
                </a:solidFill>
              </a:rPr>
              <a:t>presunzione</a:t>
            </a:r>
            <a:r>
              <a:rPr lang="en-US" sz="1600" dirty="0">
                <a:solidFill>
                  <a:schemeClr val="tx2"/>
                </a:solidFill>
              </a:rPr>
              <a:t>.</a:t>
            </a: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Media </a:t>
            </a:r>
            <a:r>
              <a:rPr lang="en-US" sz="1600" dirty="0" err="1">
                <a:solidFill>
                  <a:schemeClr val="tx2"/>
                </a:solidFill>
              </a:rPr>
              <a:t>settimanale</a:t>
            </a:r>
            <a:r>
              <a:rPr lang="en-US" sz="1600" dirty="0">
                <a:solidFill>
                  <a:schemeClr val="tx2"/>
                </a:solidFill>
              </a:rPr>
              <a:t> o </a:t>
            </a:r>
            <a:r>
              <a:rPr lang="en-US" sz="1600" dirty="0" err="1">
                <a:solidFill>
                  <a:schemeClr val="tx2"/>
                </a:solidFill>
              </a:rPr>
              <a:t>mensile</a:t>
            </a:r>
            <a:r>
              <a:rPr lang="en-US" sz="1600" dirty="0">
                <a:solidFill>
                  <a:schemeClr val="tx2"/>
                </a:solidFill>
              </a:rPr>
              <a:t> per le 24h?</a:t>
            </a: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Con il </a:t>
            </a:r>
            <a:r>
              <a:rPr lang="en-US" sz="1600" dirty="0" err="1">
                <a:solidFill>
                  <a:schemeClr val="tx2"/>
                </a:solidFill>
              </a:rPr>
              <a:t>correttivo</a:t>
            </a:r>
            <a:r>
              <a:rPr lang="en-US" sz="1600" dirty="0">
                <a:solidFill>
                  <a:schemeClr val="tx2"/>
                </a:solidFill>
              </a:rPr>
              <a:t> no INAIL. Basta la </a:t>
            </a:r>
            <a:r>
              <a:rPr lang="en-US" sz="1600" dirty="0" err="1">
                <a:solidFill>
                  <a:schemeClr val="tx2"/>
                </a:solidFill>
              </a:rPr>
              <a:t>polizza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federale</a:t>
            </a:r>
            <a:r>
              <a:rPr lang="en-US" sz="1600" dirty="0">
                <a:solidFill>
                  <a:schemeClr val="tx2"/>
                </a:solidFill>
              </a:rPr>
              <a:t>.  </a:t>
            </a:r>
            <a:r>
              <a:rPr lang="en-US" sz="1600" dirty="0" err="1">
                <a:solidFill>
                  <a:schemeClr val="tx2"/>
                </a:solidFill>
              </a:rPr>
              <a:t>Consigliabile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estendere</a:t>
            </a:r>
            <a:r>
              <a:rPr lang="en-US" sz="1600" dirty="0">
                <a:solidFill>
                  <a:schemeClr val="tx2"/>
                </a:solidFill>
              </a:rPr>
              <a:t> la </a:t>
            </a:r>
            <a:r>
              <a:rPr lang="en-US" sz="1600" dirty="0" err="1">
                <a:solidFill>
                  <a:schemeClr val="tx2"/>
                </a:solidFill>
              </a:rPr>
              <a:t>copertura</a:t>
            </a:r>
            <a:r>
              <a:rPr lang="en-US" sz="1600" dirty="0">
                <a:solidFill>
                  <a:schemeClr val="tx2"/>
                </a:solidFill>
              </a:rPr>
              <a:t> con la </a:t>
            </a:r>
            <a:r>
              <a:rPr lang="en-US" sz="1600" dirty="0" err="1">
                <a:solidFill>
                  <a:schemeClr val="tx2"/>
                </a:solidFill>
              </a:rPr>
              <a:t>polizza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integrativa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stipulata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dalla</a:t>
            </a:r>
            <a:r>
              <a:rPr lang="en-US" sz="1600" dirty="0">
                <a:solidFill>
                  <a:schemeClr val="tx2"/>
                </a:solidFill>
              </a:rPr>
              <a:t> FIH con </a:t>
            </a:r>
            <a:r>
              <a:rPr lang="en-US" sz="1600" dirty="0" err="1">
                <a:solidFill>
                  <a:schemeClr val="tx2"/>
                </a:solidFill>
              </a:rPr>
              <a:t>l’assicurazione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federale</a:t>
            </a:r>
            <a:endParaRPr lang="en-US" sz="16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2"/>
                </a:solidFill>
              </a:rPr>
              <a:t>Certificato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antipedofilia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necessario</a:t>
            </a:r>
            <a:r>
              <a:rPr lang="en-US" sz="1600" dirty="0">
                <a:solidFill>
                  <a:schemeClr val="tx2"/>
                </a:solidFill>
              </a:rPr>
              <a:t>. In </a:t>
            </a:r>
            <a:r>
              <a:rPr lang="en-US" sz="1600" dirty="0" err="1">
                <a:solidFill>
                  <a:schemeClr val="tx2"/>
                </a:solidFill>
              </a:rPr>
              <a:t>mancanza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sanzioni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amministrative</a:t>
            </a:r>
            <a:r>
              <a:rPr lang="en-US" sz="1600" dirty="0">
                <a:solidFill>
                  <a:schemeClr val="tx2"/>
                </a:solidFill>
              </a:rPr>
              <a:t> da 10 a 15mila euro. </a:t>
            </a:r>
            <a:r>
              <a:rPr lang="en-US" sz="1600" dirty="0" err="1">
                <a:solidFill>
                  <a:schemeClr val="tx2"/>
                </a:solidFill>
              </a:rPr>
              <a:t>Può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essere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richiesto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anche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err="1">
                <a:solidFill>
                  <a:schemeClr val="tx2"/>
                </a:solidFill>
              </a:rPr>
              <a:t>dalla</a:t>
            </a:r>
            <a:r>
              <a:rPr lang="en-US" sz="1600" dirty="0">
                <a:solidFill>
                  <a:schemeClr val="tx2"/>
                </a:solidFill>
              </a:rPr>
              <a:t> ASD/SSD</a:t>
            </a: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145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27504" y="1401859"/>
            <a:ext cx="3097638" cy="358959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1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Il </a:t>
            </a:r>
            <a:r>
              <a:rPr lang="en-US" sz="31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volontario</a:t>
            </a:r>
            <a:endParaRPr lang="en-US" sz="31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467350" y="1501629"/>
            <a:ext cx="4596404" cy="3803237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Per il </a:t>
            </a:r>
            <a:r>
              <a:rPr lang="en-US" sz="1800" dirty="0" err="1">
                <a:solidFill>
                  <a:schemeClr val="tx2"/>
                </a:solidFill>
              </a:rPr>
              <a:t>codice</a:t>
            </a:r>
            <a:r>
              <a:rPr lang="en-US" sz="1800" dirty="0">
                <a:solidFill>
                  <a:schemeClr val="tx2"/>
                </a:solidFill>
              </a:rPr>
              <a:t> civile il </a:t>
            </a:r>
            <a:r>
              <a:rPr lang="en-US" sz="1800" dirty="0" err="1">
                <a:solidFill>
                  <a:schemeClr val="tx2"/>
                </a:solidFill>
              </a:rPr>
              <a:t>lavoro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si</a:t>
            </a:r>
            <a:r>
              <a:rPr lang="en-US" sz="1800" dirty="0">
                <a:solidFill>
                  <a:schemeClr val="tx2"/>
                </a:solidFill>
              </a:rPr>
              <a:t> presume </a:t>
            </a:r>
            <a:r>
              <a:rPr lang="en-US" sz="1800" dirty="0" err="1">
                <a:solidFill>
                  <a:schemeClr val="tx2"/>
                </a:solidFill>
              </a:rPr>
              <a:t>oneroso</a:t>
            </a: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2"/>
                </a:solidFill>
              </a:rPr>
              <a:t>Comunanza</a:t>
            </a:r>
            <a:r>
              <a:rPr lang="en-US" sz="1800" dirty="0">
                <a:solidFill>
                  <a:schemeClr val="tx2"/>
                </a:solidFill>
              </a:rPr>
              <a:t> di </a:t>
            </a:r>
            <a:r>
              <a:rPr lang="en-US" sz="1800" dirty="0" err="1">
                <a:solidFill>
                  <a:schemeClr val="tx2"/>
                </a:solidFill>
              </a:rPr>
              <a:t>scopo</a:t>
            </a: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2"/>
                </a:solidFill>
              </a:rPr>
              <a:t>Tesseramento</a:t>
            </a: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2"/>
                </a:solidFill>
              </a:rPr>
              <a:t>Polizza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infortuni</a:t>
            </a:r>
            <a:r>
              <a:rPr lang="en-US" sz="1800" dirty="0">
                <a:solidFill>
                  <a:schemeClr val="tx2"/>
                </a:solidFill>
              </a:rPr>
              <a:t> ed </a:t>
            </a:r>
            <a:r>
              <a:rPr lang="en-US" sz="1800" dirty="0" err="1">
                <a:solidFill>
                  <a:schemeClr val="tx2"/>
                </a:solidFill>
              </a:rPr>
              <a:t>r.c.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possibile</a:t>
            </a:r>
            <a:r>
              <a:rPr lang="en-US" sz="1800" dirty="0">
                <a:solidFill>
                  <a:schemeClr val="tx2"/>
                </a:solidFill>
              </a:rPr>
              <a:t> con </a:t>
            </a:r>
            <a:r>
              <a:rPr lang="en-US" sz="1800" dirty="0" err="1">
                <a:solidFill>
                  <a:schemeClr val="tx2"/>
                </a:solidFill>
              </a:rPr>
              <a:t>tessera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federale</a:t>
            </a: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2"/>
                </a:solidFill>
              </a:rPr>
              <a:t>Rimborso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spese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piè</a:t>
            </a:r>
            <a:r>
              <a:rPr lang="en-US" sz="1800" dirty="0">
                <a:solidFill>
                  <a:schemeClr val="tx2"/>
                </a:solidFill>
              </a:rPr>
              <a:t> di </a:t>
            </a:r>
            <a:r>
              <a:rPr lang="en-US" sz="1800" dirty="0" err="1">
                <a:solidFill>
                  <a:schemeClr val="tx2"/>
                </a:solidFill>
              </a:rPr>
              <a:t>lista</a:t>
            </a:r>
            <a:r>
              <a:rPr lang="en-US" sz="1800" dirty="0">
                <a:solidFill>
                  <a:schemeClr val="tx2"/>
                </a:solidFill>
              </a:rPr>
              <a:t> e </a:t>
            </a:r>
            <a:r>
              <a:rPr lang="en-US" sz="1800" dirty="0" err="1">
                <a:solidFill>
                  <a:schemeClr val="tx2"/>
                </a:solidFill>
              </a:rPr>
              <a:t>trasferte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fuori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comune</a:t>
            </a:r>
            <a:r>
              <a:rPr lang="en-US" sz="1800" dirty="0">
                <a:solidFill>
                  <a:schemeClr val="tx2"/>
                </a:solidFill>
              </a:rPr>
              <a:t> (non </a:t>
            </a:r>
            <a:r>
              <a:rPr lang="en-US" sz="1800" dirty="0" err="1">
                <a:solidFill>
                  <a:schemeClr val="tx2"/>
                </a:solidFill>
              </a:rPr>
              <a:t>costituiscono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reddito</a:t>
            </a:r>
            <a:r>
              <a:rPr lang="en-US" sz="1800" dirty="0">
                <a:solidFill>
                  <a:schemeClr val="tx2"/>
                </a:solidFill>
              </a:rPr>
              <a:t>)</a:t>
            </a: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2"/>
              </a:solidFill>
            </a:endParaRP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2"/>
                </a:solidFill>
              </a:rPr>
              <a:t>Rimborso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 err="1">
                <a:solidFill>
                  <a:schemeClr val="tx2"/>
                </a:solidFill>
              </a:rPr>
              <a:t>forfettario</a:t>
            </a:r>
            <a:r>
              <a:rPr lang="en-US" sz="1800" dirty="0">
                <a:solidFill>
                  <a:schemeClr val="tx2"/>
                </a:solidFill>
              </a:rPr>
              <a:t>, </a:t>
            </a:r>
            <a:r>
              <a:rPr lang="en-US" sz="1800" dirty="0" err="1">
                <a:solidFill>
                  <a:schemeClr val="tx2"/>
                </a:solidFill>
              </a:rPr>
              <a:t>fino</a:t>
            </a:r>
            <a:r>
              <a:rPr lang="en-US" sz="1800" dirty="0">
                <a:solidFill>
                  <a:schemeClr val="tx2"/>
                </a:solidFill>
              </a:rPr>
              <a:t> a 150 </a:t>
            </a:r>
            <a:r>
              <a:rPr lang="en-US" sz="1800" dirty="0" err="1">
                <a:solidFill>
                  <a:schemeClr val="tx2"/>
                </a:solidFill>
              </a:rPr>
              <a:t>mensili</a:t>
            </a:r>
            <a:r>
              <a:rPr lang="en-US" sz="1800" dirty="0">
                <a:solidFill>
                  <a:schemeClr val="tx2"/>
                </a:solidFill>
              </a:rPr>
              <a:t> (in </a:t>
            </a:r>
            <a:r>
              <a:rPr lang="en-US" sz="1800" dirty="0" err="1">
                <a:solidFill>
                  <a:schemeClr val="tx2"/>
                </a:solidFill>
              </a:rPr>
              <a:t>autocertificazione</a:t>
            </a:r>
            <a:r>
              <a:rPr lang="en-US" sz="1800" dirty="0">
                <a:solidFill>
                  <a:schemeClr val="tx2"/>
                </a:solidFill>
              </a:rPr>
              <a:t> )</a:t>
            </a:r>
          </a:p>
          <a:p>
            <a:pPr indent="-228600" algn="l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281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796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     La necessità della Riforma del Lavoro sportivo </vt:lpstr>
      <vt:lpstr>Lavoro autonomo o subordinato?</vt:lpstr>
      <vt:lpstr> Riforma del Lavoro sportivo e vantaggi per la ASD/SSD 1/2</vt:lpstr>
      <vt:lpstr> Riforma del Lavoro sportivo e vantaggi per la ASD/SSD 2/2</vt:lpstr>
      <vt:lpstr>A chi non si applicano le norme sul lavoro sportivo</vt:lpstr>
      <vt:lpstr>Il dipendente pubblico lavoratore sportivo o volontario  </vt:lpstr>
      <vt:lpstr>Alcune peculiarità del lavoro sportivo</vt:lpstr>
      <vt:lpstr>Il volontario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La necessità della Riforma del Lavoro sportivo </dc:title>
  <dc:creator>giovanni fontana</dc:creator>
  <cp:lastModifiedBy>giovanni fontana</cp:lastModifiedBy>
  <cp:revision>1</cp:revision>
  <dcterms:created xsi:type="dcterms:W3CDTF">2023-07-31T15:07:29Z</dcterms:created>
  <dcterms:modified xsi:type="dcterms:W3CDTF">2023-07-31T15:46:44Z</dcterms:modified>
</cp:coreProperties>
</file>